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9"/>
  </p:notesMasterIdLst>
  <p:sldIdLst>
    <p:sldId id="496" r:id="rId2"/>
    <p:sldId id="266" r:id="rId3"/>
    <p:sldId id="267" r:id="rId4"/>
    <p:sldId id="268" r:id="rId5"/>
    <p:sldId id="272" r:id="rId6"/>
    <p:sldId id="278" r:id="rId7"/>
    <p:sldId id="279" r:id="rId8"/>
    <p:sldId id="280" r:id="rId9"/>
    <p:sldId id="281" r:id="rId10"/>
    <p:sldId id="282" r:id="rId11"/>
    <p:sldId id="283" r:id="rId12"/>
    <p:sldId id="284" r:id="rId13"/>
    <p:sldId id="285" r:id="rId14"/>
    <p:sldId id="286" r:id="rId15"/>
    <p:sldId id="287" r:id="rId16"/>
    <p:sldId id="288" r:id="rId17"/>
    <p:sldId id="296" r:id="rId18"/>
    <p:sldId id="499" r:id="rId19"/>
    <p:sldId id="498" r:id="rId20"/>
    <p:sldId id="297" r:id="rId21"/>
    <p:sldId id="300" r:id="rId22"/>
    <p:sldId id="298" r:id="rId23"/>
    <p:sldId id="448" r:id="rId24"/>
    <p:sldId id="449" r:id="rId25"/>
    <p:sldId id="457" r:id="rId26"/>
    <p:sldId id="461" r:id="rId27"/>
    <p:sldId id="469" r:id="rId28"/>
    <p:sldId id="471" r:id="rId29"/>
    <p:sldId id="474" r:id="rId30"/>
    <p:sldId id="475" r:id="rId31"/>
    <p:sldId id="476" r:id="rId32"/>
    <p:sldId id="507" r:id="rId33"/>
    <p:sldId id="508" r:id="rId34"/>
    <p:sldId id="509" r:id="rId35"/>
    <p:sldId id="318" r:id="rId36"/>
    <p:sldId id="321" r:id="rId37"/>
    <p:sldId id="323" r:id="rId38"/>
    <p:sldId id="328" r:id="rId39"/>
    <p:sldId id="329" r:id="rId40"/>
    <p:sldId id="406" r:id="rId41"/>
    <p:sldId id="407" r:id="rId42"/>
    <p:sldId id="408" r:id="rId43"/>
    <p:sldId id="410" r:id="rId44"/>
    <p:sldId id="404" r:id="rId45"/>
    <p:sldId id="405" r:id="rId46"/>
    <p:sldId id="411" r:id="rId47"/>
    <p:sldId id="412" r:id="rId48"/>
    <p:sldId id="413" r:id="rId49"/>
    <p:sldId id="497" r:id="rId50"/>
    <p:sldId id="500" r:id="rId51"/>
    <p:sldId id="501" r:id="rId52"/>
    <p:sldId id="506" r:id="rId53"/>
    <p:sldId id="320" r:id="rId54"/>
    <p:sldId id="333" r:id="rId55"/>
    <p:sldId id="334" r:id="rId56"/>
    <p:sldId id="336" r:id="rId57"/>
    <p:sldId id="337" r:id="rId58"/>
    <p:sldId id="338" r:id="rId59"/>
    <p:sldId id="339" r:id="rId60"/>
    <p:sldId id="425" r:id="rId61"/>
    <p:sldId id="426" r:id="rId62"/>
    <p:sldId id="427" r:id="rId63"/>
    <p:sldId id="428" r:id="rId64"/>
    <p:sldId id="429" r:id="rId65"/>
    <p:sldId id="430" r:id="rId66"/>
    <p:sldId id="431" r:id="rId67"/>
    <p:sldId id="432" r:id="rId68"/>
    <p:sldId id="433" r:id="rId69"/>
    <p:sldId id="434" r:id="rId70"/>
    <p:sldId id="435" r:id="rId71"/>
    <p:sldId id="436" r:id="rId72"/>
    <p:sldId id="437" r:id="rId73"/>
    <p:sldId id="395" r:id="rId74"/>
    <p:sldId id="396" r:id="rId75"/>
    <p:sldId id="397" r:id="rId76"/>
    <p:sldId id="438" r:id="rId77"/>
    <p:sldId id="439" r:id="rId7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60"/>
  </p:normalViewPr>
  <p:slideViewPr>
    <p:cSldViewPr>
      <p:cViewPr varScale="1">
        <p:scale>
          <a:sx n="59" d="100"/>
          <a:sy n="59" d="100"/>
        </p:scale>
        <p:origin x="1476"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072448-983E-469C-96FB-615F4B5D47D2}"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72BA3307-A5ED-4B82-995C-DE77B8F7EBA7}">
      <dgm:prSet phldrT="[Text]"/>
      <dgm:spPr>
        <a:solidFill>
          <a:schemeClr val="bg2">
            <a:lumMod val="10000"/>
          </a:schemeClr>
        </a:solidFill>
      </dgm:spPr>
      <dgm:t>
        <a:bodyPr/>
        <a:lstStyle/>
        <a:p>
          <a:r>
            <a:rPr lang="pl-PL" dirty="0"/>
            <a:t>Prokurator</a:t>
          </a:r>
        </a:p>
      </dgm:t>
    </dgm:pt>
    <dgm:pt modelId="{762DDFCC-601B-48DE-8265-A143DB70AD48}" type="parTrans" cxnId="{4F15051F-EF12-4974-BC73-3D222A99B832}">
      <dgm:prSet/>
      <dgm:spPr/>
      <dgm:t>
        <a:bodyPr/>
        <a:lstStyle/>
        <a:p>
          <a:endParaRPr lang="pl-PL"/>
        </a:p>
      </dgm:t>
    </dgm:pt>
    <dgm:pt modelId="{3F318275-2CA6-41F8-9DB4-080CF7A4B45D}" type="sibTrans" cxnId="{4F15051F-EF12-4974-BC73-3D222A99B832}">
      <dgm:prSet/>
      <dgm:spPr/>
      <dgm:t>
        <a:bodyPr/>
        <a:lstStyle/>
        <a:p>
          <a:endParaRPr lang="pl-PL"/>
        </a:p>
      </dgm:t>
    </dgm:pt>
    <dgm:pt modelId="{60A5283A-7CF0-4DAD-8E01-CBE3D1B379CC}">
      <dgm:prSet phldrT="[Text]"/>
      <dgm:spPr>
        <a:solidFill>
          <a:srgbClr val="FF0000"/>
        </a:solidFill>
      </dgm:spPr>
      <dgm:t>
        <a:bodyPr/>
        <a:lstStyle/>
        <a:p>
          <a:r>
            <a:rPr lang="pl-PL" dirty="0"/>
            <a:t>Organ postępowania przygotowawczego</a:t>
          </a:r>
        </a:p>
      </dgm:t>
    </dgm:pt>
    <dgm:pt modelId="{1F053215-2E57-45CA-A61F-B322F24ABB7A}" type="parTrans" cxnId="{328165B7-F777-4CE1-BF9C-3F2729448C5E}">
      <dgm:prSet/>
      <dgm:spPr/>
      <dgm:t>
        <a:bodyPr/>
        <a:lstStyle/>
        <a:p>
          <a:endParaRPr lang="pl-PL"/>
        </a:p>
      </dgm:t>
    </dgm:pt>
    <dgm:pt modelId="{E74BB218-435B-483A-BC76-2F2331E68297}" type="sibTrans" cxnId="{328165B7-F777-4CE1-BF9C-3F2729448C5E}">
      <dgm:prSet/>
      <dgm:spPr/>
      <dgm:t>
        <a:bodyPr/>
        <a:lstStyle/>
        <a:p>
          <a:endParaRPr lang="pl-PL"/>
        </a:p>
      </dgm:t>
    </dgm:pt>
    <dgm:pt modelId="{B1D3ECA0-8207-436E-A147-C5FAA933B4A8}">
      <dgm:prSet phldrT="[Text]"/>
      <dgm:spPr>
        <a:solidFill>
          <a:srgbClr val="FF0000"/>
        </a:solidFill>
      </dgm:spPr>
      <dgm:t>
        <a:bodyPr/>
        <a:lstStyle/>
        <a:p>
          <a:r>
            <a:rPr lang="pl-PL" dirty="0"/>
            <a:t>Rzecznik interesu społecznego</a:t>
          </a:r>
        </a:p>
      </dgm:t>
    </dgm:pt>
    <dgm:pt modelId="{DAA373B6-AC60-41B6-8742-C658898E4922}" type="parTrans" cxnId="{B5523107-AE60-4EEF-B1A9-7B8A7FFB4160}">
      <dgm:prSet/>
      <dgm:spPr/>
      <dgm:t>
        <a:bodyPr/>
        <a:lstStyle/>
        <a:p>
          <a:endParaRPr lang="pl-PL"/>
        </a:p>
      </dgm:t>
    </dgm:pt>
    <dgm:pt modelId="{95F1B686-900A-4A7B-B58F-775F937F6DA5}" type="sibTrans" cxnId="{B5523107-AE60-4EEF-B1A9-7B8A7FFB4160}">
      <dgm:prSet/>
      <dgm:spPr/>
      <dgm:t>
        <a:bodyPr/>
        <a:lstStyle/>
        <a:p>
          <a:endParaRPr lang="pl-PL"/>
        </a:p>
      </dgm:t>
    </dgm:pt>
    <dgm:pt modelId="{30D91371-F6CE-4DCC-9FB4-869E648CDC4B}">
      <dgm:prSet phldrT="[Text]"/>
      <dgm:spPr>
        <a:solidFill>
          <a:srgbClr val="FF0000"/>
        </a:solidFill>
      </dgm:spPr>
      <dgm:t>
        <a:bodyPr/>
        <a:lstStyle/>
        <a:p>
          <a:r>
            <a:rPr lang="pl-PL" dirty="0"/>
            <a:t>Oskarżyciel publiczny</a:t>
          </a:r>
        </a:p>
      </dgm:t>
    </dgm:pt>
    <dgm:pt modelId="{74DEC9DF-292B-4698-BB18-1568C4D38796}" type="parTrans" cxnId="{555FFED4-80FD-4835-8DE4-75A14D555309}">
      <dgm:prSet/>
      <dgm:spPr/>
      <dgm:t>
        <a:bodyPr/>
        <a:lstStyle/>
        <a:p>
          <a:endParaRPr lang="pl-PL"/>
        </a:p>
      </dgm:t>
    </dgm:pt>
    <dgm:pt modelId="{408B346B-09E5-4AF1-BCE5-828FBD3ED3F0}" type="sibTrans" cxnId="{555FFED4-80FD-4835-8DE4-75A14D555309}">
      <dgm:prSet/>
      <dgm:spPr/>
      <dgm:t>
        <a:bodyPr/>
        <a:lstStyle/>
        <a:p>
          <a:endParaRPr lang="pl-PL"/>
        </a:p>
      </dgm:t>
    </dgm:pt>
    <dgm:pt modelId="{CBABFFE8-BCEB-4FEC-937A-16282520974A}" type="pres">
      <dgm:prSet presAssocID="{55072448-983E-469C-96FB-615F4B5D47D2}" presName="composite" presStyleCnt="0">
        <dgm:presLayoutVars>
          <dgm:chMax val="1"/>
          <dgm:dir/>
          <dgm:resizeHandles val="exact"/>
        </dgm:presLayoutVars>
      </dgm:prSet>
      <dgm:spPr/>
    </dgm:pt>
    <dgm:pt modelId="{5B0F055D-A843-43F5-87A4-F568E5EE1F8A}" type="pres">
      <dgm:prSet presAssocID="{72BA3307-A5ED-4B82-995C-DE77B8F7EBA7}" presName="roof" presStyleLbl="dkBgShp" presStyleIdx="0" presStyleCnt="2"/>
      <dgm:spPr/>
    </dgm:pt>
    <dgm:pt modelId="{216F0496-9558-459B-B9C7-29F935E40CC5}" type="pres">
      <dgm:prSet presAssocID="{72BA3307-A5ED-4B82-995C-DE77B8F7EBA7}" presName="pillars" presStyleCnt="0"/>
      <dgm:spPr/>
    </dgm:pt>
    <dgm:pt modelId="{B5C5E892-AA55-43DA-BAB7-167EAE8D50AA}" type="pres">
      <dgm:prSet presAssocID="{72BA3307-A5ED-4B82-995C-DE77B8F7EBA7}" presName="pillar1" presStyleLbl="node1" presStyleIdx="0" presStyleCnt="3">
        <dgm:presLayoutVars>
          <dgm:bulletEnabled val="1"/>
        </dgm:presLayoutVars>
      </dgm:prSet>
      <dgm:spPr/>
    </dgm:pt>
    <dgm:pt modelId="{1F005497-C478-4B27-8DCB-8CB41AF97BF9}" type="pres">
      <dgm:prSet presAssocID="{B1D3ECA0-8207-436E-A147-C5FAA933B4A8}" presName="pillarX" presStyleLbl="node1" presStyleIdx="1" presStyleCnt="3">
        <dgm:presLayoutVars>
          <dgm:bulletEnabled val="1"/>
        </dgm:presLayoutVars>
      </dgm:prSet>
      <dgm:spPr/>
    </dgm:pt>
    <dgm:pt modelId="{6447A299-B2C1-4D3C-B7D5-36DBBE0A1CB7}" type="pres">
      <dgm:prSet presAssocID="{30D91371-F6CE-4DCC-9FB4-869E648CDC4B}" presName="pillarX" presStyleLbl="node1" presStyleIdx="2" presStyleCnt="3">
        <dgm:presLayoutVars>
          <dgm:bulletEnabled val="1"/>
        </dgm:presLayoutVars>
      </dgm:prSet>
      <dgm:spPr/>
    </dgm:pt>
    <dgm:pt modelId="{2FE78649-AF93-44A5-B727-F212B64E1F7A}" type="pres">
      <dgm:prSet presAssocID="{72BA3307-A5ED-4B82-995C-DE77B8F7EBA7}" presName="base" presStyleLbl="dkBgShp" presStyleIdx="1" presStyleCnt="2"/>
      <dgm:spPr>
        <a:solidFill>
          <a:srgbClr val="FF0000"/>
        </a:solidFill>
      </dgm:spPr>
    </dgm:pt>
  </dgm:ptLst>
  <dgm:cxnLst>
    <dgm:cxn modelId="{B5523107-AE60-4EEF-B1A9-7B8A7FFB4160}" srcId="{72BA3307-A5ED-4B82-995C-DE77B8F7EBA7}" destId="{B1D3ECA0-8207-436E-A147-C5FAA933B4A8}" srcOrd="1" destOrd="0" parTransId="{DAA373B6-AC60-41B6-8742-C658898E4922}" sibTransId="{95F1B686-900A-4A7B-B58F-775F937F6DA5}"/>
    <dgm:cxn modelId="{4F15051F-EF12-4974-BC73-3D222A99B832}" srcId="{55072448-983E-469C-96FB-615F4B5D47D2}" destId="{72BA3307-A5ED-4B82-995C-DE77B8F7EBA7}" srcOrd="0" destOrd="0" parTransId="{762DDFCC-601B-48DE-8265-A143DB70AD48}" sibTransId="{3F318275-2CA6-41F8-9DB4-080CF7A4B45D}"/>
    <dgm:cxn modelId="{4CBB2B8A-DD3C-4B67-A376-09C8D76618A0}" type="presOf" srcId="{60A5283A-7CF0-4DAD-8E01-CBE3D1B379CC}" destId="{B5C5E892-AA55-43DA-BAB7-167EAE8D50AA}" srcOrd="0" destOrd="0" presId="urn:microsoft.com/office/officeart/2005/8/layout/hList3"/>
    <dgm:cxn modelId="{328165B7-F777-4CE1-BF9C-3F2729448C5E}" srcId="{72BA3307-A5ED-4B82-995C-DE77B8F7EBA7}" destId="{60A5283A-7CF0-4DAD-8E01-CBE3D1B379CC}" srcOrd="0" destOrd="0" parTransId="{1F053215-2E57-45CA-A61F-B322F24ABB7A}" sibTransId="{E74BB218-435B-483A-BC76-2F2331E68297}"/>
    <dgm:cxn modelId="{93B560D1-68D0-45AE-A843-DF6AF53291FE}" type="presOf" srcId="{30D91371-F6CE-4DCC-9FB4-869E648CDC4B}" destId="{6447A299-B2C1-4D3C-B7D5-36DBBE0A1CB7}" srcOrd="0" destOrd="0" presId="urn:microsoft.com/office/officeart/2005/8/layout/hList3"/>
    <dgm:cxn modelId="{555FFED4-80FD-4835-8DE4-75A14D555309}" srcId="{72BA3307-A5ED-4B82-995C-DE77B8F7EBA7}" destId="{30D91371-F6CE-4DCC-9FB4-869E648CDC4B}" srcOrd="2" destOrd="0" parTransId="{74DEC9DF-292B-4698-BB18-1568C4D38796}" sibTransId="{408B346B-09E5-4AF1-BCE5-828FBD3ED3F0}"/>
    <dgm:cxn modelId="{40AFE5E3-4000-48FF-91B6-FEA42E4C57A6}" type="presOf" srcId="{55072448-983E-469C-96FB-615F4B5D47D2}" destId="{CBABFFE8-BCEB-4FEC-937A-16282520974A}" srcOrd="0" destOrd="0" presId="urn:microsoft.com/office/officeart/2005/8/layout/hList3"/>
    <dgm:cxn modelId="{852A68E6-0BD2-4A49-8341-BFBEF71635B7}" type="presOf" srcId="{B1D3ECA0-8207-436E-A147-C5FAA933B4A8}" destId="{1F005497-C478-4B27-8DCB-8CB41AF97BF9}" srcOrd="0" destOrd="0" presId="urn:microsoft.com/office/officeart/2005/8/layout/hList3"/>
    <dgm:cxn modelId="{256163EC-BBC3-4758-9161-E93F30ABE39D}" type="presOf" srcId="{72BA3307-A5ED-4B82-995C-DE77B8F7EBA7}" destId="{5B0F055D-A843-43F5-87A4-F568E5EE1F8A}" srcOrd="0" destOrd="0" presId="urn:microsoft.com/office/officeart/2005/8/layout/hList3"/>
    <dgm:cxn modelId="{14437650-C62C-4897-9439-5774CA91E965}" type="presParOf" srcId="{CBABFFE8-BCEB-4FEC-937A-16282520974A}" destId="{5B0F055D-A843-43F5-87A4-F568E5EE1F8A}" srcOrd="0" destOrd="0" presId="urn:microsoft.com/office/officeart/2005/8/layout/hList3"/>
    <dgm:cxn modelId="{B83DF542-EDD1-4207-9A2B-F48F65E3F047}" type="presParOf" srcId="{CBABFFE8-BCEB-4FEC-937A-16282520974A}" destId="{216F0496-9558-459B-B9C7-29F935E40CC5}" srcOrd="1" destOrd="0" presId="urn:microsoft.com/office/officeart/2005/8/layout/hList3"/>
    <dgm:cxn modelId="{AF9C64E8-E363-4996-A0FE-A58457640601}" type="presParOf" srcId="{216F0496-9558-459B-B9C7-29F935E40CC5}" destId="{B5C5E892-AA55-43DA-BAB7-167EAE8D50AA}" srcOrd="0" destOrd="0" presId="urn:microsoft.com/office/officeart/2005/8/layout/hList3"/>
    <dgm:cxn modelId="{7D97D136-CCB4-4480-A3B8-BF2A8411160C}" type="presParOf" srcId="{216F0496-9558-459B-B9C7-29F935E40CC5}" destId="{1F005497-C478-4B27-8DCB-8CB41AF97BF9}" srcOrd="1" destOrd="0" presId="urn:microsoft.com/office/officeart/2005/8/layout/hList3"/>
    <dgm:cxn modelId="{B0A7D647-DCCB-4954-A964-84900BD9AFC8}" type="presParOf" srcId="{216F0496-9558-459B-B9C7-29F935E40CC5}" destId="{6447A299-B2C1-4D3C-B7D5-36DBBE0A1CB7}" srcOrd="2" destOrd="0" presId="urn:microsoft.com/office/officeart/2005/8/layout/hList3"/>
    <dgm:cxn modelId="{9AED2F06-5D3F-45D3-BD96-75BF1A65F4BF}" type="presParOf" srcId="{CBABFFE8-BCEB-4FEC-937A-16282520974A}" destId="{2FE78649-AF93-44A5-B727-F212B64E1F7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D8D913-5B88-4C37-AF07-0D82994D2C7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l-PL"/>
        </a:p>
      </dgm:t>
    </dgm:pt>
    <dgm:pt modelId="{D03B3DC0-21C6-4482-9E56-DB448D84C1B5}">
      <dgm:prSet phldrT="[Text]"/>
      <dgm:spPr/>
      <dgm:t>
        <a:bodyPr/>
        <a:lstStyle/>
        <a:p>
          <a:r>
            <a:rPr lang="pl-PL" b="1" dirty="0"/>
            <a:t>OSKARŻYCIEL</a:t>
          </a:r>
        </a:p>
      </dgm:t>
    </dgm:pt>
    <dgm:pt modelId="{2E2FBAAE-C180-464E-9376-33926B1E2EB0}" type="parTrans" cxnId="{828C62EA-E83D-4D6D-9392-51E6A8EFC853}">
      <dgm:prSet/>
      <dgm:spPr/>
      <dgm:t>
        <a:bodyPr/>
        <a:lstStyle/>
        <a:p>
          <a:endParaRPr lang="pl-PL"/>
        </a:p>
      </dgm:t>
    </dgm:pt>
    <dgm:pt modelId="{CD22029C-24A4-41C7-9563-9785A1208DD0}" type="sibTrans" cxnId="{828C62EA-E83D-4D6D-9392-51E6A8EFC853}">
      <dgm:prSet/>
      <dgm:spPr/>
      <dgm:t>
        <a:bodyPr/>
        <a:lstStyle/>
        <a:p>
          <a:endParaRPr lang="pl-PL"/>
        </a:p>
      </dgm:t>
    </dgm:pt>
    <dgm:pt modelId="{645A82DE-37B7-4042-9E8A-7D81568580E0}">
      <dgm:prSet phldrT="[Text]"/>
      <dgm:spPr/>
      <dgm:t>
        <a:bodyPr/>
        <a:lstStyle/>
        <a:p>
          <a:r>
            <a:rPr lang="pl-PL" dirty="0"/>
            <a:t>PUBLICZNY</a:t>
          </a:r>
        </a:p>
      </dgm:t>
    </dgm:pt>
    <dgm:pt modelId="{CF6C112B-5A1B-4CF0-8D18-8BB28206E513}" type="parTrans" cxnId="{EE091D90-5D2A-4A99-98F1-210F9D468E8D}">
      <dgm:prSet/>
      <dgm:spPr/>
      <dgm:t>
        <a:bodyPr/>
        <a:lstStyle/>
        <a:p>
          <a:endParaRPr lang="pl-PL"/>
        </a:p>
      </dgm:t>
    </dgm:pt>
    <dgm:pt modelId="{846D2A79-5801-47B3-8A3F-9DE3CF4728DB}" type="sibTrans" cxnId="{EE091D90-5D2A-4A99-98F1-210F9D468E8D}">
      <dgm:prSet/>
      <dgm:spPr/>
      <dgm:t>
        <a:bodyPr/>
        <a:lstStyle/>
        <a:p>
          <a:endParaRPr lang="pl-PL"/>
        </a:p>
      </dgm:t>
    </dgm:pt>
    <dgm:pt modelId="{81D8C9CF-3F70-4A8E-BAE4-648D2D414B2F}">
      <dgm:prSet phldrT="[Text]"/>
      <dgm:spPr/>
      <dgm:t>
        <a:bodyPr/>
        <a:lstStyle/>
        <a:p>
          <a:r>
            <a:rPr lang="pl-PL" dirty="0"/>
            <a:t>POSIŁKOWY</a:t>
          </a:r>
        </a:p>
      </dgm:t>
    </dgm:pt>
    <dgm:pt modelId="{69C1943B-3747-4039-96A1-207DC959EEFD}" type="parTrans" cxnId="{8327CDC5-40B6-4B0A-9B5B-FFAE99DFB7BF}">
      <dgm:prSet/>
      <dgm:spPr/>
      <dgm:t>
        <a:bodyPr/>
        <a:lstStyle/>
        <a:p>
          <a:endParaRPr lang="pl-PL"/>
        </a:p>
      </dgm:t>
    </dgm:pt>
    <dgm:pt modelId="{B06184F9-8BD7-4B83-A124-4093AD24454F}" type="sibTrans" cxnId="{8327CDC5-40B6-4B0A-9B5B-FFAE99DFB7BF}">
      <dgm:prSet/>
      <dgm:spPr/>
      <dgm:t>
        <a:bodyPr/>
        <a:lstStyle/>
        <a:p>
          <a:endParaRPr lang="pl-PL"/>
        </a:p>
      </dgm:t>
    </dgm:pt>
    <dgm:pt modelId="{522CAA5A-92E5-4EA1-8599-E3E86AB752DD}">
      <dgm:prSet phldrT="[Text]"/>
      <dgm:spPr/>
      <dgm:t>
        <a:bodyPr/>
        <a:lstStyle/>
        <a:p>
          <a:r>
            <a:rPr lang="pl-PL" dirty="0"/>
            <a:t>PRYWATNY</a:t>
          </a:r>
        </a:p>
      </dgm:t>
    </dgm:pt>
    <dgm:pt modelId="{F1DA8A1D-E9D2-4B5C-98B2-21186D917FD2}" type="parTrans" cxnId="{516F8997-6C84-4853-8F8C-DFAF595713E5}">
      <dgm:prSet/>
      <dgm:spPr/>
      <dgm:t>
        <a:bodyPr/>
        <a:lstStyle/>
        <a:p>
          <a:endParaRPr lang="pl-PL"/>
        </a:p>
      </dgm:t>
    </dgm:pt>
    <dgm:pt modelId="{F439AAF9-491A-4F0C-B792-23D7A96E6AD2}" type="sibTrans" cxnId="{516F8997-6C84-4853-8F8C-DFAF595713E5}">
      <dgm:prSet/>
      <dgm:spPr/>
      <dgm:t>
        <a:bodyPr/>
        <a:lstStyle/>
        <a:p>
          <a:endParaRPr lang="pl-PL"/>
        </a:p>
      </dgm:t>
    </dgm:pt>
    <dgm:pt modelId="{1D1D86A2-18A8-432E-B3F0-474113747634}" type="pres">
      <dgm:prSet presAssocID="{F1D8D913-5B88-4C37-AF07-0D82994D2C76}" presName="diagram" presStyleCnt="0">
        <dgm:presLayoutVars>
          <dgm:chPref val="1"/>
          <dgm:dir/>
          <dgm:animOne val="branch"/>
          <dgm:animLvl val="lvl"/>
          <dgm:resizeHandles val="exact"/>
        </dgm:presLayoutVars>
      </dgm:prSet>
      <dgm:spPr/>
    </dgm:pt>
    <dgm:pt modelId="{AE9814CF-339E-4633-BA1A-3FABE034CA70}" type="pres">
      <dgm:prSet presAssocID="{D03B3DC0-21C6-4482-9E56-DB448D84C1B5}" presName="root1" presStyleCnt="0"/>
      <dgm:spPr/>
    </dgm:pt>
    <dgm:pt modelId="{F0ABB39D-A395-46F3-9855-ABBC8A5A9269}" type="pres">
      <dgm:prSet presAssocID="{D03B3DC0-21C6-4482-9E56-DB448D84C1B5}" presName="LevelOneTextNode" presStyleLbl="node0" presStyleIdx="0" presStyleCnt="1" custLinFactNeighborX="-33637" custLinFactNeighborY="1895">
        <dgm:presLayoutVars>
          <dgm:chPref val="3"/>
        </dgm:presLayoutVars>
      </dgm:prSet>
      <dgm:spPr/>
    </dgm:pt>
    <dgm:pt modelId="{22823C5A-3AC5-4A9B-9E80-E251E9CDD643}" type="pres">
      <dgm:prSet presAssocID="{D03B3DC0-21C6-4482-9E56-DB448D84C1B5}" presName="level2hierChild" presStyleCnt="0"/>
      <dgm:spPr/>
    </dgm:pt>
    <dgm:pt modelId="{696C574F-2FAF-4F6E-9A18-2EB3FDB40FC1}" type="pres">
      <dgm:prSet presAssocID="{CF6C112B-5A1B-4CF0-8D18-8BB28206E513}" presName="conn2-1" presStyleLbl="parChTrans1D2" presStyleIdx="0" presStyleCnt="3"/>
      <dgm:spPr/>
    </dgm:pt>
    <dgm:pt modelId="{FD3AE330-B660-4CFB-9498-020E5B4C50F9}" type="pres">
      <dgm:prSet presAssocID="{CF6C112B-5A1B-4CF0-8D18-8BB28206E513}" presName="connTx" presStyleLbl="parChTrans1D2" presStyleIdx="0" presStyleCnt="3"/>
      <dgm:spPr/>
    </dgm:pt>
    <dgm:pt modelId="{C56DEEDD-3CB8-47FD-BA92-1FB876D7B1F7}" type="pres">
      <dgm:prSet presAssocID="{645A82DE-37B7-4042-9E8A-7D81568580E0}" presName="root2" presStyleCnt="0"/>
      <dgm:spPr/>
    </dgm:pt>
    <dgm:pt modelId="{7DFE301B-157E-4C52-9076-19044195C47F}" type="pres">
      <dgm:prSet presAssocID="{645A82DE-37B7-4042-9E8A-7D81568580E0}" presName="LevelTwoTextNode" presStyleLbl="node2" presStyleIdx="0" presStyleCnt="3" custLinFactNeighborX="-41948" custLinFactNeighborY="11544">
        <dgm:presLayoutVars>
          <dgm:chPref val="3"/>
        </dgm:presLayoutVars>
      </dgm:prSet>
      <dgm:spPr/>
    </dgm:pt>
    <dgm:pt modelId="{425872E5-A001-4D53-AF8F-F49C671030C4}" type="pres">
      <dgm:prSet presAssocID="{645A82DE-37B7-4042-9E8A-7D81568580E0}" presName="level3hierChild" presStyleCnt="0"/>
      <dgm:spPr/>
    </dgm:pt>
    <dgm:pt modelId="{B43C18C3-8FF1-45DF-BF20-3017B568A641}" type="pres">
      <dgm:prSet presAssocID="{69C1943B-3747-4039-96A1-207DC959EEFD}" presName="conn2-1" presStyleLbl="parChTrans1D2" presStyleIdx="1" presStyleCnt="3"/>
      <dgm:spPr/>
    </dgm:pt>
    <dgm:pt modelId="{3958FF55-7C70-4ABC-8598-2836421C029E}" type="pres">
      <dgm:prSet presAssocID="{69C1943B-3747-4039-96A1-207DC959EEFD}" presName="connTx" presStyleLbl="parChTrans1D2" presStyleIdx="1" presStyleCnt="3"/>
      <dgm:spPr/>
    </dgm:pt>
    <dgm:pt modelId="{5AD742DB-3179-4487-8E8D-A71E3C6BA9CC}" type="pres">
      <dgm:prSet presAssocID="{81D8C9CF-3F70-4A8E-BAE4-648D2D414B2F}" presName="root2" presStyleCnt="0"/>
      <dgm:spPr/>
    </dgm:pt>
    <dgm:pt modelId="{F3871BEB-2571-4CE8-8C7A-25B34C5B1948}" type="pres">
      <dgm:prSet presAssocID="{81D8C9CF-3F70-4A8E-BAE4-648D2D414B2F}" presName="LevelTwoTextNode" presStyleLbl="node2" presStyleIdx="1" presStyleCnt="3" custLinFactNeighborX="-41271" custLinFactNeighborY="3210">
        <dgm:presLayoutVars>
          <dgm:chPref val="3"/>
        </dgm:presLayoutVars>
      </dgm:prSet>
      <dgm:spPr/>
    </dgm:pt>
    <dgm:pt modelId="{C507B0E1-97E5-401E-9945-F6D0FF9EA21A}" type="pres">
      <dgm:prSet presAssocID="{81D8C9CF-3F70-4A8E-BAE4-648D2D414B2F}" presName="level3hierChild" presStyleCnt="0"/>
      <dgm:spPr/>
    </dgm:pt>
    <dgm:pt modelId="{C71FEFAE-D9C5-4F67-921D-DC1A5B64C724}" type="pres">
      <dgm:prSet presAssocID="{F1DA8A1D-E9D2-4B5C-98B2-21186D917FD2}" presName="conn2-1" presStyleLbl="parChTrans1D2" presStyleIdx="2" presStyleCnt="3"/>
      <dgm:spPr/>
    </dgm:pt>
    <dgm:pt modelId="{B23459BD-6686-432B-80F0-8D2012A77300}" type="pres">
      <dgm:prSet presAssocID="{F1DA8A1D-E9D2-4B5C-98B2-21186D917FD2}" presName="connTx" presStyleLbl="parChTrans1D2" presStyleIdx="2" presStyleCnt="3"/>
      <dgm:spPr/>
    </dgm:pt>
    <dgm:pt modelId="{880AC556-0A28-42A6-8635-36976F14285F}" type="pres">
      <dgm:prSet presAssocID="{522CAA5A-92E5-4EA1-8599-E3E86AB752DD}" presName="root2" presStyleCnt="0"/>
      <dgm:spPr/>
    </dgm:pt>
    <dgm:pt modelId="{20056DB1-97BB-4BCE-8F47-FF7A460D3A3E}" type="pres">
      <dgm:prSet presAssocID="{522CAA5A-92E5-4EA1-8599-E3E86AB752DD}" presName="LevelTwoTextNode" presStyleLbl="node2" presStyleIdx="2" presStyleCnt="3" custLinFactNeighborX="-41361" custLinFactNeighborY="318">
        <dgm:presLayoutVars>
          <dgm:chPref val="3"/>
        </dgm:presLayoutVars>
      </dgm:prSet>
      <dgm:spPr/>
    </dgm:pt>
    <dgm:pt modelId="{3E250B64-8BE2-445A-986A-B60E9EBADF4A}" type="pres">
      <dgm:prSet presAssocID="{522CAA5A-92E5-4EA1-8599-E3E86AB752DD}" presName="level3hierChild" presStyleCnt="0"/>
      <dgm:spPr/>
    </dgm:pt>
  </dgm:ptLst>
  <dgm:cxnLst>
    <dgm:cxn modelId="{89220003-59DB-4F5A-B7FF-1E587DF0C1AB}" type="presOf" srcId="{CF6C112B-5A1B-4CF0-8D18-8BB28206E513}" destId="{FD3AE330-B660-4CFB-9498-020E5B4C50F9}" srcOrd="1" destOrd="0" presId="urn:microsoft.com/office/officeart/2005/8/layout/hierarchy2"/>
    <dgm:cxn modelId="{C716BA2E-0B35-4360-A2E9-B7BB2CE4D0DE}" type="presOf" srcId="{645A82DE-37B7-4042-9E8A-7D81568580E0}" destId="{7DFE301B-157E-4C52-9076-19044195C47F}" srcOrd="0" destOrd="0" presId="urn:microsoft.com/office/officeart/2005/8/layout/hierarchy2"/>
    <dgm:cxn modelId="{7C1EF448-916E-4AD3-B215-971F7E3FED67}" type="presOf" srcId="{81D8C9CF-3F70-4A8E-BAE4-648D2D414B2F}" destId="{F3871BEB-2571-4CE8-8C7A-25B34C5B1948}" srcOrd="0" destOrd="0" presId="urn:microsoft.com/office/officeart/2005/8/layout/hierarchy2"/>
    <dgm:cxn modelId="{EBD87449-FF4D-483E-B56B-2C54FEA8CF45}" type="presOf" srcId="{F1DA8A1D-E9D2-4B5C-98B2-21186D917FD2}" destId="{B23459BD-6686-432B-80F0-8D2012A77300}" srcOrd="1" destOrd="0" presId="urn:microsoft.com/office/officeart/2005/8/layout/hierarchy2"/>
    <dgm:cxn modelId="{0419D652-6BE1-4F6B-808E-52DB4B16D29A}" type="presOf" srcId="{CF6C112B-5A1B-4CF0-8D18-8BB28206E513}" destId="{696C574F-2FAF-4F6E-9A18-2EB3FDB40FC1}" srcOrd="0" destOrd="0" presId="urn:microsoft.com/office/officeart/2005/8/layout/hierarchy2"/>
    <dgm:cxn modelId="{1A95A88E-1445-4CE3-AC7A-28255EF8355E}" type="presOf" srcId="{69C1943B-3747-4039-96A1-207DC959EEFD}" destId="{3958FF55-7C70-4ABC-8598-2836421C029E}" srcOrd="1" destOrd="0" presId="urn:microsoft.com/office/officeart/2005/8/layout/hierarchy2"/>
    <dgm:cxn modelId="{ED7E578F-3244-4DC1-890E-9DB79E3207E2}" type="presOf" srcId="{522CAA5A-92E5-4EA1-8599-E3E86AB752DD}" destId="{20056DB1-97BB-4BCE-8F47-FF7A460D3A3E}" srcOrd="0" destOrd="0" presId="urn:microsoft.com/office/officeart/2005/8/layout/hierarchy2"/>
    <dgm:cxn modelId="{EE091D90-5D2A-4A99-98F1-210F9D468E8D}" srcId="{D03B3DC0-21C6-4482-9E56-DB448D84C1B5}" destId="{645A82DE-37B7-4042-9E8A-7D81568580E0}" srcOrd="0" destOrd="0" parTransId="{CF6C112B-5A1B-4CF0-8D18-8BB28206E513}" sibTransId="{846D2A79-5801-47B3-8A3F-9DE3CF4728DB}"/>
    <dgm:cxn modelId="{360B9294-11D7-413F-A02B-B3DE63FEAC6E}" type="presOf" srcId="{F1D8D913-5B88-4C37-AF07-0D82994D2C76}" destId="{1D1D86A2-18A8-432E-B3F0-474113747634}" srcOrd="0" destOrd="0" presId="urn:microsoft.com/office/officeart/2005/8/layout/hierarchy2"/>
    <dgm:cxn modelId="{516F8997-6C84-4853-8F8C-DFAF595713E5}" srcId="{D03B3DC0-21C6-4482-9E56-DB448D84C1B5}" destId="{522CAA5A-92E5-4EA1-8599-E3E86AB752DD}" srcOrd="2" destOrd="0" parTransId="{F1DA8A1D-E9D2-4B5C-98B2-21186D917FD2}" sibTransId="{F439AAF9-491A-4F0C-B792-23D7A96E6AD2}"/>
    <dgm:cxn modelId="{38CD4D9A-7FB6-4806-AA14-292B3CE1E8F0}" type="presOf" srcId="{D03B3DC0-21C6-4482-9E56-DB448D84C1B5}" destId="{F0ABB39D-A395-46F3-9855-ABBC8A5A9269}" srcOrd="0" destOrd="0" presId="urn:microsoft.com/office/officeart/2005/8/layout/hierarchy2"/>
    <dgm:cxn modelId="{8327CDC5-40B6-4B0A-9B5B-FFAE99DFB7BF}" srcId="{D03B3DC0-21C6-4482-9E56-DB448D84C1B5}" destId="{81D8C9CF-3F70-4A8E-BAE4-648D2D414B2F}" srcOrd="1" destOrd="0" parTransId="{69C1943B-3747-4039-96A1-207DC959EEFD}" sibTransId="{B06184F9-8BD7-4B83-A124-4093AD24454F}"/>
    <dgm:cxn modelId="{ECB0FCE9-5DA1-42AE-9D00-E4CBAB4024DE}" type="presOf" srcId="{69C1943B-3747-4039-96A1-207DC959EEFD}" destId="{B43C18C3-8FF1-45DF-BF20-3017B568A641}" srcOrd="0" destOrd="0" presId="urn:microsoft.com/office/officeart/2005/8/layout/hierarchy2"/>
    <dgm:cxn modelId="{828C62EA-E83D-4D6D-9392-51E6A8EFC853}" srcId="{F1D8D913-5B88-4C37-AF07-0D82994D2C76}" destId="{D03B3DC0-21C6-4482-9E56-DB448D84C1B5}" srcOrd="0" destOrd="0" parTransId="{2E2FBAAE-C180-464E-9376-33926B1E2EB0}" sibTransId="{CD22029C-24A4-41C7-9563-9785A1208DD0}"/>
    <dgm:cxn modelId="{376D21F9-84E5-4670-A20B-3FB8A32D73B3}" type="presOf" srcId="{F1DA8A1D-E9D2-4B5C-98B2-21186D917FD2}" destId="{C71FEFAE-D9C5-4F67-921D-DC1A5B64C724}" srcOrd="0" destOrd="0" presId="urn:microsoft.com/office/officeart/2005/8/layout/hierarchy2"/>
    <dgm:cxn modelId="{DA1F311B-3391-44E9-BBB6-1713287BF334}" type="presParOf" srcId="{1D1D86A2-18A8-432E-B3F0-474113747634}" destId="{AE9814CF-339E-4633-BA1A-3FABE034CA70}" srcOrd="0" destOrd="0" presId="urn:microsoft.com/office/officeart/2005/8/layout/hierarchy2"/>
    <dgm:cxn modelId="{2D089E6A-6DBC-402B-BE51-84A68606C29B}" type="presParOf" srcId="{AE9814CF-339E-4633-BA1A-3FABE034CA70}" destId="{F0ABB39D-A395-46F3-9855-ABBC8A5A9269}" srcOrd="0" destOrd="0" presId="urn:microsoft.com/office/officeart/2005/8/layout/hierarchy2"/>
    <dgm:cxn modelId="{5CB903A3-E3F6-49B2-837B-66DD5AE8C4E3}" type="presParOf" srcId="{AE9814CF-339E-4633-BA1A-3FABE034CA70}" destId="{22823C5A-3AC5-4A9B-9E80-E251E9CDD643}" srcOrd="1" destOrd="0" presId="urn:microsoft.com/office/officeart/2005/8/layout/hierarchy2"/>
    <dgm:cxn modelId="{4A3326EC-2BF7-4190-A737-DFC002A3C09B}" type="presParOf" srcId="{22823C5A-3AC5-4A9B-9E80-E251E9CDD643}" destId="{696C574F-2FAF-4F6E-9A18-2EB3FDB40FC1}" srcOrd="0" destOrd="0" presId="urn:microsoft.com/office/officeart/2005/8/layout/hierarchy2"/>
    <dgm:cxn modelId="{59EFA793-38BD-47AA-BF6F-643DB54262D9}" type="presParOf" srcId="{696C574F-2FAF-4F6E-9A18-2EB3FDB40FC1}" destId="{FD3AE330-B660-4CFB-9498-020E5B4C50F9}" srcOrd="0" destOrd="0" presId="urn:microsoft.com/office/officeart/2005/8/layout/hierarchy2"/>
    <dgm:cxn modelId="{5278C859-523A-4D03-9510-475C8E08623E}" type="presParOf" srcId="{22823C5A-3AC5-4A9B-9E80-E251E9CDD643}" destId="{C56DEEDD-3CB8-47FD-BA92-1FB876D7B1F7}" srcOrd="1" destOrd="0" presId="urn:microsoft.com/office/officeart/2005/8/layout/hierarchy2"/>
    <dgm:cxn modelId="{1EABD10A-CB6E-4244-9F85-4B80D0A5F227}" type="presParOf" srcId="{C56DEEDD-3CB8-47FD-BA92-1FB876D7B1F7}" destId="{7DFE301B-157E-4C52-9076-19044195C47F}" srcOrd="0" destOrd="0" presId="urn:microsoft.com/office/officeart/2005/8/layout/hierarchy2"/>
    <dgm:cxn modelId="{F360B0FA-FE0F-4C72-BD9B-1F1438803242}" type="presParOf" srcId="{C56DEEDD-3CB8-47FD-BA92-1FB876D7B1F7}" destId="{425872E5-A001-4D53-AF8F-F49C671030C4}" srcOrd="1" destOrd="0" presId="urn:microsoft.com/office/officeart/2005/8/layout/hierarchy2"/>
    <dgm:cxn modelId="{5A17FFD0-8738-4801-8A06-B40EFCDA5119}" type="presParOf" srcId="{22823C5A-3AC5-4A9B-9E80-E251E9CDD643}" destId="{B43C18C3-8FF1-45DF-BF20-3017B568A641}" srcOrd="2" destOrd="0" presId="urn:microsoft.com/office/officeart/2005/8/layout/hierarchy2"/>
    <dgm:cxn modelId="{5CC6DADF-FFF3-486D-8338-25B5F965D703}" type="presParOf" srcId="{B43C18C3-8FF1-45DF-BF20-3017B568A641}" destId="{3958FF55-7C70-4ABC-8598-2836421C029E}" srcOrd="0" destOrd="0" presId="urn:microsoft.com/office/officeart/2005/8/layout/hierarchy2"/>
    <dgm:cxn modelId="{2E2320C3-6DC4-453E-A24D-D81010230BF4}" type="presParOf" srcId="{22823C5A-3AC5-4A9B-9E80-E251E9CDD643}" destId="{5AD742DB-3179-4487-8E8D-A71E3C6BA9CC}" srcOrd="3" destOrd="0" presId="urn:microsoft.com/office/officeart/2005/8/layout/hierarchy2"/>
    <dgm:cxn modelId="{098593FE-3DAB-452E-857D-9C8A2854865C}" type="presParOf" srcId="{5AD742DB-3179-4487-8E8D-A71E3C6BA9CC}" destId="{F3871BEB-2571-4CE8-8C7A-25B34C5B1948}" srcOrd="0" destOrd="0" presId="urn:microsoft.com/office/officeart/2005/8/layout/hierarchy2"/>
    <dgm:cxn modelId="{8AD6F1C2-2E0A-4A41-962D-684FB40DD40E}" type="presParOf" srcId="{5AD742DB-3179-4487-8E8D-A71E3C6BA9CC}" destId="{C507B0E1-97E5-401E-9945-F6D0FF9EA21A}" srcOrd="1" destOrd="0" presId="urn:microsoft.com/office/officeart/2005/8/layout/hierarchy2"/>
    <dgm:cxn modelId="{BD08F7E4-0F38-41EC-8B31-FEF30725F949}" type="presParOf" srcId="{22823C5A-3AC5-4A9B-9E80-E251E9CDD643}" destId="{C71FEFAE-D9C5-4F67-921D-DC1A5B64C724}" srcOrd="4" destOrd="0" presId="urn:microsoft.com/office/officeart/2005/8/layout/hierarchy2"/>
    <dgm:cxn modelId="{05E20FC7-4ED7-4B63-B322-E0BAAC7D0D69}" type="presParOf" srcId="{C71FEFAE-D9C5-4F67-921D-DC1A5B64C724}" destId="{B23459BD-6686-432B-80F0-8D2012A77300}" srcOrd="0" destOrd="0" presId="urn:microsoft.com/office/officeart/2005/8/layout/hierarchy2"/>
    <dgm:cxn modelId="{2EF01F41-7F7E-4F3D-A59F-367E70FC6682}" type="presParOf" srcId="{22823C5A-3AC5-4A9B-9E80-E251E9CDD643}" destId="{880AC556-0A28-42A6-8635-36976F14285F}" srcOrd="5" destOrd="0" presId="urn:microsoft.com/office/officeart/2005/8/layout/hierarchy2"/>
    <dgm:cxn modelId="{335501FC-3BCB-4A8E-AA54-38B7E6AB983D}" type="presParOf" srcId="{880AC556-0A28-42A6-8635-36976F14285F}" destId="{20056DB1-97BB-4BCE-8F47-FF7A460D3A3E}" srcOrd="0" destOrd="0" presId="urn:microsoft.com/office/officeart/2005/8/layout/hierarchy2"/>
    <dgm:cxn modelId="{46699199-634D-4AE2-AE9A-ABCBB6F3C3C1}" type="presParOf" srcId="{880AC556-0A28-42A6-8635-36976F14285F}" destId="{3E250B64-8BE2-445A-986A-B60E9EBADF4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F8BCD3-2829-4FDC-A68D-ED2A73C9A4DD}" type="doc">
      <dgm:prSet loTypeId="urn:microsoft.com/office/officeart/2005/8/layout/process1" loCatId="process" qsTypeId="urn:microsoft.com/office/officeart/2005/8/quickstyle/simple1" qsCatId="simple" csTypeId="urn:microsoft.com/office/officeart/2005/8/colors/colorful1" csCatId="colorful" phldr="1"/>
      <dgm:spPr/>
    </dgm:pt>
    <dgm:pt modelId="{696E7029-E90D-49DC-AB08-6861A871C612}">
      <dgm:prSet phldrT="[Tekst]"/>
      <dgm:spPr/>
      <dgm:t>
        <a:bodyPr/>
        <a:lstStyle/>
        <a:p>
          <a:r>
            <a:rPr lang="pl-PL" dirty="0"/>
            <a:t>osoba podejrzana</a:t>
          </a:r>
        </a:p>
      </dgm:t>
    </dgm:pt>
    <dgm:pt modelId="{5CED4C7F-7BF6-45FE-AC3E-B16AB9D320E6}" type="parTrans" cxnId="{F5E03990-BF08-47B6-8966-C238DF8A50E9}">
      <dgm:prSet/>
      <dgm:spPr/>
      <dgm:t>
        <a:bodyPr/>
        <a:lstStyle/>
        <a:p>
          <a:endParaRPr lang="pl-PL"/>
        </a:p>
      </dgm:t>
    </dgm:pt>
    <dgm:pt modelId="{62B2E5B9-E64B-4A3A-A4E8-561CF7502259}" type="sibTrans" cxnId="{F5E03990-BF08-47B6-8966-C238DF8A50E9}">
      <dgm:prSet/>
      <dgm:spPr/>
      <dgm:t>
        <a:bodyPr/>
        <a:lstStyle/>
        <a:p>
          <a:endParaRPr lang="pl-PL"/>
        </a:p>
      </dgm:t>
    </dgm:pt>
    <dgm:pt modelId="{697FE558-2522-4734-B25C-1C5E2097EF63}">
      <dgm:prSet phldrT="[Tekst]"/>
      <dgm:spPr/>
      <dgm:t>
        <a:bodyPr/>
        <a:lstStyle/>
        <a:p>
          <a:r>
            <a:rPr lang="pl-PL" dirty="0"/>
            <a:t>podejrzany</a:t>
          </a:r>
        </a:p>
      </dgm:t>
    </dgm:pt>
    <dgm:pt modelId="{5C64E35F-7B6E-40A6-B857-F8A561051782}" type="parTrans" cxnId="{C42D6A23-A669-4982-8950-79804AB0362D}">
      <dgm:prSet/>
      <dgm:spPr/>
      <dgm:t>
        <a:bodyPr/>
        <a:lstStyle/>
        <a:p>
          <a:endParaRPr lang="pl-PL"/>
        </a:p>
      </dgm:t>
    </dgm:pt>
    <dgm:pt modelId="{271C1098-F6A1-4850-8AA1-6403FBA01AE6}" type="sibTrans" cxnId="{C42D6A23-A669-4982-8950-79804AB0362D}">
      <dgm:prSet/>
      <dgm:spPr/>
      <dgm:t>
        <a:bodyPr/>
        <a:lstStyle/>
        <a:p>
          <a:endParaRPr lang="pl-PL"/>
        </a:p>
      </dgm:t>
    </dgm:pt>
    <dgm:pt modelId="{51EE96BE-17B0-4900-83A9-9C31F89E2A6A}">
      <dgm:prSet phldrT="[Tekst]"/>
      <dgm:spPr/>
      <dgm:t>
        <a:bodyPr/>
        <a:lstStyle/>
        <a:p>
          <a:r>
            <a:rPr lang="pl-PL" dirty="0"/>
            <a:t>oskarżony </a:t>
          </a:r>
        </a:p>
      </dgm:t>
    </dgm:pt>
    <dgm:pt modelId="{9C4A90AD-E63D-40D5-8A25-000E70E287C2}" type="parTrans" cxnId="{B075D557-149D-4CFE-9A8E-18E2C4C9A888}">
      <dgm:prSet/>
      <dgm:spPr/>
      <dgm:t>
        <a:bodyPr/>
        <a:lstStyle/>
        <a:p>
          <a:endParaRPr lang="pl-PL"/>
        </a:p>
      </dgm:t>
    </dgm:pt>
    <dgm:pt modelId="{AE2982FD-DA70-43B0-9CCC-0CEBFC064F90}" type="sibTrans" cxnId="{B075D557-149D-4CFE-9A8E-18E2C4C9A888}">
      <dgm:prSet/>
      <dgm:spPr/>
      <dgm:t>
        <a:bodyPr/>
        <a:lstStyle/>
        <a:p>
          <a:endParaRPr lang="pl-PL"/>
        </a:p>
      </dgm:t>
    </dgm:pt>
    <dgm:pt modelId="{246A69D3-2B0C-418C-82AD-66729FA32B77}" type="pres">
      <dgm:prSet presAssocID="{60F8BCD3-2829-4FDC-A68D-ED2A73C9A4DD}" presName="Name0" presStyleCnt="0">
        <dgm:presLayoutVars>
          <dgm:dir/>
          <dgm:resizeHandles val="exact"/>
        </dgm:presLayoutVars>
      </dgm:prSet>
      <dgm:spPr/>
    </dgm:pt>
    <dgm:pt modelId="{625D5423-8780-4362-B896-E0779E017ED4}" type="pres">
      <dgm:prSet presAssocID="{696E7029-E90D-49DC-AB08-6861A871C612}" presName="node" presStyleLbl="node1" presStyleIdx="0" presStyleCnt="3" custScaleX="61746" custScaleY="55180">
        <dgm:presLayoutVars>
          <dgm:bulletEnabled val="1"/>
        </dgm:presLayoutVars>
      </dgm:prSet>
      <dgm:spPr/>
    </dgm:pt>
    <dgm:pt modelId="{3A3CD4FB-7025-48F8-8843-C573FDB240AB}" type="pres">
      <dgm:prSet presAssocID="{62B2E5B9-E64B-4A3A-A4E8-561CF7502259}" presName="sibTrans" presStyleLbl="sibTrans2D1" presStyleIdx="0" presStyleCnt="2"/>
      <dgm:spPr/>
    </dgm:pt>
    <dgm:pt modelId="{0AE22E0F-E7A8-423E-BF5A-8409B2048A8D}" type="pres">
      <dgm:prSet presAssocID="{62B2E5B9-E64B-4A3A-A4E8-561CF7502259}" presName="connectorText" presStyleLbl="sibTrans2D1" presStyleIdx="0" presStyleCnt="2"/>
      <dgm:spPr/>
    </dgm:pt>
    <dgm:pt modelId="{2FBF3C6A-8A86-4ED1-805D-29C3331B9636}" type="pres">
      <dgm:prSet presAssocID="{697FE558-2522-4734-B25C-1C5E2097EF63}" presName="node" presStyleLbl="node1" presStyleIdx="1" presStyleCnt="3" custScaleX="61746" custScaleY="55180">
        <dgm:presLayoutVars>
          <dgm:bulletEnabled val="1"/>
        </dgm:presLayoutVars>
      </dgm:prSet>
      <dgm:spPr/>
    </dgm:pt>
    <dgm:pt modelId="{17234832-0262-4783-B24B-0D5B4EA7AF1A}" type="pres">
      <dgm:prSet presAssocID="{271C1098-F6A1-4850-8AA1-6403FBA01AE6}" presName="sibTrans" presStyleLbl="sibTrans2D1" presStyleIdx="1" presStyleCnt="2"/>
      <dgm:spPr/>
    </dgm:pt>
    <dgm:pt modelId="{908740A1-D74A-4668-A418-B832B9CC1DD5}" type="pres">
      <dgm:prSet presAssocID="{271C1098-F6A1-4850-8AA1-6403FBA01AE6}" presName="connectorText" presStyleLbl="sibTrans2D1" presStyleIdx="1" presStyleCnt="2"/>
      <dgm:spPr/>
    </dgm:pt>
    <dgm:pt modelId="{00189F8B-D5F3-4022-BC48-B9BC4A89A1C0}" type="pres">
      <dgm:prSet presAssocID="{51EE96BE-17B0-4900-83A9-9C31F89E2A6A}" presName="node" presStyleLbl="node1" presStyleIdx="2" presStyleCnt="3" custScaleX="61746" custScaleY="55180">
        <dgm:presLayoutVars>
          <dgm:bulletEnabled val="1"/>
        </dgm:presLayoutVars>
      </dgm:prSet>
      <dgm:spPr/>
    </dgm:pt>
  </dgm:ptLst>
  <dgm:cxnLst>
    <dgm:cxn modelId="{56A8BC12-BDF5-4AF1-B4B5-D72050AC4D98}" type="presOf" srcId="{696E7029-E90D-49DC-AB08-6861A871C612}" destId="{625D5423-8780-4362-B896-E0779E017ED4}" srcOrd="0" destOrd="0" presId="urn:microsoft.com/office/officeart/2005/8/layout/process1"/>
    <dgm:cxn modelId="{C42D6A23-A669-4982-8950-79804AB0362D}" srcId="{60F8BCD3-2829-4FDC-A68D-ED2A73C9A4DD}" destId="{697FE558-2522-4734-B25C-1C5E2097EF63}" srcOrd="1" destOrd="0" parTransId="{5C64E35F-7B6E-40A6-B857-F8A561051782}" sibTransId="{271C1098-F6A1-4850-8AA1-6403FBA01AE6}"/>
    <dgm:cxn modelId="{1897CC33-EAB8-49E3-96F4-77207D2C9961}" type="presOf" srcId="{51EE96BE-17B0-4900-83A9-9C31F89E2A6A}" destId="{00189F8B-D5F3-4022-BC48-B9BC4A89A1C0}" srcOrd="0" destOrd="0" presId="urn:microsoft.com/office/officeart/2005/8/layout/process1"/>
    <dgm:cxn modelId="{9AEA7E34-5AC7-4D9A-86C7-2E95234365EB}" type="presOf" srcId="{62B2E5B9-E64B-4A3A-A4E8-561CF7502259}" destId="{0AE22E0F-E7A8-423E-BF5A-8409B2048A8D}" srcOrd="1" destOrd="0" presId="urn:microsoft.com/office/officeart/2005/8/layout/process1"/>
    <dgm:cxn modelId="{A1E8DB65-8048-4842-BC9D-2E9FFC4E3C74}" type="presOf" srcId="{60F8BCD3-2829-4FDC-A68D-ED2A73C9A4DD}" destId="{246A69D3-2B0C-418C-82AD-66729FA32B77}" srcOrd="0" destOrd="0" presId="urn:microsoft.com/office/officeart/2005/8/layout/process1"/>
    <dgm:cxn modelId="{61C88D6F-5FCE-4928-8176-16202B0B8B61}" type="presOf" srcId="{271C1098-F6A1-4850-8AA1-6403FBA01AE6}" destId="{908740A1-D74A-4668-A418-B832B9CC1DD5}" srcOrd="1" destOrd="0" presId="urn:microsoft.com/office/officeart/2005/8/layout/process1"/>
    <dgm:cxn modelId="{B075D557-149D-4CFE-9A8E-18E2C4C9A888}" srcId="{60F8BCD3-2829-4FDC-A68D-ED2A73C9A4DD}" destId="{51EE96BE-17B0-4900-83A9-9C31F89E2A6A}" srcOrd="2" destOrd="0" parTransId="{9C4A90AD-E63D-40D5-8A25-000E70E287C2}" sibTransId="{AE2982FD-DA70-43B0-9CCC-0CEBFC064F90}"/>
    <dgm:cxn modelId="{F5E03990-BF08-47B6-8966-C238DF8A50E9}" srcId="{60F8BCD3-2829-4FDC-A68D-ED2A73C9A4DD}" destId="{696E7029-E90D-49DC-AB08-6861A871C612}" srcOrd="0" destOrd="0" parTransId="{5CED4C7F-7BF6-45FE-AC3E-B16AB9D320E6}" sibTransId="{62B2E5B9-E64B-4A3A-A4E8-561CF7502259}"/>
    <dgm:cxn modelId="{4EA891B8-8E65-4D4B-9896-1FF6732347F9}" type="presOf" srcId="{271C1098-F6A1-4850-8AA1-6403FBA01AE6}" destId="{17234832-0262-4783-B24B-0D5B4EA7AF1A}" srcOrd="0" destOrd="0" presId="urn:microsoft.com/office/officeart/2005/8/layout/process1"/>
    <dgm:cxn modelId="{4DC100FD-7A12-438D-91B6-CEEECBF5BE29}" type="presOf" srcId="{62B2E5B9-E64B-4A3A-A4E8-561CF7502259}" destId="{3A3CD4FB-7025-48F8-8843-C573FDB240AB}" srcOrd="0" destOrd="0" presId="urn:microsoft.com/office/officeart/2005/8/layout/process1"/>
    <dgm:cxn modelId="{EA08ECFF-7CEC-4178-8AC2-2A11FAD4351E}" type="presOf" srcId="{697FE558-2522-4734-B25C-1C5E2097EF63}" destId="{2FBF3C6A-8A86-4ED1-805D-29C3331B9636}" srcOrd="0" destOrd="0" presId="urn:microsoft.com/office/officeart/2005/8/layout/process1"/>
    <dgm:cxn modelId="{FF70805A-B972-44DE-922E-2F2F7E606431}" type="presParOf" srcId="{246A69D3-2B0C-418C-82AD-66729FA32B77}" destId="{625D5423-8780-4362-B896-E0779E017ED4}" srcOrd="0" destOrd="0" presId="urn:microsoft.com/office/officeart/2005/8/layout/process1"/>
    <dgm:cxn modelId="{EB775206-00CD-486F-89F7-FBF355C88353}" type="presParOf" srcId="{246A69D3-2B0C-418C-82AD-66729FA32B77}" destId="{3A3CD4FB-7025-48F8-8843-C573FDB240AB}" srcOrd="1" destOrd="0" presId="urn:microsoft.com/office/officeart/2005/8/layout/process1"/>
    <dgm:cxn modelId="{9D9ABDB7-8B12-4EC1-B4F1-AA0359E8E826}" type="presParOf" srcId="{3A3CD4FB-7025-48F8-8843-C573FDB240AB}" destId="{0AE22E0F-E7A8-423E-BF5A-8409B2048A8D}" srcOrd="0" destOrd="0" presId="urn:microsoft.com/office/officeart/2005/8/layout/process1"/>
    <dgm:cxn modelId="{2A24D308-CE72-4BD7-9125-782F73989EB7}" type="presParOf" srcId="{246A69D3-2B0C-418C-82AD-66729FA32B77}" destId="{2FBF3C6A-8A86-4ED1-805D-29C3331B9636}" srcOrd="2" destOrd="0" presId="urn:microsoft.com/office/officeart/2005/8/layout/process1"/>
    <dgm:cxn modelId="{175D9924-2A7F-4823-B369-AAF2D36BA550}" type="presParOf" srcId="{246A69D3-2B0C-418C-82AD-66729FA32B77}" destId="{17234832-0262-4783-B24B-0D5B4EA7AF1A}" srcOrd="3" destOrd="0" presId="urn:microsoft.com/office/officeart/2005/8/layout/process1"/>
    <dgm:cxn modelId="{D7982CC3-9EB0-454D-B865-12AE1020ECAD}" type="presParOf" srcId="{17234832-0262-4783-B24B-0D5B4EA7AF1A}" destId="{908740A1-D74A-4668-A418-B832B9CC1DD5}" srcOrd="0" destOrd="0" presId="urn:microsoft.com/office/officeart/2005/8/layout/process1"/>
    <dgm:cxn modelId="{20109FF1-E57A-4980-B1D4-3FA292AD4CF9}" type="presParOf" srcId="{246A69D3-2B0C-418C-82AD-66729FA32B77}" destId="{00189F8B-D5F3-4022-BC48-B9BC4A89A1C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666C01-92B3-4826-A470-55DC7E7DD0B6}"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pl-PL"/>
        </a:p>
      </dgm:t>
    </dgm:pt>
    <dgm:pt modelId="{22E0B74F-0748-4F23-8110-C259F8A4FB2B}">
      <dgm:prSet phldrT="[Tekst]" custT="1"/>
      <dgm:spPr>
        <a:solidFill>
          <a:schemeClr val="accent1">
            <a:lumMod val="40000"/>
            <a:lumOff val="60000"/>
          </a:schemeClr>
        </a:solidFill>
      </dgm:spPr>
      <dgm:t>
        <a:bodyPr/>
        <a:lstStyle/>
        <a:p>
          <a:r>
            <a:rPr lang="pl-PL" sz="1400" b="1" dirty="0"/>
            <a:t>umorzenie / odmowa wszczęcia </a:t>
          </a:r>
          <a:r>
            <a:rPr lang="pl-PL" sz="1400" dirty="0"/>
            <a:t>postępowania przygotowawczego</a:t>
          </a:r>
        </a:p>
      </dgm:t>
    </dgm:pt>
    <dgm:pt modelId="{7BE00BEB-340F-47FA-B49A-5E655C8752D8}" type="parTrans" cxnId="{24935DB4-C883-4F54-A8A5-A3252DF2926B}">
      <dgm:prSet/>
      <dgm:spPr/>
      <dgm:t>
        <a:bodyPr/>
        <a:lstStyle/>
        <a:p>
          <a:endParaRPr lang="pl-PL"/>
        </a:p>
      </dgm:t>
    </dgm:pt>
    <dgm:pt modelId="{5606512A-0ED6-4684-807B-C0F8D2263882}" type="sibTrans" cxnId="{24935DB4-C883-4F54-A8A5-A3252DF2926B}">
      <dgm:prSet/>
      <dgm:spPr/>
      <dgm:t>
        <a:bodyPr/>
        <a:lstStyle/>
        <a:p>
          <a:endParaRPr lang="pl-PL"/>
        </a:p>
      </dgm:t>
    </dgm:pt>
    <dgm:pt modelId="{E83D99C1-60CD-4476-B650-3A284ADCF204}">
      <dgm:prSet phldrT="[Tekst]" custT="1"/>
      <dgm:spPr>
        <a:solidFill>
          <a:schemeClr val="accent1">
            <a:lumMod val="60000"/>
            <a:lumOff val="40000"/>
          </a:schemeClr>
        </a:solidFill>
      </dgm:spPr>
      <dgm:t>
        <a:bodyPr/>
        <a:lstStyle/>
        <a:p>
          <a:r>
            <a:rPr lang="pl-PL" sz="1800" dirty="0"/>
            <a:t>zażalenie pokrzywdzonego do sądu</a:t>
          </a:r>
        </a:p>
      </dgm:t>
    </dgm:pt>
    <dgm:pt modelId="{8D6715BB-2937-4983-91F7-2DDC6D2E3973}" type="parTrans" cxnId="{19AF050C-D19F-4E63-80C3-909E58A8D3BA}">
      <dgm:prSet/>
      <dgm:spPr/>
      <dgm:t>
        <a:bodyPr/>
        <a:lstStyle/>
        <a:p>
          <a:endParaRPr lang="pl-PL"/>
        </a:p>
      </dgm:t>
    </dgm:pt>
    <dgm:pt modelId="{A851372B-7549-48ED-8DA3-1F1BE7D1DEE8}" type="sibTrans" cxnId="{19AF050C-D19F-4E63-80C3-909E58A8D3BA}">
      <dgm:prSet/>
      <dgm:spPr/>
      <dgm:t>
        <a:bodyPr/>
        <a:lstStyle/>
        <a:p>
          <a:endParaRPr lang="pl-PL"/>
        </a:p>
      </dgm:t>
    </dgm:pt>
    <dgm:pt modelId="{D9A0AB9B-0842-464E-B258-AFD388A13F16}">
      <dgm:prSet phldrT="[Tekst]" custT="1"/>
      <dgm:spPr>
        <a:solidFill>
          <a:srgbClr val="7093D2"/>
        </a:solidFill>
      </dgm:spPr>
      <dgm:t>
        <a:bodyPr/>
        <a:lstStyle/>
        <a:p>
          <a:r>
            <a:rPr lang="pl-PL" sz="1800" dirty="0"/>
            <a:t>uchylenie postanowienia  przez sąd</a:t>
          </a:r>
        </a:p>
      </dgm:t>
    </dgm:pt>
    <dgm:pt modelId="{4219B0D2-BEFF-414A-9D9D-D081B9B8EF2A}" type="parTrans" cxnId="{BFA4C00C-6C5A-4984-B818-46B75D7AC818}">
      <dgm:prSet/>
      <dgm:spPr/>
      <dgm:t>
        <a:bodyPr/>
        <a:lstStyle/>
        <a:p>
          <a:endParaRPr lang="pl-PL"/>
        </a:p>
      </dgm:t>
    </dgm:pt>
    <dgm:pt modelId="{E2D6CBEF-6224-4F83-B37F-115A98BF67ED}" type="sibTrans" cxnId="{BFA4C00C-6C5A-4984-B818-46B75D7AC818}">
      <dgm:prSet/>
      <dgm:spPr/>
      <dgm:t>
        <a:bodyPr/>
        <a:lstStyle/>
        <a:p>
          <a:endParaRPr lang="pl-PL"/>
        </a:p>
      </dgm:t>
    </dgm:pt>
    <dgm:pt modelId="{B0F4FA5B-4C6F-420C-A417-70FEB7160CA5}">
      <dgm:prSet phldrT="[Tekst]" custT="1"/>
      <dgm:spPr>
        <a:solidFill>
          <a:srgbClr val="3864B2"/>
        </a:solidFill>
      </dgm:spPr>
      <dgm:t>
        <a:bodyPr/>
        <a:lstStyle/>
        <a:p>
          <a:r>
            <a:rPr lang="pl-PL" sz="1400" dirty="0"/>
            <a:t>zażalenie pokrzywdzonego do prokuratora nadrzędnego</a:t>
          </a:r>
        </a:p>
      </dgm:t>
    </dgm:pt>
    <dgm:pt modelId="{BCB512B5-E363-428F-A1EC-0F4AAA2CC7FC}" type="parTrans" cxnId="{2E20BC00-5F84-4C59-A4B4-0EF711B2704D}">
      <dgm:prSet/>
      <dgm:spPr/>
      <dgm:t>
        <a:bodyPr/>
        <a:lstStyle/>
        <a:p>
          <a:endParaRPr lang="pl-PL"/>
        </a:p>
      </dgm:t>
    </dgm:pt>
    <dgm:pt modelId="{2B895A24-6334-49CF-8E56-9EAEFD60833B}" type="sibTrans" cxnId="{2E20BC00-5F84-4C59-A4B4-0EF711B2704D}">
      <dgm:prSet/>
      <dgm:spPr/>
      <dgm:t>
        <a:bodyPr/>
        <a:lstStyle/>
        <a:p>
          <a:endParaRPr lang="pl-PL"/>
        </a:p>
      </dgm:t>
    </dgm:pt>
    <dgm:pt modelId="{098EFF4F-82D4-4D50-9FFA-15D1507A1D4B}">
      <dgm:prSet/>
      <dgm:spPr>
        <a:solidFill>
          <a:srgbClr val="32599E"/>
        </a:solidFill>
      </dgm:spPr>
      <dgm:t>
        <a:bodyPr/>
        <a:lstStyle/>
        <a:p>
          <a:r>
            <a:rPr lang="pl-PL" dirty="0"/>
            <a:t>utrzymanie zaskarżonego postanowienia w mocy przez prokuratora nadrzędnego</a:t>
          </a:r>
        </a:p>
      </dgm:t>
    </dgm:pt>
    <dgm:pt modelId="{B28A1ACC-C44C-4F5F-9734-718F58795C0F}" type="parTrans" cxnId="{3E8DDD8A-AA38-40E7-8A2C-BF6EE6515F24}">
      <dgm:prSet/>
      <dgm:spPr/>
      <dgm:t>
        <a:bodyPr/>
        <a:lstStyle/>
        <a:p>
          <a:endParaRPr lang="pl-PL"/>
        </a:p>
      </dgm:t>
    </dgm:pt>
    <dgm:pt modelId="{EC3538CF-0CDF-401E-A8E6-50068AC22D34}" type="sibTrans" cxnId="{3E8DDD8A-AA38-40E7-8A2C-BF6EE6515F24}">
      <dgm:prSet/>
      <dgm:spPr/>
      <dgm:t>
        <a:bodyPr/>
        <a:lstStyle/>
        <a:p>
          <a:endParaRPr lang="pl-PL"/>
        </a:p>
      </dgm:t>
    </dgm:pt>
    <dgm:pt modelId="{7ACB4C3B-122B-47C9-972F-5E146004A465}">
      <dgm:prSet/>
      <dgm:spPr>
        <a:solidFill>
          <a:srgbClr val="213B69"/>
        </a:solidFill>
      </dgm:spPr>
      <dgm:t>
        <a:bodyPr/>
        <a:lstStyle/>
        <a:p>
          <a:r>
            <a:rPr lang="pl-PL" b="0" dirty="0"/>
            <a:t>pokrzywdzony nabywa prawo do wniesienia subsydiarnego AO</a:t>
          </a:r>
        </a:p>
      </dgm:t>
    </dgm:pt>
    <dgm:pt modelId="{2BCFAE88-F765-4185-9912-F0EF08A272AF}" type="parTrans" cxnId="{BCF1E215-CD79-4E20-A065-153C322F7167}">
      <dgm:prSet/>
      <dgm:spPr/>
      <dgm:t>
        <a:bodyPr/>
        <a:lstStyle/>
        <a:p>
          <a:endParaRPr lang="pl-PL"/>
        </a:p>
      </dgm:t>
    </dgm:pt>
    <dgm:pt modelId="{6FFB996D-12C1-4129-8D9C-D8C2663DCA69}" type="sibTrans" cxnId="{BCF1E215-CD79-4E20-A065-153C322F7167}">
      <dgm:prSet/>
      <dgm:spPr/>
      <dgm:t>
        <a:bodyPr/>
        <a:lstStyle/>
        <a:p>
          <a:endParaRPr lang="pl-PL"/>
        </a:p>
      </dgm:t>
    </dgm:pt>
    <dgm:pt modelId="{CA402BEE-F112-4BFB-B880-CB5598A33994}">
      <dgm:prSet/>
      <dgm:spPr>
        <a:solidFill>
          <a:schemeClr val="accent1"/>
        </a:solidFill>
      </dgm:spPr>
      <dgm:t>
        <a:bodyPr/>
        <a:lstStyle/>
        <a:p>
          <a:r>
            <a:rPr lang="pl-PL" dirty="0"/>
            <a:t>kontynuacja postępowania przygotowawczego i ponowne </a:t>
          </a:r>
          <a:r>
            <a:rPr lang="pl-PL" b="1" dirty="0"/>
            <a:t>umorzenie / odmowa wszczęcia</a:t>
          </a:r>
        </a:p>
      </dgm:t>
    </dgm:pt>
    <dgm:pt modelId="{4DC28C37-22C7-4EC1-B78D-779C65132870}" type="parTrans" cxnId="{20DA7953-7DD7-4D80-AD7E-EF7002D96E25}">
      <dgm:prSet/>
      <dgm:spPr/>
      <dgm:t>
        <a:bodyPr/>
        <a:lstStyle/>
        <a:p>
          <a:endParaRPr lang="pl-PL"/>
        </a:p>
      </dgm:t>
    </dgm:pt>
    <dgm:pt modelId="{563D00D3-1EF2-4AC6-AD9F-0A7E5290F751}" type="sibTrans" cxnId="{20DA7953-7DD7-4D80-AD7E-EF7002D96E25}">
      <dgm:prSet/>
      <dgm:spPr/>
      <dgm:t>
        <a:bodyPr/>
        <a:lstStyle/>
        <a:p>
          <a:endParaRPr lang="pl-PL"/>
        </a:p>
      </dgm:t>
    </dgm:pt>
    <dgm:pt modelId="{EB558C2B-67AB-4214-A42E-F8C74E5A820B}" type="pres">
      <dgm:prSet presAssocID="{97666C01-92B3-4826-A470-55DC7E7DD0B6}" presName="diagram" presStyleCnt="0">
        <dgm:presLayoutVars>
          <dgm:dir/>
          <dgm:resizeHandles val="exact"/>
        </dgm:presLayoutVars>
      </dgm:prSet>
      <dgm:spPr/>
    </dgm:pt>
    <dgm:pt modelId="{C14E8D73-AD07-4CF1-820D-E50DF3CA6F74}" type="pres">
      <dgm:prSet presAssocID="{22E0B74F-0748-4F23-8110-C259F8A4FB2B}" presName="node" presStyleLbl="node1" presStyleIdx="0" presStyleCnt="7">
        <dgm:presLayoutVars>
          <dgm:bulletEnabled val="1"/>
        </dgm:presLayoutVars>
      </dgm:prSet>
      <dgm:spPr/>
    </dgm:pt>
    <dgm:pt modelId="{12B0C2F2-7203-40A8-AA80-0167776EF853}" type="pres">
      <dgm:prSet presAssocID="{5606512A-0ED6-4684-807B-C0F8D2263882}" presName="sibTrans" presStyleLbl="sibTrans2D1" presStyleIdx="0" presStyleCnt="6"/>
      <dgm:spPr/>
    </dgm:pt>
    <dgm:pt modelId="{4D165E58-39F0-45E9-BFB1-021FB96EF363}" type="pres">
      <dgm:prSet presAssocID="{5606512A-0ED6-4684-807B-C0F8D2263882}" presName="connectorText" presStyleLbl="sibTrans2D1" presStyleIdx="0" presStyleCnt="6"/>
      <dgm:spPr/>
    </dgm:pt>
    <dgm:pt modelId="{667A18F0-28B6-4F39-85F2-078B3CF0DA8E}" type="pres">
      <dgm:prSet presAssocID="{E83D99C1-60CD-4476-B650-3A284ADCF204}" presName="node" presStyleLbl="node1" presStyleIdx="1" presStyleCnt="7">
        <dgm:presLayoutVars>
          <dgm:bulletEnabled val="1"/>
        </dgm:presLayoutVars>
      </dgm:prSet>
      <dgm:spPr/>
    </dgm:pt>
    <dgm:pt modelId="{3AE15342-6706-4AA1-994A-F8D00DAE747A}" type="pres">
      <dgm:prSet presAssocID="{A851372B-7549-48ED-8DA3-1F1BE7D1DEE8}" presName="sibTrans" presStyleLbl="sibTrans2D1" presStyleIdx="1" presStyleCnt="6"/>
      <dgm:spPr/>
    </dgm:pt>
    <dgm:pt modelId="{AB3E1272-BD46-4557-AEB6-BD3F61740F32}" type="pres">
      <dgm:prSet presAssocID="{A851372B-7549-48ED-8DA3-1F1BE7D1DEE8}" presName="connectorText" presStyleLbl="sibTrans2D1" presStyleIdx="1" presStyleCnt="6"/>
      <dgm:spPr/>
    </dgm:pt>
    <dgm:pt modelId="{BC8F3C63-1A0E-46B4-B049-0B257B6E0D01}" type="pres">
      <dgm:prSet presAssocID="{D9A0AB9B-0842-464E-B258-AFD388A13F16}" presName="node" presStyleLbl="node1" presStyleIdx="2" presStyleCnt="7">
        <dgm:presLayoutVars>
          <dgm:bulletEnabled val="1"/>
        </dgm:presLayoutVars>
      </dgm:prSet>
      <dgm:spPr/>
    </dgm:pt>
    <dgm:pt modelId="{EFB233CA-F895-4115-BD95-3AF54E46B574}" type="pres">
      <dgm:prSet presAssocID="{E2D6CBEF-6224-4F83-B37F-115A98BF67ED}" presName="sibTrans" presStyleLbl="sibTrans2D1" presStyleIdx="2" presStyleCnt="6"/>
      <dgm:spPr/>
    </dgm:pt>
    <dgm:pt modelId="{A393295B-11BC-4F12-9FA5-1848037EE213}" type="pres">
      <dgm:prSet presAssocID="{E2D6CBEF-6224-4F83-B37F-115A98BF67ED}" presName="connectorText" presStyleLbl="sibTrans2D1" presStyleIdx="2" presStyleCnt="6"/>
      <dgm:spPr/>
    </dgm:pt>
    <dgm:pt modelId="{277381E6-693C-4ECC-BC1C-124FA789387A}" type="pres">
      <dgm:prSet presAssocID="{CA402BEE-F112-4BFB-B880-CB5598A33994}" presName="node" presStyleLbl="node1" presStyleIdx="3" presStyleCnt="7">
        <dgm:presLayoutVars>
          <dgm:bulletEnabled val="1"/>
        </dgm:presLayoutVars>
      </dgm:prSet>
      <dgm:spPr/>
    </dgm:pt>
    <dgm:pt modelId="{6BB6F9A4-78AB-4EBE-AB00-4EE3769CB9F8}" type="pres">
      <dgm:prSet presAssocID="{563D00D3-1EF2-4AC6-AD9F-0A7E5290F751}" presName="sibTrans" presStyleLbl="sibTrans2D1" presStyleIdx="3" presStyleCnt="6"/>
      <dgm:spPr/>
    </dgm:pt>
    <dgm:pt modelId="{65A8A3F6-CF1F-4A2F-A3E5-F48C1FED9752}" type="pres">
      <dgm:prSet presAssocID="{563D00D3-1EF2-4AC6-AD9F-0A7E5290F751}" presName="connectorText" presStyleLbl="sibTrans2D1" presStyleIdx="3" presStyleCnt="6"/>
      <dgm:spPr/>
    </dgm:pt>
    <dgm:pt modelId="{509ED4F6-5A7D-4AF9-A54C-14134616A805}" type="pres">
      <dgm:prSet presAssocID="{B0F4FA5B-4C6F-420C-A417-70FEB7160CA5}" presName="node" presStyleLbl="node1" presStyleIdx="4" presStyleCnt="7">
        <dgm:presLayoutVars>
          <dgm:bulletEnabled val="1"/>
        </dgm:presLayoutVars>
      </dgm:prSet>
      <dgm:spPr/>
    </dgm:pt>
    <dgm:pt modelId="{ABDCC1F7-B861-49FA-B703-8C09BD4E1D13}" type="pres">
      <dgm:prSet presAssocID="{2B895A24-6334-49CF-8E56-9EAEFD60833B}" presName="sibTrans" presStyleLbl="sibTrans2D1" presStyleIdx="4" presStyleCnt="6"/>
      <dgm:spPr/>
    </dgm:pt>
    <dgm:pt modelId="{DF7D0A57-31B9-4D45-9470-C5245AB5A932}" type="pres">
      <dgm:prSet presAssocID="{2B895A24-6334-49CF-8E56-9EAEFD60833B}" presName="connectorText" presStyleLbl="sibTrans2D1" presStyleIdx="4" presStyleCnt="6"/>
      <dgm:spPr/>
    </dgm:pt>
    <dgm:pt modelId="{0120BDCD-17D5-493E-914A-02C82D87EDBC}" type="pres">
      <dgm:prSet presAssocID="{098EFF4F-82D4-4D50-9FFA-15D1507A1D4B}" presName="node" presStyleLbl="node1" presStyleIdx="5" presStyleCnt="7">
        <dgm:presLayoutVars>
          <dgm:bulletEnabled val="1"/>
        </dgm:presLayoutVars>
      </dgm:prSet>
      <dgm:spPr/>
    </dgm:pt>
    <dgm:pt modelId="{33419E12-CE4C-430A-A27B-06594154AF5B}" type="pres">
      <dgm:prSet presAssocID="{EC3538CF-0CDF-401E-A8E6-50068AC22D34}" presName="sibTrans" presStyleLbl="sibTrans2D1" presStyleIdx="5" presStyleCnt="6"/>
      <dgm:spPr/>
    </dgm:pt>
    <dgm:pt modelId="{2C30AA81-B3D9-4F7D-B0B5-93846A51900F}" type="pres">
      <dgm:prSet presAssocID="{EC3538CF-0CDF-401E-A8E6-50068AC22D34}" presName="connectorText" presStyleLbl="sibTrans2D1" presStyleIdx="5" presStyleCnt="6"/>
      <dgm:spPr/>
    </dgm:pt>
    <dgm:pt modelId="{98FF956E-A2E6-4167-B535-2564228675EA}" type="pres">
      <dgm:prSet presAssocID="{7ACB4C3B-122B-47C9-972F-5E146004A465}" presName="node" presStyleLbl="node1" presStyleIdx="6" presStyleCnt="7">
        <dgm:presLayoutVars>
          <dgm:bulletEnabled val="1"/>
        </dgm:presLayoutVars>
      </dgm:prSet>
      <dgm:spPr/>
    </dgm:pt>
  </dgm:ptLst>
  <dgm:cxnLst>
    <dgm:cxn modelId="{2E20BC00-5F84-4C59-A4B4-0EF711B2704D}" srcId="{97666C01-92B3-4826-A470-55DC7E7DD0B6}" destId="{B0F4FA5B-4C6F-420C-A417-70FEB7160CA5}" srcOrd="4" destOrd="0" parTransId="{BCB512B5-E363-428F-A1EC-0F4AAA2CC7FC}" sibTransId="{2B895A24-6334-49CF-8E56-9EAEFD60833B}"/>
    <dgm:cxn modelId="{7CF4D202-1FFF-46BC-8F4D-2F29C065EB91}" type="presOf" srcId="{D9A0AB9B-0842-464E-B258-AFD388A13F16}" destId="{BC8F3C63-1A0E-46B4-B049-0B257B6E0D01}" srcOrd="0" destOrd="0" presId="urn:microsoft.com/office/officeart/2005/8/layout/process5"/>
    <dgm:cxn modelId="{F2758D03-1B95-4BA4-BF42-18D839C9FC50}" type="presOf" srcId="{7ACB4C3B-122B-47C9-972F-5E146004A465}" destId="{98FF956E-A2E6-4167-B535-2564228675EA}" srcOrd="0" destOrd="0" presId="urn:microsoft.com/office/officeart/2005/8/layout/process5"/>
    <dgm:cxn modelId="{E7200409-9929-4D97-8788-825A5121C1AC}" type="presOf" srcId="{EC3538CF-0CDF-401E-A8E6-50068AC22D34}" destId="{2C30AA81-B3D9-4F7D-B0B5-93846A51900F}" srcOrd="1" destOrd="0" presId="urn:microsoft.com/office/officeart/2005/8/layout/process5"/>
    <dgm:cxn modelId="{19AF050C-D19F-4E63-80C3-909E58A8D3BA}" srcId="{97666C01-92B3-4826-A470-55DC7E7DD0B6}" destId="{E83D99C1-60CD-4476-B650-3A284ADCF204}" srcOrd="1" destOrd="0" parTransId="{8D6715BB-2937-4983-91F7-2DDC6D2E3973}" sibTransId="{A851372B-7549-48ED-8DA3-1F1BE7D1DEE8}"/>
    <dgm:cxn modelId="{BFA4C00C-6C5A-4984-B818-46B75D7AC818}" srcId="{97666C01-92B3-4826-A470-55DC7E7DD0B6}" destId="{D9A0AB9B-0842-464E-B258-AFD388A13F16}" srcOrd="2" destOrd="0" parTransId="{4219B0D2-BEFF-414A-9D9D-D081B9B8EF2A}" sibTransId="{E2D6CBEF-6224-4F83-B37F-115A98BF67ED}"/>
    <dgm:cxn modelId="{DAA6AF14-14D4-427A-8D0E-5CEAF8A29276}" type="presOf" srcId="{97666C01-92B3-4826-A470-55DC7E7DD0B6}" destId="{EB558C2B-67AB-4214-A42E-F8C74E5A820B}" srcOrd="0" destOrd="0" presId="urn:microsoft.com/office/officeart/2005/8/layout/process5"/>
    <dgm:cxn modelId="{BCF1E215-CD79-4E20-A065-153C322F7167}" srcId="{97666C01-92B3-4826-A470-55DC7E7DD0B6}" destId="{7ACB4C3B-122B-47C9-972F-5E146004A465}" srcOrd="6" destOrd="0" parTransId="{2BCFAE88-F765-4185-9912-F0EF08A272AF}" sibTransId="{6FFB996D-12C1-4129-8D9C-D8C2663DCA69}"/>
    <dgm:cxn modelId="{499B1420-9D12-4046-92F3-F8FFB988A358}" type="presOf" srcId="{CA402BEE-F112-4BFB-B880-CB5598A33994}" destId="{277381E6-693C-4ECC-BC1C-124FA789387A}" srcOrd="0" destOrd="0" presId="urn:microsoft.com/office/officeart/2005/8/layout/process5"/>
    <dgm:cxn modelId="{8068BD27-1BF2-4E5D-9689-7233F5804ACA}" type="presOf" srcId="{E83D99C1-60CD-4476-B650-3A284ADCF204}" destId="{667A18F0-28B6-4F39-85F2-078B3CF0DA8E}" srcOrd="0" destOrd="0" presId="urn:microsoft.com/office/officeart/2005/8/layout/process5"/>
    <dgm:cxn modelId="{019FE12B-18A7-44FC-A2A1-99F4005A2F30}" type="presOf" srcId="{563D00D3-1EF2-4AC6-AD9F-0A7E5290F751}" destId="{6BB6F9A4-78AB-4EBE-AB00-4EE3769CB9F8}" srcOrd="0" destOrd="0" presId="urn:microsoft.com/office/officeart/2005/8/layout/process5"/>
    <dgm:cxn modelId="{45A9CB3C-5E5F-4E54-B1C8-CED3CEEDEC18}" type="presOf" srcId="{E2D6CBEF-6224-4F83-B37F-115A98BF67ED}" destId="{A393295B-11BC-4F12-9FA5-1848037EE213}" srcOrd="1" destOrd="0" presId="urn:microsoft.com/office/officeart/2005/8/layout/process5"/>
    <dgm:cxn modelId="{4975AE3D-49D2-40C9-803F-3C2732DA7944}" type="presOf" srcId="{2B895A24-6334-49CF-8E56-9EAEFD60833B}" destId="{ABDCC1F7-B861-49FA-B703-8C09BD4E1D13}" srcOrd="0" destOrd="0" presId="urn:microsoft.com/office/officeart/2005/8/layout/process5"/>
    <dgm:cxn modelId="{AF4FAE69-4491-47BF-A1EE-808461FBACDC}" type="presOf" srcId="{A851372B-7549-48ED-8DA3-1F1BE7D1DEE8}" destId="{3AE15342-6706-4AA1-994A-F8D00DAE747A}" srcOrd="0" destOrd="0" presId="urn:microsoft.com/office/officeart/2005/8/layout/process5"/>
    <dgm:cxn modelId="{0499706E-4EAC-41BF-AFBB-66A31F1D0BAD}" type="presOf" srcId="{2B895A24-6334-49CF-8E56-9EAEFD60833B}" destId="{DF7D0A57-31B9-4D45-9470-C5245AB5A932}" srcOrd="1" destOrd="0" presId="urn:microsoft.com/office/officeart/2005/8/layout/process5"/>
    <dgm:cxn modelId="{86CCBB4F-C041-403C-A5C4-9F6DC63556CF}" type="presOf" srcId="{5606512A-0ED6-4684-807B-C0F8D2263882}" destId="{12B0C2F2-7203-40A8-AA80-0167776EF853}" srcOrd="0" destOrd="0" presId="urn:microsoft.com/office/officeart/2005/8/layout/process5"/>
    <dgm:cxn modelId="{20DA7953-7DD7-4D80-AD7E-EF7002D96E25}" srcId="{97666C01-92B3-4826-A470-55DC7E7DD0B6}" destId="{CA402BEE-F112-4BFB-B880-CB5598A33994}" srcOrd="3" destOrd="0" parTransId="{4DC28C37-22C7-4EC1-B78D-779C65132870}" sibTransId="{563D00D3-1EF2-4AC6-AD9F-0A7E5290F751}"/>
    <dgm:cxn modelId="{BDC47854-DF56-4571-804D-CD386EAAA402}" type="presOf" srcId="{A851372B-7549-48ED-8DA3-1F1BE7D1DEE8}" destId="{AB3E1272-BD46-4557-AEB6-BD3F61740F32}" srcOrd="1" destOrd="0" presId="urn:microsoft.com/office/officeart/2005/8/layout/process5"/>
    <dgm:cxn modelId="{EB958A75-1106-4460-852F-BADBAA9D0018}" type="presOf" srcId="{22E0B74F-0748-4F23-8110-C259F8A4FB2B}" destId="{C14E8D73-AD07-4CF1-820D-E50DF3CA6F74}" srcOrd="0" destOrd="0" presId="urn:microsoft.com/office/officeart/2005/8/layout/process5"/>
    <dgm:cxn modelId="{FC744C7C-6A9B-4811-91E2-510BCB4CA462}" type="presOf" srcId="{E2D6CBEF-6224-4F83-B37F-115A98BF67ED}" destId="{EFB233CA-F895-4115-BD95-3AF54E46B574}" srcOrd="0" destOrd="0" presId="urn:microsoft.com/office/officeart/2005/8/layout/process5"/>
    <dgm:cxn modelId="{D1EF6C7E-9928-4FBE-94D4-420972040205}" type="presOf" srcId="{B0F4FA5B-4C6F-420C-A417-70FEB7160CA5}" destId="{509ED4F6-5A7D-4AF9-A54C-14134616A805}" srcOrd="0" destOrd="0" presId="urn:microsoft.com/office/officeart/2005/8/layout/process5"/>
    <dgm:cxn modelId="{3E8DDD8A-AA38-40E7-8A2C-BF6EE6515F24}" srcId="{97666C01-92B3-4826-A470-55DC7E7DD0B6}" destId="{098EFF4F-82D4-4D50-9FFA-15D1507A1D4B}" srcOrd="5" destOrd="0" parTransId="{B28A1ACC-C44C-4F5F-9734-718F58795C0F}" sibTransId="{EC3538CF-0CDF-401E-A8E6-50068AC22D34}"/>
    <dgm:cxn modelId="{24935DB4-C883-4F54-A8A5-A3252DF2926B}" srcId="{97666C01-92B3-4826-A470-55DC7E7DD0B6}" destId="{22E0B74F-0748-4F23-8110-C259F8A4FB2B}" srcOrd="0" destOrd="0" parTransId="{7BE00BEB-340F-47FA-B49A-5E655C8752D8}" sibTransId="{5606512A-0ED6-4684-807B-C0F8D2263882}"/>
    <dgm:cxn modelId="{394EA2C5-A14E-422C-912C-3E523C093780}" type="presOf" srcId="{563D00D3-1EF2-4AC6-AD9F-0A7E5290F751}" destId="{65A8A3F6-CF1F-4A2F-A3E5-F48C1FED9752}" srcOrd="1" destOrd="0" presId="urn:microsoft.com/office/officeart/2005/8/layout/process5"/>
    <dgm:cxn modelId="{3381CBC9-A141-4743-B185-D8F9448B692C}" type="presOf" srcId="{098EFF4F-82D4-4D50-9FFA-15D1507A1D4B}" destId="{0120BDCD-17D5-493E-914A-02C82D87EDBC}" srcOrd="0" destOrd="0" presId="urn:microsoft.com/office/officeart/2005/8/layout/process5"/>
    <dgm:cxn modelId="{522355D0-10B2-41B0-9C87-EEE8FF89CD52}" type="presOf" srcId="{EC3538CF-0CDF-401E-A8E6-50068AC22D34}" destId="{33419E12-CE4C-430A-A27B-06594154AF5B}" srcOrd="0" destOrd="0" presId="urn:microsoft.com/office/officeart/2005/8/layout/process5"/>
    <dgm:cxn modelId="{6BACF0DD-6F00-40E0-9AD9-C5B64C92C999}" type="presOf" srcId="{5606512A-0ED6-4684-807B-C0F8D2263882}" destId="{4D165E58-39F0-45E9-BFB1-021FB96EF363}" srcOrd="1" destOrd="0" presId="urn:microsoft.com/office/officeart/2005/8/layout/process5"/>
    <dgm:cxn modelId="{8C8A23AC-9188-4458-8C08-4F1815AAA1FB}" type="presParOf" srcId="{EB558C2B-67AB-4214-A42E-F8C74E5A820B}" destId="{C14E8D73-AD07-4CF1-820D-E50DF3CA6F74}" srcOrd="0" destOrd="0" presId="urn:microsoft.com/office/officeart/2005/8/layout/process5"/>
    <dgm:cxn modelId="{3B59C618-9B55-47CA-BEF5-B7F0F198BDB9}" type="presParOf" srcId="{EB558C2B-67AB-4214-A42E-F8C74E5A820B}" destId="{12B0C2F2-7203-40A8-AA80-0167776EF853}" srcOrd="1" destOrd="0" presId="urn:microsoft.com/office/officeart/2005/8/layout/process5"/>
    <dgm:cxn modelId="{139ED05C-4637-4BB4-9D98-AD782111AE00}" type="presParOf" srcId="{12B0C2F2-7203-40A8-AA80-0167776EF853}" destId="{4D165E58-39F0-45E9-BFB1-021FB96EF363}" srcOrd="0" destOrd="0" presId="urn:microsoft.com/office/officeart/2005/8/layout/process5"/>
    <dgm:cxn modelId="{69790510-E3E3-4662-8C9B-4E08B7FE952A}" type="presParOf" srcId="{EB558C2B-67AB-4214-A42E-F8C74E5A820B}" destId="{667A18F0-28B6-4F39-85F2-078B3CF0DA8E}" srcOrd="2" destOrd="0" presId="urn:microsoft.com/office/officeart/2005/8/layout/process5"/>
    <dgm:cxn modelId="{FB6B99BE-789A-4D9C-96BC-48331A18F190}" type="presParOf" srcId="{EB558C2B-67AB-4214-A42E-F8C74E5A820B}" destId="{3AE15342-6706-4AA1-994A-F8D00DAE747A}" srcOrd="3" destOrd="0" presId="urn:microsoft.com/office/officeart/2005/8/layout/process5"/>
    <dgm:cxn modelId="{F00BFAAE-BA9A-4AB2-A5BD-1B956A966892}" type="presParOf" srcId="{3AE15342-6706-4AA1-994A-F8D00DAE747A}" destId="{AB3E1272-BD46-4557-AEB6-BD3F61740F32}" srcOrd="0" destOrd="0" presId="urn:microsoft.com/office/officeart/2005/8/layout/process5"/>
    <dgm:cxn modelId="{926707E5-4060-4E1A-AC30-6CAF0B1C3C19}" type="presParOf" srcId="{EB558C2B-67AB-4214-A42E-F8C74E5A820B}" destId="{BC8F3C63-1A0E-46B4-B049-0B257B6E0D01}" srcOrd="4" destOrd="0" presId="urn:microsoft.com/office/officeart/2005/8/layout/process5"/>
    <dgm:cxn modelId="{42E25922-F520-4E1A-80A1-BBD512DCB224}" type="presParOf" srcId="{EB558C2B-67AB-4214-A42E-F8C74E5A820B}" destId="{EFB233CA-F895-4115-BD95-3AF54E46B574}" srcOrd="5" destOrd="0" presId="urn:microsoft.com/office/officeart/2005/8/layout/process5"/>
    <dgm:cxn modelId="{57712BF1-DF32-4F1B-8FB3-9BB09216D90F}" type="presParOf" srcId="{EFB233CA-F895-4115-BD95-3AF54E46B574}" destId="{A393295B-11BC-4F12-9FA5-1848037EE213}" srcOrd="0" destOrd="0" presId="urn:microsoft.com/office/officeart/2005/8/layout/process5"/>
    <dgm:cxn modelId="{80750C32-3A66-41D4-9C18-72E255E88E20}" type="presParOf" srcId="{EB558C2B-67AB-4214-A42E-F8C74E5A820B}" destId="{277381E6-693C-4ECC-BC1C-124FA789387A}" srcOrd="6" destOrd="0" presId="urn:microsoft.com/office/officeart/2005/8/layout/process5"/>
    <dgm:cxn modelId="{0329C934-0DF1-421B-8DB4-43B786AFDB15}" type="presParOf" srcId="{EB558C2B-67AB-4214-A42E-F8C74E5A820B}" destId="{6BB6F9A4-78AB-4EBE-AB00-4EE3769CB9F8}" srcOrd="7" destOrd="0" presId="urn:microsoft.com/office/officeart/2005/8/layout/process5"/>
    <dgm:cxn modelId="{C1E6EA56-16AE-44E4-A27F-B14653504BF2}" type="presParOf" srcId="{6BB6F9A4-78AB-4EBE-AB00-4EE3769CB9F8}" destId="{65A8A3F6-CF1F-4A2F-A3E5-F48C1FED9752}" srcOrd="0" destOrd="0" presId="urn:microsoft.com/office/officeart/2005/8/layout/process5"/>
    <dgm:cxn modelId="{63ACFA0D-4F4A-4177-AFAE-4ACE254A3881}" type="presParOf" srcId="{EB558C2B-67AB-4214-A42E-F8C74E5A820B}" destId="{509ED4F6-5A7D-4AF9-A54C-14134616A805}" srcOrd="8" destOrd="0" presId="urn:microsoft.com/office/officeart/2005/8/layout/process5"/>
    <dgm:cxn modelId="{C8E0184D-0006-48C5-AB10-EB8D9254DC79}" type="presParOf" srcId="{EB558C2B-67AB-4214-A42E-F8C74E5A820B}" destId="{ABDCC1F7-B861-49FA-B703-8C09BD4E1D13}" srcOrd="9" destOrd="0" presId="urn:microsoft.com/office/officeart/2005/8/layout/process5"/>
    <dgm:cxn modelId="{498F2545-D440-4E37-B866-271A80E97DDB}" type="presParOf" srcId="{ABDCC1F7-B861-49FA-B703-8C09BD4E1D13}" destId="{DF7D0A57-31B9-4D45-9470-C5245AB5A932}" srcOrd="0" destOrd="0" presId="urn:microsoft.com/office/officeart/2005/8/layout/process5"/>
    <dgm:cxn modelId="{2407B504-5028-4DCA-8262-4666F67B8B51}" type="presParOf" srcId="{EB558C2B-67AB-4214-A42E-F8C74E5A820B}" destId="{0120BDCD-17D5-493E-914A-02C82D87EDBC}" srcOrd="10" destOrd="0" presId="urn:microsoft.com/office/officeart/2005/8/layout/process5"/>
    <dgm:cxn modelId="{F038052A-DB4D-4B45-AFE8-F3209F36FB1C}" type="presParOf" srcId="{EB558C2B-67AB-4214-A42E-F8C74E5A820B}" destId="{33419E12-CE4C-430A-A27B-06594154AF5B}" srcOrd="11" destOrd="0" presId="urn:microsoft.com/office/officeart/2005/8/layout/process5"/>
    <dgm:cxn modelId="{17619785-7183-4A18-97AB-7A88DA0E77FD}" type="presParOf" srcId="{33419E12-CE4C-430A-A27B-06594154AF5B}" destId="{2C30AA81-B3D9-4F7D-B0B5-93846A51900F}" srcOrd="0" destOrd="0" presId="urn:microsoft.com/office/officeart/2005/8/layout/process5"/>
    <dgm:cxn modelId="{F1A299A2-38A4-41BD-84F2-B13C284DCD26}" type="presParOf" srcId="{EB558C2B-67AB-4214-A42E-F8C74E5A820B}" destId="{98FF956E-A2E6-4167-B535-2564228675EA}" srcOrd="1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C9CEA46-27F5-4831-BF70-2FDF73A68A8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8FC1FA0A-F4C5-4846-A59C-7F4A35205133}">
      <dgm:prSet phldrT="[Tekst]"/>
      <dgm:spPr/>
      <dgm:t>
        <a:bodyPr/>
        <a:lstStyle/>
        <a:p>
          <a:r>
            <a:rPr lang="pl-PL" dirty="0"/>
            <a:t>obrona obligatoryjna</a:t>
          </a:r>
        </a:p>
      </dgm:t>
    </dgm:pt>
    <dgm:pt modelId="{B53C6403-CB4F-4878-A6C6-BD7C073F8235}" type="parTrans" cxnId="{8D29CF08-10E4-47D6-BBA3-14FAADCB29F9}">
      <dgm:prSet/>
      <dgm:spPr/>
      <dgm:t>
        <a:bodyPr/>
        <a:lstStyle/>
        <a:p>
          <a:endParaRPr lang="pl-PL"/>
        </a:p>
      </dgm:t>
    </dgm:pt>
    <dgm:pt modelId="{73ED3CD0-0AD9-47C1-9F1D-7D7568FEF939}" type="sibTrans" cxnId="{8D29CF08-10E4-47D6-BBA3-14FAADCB29F9}">
      <dgm:prSet/>
      <dgm:spPr/>
      <dgm:t>
        <a:bodyPr/>
        <a:lstStyle/>
        <a:p>
          <a:endParaRPr lang="pl-PL"/>
        </a:p>
      </dgm:t>
    </dgm:pt>
    <dgm:pt modelId="{1A29EB63-98FF-4CB8-92A3-5A01035F9829}">
      <dgm:prSet phldrT="[Tekst]"/>
      <dgm:spPr/>
      <dgm:t>
        <a:bodyPr/>
        <a:lstStyle/>
        <a:p>
          <a:r>
            <a:rPr lang="pl-PL" dirty="0"/>
            <a:t>ze względów podmiotowych</a:t>
          </a:r>
        </a:p>
      </dgm:t>
    </dgm:pt>
    <dgm:pt modelId="{98F5C4F6-9DCA-4033-B4F6-CBD07C6F26EE}" type="parTrans" cxnId="{68FA02C8-6A79-45A3-9897-D54C18440960}">
      <dgm:prSet/>
      <dgm:spPr/>
      <dgm:t>
        <a:bodyPr/>
        <a:lstStyle/>
        <a:p>
          <a:endParaRPr lang="pl-PL"/>
        </a:p>
      </dgm:t>
    </dgm:pt>
    <dgm:pt modelId="{F02E1A81-722D-4C80-B170-CB4349F043EC}" type="sibTrans" cxnId="{68FA02C8-6A79-45A3-9897-D54C18440960}">
      <dgm:prSet/>
      <dgm:spPr/>
      <dgm:t>
        <a:bodyPr/>
        <a:lstStyle/>
        <a:p>
          <a:endParaRPr lang="pl-PL"/>
        </a:p>
      </dgm:t>
    </dgm:pt>
    <dgm:pt modelId="{E9F6AD53-5EA0-4934-BAD4-045E1EF4346E}">
      <dgm:prSet phldrT="[Tekst]"/>
      <dgm:spPr/>
      <dgm:t>
        <a:bodyPr/>
        <a:lstStyle/>
        <a:p>
          <a:r>
            <a:rPr lang="pl-PL" dirty="0"/>
            <a:t>ze względów przedmiotowych </a:t>
          </a:r>
        </a:p>
      </dgm:t>
    </dgm:pt>
    <dgm:pt modelId="{9E199805-0595-4C6D-B73D-1589B782766C}" type="parTrans" cxnId="{C4F2645C-80C6-41C9-AC64-3C8899495162}">
      <dgm:prSet/>
      <dgm:spPr/>
      <dgm:t>
        <a:bodyPr/>
        <a:lstStyle/>
        <a:p>
          <a:endParaRPr lang="pl-PL"/>
        </a:p>
      </dgm:t>
    </dgm:pt>
    <dgm:pt modelId="{3827956F-CAB9-40CA-B02E-E9F7E69E43F6}" type="sibTrans" cxnId="{C4F2645C-80C6-41C9-AC64-3C8899495162}">
      <dgm:prSet/>
      <dgm:spPr/>
      <dgm:t>
        <a:bodyPr/>
        <a:lstStyle/>
        <a:p>
          <a:endParaRPr lang="pl-PL"/>
        </a:p>
      </dgm:t>
    </dgm:pt>
    <dgm:pt modelId="{B20D205C-D9EC-4D4A-B096-474791F9A3FD}" type="pres">
      <dgm:prSet presAssocID="{7C9CEA46-27F5-4831-BF70-2FDF73A68A88}" presName="hierChild1" presStyleCnt="0">
        <dgm:presLayoutVars>
          <dgm:chPref val="1"/>
          <dgm:dir/>
          <dgm:animOne val="branch"/>
          <dgm:animLvl val="lvl"/>
          <dgm:resizeHandles/>
        </dgm:presLayoutVars>
      </dgm:prSet>
      <dgm:spPr/>
    </dgm:pt>
    <dgm:pt modelId="{7B47CBB5-3AE5-4300-AC2C-B4AB4006C6D6}" type="pres">
      <dgm:prSet presAssocID="{8FC1FA0A-F4C5-4846-A59C-7F4A35205133}" presName="hierRoot1" presStyleCnt="0"/>
      <dgm:spPr/>
    </dgm:pt>
    <dgm:pt modelId="{277CB5F6-68D7-4183-8EED-397D16BFF4E0}" type="pres">
      <dgm:prSet presAssocID="{8FC1FA0A-F4C5-4846-A59C-7F4A35205133}" presName="composite" presStyleCnt="0"/>
      <dgm:spPr/>
    </dgm:pt>
    <dgm:pt modelId="{35D568D3-FC3C-4A25-9DC7-902626877E45}" type="pres">
      <dgm:prSet presAssocID="{8FC1FA0A-F4C5-4846-A59C-7F4A35205133}" presName="background" presStyleLbl="node0" presStyleIdx="0" presStyleCnt="1"/>
      <dgm:spPr/>
    </dgm:pt>
    <dgm:pt modelId="{5A449D1D-AE48-45F3-B6DE-CBFA04EBAD0D}" type="pres">
      <dgm:prSet presAssocID="{8FC1FA0A-F4C5-4846-A59C-7F4A35205133}" presName="text" presStyleLbl="fgAcc0" presStyleIdx="0" presStyleCnt="1" custLinFactNeighborX="-5556" custLinFactNeighborY="-2597">
        <dgm:presLayoutVars>
          <dgm:chPref val="3"/>
        </dgm:presLayoutVars>
      </dgm:prSet>
      <dgm:spPr/>
    </dgm:pt>
    <dgm:pt modelId="{A0198ADB-63B5-4953-A571-E5B3AF1CE15D}" type="pres">
      <dgm:prSet presAssocID="{8FC1FA0A-F4C5-4846-A59C-7F4A35205133}" presName="hierChild2" presStyleCnt="0"/>
      <dgm:spPr/>
    </dgm:pt>
    <dgm:pt modelId="{83D49FEB-0960-4CF0-8F38-8397E86DC2E5}" type="pres">
      <dgm:prSet presAssocID="{98F5C4F6-9DCA-4033-B4F6-CBD07C6F26EE}" presName="Name10" presStyleLbl="parChTrans1D2" presStyleIdx="0" presStyleCnt="2"/>
      <dgm:spPr/>
    </dgm:pt>
    <dgm:pt modelId="{44D3C1BC-3CD1-42BD-9551-9877C7552139}" type="pres">
      <dgm:prSet presAssocID="{1A29EB63-98FF-4CB8-92A3-5A01035F9829}" presName="hierRoot2" presStyleCnt="0"/>
      <dgm:spPr/>
    </dgm:pt>
    <dgm:pt modelId="{5183E682-8F70-49D7-B104-359C9E470BAA}" type="pres">
      <dgm:prSet presAssocID="{1A29EB63-98FF-4CB8-92A3-5A01035F9829}" presName="composite2" presStyleCnt="0"/>
      <dgm:spPr/>
    </dgm:pt>
    <dgm:pt modelId="{C85DC752-A770-4E91-9B41-BF9C2879C4C4}" type="pres">
      <dgm:prSet presAssocID="{1A29EB63-98FF-4CB8-92A3-5A01035F9829}" presName="background2" presStyleLbl="node2" presStyleIdx="0" presStyleCnt="2"/>
      <dgm:spPr/>
    </dgm:pt>
    <dgm:pt modelId="{24BF5698-E00F-4075-B8F7-8EEB34295ECE}" type="pres">
      <dgm:prSet presAssocID="{1A29EB63-98FF-4CB8-92A3-5A01035F9829}" presName="text2" presStyleLbl="fgAcc2" presStyleIdx="0" presStyleCnt="2" custLinFactNeighborX="-38119" custLinFactNeighborY="2001">
        <dgm:presLayoutVars>
          <dgm:chPref val="3"/>
        </dgm:presLayoutVars>
      </dgm:prSet>
      <dgm:spPr/>
    </dgm:pt>
    <dgm:pt modelId="{B4A248BE-35C0-4273-A3DE-58AF8681B699}" type="pres">
      <dgm:prSet presAssocID="{1A29EB63-98FF-4CB8-92A3-5A01035F9829}" presName="hierChild3" presStyleCnt="0"/>
      <dgm:spPr/>
    </dgm:pt>
    <dgm:pt modelId="{68C08D3C-2657-4ED9-ABEE-C2449C546A75}" type="pres">
      <dgm:prSet presAssocID="{9E199805-0595-4C6D-B73D-1589B782766C}" presName="Name10" presStyleLbl="parChTrans1D2" presStyleIdx="1" presStyleCnt="2"/>
      <dgm:spPr/>
    </dgm:pt>
    <dgm:pt modelId="{AB674334-D715-4998-BBE7-2B8EA914CF15}" type="pres">
      <dgm:prSet presAssocID="{E9F6AD53-5EA0-4934-BAD4-045E1EF4346E}" presName="hierRoot2" presStyleCnt="0"/>
      <dgm:spPr/>
    </dgm:pt>
    <dgm:pt modelId="{C94C0972-7CAF-448E-A6DD-A2CE315A8B16}" type="pres">
      <dgm:prSet presAssocID="{E9F6AD53-5EA0-4934-BAD4-045E1EF4346E}" presName="composite2" presStyleCnt="0"/>
      <dgm:spPr/>
    </dgm:pt>
    <dgm:pt modelId="{7E91BE73-58BE-4F12-9E2C-24EC7B72559D}" type="pres">
      <dgm:prSet presAssocID="{E9F6AD53-5EA0-4934-BAD4-045E1EF4346E}" presName="background2" presStyleLbl="node2" presStyleIdx="1" presStyleCnt="2"/>
      <dgm:spPr/>
    </dgm:pt>
    <dgm:pt modelId="{078A5542-84B5-4E57-A9AE-A31B8A722CB9}" type="pres">
      <dgm:prSet presAssocID="{E9F6AD53-5EA0-4934-BAD4-045E1EF4346E}" presName="text2" presStyleLbl="fgAcc2" presStyleIdx="1" presStyleCnt="2" custLinFactNeighborX="28398" custLinFactNeighborY="5190">
        <dgm:presLayoutVars>
          <dgm:chPref val="3"/>
        </dgm:presLayoutVars>
      </dgm:prSet>
      <dgm:spPr/>
    </dgm:pt>
    <dgm:pt modelId="{9C0518BC-ACBC-4556-990E-8AF5F1A14CFA}" type="pres">
      <dgm:prSet presAssocID="{E9F6AD53-5EA0-4934-BAD4-045E1EF4346E}" presName="hierChild3" presStyleCnt="0"/>
      <dgm:spPr/>
    </dgm:pt>
  </dgm:ptLst>
  <dgm:cxnLst>
    <dgm:cxn modelId="{91FC9804-5B6B-496F-8650-EFDE4DFD1739}" type="presOf" srcId="{7C9CEA46-27F5-4831-BF70-2FDF73A68A88}" destId="{B20D205C-D9EC-4D4A-B096-474791F9A3FD}" srcOrd="0" destOrd="0" presId="urn:microsoft.com/office/officeart/2005/8/layout/hierarchy1"/>
    <dgm:cxn modelId="{8D29CF08-10E4-47D6-BBA3-14FAADCB29F9}" srcId="{7C9CEA46-27F5-4831-BF70-2FDF73A68A88}" destId="{8FC1FA0A-F4C5-4846-A59C-7F4A35205133}" srcOrd="0" destOrd="0" parTransId="{B53C6403-CB4F-4878-A6C6-BD7C073F8235}" sibTransId="{73ED3CD0-0AD9-47C1-9F1D-7D7568FEF939}"/>
    <dgm:cxn modelId="{C0FF510A-5954-4A29-A0F1-27541AA82415}" type="presOf" srcId="{E9F6AD53-5EA0-4934-BAD4-045E1EF4346E}" destId="{078A5542-84B5-4E57-A9AE-A31B8A722CB9}" srcOrd="0" destOrd="0" presId="urn:microsoft.com/office/officeart/2005/8/layout/hierarchy1"/>
    <dgm:cxn modelId="{C4F2645C-80C6-41C9-AC64-3C8899495162}" srcId="{8FC1FA0A-F4C5-4846-A59C-7F4A35205133}" destId="{E9F6AD53-5EA0-4934-BAD4-045E1EF4346E}" srcOrd="1" destOrd="0" parTransId="{9E199805-0595-4C6D-B73D-1589B782766C}" sibTransId="{3827956F-CAB9-40CA-B02E-E9F7E69E43F6}"/>
    <dgm:cxn modelId="{CDAB2F6C-5C7C-46BD-9D64-7248D2146D6F}" type="presOf" srcId="{98F5C4F6-9DCA-4033-B4F6-CBD07C6F26EE}" destId="{83D49FEB-0960-4CF0-8F38-8397E86DC2E5}" srcOrd="0" destOrd="0" presId="urn:microsoft.com/office/officeart/2005/8/layout/hierarchy1"/>
    <dgm:cxn modelId="{F1ACB7B8-B641-4970-8D52-8594695BB298}" type="presOf" srcId="{9E199805-0595-4C6D-B73D-1589B782766C}" destId="{68C08D3C-2657-4ED9-ABEE-C2449C546A75}" srcOrd="0" destOrd="0" presId="urn:microsoft.com/office/officeart/2005/8/layout/hierarchy1"/>
    <dgm:cxn modelId="{68FA02C8-6A79-45A3-9897-D54C18440960}" srcId="{8FC1FA0A-F4C5-4846-A59C-7F4A35205133}" destId="{1A29EB63-98FF-4CB8-92A3-5A01035F9829}" srcOrd="0" destOrd="0" parTransId="{98F5C4F6-9DCA-4033-B4F6-CBD07C6F26EE}" sibTransId="{F02E1A81-722D-4C80-B170-CB4349F043EC}"/>
    <dgm:cxn modelId="{6DC555CC-780F-4595-8893-1CE85D6DD990}" type="presOf" srcId="{8FC1FA0A-F4C5-4846-A59C-7F4A35205133}" destId="{5A449D1D-AE48-45F3-B6DE-CBFA04EBAD0D}" srcOrd="0" destOrd="0" presId="urn:microsoft.com/office/officeart/2005/8/layout/hierarchy1"/>
    <dgm:cxn modelId="{4E6801DF-B6EC-49B3-928F-7FCA8F6E5D26}" type="presOf" srcId="{1A29EB63-98FF-4CB8-92A3-5A01035F9829}" destId="{24BF5698-E00F-4075-B8F7-8EEB34295ECE}" srcOrd="0" destOrd="0" presId="urn:microsoft.com/office/officeart/2005/8/layout/hierarchy1"/>
    <dgm:cxn modelId="{84468F37-9751-4787-9405-4AB74D3E2DDE}" type="presParOf" srcId="{B20D205C-D9EC-4D4A-B096-474791F9A3FD}" destId="{7B47CBB5-3AE5-4300-AC2C-B4AB4006C6D6}" srcOrd="0" destOrd="0" presId="urn:microsoft.com/office/officeart/2005/8/layout/hierarchy1"/>
    <dgm:cxn modelId="{0FD74B3D-C5B4-477E-BF8C-0C517F01E41F}" type="presParOf" srcId="{7B47CBB5-3AE5-4300-AC2C-B4AB4006C6D6}" destId="{277CB5F6-68D7-4183-8EED-397D16BFF4E0}" srcOrd="0" destOrd="0" presId="urn:microsoft.com/office/officeart/2005/8/layout/hierarchy1"/>
    <dgm:cxn modelId="{6F662670-A3D3-4D06-81AD-616063F6A9F0}" type="presParOf" srcId="{277CB5F6-68D7-4183-8EED-397D16BFF4E0}" destId="{35D568D3-FC3C-4A25-9DC7-902626877E45}" srcOrd="0" destOrd="0" presId="urn:microsoft.com/office/officeart/2005/8/layout/hierarchy1"/>
    <dgm:cxn modelId="{8307FEDD-A5F5-4047-BB81-69E089CA3EEC}" type="presParOf" srcId="{277CB5F6-68D7-4183-8EED-397D16BFF4E0}" destId="{5A449D1D-AE48-45F3-B6DE-CBFA04EBAD0D}" srcOrd="1" destOrd="0" presId="urn:microsoft.com/office/officeart/2005/8/layout/hierarchy1"/>
    <dgm:cxn modelId="{841C481E-2039-4ACA-B079-B5DFD07DF092}" type="presParOf" srcId="{7B47CBB5-3AE5-4300-AC2C-B4AB4006C6D6}" destId="{A0198ADB-63B5-4953-A571-E5B3AF1CE15D}" srcOrd="1" destOrd="0" presId="urn:microsoft.com/office/officeart/2005/8/layout/hierarchy1"/>
    <dgm:cxn modelId="{0357D837-1A95-4B11-A233-8A927A9AE33F}" type="presParOf" srcId="{A0198ADB-63B5-4953-A571-E5B3AF1CE15D}" destId="{83D49FEB-0960-4CF0-8F38-8397E86DC2E5}" srcOrd="0" destOrd="0" presId="urn:microsoft.com/office/officeart/2005/8/layout/hierarchy1"/>
    <dgm:cxn modelId="{B4E4382E-AA7D-48D9-8D61-20CE38EBB9F1}" type="presParOf" srcId="{A0198ADB-63B5-4953-A571-E5B3AF1CE15D}" destId="{44D3C1BC-3CD1-42BD-9551-9877C7552139}" srcOrd="1" destOrd="0" presId="urn:microsoft.com/office/officeart/2005/8/layout/hierarchy1"/>
    <dgm:cxn modelId="{C30D0981-E51C-4680-80EF-54F57937A966}" type="presParOf" srcId="{44D3C1BC-3CD1-42BD-9551-9877C7552139}" destId="{5183E682-8F70-49D7-B104-359C9E470BAA}" srcOrd="0" destOrd="0" presId="urn:microsoft.com/office/officeart/2005/8/layout/hierarchy1"/>
    <dgm:cxn modelId="{F8A8821E-5EEA-4FD6-A6A0-0D911603971F}" type="presParOf" srcId="{5183E682-8F70-49D7-B104-359C9E470BAA}" destId="{C85DC752-A770-4E91-9B41-BF9C2879C4C4}" srcOrd="0" destOrd="0" presId="urn:microsoft.com/office/officeart/2005/8/layout/hierarchy1"/>
    <dgm:cxn modelId="{D02B6543-D4EF-46BA-B3ED-AD596B282060}" type="presParOf" srcId="{5183E682-8F70-49D7-B104-359C9E470BAA}" destId="{24BF5698-E00F-4075-B8F7-8EEB34295ECE}" srcOrd="1" destOrd="0" presId="urn:microsoft.com/office/officeart/2005/8/layout/hierarchy1"/>
    <dgm:cxn modelId="{F0FCFF78-2E4C-4174-B70D-511465AAB960}" type="presParOf" srcId="{44D3C1BC-3CD1-42BD-9551-9877C7552139}" destId="{B4A248BE-35C0-4273-A3DE-58AF8681B699}" srcOrd="1" destOrd="0" presId="urn:microsoft.com/office/officeart/2005/8/layout/hierarchy1"/>
    <dgm:cxn modelId="{A59BBAEC-23E5-4938-801B-0E511E883A71}" type="presParOf" srcId="{A0198ADB-63B5-4953-A571-E5B3AF1CE15D}" destId="{68C08D3C-2657-4ED9-ABEE-C2449C546A75}" srcOrd="2" destOrd="0" presId="urn:microsoft.com/office/officeart/2005/8/layout/hierarchy1"/>
    <dgm:cxn modelId="{E5982D89-7A76-4344-A318-6288FAA6567B}" type="presParOf" srcId="{A0198ADB-63B5-4953-A571-E5B3AF1CE15D}" destId="{AB674334-D715-4998-BBE7-2B8EA914CF15}" srcOrd="3" destOrd="0" presId="urn:microsoft.com/office/officeart/2005/8/layout/hierarchy1"/>
    <dgm:cxn modelId="{D77CCB6F-DB39-452D-BEBE-69139995F60A}" type="presParOf" srcId="{AB674334-D715-4998-BBE7-2B8EA914CF15}" destId="{C94C0972-7CAF-448E-A6DD-A2CE315A8B16}" srcOrd="0" destOrd="0" presId="urn:microsoft.com/office/officeart/2005/8/layout/hierarchy1"/>
    <dgm:cxn modelId="{FE223420-1C80-40CA-85FD-CE513C1E153A}" type="presParOf" srcId="{C94C0972-7CAF-448E-A6DD-A2CE315A8B16}" destId="{7E91BE73-58BE-4F12-9E2C-24EC7B72559D}" srcOrd="0" destOrd="0" presId="urn:microsoft.com/office/officeart/2005/8/layout/hierarchy1"/>
    <dgm:cxn modelId="{F880601E-840F-4778-BA6F-3CCB9D87B3AA}" type="presParOf" srcId="{C94C0972-7CAF-448E-A6DD-A2CE315A8B16}" destId="{078A5542-84B5-4E57-A9AE-A31B8A722CB9}" srcOrd="1" destOrd="0" presId="urn:microsoft.com/office/officeart/2005/8/layout/hierarchy1"/>
    <dgm:cxn modelId="{7A5C0EBC-D6D9-488C-B594-623C3D5ED2C5}" type="presParOf" srcId="{AB674334-D715-4998-BBE7-2B8EA914CF15}" destId="{9C0518BC-ACBC-4556-990E-8AF5F1A14CF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F055D-A843-43F5-87A4-F568E5EE1F8A}">
      <dsp:nvSpPr>
        <dsp:cNvPr id="0" name=""/>
        <dsp:cNvSpPr/>
      </dsp:nvSpPr>
      <dsp:spPr>
        <a:xfrm>
          <a:off x="0" y="0"/>
          <a:ext cx="8291264" cy="1529514"/>
        </a:xfrm>
        <a:prstGeom prst="rect">
          <a:avLst/>
        </a:prstGeom>
        <a:solidFill>
          <a:schemeClr val="bg2">
            <a:lumMod val="1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pl-PL" sz="6500" kern="1200" dirty="0"/>
            <a:t>Prokurator</a:t>
          </a:r>
        </a:p>
      </dsp:txBody>
      <dsp:txXfrm>
        <a:off x="0" y="0"/>
        <a:ext cx="8291264" cy="1529514"/>
      </dsp:txXfrm>
    </dsp:sp>
    <dsp:sp modelId="{B5C5E892-AA55-43DA-BAB7-167EAE8D50AA}">
      <dsp:nvSpPr>
        <dsp:cNvPr id="0" name=""/>
        <dsp:cNvSpPr/>
      </dsp:nvSpPr>
      <dsp:spPr>
        <a:xfrm>
          <a:off x="4048"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Organ postępowania przygotowawczego</a:t>
          </a:r>
        </a:p>
      </dsp:txBody>
      <dsp:txXfrm>
        <a:off x="4048" y="1529514"/>
        <a:ext cx="2761055" cy="3211979"/>
      </dsp:txXfrm>
    </dsp:sp>
    <dsp:sp modelId="{1F005497-C478-4B27-8DCB-8CB41AF97BF9}">
      <dsp:nvSpPr>
        <dsp:cNvPr id="0" name=""/>
        <dsp:cNvSpPr/>
      </dsp:nvSpPr>
      <dsp:spPr>
        <a:xfrm>
          <a:off x="2765104"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Rzecznik interesu społecznego</a:t>
          </a:r>
        </a:p>
      </dsp:txBody>
      <dsp:txXfrm>
        <a:off x="2765104" y="1529514"/>
        <a:ext cx="2761055" cy="3211979"/>
      </dsp:txXfrm>
    </dsp:sp>
    <dsp:sp modelId="{6447A299-B2C1-4D3C-B7D5-36DBBE0A1CB7}">
      <dsp:nvSpPr>
        <dsp:cNvPr id="0" name=""/>
        <dsp:cNvSpPr/>
      </dsp:nvSpPr>
      <dsp:spPr>
        <a:xfrm>
          <a:off x="5526159"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Oskarżyciel publiczny</a:t>
          </a:r>
        </a:p>
      </dsp:txBody>
      <dsp:txXfrm>
        <a:off x="5526159" y="1529514"/>
        <a:ext cx="2761055" cy="3211979"/>
      </dsp:txXfrm>
    </dsp:sp>
    <dsp:sp modelId="{2FE78649-AF93-44A5-B727-F212B64E1F7A}">
      <dsp:nvSpPr>
        <dsp:cNvPr id="0" name=""/>
        <dsp:cNvSpPr/>
      </dsp:nvSpPr>
      <dsp:spPr>
        <a:xfrm>
          <a:off x="0" y="4741493"/>
          <a:ext cx="8291264" cy="356886"/>
        </a:xfrm>
        <a:prstGeom prst="rect">
          <a:avLst/>
        </a:prstGeom>
        <a:solidFill>
          <a:srgbClr val="FF0000"/>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BB39D-A395-46F3-9855-ABBC8A5A9269}">
      <dsp:nvSpPr>
        <dsp:cNvPr id="0" name=""/>
        <dsp:cNvSpPr/>
      </dsp:nvSpPr>
      <dsp:spPr>
        <a:xfrm>
          <a:off x="31640" y="155548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b="1" kern="1200" dirty="0"/>
            <a:t>OSKARŻYCIEL</a:t>
          </a:r>
        </a:p>
      </dsp:txBody>
      <dsp:txXfrm>
        <a:off x="70560" y="1594403"/>
        <a:ext cx="2579826" cy="1250993"/>
      </dsp:txXfrm>
    </dsp:sp>
    <dsp:sp modelId="{696C574F-2FAF-4F6E-9A18-2EB3FDB40FC1}">
      <dsp:nvSpPr>
        <dsp:cNvPr id="0" name=""/>
        <dsp:cNvSpPr/>
      </dsp:nvSpPr>
      <dsp:spPr>
        <a:xfrm rot="18061839">
          <a:off x="2293530" y="1492684"/>
          <a:ext cx="1633741" cy="54492"/>
        </a:xfrm>
        <a:custGeom>
          <a:avLst/>
          <a:gdLst/>
          <a:ahLst/>
          <a:cxnLst/>
          <a:rect l="0" t="0" r="0" b="0"/>
          <a:pathLst>
            <a:path>
              <a:moveTo>
                <a:pt x="0" y="27246"/>
              </a:moveTo>
              <a:lnTo>
                <a:pt x="1633741"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69557" y="1479086"/>
        <a:ext cx="81687" cy="81687"/>
      </dsp:txXfrm>
    </dsp:sp>
    <dsp:sp modelId="{7DFE301B-157E-4C52-9076-19044195C47F}">
      <dsp:nvSpPr>
        <dsp:cNvPr id="0" name=""/>
        <dsp:cNvSpPr/>
      </dsp:nvSpPr>
      <dsp:spPr>
        <a:xfrm>
          <a:off x="3531495" y="15554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PUBLICZNY</a:t>
          </a:r>
        </a:p>
      </dsp:txBody>
      <dsp:txXfrm>
        <a:off x="3570415" y="194463"/>
        <a:ext cx="2579826" cy="1250993"/>
      </dsp:txXfrm>
    </dsp:sp>
    <dsp:sp modelId="{B43C18C3-8FF1-45DF-BF20-3017B568A641}">
      <dsp:nvSpPr>
        <dsp:cNvPr id="0" name=""/>
        <dsp:cNvSpPr/>
      </dsp:nvSpPr>
      <dsp:spPr>
        <a:xfrm rot="69827">
          <a:off x="2689218" y="2201390"/>
          <a:ext cx="860357" cy="54492"/>
        </a:xfrm>
        <a:custGeom>
          <a:avLst/>
          <a:gdLst/>
          <a:ahLst/>
          <a:cxnLst/>
          <a:rect l="0" t="0" r="0" b="0"/>
          <a:pathLst>
            <a:path>
              <a:moveTo>
                <a:pt x="0" y="27246"/>
              </a:moveTo>
              <a:lnTo>
                <a:pt x="860357"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97888" y="2207128"/>
        <a:ext cx="43017" cy="43017"/>
      </dsp:txXfrm>
    </dsp:sp>
    <dsp:sp modelId="{F3871BEB-2571-4CE8-8C7A-25B34C5B1948}">
      <dsp:nvSpPr>
        <dsp:cNvPr id="0" name=""/>
        <dsp:cNvSpPr/>
      </dsp:nvSpPr>
      <dsp:spPr>
        <a:xfrm>
          <a:off x="3549487" y="1572957"/>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POSIŁKOWY</a:t>
          </a:r>
        </a:p>
      </dsp:txBody>
      <dsp:txXfrm>
        <a:off x="3588407" y="1611877"/>
        <a:ext cx="2579826" cy="1250993"/>
      </dsp:txXfrm>
    </dsp:sp>
    <dsp:sp modelId="{C71FEFAE-D9C5-4F67-921D-DC1A5B64C724}">
      <dsp:nvSpPr>
        <dsp:cNvPr id="0" name=""/>
        <dsp:cNvSpPr/>
      </dsp:nvSpPr>
      <dsp:spPr>
        <a:xfrm rot="3619236">
          <a:off x="2252004" y="2945213"/>
          <a:ext cx="1732393" cy="54492"/>
        </a:xfrm>
        <a:custGeom>
          <a:avLst/>
          <a:gdLst/>
          <a:ahLst/>
          <a:cxnLst/>
          <a:rect l="0" t="0" r="0" b="0"/>
          <a:pathLst>
            <a:path>
              <a:moveTo>
                <a:pt x="0" y="27246"/>
              </a:moveTo>
              <a:lnTo>
                <a:pt x="1732393"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l-PL" sz="600" kern="1200"/>
        </a:p>
      </dsp:txBody>
      <dsp:txXfrm>
        <a:off x="3074891" y="2929150"/>
        <a:ext cx="86619" cy="86619"/>
      </dsp:txXfrm>
    </dsp:sp>
    <dsp:sp modelId="{20056DB1-97BB-4BCE-8F47-FF7A460D3A3E}">
      <dsp:nvSpPr>
        <dsp:cNvPr id="0" name=""/>
        <dsp:cNvSpPr/>
      </dsp:nvSpPr>
      <dsp:spPr>
        <a:xfrm>
          <a:off x="3547095" y="306060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PRYWATNY</a:t>
          </a:r>
        </a:p>
      </dsp:txBody>
      <dsp:txXfrm>
        <a:off x="3586015" y="3099523"/>
        <a:ext cx="2579826" cy="12509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D5423-8780-4362-B896-E0779E017ED4}">
      <dsp:nvSpPr>
        <dsp:cNvPr id="0" name=""/>
        <dsp:cNvSpPr/>
      </dsp:nvSpPr>
      <dsp:spPr>
        <a:xfrm>
          <a:off x="800" y="2397922"/>
          <a:ext cx="2105019" cy="112870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osoba podejrzana</a:t>
          </a:r>
        </a:p>
      </dsp:txBody>
      <dsp:txXfrm>
        <a:off x="33859" y="2430981"/>
        <a:ext cx="2038901" cy="1062586"/>
      </dsp:txXfrm>
    </dsp:sp>
    <dsp:sp modelId="{3A3CD4FB-7025-48F8-8843-C573FDB240AB}">
      <dsp:nvSpPr>
        <dsp:cNvPr id="0" name=""/>
        <dsp:cNvSpPr/>
      </dsp:nvSpPr>
      <dsp:spPr>
        <a:xfrm>
          <a:off x="2446736" y="2539538"/>
          <a:ext cx="722741" cy="84547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pl-PL" sz="2300" kern="1200"/>
        </a:p>
      </dsp:txBody>
      <dsp:txXfrm>
        <a:off x="2446736" y="2708632"/>
        <a:ext cx="505919" cy="507283"/>
      </dsp:txXfrm>
    </dsp:sp>
    <dsp:sp modelId="{2FBF3C6A-8A86-4ED1-805D-29C3331B9636}">
      <dsp:nvSpPr>
        <dsp:cNvPr id="0" name=""/>
        <dsp:cNvSpPr/>
      </dsp:nvSpPr>
      <dsp:spPr>
        <a:xfrm>
          <a:off x="3469484" y="2397922"/>
          <a:ext cx="2105019" cy="1128704"/>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podejrzany</a:t>
          </a:r>
        </a:p>
      </dsp:txBody>
      <dsp:txXfrm>
        <a:off x="3502543" y="2430981"/>
        <a:ext cx="2038901" cy="1062586"/>
      </dsp:txXfrm>
    </dsp:sp>
    <dsp:sp modelId="{17234832-0262-4783-B24B-0D5B4EA7AF1A}">
      <dsp:nvSpPr>
        <dsp:cNvPr id="0" name=""/>
        <dsp:cNvSpPr/>
      </dsp:nvSpPr>
      <dsp:spPr>
        <a:xfrm>
          <a:off x="5915419" y="2539538"/>
          <a:ext cx="722741" cy="845471"/>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pl-PL" sz="2300" kern="1200"/>
        </a:p>
      </dsp:txBody>
      <dsp:txXfrm>
        <a:off x="5915419" y="2708632"/>
        <a:ext cx="505919" cy="507283"/>
      </dsp:txXfrm>
    </dsp:sp>
    <dsp:sp modelId="{00189F8B-D5F3-4022-BC48-B9BC4A89A1C0}">
      <dsp:nvSpPr>
        <dsp:cNvPr id="0" name=""/>
        <dsp:cNvSpPr/>
      </dsp:nvSpPr>
      <dsp:spPr>
        <a:xfrm>
          <a:off x="6938167" y="2397922"/>
          <a:ext cx="2105019" cy="112870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t>oskarżony </a:t>
          </a:r>
        </a:p>
      </dsp:txBody>
      <dsp:txXfrm>
        <a:off x="6971226" y="2430981"/>
        <a:ext cx="2038901" cy="10625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4E8D73-AD07-4CF1-820D-E50DF3CA6F74}">
      <dsp:nvSpPr>
        <dsp:cNvPr id="0" name=""/>
        <dsp:cNvSpPr/>
      </dsp:nvSpPr>
      <dsp:spPr>
        <a:xfrm>
          <a:off x="398445" y="1808"/>
          <a:ext cx="1517202" cy="910321"/>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1" kern="1200" dirty="0"/>
            <a:t>umorzenie / odmowa wszczęcia </a:t>
          </a:r>
          <a:r>
            <a:rPr lang="pl-PL" sz="1400" kern="1200" dirty="0"/>
            <a:t>postępowania przygotowawczego</a:t>
          </a:r>
        </a:p>
      </dsp:txBody>
      <dsp:txXfrm>
        <a:off x="425107" y="28470"/>
        <a:ext cx="1463878" cy="856997"/>
      </dsp:txXfrm>
    </dsp:sp>
    <dsp:sp modelId="{12B0C2F2-7203-40A8-AA80-0167776EF853}">
      <dsp:nvSpPr>
        <dsp:cNvPr id="0" name=""/>
        <dsp:cNvSpPr/>
      </dsp:nvSpPr>
      <dsp:spPr>
        <a:xfrm>
          <a:off x="2049162" y="268836"/>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2049162" y="344089"/>
        <a:ext cx="225152" cy="225760"/>
      </dsp:txXfrm>
    </dsp:sp>
    <dsp:sp modelId="{667A18F0-28B6-4F39-85F2-078B3CF0DA8E}">
      <dsp:nvSpPr>
        <dsp:cNvPr id="0" name=""/>
        <dsp:cNvSpPr/>
      </dsp:nvSpPr>
      <dsp:spPr>
        <a:xfrm>
          <a:off x="2522529" y="1808"/>
          <a:ext cx="1517202" cy="910321"/>
        </a:xfrm>
        <a:prstGeom prst="roundRect">
          <a:avLst>
            <a:gd name="adj" fmla="val 10000"/>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zażalenie pokrzywdzonego do sądu</a:t>
          </a:r>
        </a:p>
      </dsp:txBody>
      <dsp:txXfrm>
        <a:off x="2549191" y="28470"/>
        <a:ext cx="1463878" cy="856997"/>
      </dsp:txXfrm>
    </dsp:sp>
    <dsp:sp modelId="{3AE15342-6706-4AA1-994A-F8D00DAE747A}">
      <dsp:nvSpPr>
        <dsp:cNvPr id="0" name=""/>
        <dsp:cNvSpPr/>
      </dsp:nvSpPr>
      <dsp:spPr>
        <a:xfrm>
          <a:off x="4173246" y="268836"/>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4173246" y="344089"/>
        <a:ext cx="225152" cy="225760"/>
      </dsp:txXfrm>
    </dsp:sp>
    <dsp:sp modelId="{BC8F3C63-1A0E-46B4-B049-0B257B6E0D01}">
      <dsp:nvSpPr>
        <dsp:cNvPr id="0" name=""/>
        <dsp:cNvSpPr/>
      </dsp:nvSpPr>
      <dsp:spPr>
        <a:xfrm>
          <a:off x="4646613" y="1808"/>
          <a:ext cx="1517202" cy="910321"/>
        </a:xfrm>
        <a:prstGeom prst="roundRect">
          <a:avLst>
            <a:gd name="adj" fmla="val 10000"/>
          </a:avLst>
        </a:prstGeom>
        <a:solidFill>
          <a:srgbClr val="7093D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uchylenie postanowienia  przez sąd</a:t>
          </a:r>
        </a:p>
      </dsp:txBody>
      <dsp:txXfrm>
        <a:off x="4673275" y="28470"/>
        <a:ext cx="1463878" cy="856997"/>
      </dsp:txXfrm>
    </dsp:sp>
    <dsp:sp modelId="{EFB233CA-F895-4115-BD95-3AF54E46B574}">
      <dsp:nvSpPr>
        <dsp:cNvPr id="0" name=""/>
        <dsp:cNvSpPr/>
      </dsp:nvSpPr>
      <dsp:spPr>
        <a:xfrm rot="5400000">
          <a:off x="5244391" y="1018334"/>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5400000">
        <a:off x="5292334" y="1045644"/>
        <a:ext cx="225760" cy="225152"/>
      </dsp:txXfrm>
    </dsp:sp>
    <dsp:sp modelId="{277381E6-693C-4ECC-BC1C-124FA789387A}">
      <dsp:nvSpPr>
        <dsp:cNvPr id="0" name=""/>
        <dsp:cNvSpPr/>
      </dsp:nvSpPr>
      <dsp:spPr>
        <a:xfrm>
          <a:off x="4646613" y="1519011"/>
          <a:ext cx="1517202" cy="910321"/>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kontynuacja postępowania przygotowawczego i ponowne </a:t>
          </a:r>
          <a:r>
            <a:rPr lang="pl-PL" sz="1000" b="1" kern="1200" dirty="0"/>
            <a:t>umorzenie / odmowa wszczęcia</a:t>
          </a:r>
        </a:p>
      </dsp:txBody>
      <dsp:txXfrm>
        <a:off x="4673275" y="1545673"/>
        <a:ext cx="1463878" cy="856997"/>
      </dsp:txXfrm>
    </dsp:sp>
    <dsp:sp modelId="{6BB6F9A4-78AB-4EBE-AB00-4EE3769CB9F8}">
      <dsp:nvSpPr>
        <dsp:cNvPr id="0" name=""/>
        <dsp:cNvSpPr/>
      </dsp:nvSpPr>
      <dsp:spPr>
        <a:xfrm rot="10800000">
          <a:off x="4191452" y="1786038"/>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10800000">
        <a:off x="4287946" y="1861291"/>
        <a:ext cx="225152" cy="225760"/>
      </dsp:txXfrm>
    </dsp:sp>
    <dsp:sp modelId="{509ED4F6-5A7D-4AF9-A54C-14134616A805}">
      <dsp:nvSpPr>
        <dsp:cNvPr id="0" name=""/>
        <dsp:cNvSpPr/>
      </dsp:nvSpPr>
      <dsp:spPr>
        <a:xfrm>
          <a:off x="2522529" y="1519011"/>
          <a:ext cx="1517202" cy="910321"/>
        </a:xfrm>
        <a:prstGeom prst="roundRect">
          <a:avLst>
            <a:gd name="adj" fmla="val 10000"/>
          </a:avLst>
        </a:prstGeom>
        <a:solidFill>
          <a:srgbClr val="3864B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zażalenie pokrzywdzonego do prokuratora nadrzędnego</a:t>
          </a:r>
        </a:p>
      </dsp:txBody>
      <dsp:txXfrm>
        <a:off x="2549191" y="1545673"/>
        <a:ext cx="1463878" cy="856997"/>
      </dsp:txXfrm>
    </dsp:sp>
    <dsp:sp modelId="{ABDCC1F7-B861-49FA-B703-8C09BD4E1D13}">
      <dsp:nvSpPr>
        <dsp:cNvPr id="0" name=""/>
        <dsp:cNvSpPr/>
      </dsp:nvSpPr>
      <dsp:spPr>
        <a:xfrm rot="10800000">
          <a:off x="2067368" y="1786038"/>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10800000">
        <a:off x="2163862" y="1861291"/>
        <a:ext cx="225152" cy="225760"/>
      </dsp:txXfrm>
    </dsp:sp>
    <dsp:sp modelId="{0120BDCD-17D5-493E-914A-02C82D87EDBC}">
      <dsp:nvSpPr>
        <dsp:cNvPr id="0" name=""/>
        <dsp:cNvSpPr/>
      </dsp:nvSpPr>
      <dsp:spPr>
        <a:xfrm>
          <a:off x="398445" y="1519011"/>
          <a:ext cx="1517202" cy="910321"/>
        </a:xfrm>
        <a:prstGeom prst="roundRect">
          <a:avLst>
            <a:gd name="adj" fmla="val 10000"/>
          </a:avLst>
        </a:prstGeom>
        <a:solidFill>
          <a:srgbClr val="32599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utrzymanie zaskarżonego postanowienia w mocy przez prokuratora nadrzędnego</a:t>
          </a:r>
        </a:p>
      </dsp:txBody>
      <dsp:txXfrm>
        <a:off x="425107" y="1545673"/>
        <a:ext cx="1463878" cy="856997"/>
      </dsp:txXfrm>
    </dsp:sp>
    <dsp:sp modelId="{33419E12-CE4C-430A-A27B-06594154AF5B}">
      <dsp:nvSpPr>
        <dsp:cNvPr id="0" name=""/>
        <dsp:cNvSpPr/>
      </dsp:nvSpPr>
      <dsp:spPr>
        <a:xfrm rot="5400000">
          <a:off x="996223" y="2535536"/>
          <a:ext cx="321646" cy="3762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5400000">
        <a:off x="1044166" y="2562846"/>
        <a:ext cx="225760" cy="225152"/>
      </dsp:txXfrm>
    </dsp:sp>
    <dsp:sp modelId="{98FF956E-A2E6-4167-B535-2564228675EA}">
      <dsp:nvSpPr>
        <dsp:cNvPr id="0" name=""/>
        <dsp:cNvSpPr/>
      </dsp:nvSpPr>
      <dsp:spPr>
        <a:xfrm>
          <a:off x="398445" y="3036213"/>
          <a:ext cx="1517202" cy="910321"/>
        </a:xfrm>
        <a:prstGeom prst="roundRect">
          <a:avLst>
            <a:gd name="adj" fmla="val 10000"/>
          </a:avLst>
        </a:prstGeom>
        <a:solidFill>
          <a:srgbClr val="213B6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b="0" kern="1200" dirty="0"/>
            <a:t>pokrzywdzony nabywa prawo do wniesienia subsydiarnego AO</a:t>
          </a:r>
        </a:p>
      </dsp:txBody>
      <dsp:txXfrm>
        <a:off x="425107" y="3062875"/>
        <a:ext cx="1463878" cy="8569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C08D3C-2657-4ED9-ABEE-C2449C546A75}">
      <dsp:nvSpPr>
        <dsp:cNvPr id="0" name=""/>
        <dsp:cNvSpPr/>
      </dsp:nvSpPr>
      <dsp:spPr>
        <a:xfrm>
          <a:off x="2675385" y="1391831"/>
          <a:ext cx="1800509" cy="691748"/>
        </a:xfrm>
        <a:custGeom>
          <a:avLst/>
          <a:gdLst/>
          <a:ahLst/>
          <a:cxnLst/>
          <a:rect l="0" t="0" r="0" b="0"/>
          <a:pathLst>
            <a:path>
              <a:moveTo>
                <a:pt x="0" y="0"/>
              </a:moveTo>
              <a:lnTo>
                <a:pt x="0" y="483336"/>
              </a:lnTo>
              <a:lnTo>
                <a:pt x="1800509" y="483336"/>
              </a:lnTo>
              <a:lnTo>
                <a:pt x="1800509" y="6917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D49FEB-0960-4CF0-8F38-8397E86DC2E5}">
      <dsp:nvSpPr>
        <dsp:cNvPr id="0" name=""/>
        <dsp:cNvSpPr/>
      </dsp:nvSpPr>
      <dsp:spPr>
        <a:xfrm>
          <a:off x="874895" y="1391831"/>
          <a:ext cx="1800489" cy="691748"/>
        </a:xfrm>
        <a:custGeom>
          <a:avLst/>
          <a:gdLst/>
          <a:ahLst/>
          <a:cxnLst/>
          <a:rect l="0" t="0" r="0" b="0"/>
          <a:pathLst>
            <a:path>
              <a:moveTo>
                <a:pt x="1800489" y="0"/>
              </a:moveTo>
              <a:lnTo>
                <a:pt x="1800489" y="483336"/>
              </a:lnTo>
              <a:lnTo>
                <a:pt x="0" y="483336"/>
              </a:lnTo>
              <a:lnTo>
                <a:pt x="0" y="6917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D568D3-FC3C-4A25-9DC7-902626877E45}">
      <dsp:nvSpPr>
        <dsp:cNvPr id="0" name=""/>
        <dsp:cNvSpPr/>
      </dsp:nvSpPr>
      <dsp:spPr>
        <a:xfrm>
          <a:off x="1550519" y="-36748"/>
          <a:ext cx="2249732" cy="14285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449D1D-AE48-45F3-B6DE-CBFA04EBAD0D}">
      <dsp:nvSpPr>
        <dsp:cNvPr id="0" name=""/>
        <dsp:cNvSpPr/>
      </dsp:nvSpPr>
      <dsp:spPr>
        <a:xfrm>
          <a:off x="1800489" y="200723"/>
          <a:ext cx="2249732" cy="14285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obrona obligatoryjna</a:t>
          </a:r>
        </a:p>
      </dsp:txBody>
      <dsp:txXfrm>
        <a:off x="1842331" y="242565"/>
        <a:ext cx="2166048" cy="1344895"/>
      </dsp:txXfrm>
    </dsp:sp>
    <dsp:sp modelId="{C85DC752-A770-4E91-9B41-BF9C2879C4C4}">
      <dsp:nvSpPr>
        <dsp:cNvPr id="0" name=""/>
        <dsp:cNvSpPr/>
      </dsp:nvSpPr>
      <dsp:spPr>
        <a:xfrm>
          <a:off x="-249970" y="2083580"/>
          <a:ext cx="2249732" cy="14285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BF5698-E00F-4075-B8F7-8EEB34295ECE}">
      <dsp:nvSpPr>
        <dsp:cNvPr id="0" name=""/>
        <dsp:cNvSpPr/>
      </dsp:nvSpPr>
      <dsp:spPr>
        <a:xfrm>
          <a:off x="0" y="2321052"/>
          <a:ext cx="2249732" cy="14285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ze względów podmiotowych</a:t>
          </a:r>
        </a:p>
      </dsp:txBody>
      <dsp:txXfrm>
        <a:off x="41842" y="2362894"/>
        <a:ext cx="2166048" cy="1344895"/>
      </dsp:txXfrm>
    </dsp:sp>
    <dsp:sp modelId="{7E91BE73-58BE-4F12-9E2C-24EC7B72559D}">
      <dsp:nvSpPr>
        <dsp:cNvPr id="0" name=""/>
        <dsp:cNvSpPr/>
      </dsp:nvSpPr>
      <dsp:spPr>
        <a:xfrm>
          <a:off x="3351029" y="2083580"/>
          <a:ext cx="2249732" cy="14285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8A5542-84B5-4E57-A9AE-A31B8A722CB9}">
      <dsp:nvSpPr>
        <dsp:cNvPr id="0" name=""/>
        <dsp:cNvSpPr/>
      </dsp:nvSpPr>
      <dsp:spPr>
        <a:xfrm>
          <a:off x="3600999" y="2321052"/>
          <a:ext cx="2249732" cy="142857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ze względów przedmiotowych </a:t>
          </a:r>
        </a:p>
      </dsp:txBody>
      <dsp:txXfrm>
        <a:off x="3642841" y="2362894"/>
        <a:ext cx="2166048" cy="1344895"/>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6CCAE7-ADA0-47DE-859B-CD872D3748D6}" type="datetimeFigureOut">
              <a:rPr lang="pl-PL" smtClean="0"/>
              <a:t>09.03.2025</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D7E64A-5DC5-4561-932D-6575A0E0622A}" type="slidenum">
              <a:rPr lang="pl-PL" smtClean="0"/>
              <a:t>‹#›</a:t>
            </a:fld>
            <a:endParaRPr lang="pl-PL"/>
          </a:p>
        </p:txBody>
      </p:sp>
    </p:spTree>
    <p:extLst>
      <p:ext uri="{BB962C8B-B14F-4D97-AF65-F5344CB8AC3E}">
        <p14:creationId xmlns:p14="http://schemas.microsoft.com/office/powerpoint/2010/main" val="2620061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CBD7E64A-5DC5-4561-932D-6575A0E0622A}" type="slidenum">
              <a:rPr lang="pl-PL" smtClean="0"/>
              <a:t>54</a:t>
            </a:fld>
            <a:endParaRPr lang="pl-PL"/>
          </a:p>
        </p:txBody>
      </p:sp>
    </p:spTree>
    <p:extLst>
      <p:ext uri="{BB962C8B-B14F-4D97-AF65-F5344CB8AC3E}">
        <p14:creationId xmlns:p14="http://schemas.microsoft.com/office/powerpoint/2010/main" val="986418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1667FA0-9385-44FA-9E29-1F4CBD0CE166}" type="datetimeFigureOut">
              <a:rPr lang="pl-PL" smtClean="0"/>
              <a:t>09.03.2025</a:t>
            </a:fld>
            <a:endParaRPr lang="pl-PL"/>
          </a:p>
        </p:txBody>
      </p:sp>
      <p:sp>
        <p:nvSpPr>
          <p:cNvPr id="19" name="Footer Placeholder 18"/>
          <p:cNvSpPr>
            <a:spLocks noGrp="1"/>
          </p:cNvSpPr>
          <p:nvPr>
            <p:ph type="ftr" sz="quarter" idx="11"/>
          </p:nvPr>
        </p:nvSpPr>
        <p:spPr/>
        <p:txBody>
          <a:bodyPr/>
          <a:lstStyle/>
          <a:p>
            <a:endParaRPr lang="pl-PL"/>
          </a:p>
        </p:txBody>
      </p:sp>
      <p:sp>
        <p:nvSpPr>
          <p:cNvPr id="27" name="Slide Number Placeholder 26"/>
          <p:cNvSpPr>
            <a:spLocks noGrp="1"/>
          </p:cNvSpPr>
          <p:nvPr>
            <p:ph type="sldNum" sz="quarter" idx="12"/>
          </p:nvPr>
        </p:nvSpPr>
        <p:spPr/>
        <p:txBody>
          <a:bodyPr/>
          <a:lstStyle/>
          <a:p>
            <a:fld id="{69AC0F08-6F9D-4E55-913C-0E984C71FC4A}"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09.03.2025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09.03.2025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09.03.2025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1667FA0-9385-44FA-9E29-1F4CBD0CE166}" type="datetimeFigureOut">
              <a:rPr lang="pl-PL" smtClean="0"/>
              <a:t>09.03.2025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t>09.03.2025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1667FA0-9385-44FA-9E29-1F4CBD0CE166}" type="datetimeFigureOut">
              <a:rPr lang="pl-PL" smtClean="0"/>
              <a:t>09.03.2025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1667FA0-9385-44FA-9E29-1F4CBD0CE166}" type="datetimeFigureOut">
              <a:rPr lang="pl-PL" smtClean="0"/>
              <a:t>09.03.2025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667FA0-9385-44FA-9E29-1F4CBD0CE166}" type="datetimeFigureOut">
              <a:rPr lang="pl-PL" smtClean="0"/>
              <a:t>09.03.2025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t>09.03.2025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1667FA0-9385-44FA-9E29-1F4CBD0CE166}" type="datetimeFigureOut">
              <a:rPr lang="pl-PL" smtClean="0"/>
              <a:t>09.03.2025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8077200" y="6356350"/>
            <a:ext cx="609600" cy="365125"/>
          </a:xfrm>
        </p:spPr>
        <p:txBody>
          <a:bodyPr/>
          <a:lstStyle/>
          <a:p>
            <a:fld id="{69AC0F08-6F9D-4E55-913C-0E984C71FC4A}" type="slidenum">
              <a:rPr lang="pl-PL" smtClean="0"/>
              <a:t>‹#›</a:t>
            </a:fld>
            <a:endParaRPr lang="pl-P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667FA0-9385-44FA-9E29-1F4CBD0CE166}" type="datetimeFigureOut">
              <a:rPr lang="pl-PL" smtClean="0"/>
              <a:t>09.03.2025</a:t>
            </a:fld>
            <a:endParaRPr lang="pl-P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AC0F08-6F9D-4E55-913C-0E984C71FC4A}" type="slidenum">
              <a:rPr lang="pl-PL" smtClean="0"/>
              <a:t>‹#›</a:t>
            </a:fld>
            <a:endParaRPr lang="pl-P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3" Type="http://schemas.openxmlformats.org/officeDocument/2006/relationships/hyperlink" Target="https://sip.lex.pl/#/document/16798683?unitId=art(165)par(3)&amp;cm=DOCUMENT" TargetMode="External"/><Relationship Id="rId18" Type="http://schemas.openxmlformats.org/officeDocument/2006/relationships/hyperlink" Target="https://sip.lex.pl/#/document/16798683?unitId=art(185)par(2)&amp;cm=DOCUMENT" TargetMode="External"/><Relationship Id="rId26" Type="http://schemas.openxmlformats.org/officeDocument/2006/relationships/hyperlink" Target="https://sip.lex.pl/#/document/16798683?unitId=art(269)&amp;cm=DOCUMENT" TargetMode="External"/><Relationship Id="rId21" Type="http://schemas.openxmlformats.org/officeDocument/2006/relationships/hyperlink" Target="https://sip.lex.pl/#/document/16798683?unitId=art(211(a))&amp;cm=DOCUMENT" TargetMode="External"/><Relationship Id="rId34" Type="http://schemas.openxmlformats.org/officeDocument/2006/relationships/hyperlink" Target="https://sip.lex.pl/#/document/16798683?unitId=art(286)par(1)&amp;cm=DOCUMENT" TargetMode="External"/><Relationship Id="rId7" Type="http://schemas.openxmlformats.org/officeDocument/2006/relationships/hyperlink" Target="https://sip.lex.pl/#/document/16798683?unitId=art(150)par(1)&amp;cm=DOCUMENT" TargetMode="External"/><Relationship Id="rId12" Type="http://schemas.openxmlformats.org/officeDocument/2006/relationships/hyperlink" Target="https://sip.lex.pl/#/document/16798683?unitId=art(165)par(1)&amp;cm=DOCUMENT" TargetMode="External"/><Relationship Id="rId17" Type="http://schemas.openxmlformats.org/officeDocument/2006/relationships/hyperlink" Target="https://sip.lex.pl/#/document/16798683?unitId=art(173)par(4)&amp;cm=DOCUMENT" TargetMode="External"/><Relationship Id="rId25" Type="http://schemas.openxmlformats.org/officeDocument/2006/relationships/hyperlink" Target="https://sip.lex.pl/#/document/16798683?unitId=art(265)par(2)&amp;cm=DOCUMENT" TargetMode="External"/><Relationship Id="rId33" Type="http://schemas.openxmlformats.org/officeDocument/2006/relationships/hyperlink" Target="https://sip.lex.pl/#/document/16798683?unitId=art(284)par(2)&amp;cm=DOCUMENT" TargetMode="External"/><Relationship Id="rId2" Type="http://schemas.openxmlformats.org/officeDocument/2006/relationships/hyperlink" Target="https://sip.lex.pl/#/document/16798683?unitId=art(140)&amp;cm=DOCUMENT" TargetMode="External"/><Relationship Id="rId16" Type="http://schemas.openxmlformats.org/officeDocument/2006/relationships/hyperlink" Target="https://sip.lex.pl/#/document/16798683?unitId=art(173)par(3)&amp;cm=DOCUMENT" TargetMode="External"/><Relationship Id="rId20" Type="http://schemas.openxmlformats.org/officeDocument/2006/relationships/hyperlink" Target="https://sip.lex.pl/#/document/16798683?unitId=art(210)par(2)&amp;cm=DOCUMENT" TargetMode="External"/><Relationship Id="rId29" Type="http://schemas.openxmlformats.org/officeDocument/2006/relationships/hyperlink" Target="https://sip.lex.pl/#/document/16798683?unitId=art(278)par(3(a))&amp;cm=DOCUMENT" TargetMode="External"/><Relationship Id="rId1" Type="http://schemas.openxmlformats.org/officeDocument/2006/relationships/slideLayout" Target="../slideLayouts/slideLayout2.xml"/><Relationship Id="rId6" Type="http://schemas.openxmlformats.org/officeDocument/2006/relationships/hyperlink" Target="https://sip.lex.pl/#/document/16798683?unitId=art(149)&amp;cm=DOCUMENT" TargetMode="External"/><Relationship Id="rId11" Type="http://schemas.openxmlformats.org/officeDocument/2006/relationships/hyperlink" Target="https://sip.lex.pl/#/document/16798683?unitId=art(163)par(4)&amp;cm=DOCUMENT" TargetMode="External"/><Relationship Id="rId24" Type="http://schemas.openxmlformats.org/officeDocument/2006/relationships/hyperlink" Target="https://sip.lex.pl/#/document/16798683?unitId=art(265)par(1)&amp;cm=DOCUMENT" TargetMode="External"/><Relationship Id="rId32" Type="http://schemas.openxmlformats.org/officeDocument/2006/relationships/hyperlink" Target="https://sip.lex.pl/#/document/16798683?unitId=art(284)par(1)&amp;cm=DOCUMENT" TargetMode="External"/><Relationship Id="rId37" Type="http://schemas.openxmlformats.org/officeDocument/2006/relationships/hyperlink" Target="https://sip.lex.pl/#/document/16798683?unitId=art(299)&amp;cm=DOCUMENT" TargetMode="External"/><Relationship Id="rId5" Type="http://schemas.openxmlformats.org/officeDocument/2006/relationships/hyperlink" Target="https://sip.lex.pl/#/document/16798683?unitId=art(148(a))&amp;cm=DOCUMENT" TargetMode="External"/><Relationship Id="rId15" Type="http://schemas.openxmlformats.org/officeDocument/2006/relationships/hyperlink" Target="https://sip.lex.pl/#/document/16798683?unitId=art(166)par(1)&amp;cm=DOCUMENT" TargetMode="External"/><Relationship Id="rId23" Type="http://schemas.openxmlformats.org/officeDocument/2006/relationships/hyperlink" Target="https://sip.lex.pl/#/document/16798683?unitId=art(258)par(1)&amp;cm=DOCUMENT" TargetMode="External"/><Relationship Id="rId28" Type="http://schemas.openxmlformats.org/officeDocument/2006/relationships/hyperlink" Target="https://sip.lex.pl/#/document/16798683?unitId=art(278)par(2)&amp;cm=DOCUMENT" TargetMode="External"/><Relationship Id="rId36" Type="http://schemas.openxmlformats.org/officeDocument/2006/relationships/hyperlink" Target="https://sip.lex.pl/#/document/16798683?unitId=art(296)par(3)&amp;cm=DOCUMENT" TargetMode="External"/><Relationship Id="rId10" Type="http://schemas.openxmlformats.org/officeDocument/2006/relationships/hyperlink" Target="https://sip.lex.pl/#/document/16798683?unitId=art(163)par(3)&amp;cm=DOCUMENT" TargetMode="External"/><Relationship Id="rId19" Type="http://schemas.openxmlformats.org/officeDocument/2006/relationships/hyperlink" Target="https://sip.lex.pl/#/document/16798683?unitId=art(189(a))par(2)&amp;cm=DOCUMENT" TargetMode="External"/><Relationship Id="rId31" Type="http://schemas.openxmlformats.org/officeDocument/2006/relationships/hyperlink" Target="https://sip.lex.pl/#/document/16798683?unitId=art(294)par(2)&amp;cm=DOCUMENT" TargetMode="External"/><Relationship Id="rId4" Type="http://schemas.openxmlformats.org/officeDocument/2006/relationships/hyperlink" Target="https://sip.lex.pl/#/document/16798683?unitId=art(148)par(5)&amp;cm=DOCUMENT" TargetMode="External"/><Relationship Id="rId9" Type="http://schemas.openxmlformats.org/officeDocument/2006/relationships/hyperlink" Target="https://sip.lex.pl/#/document/16798683?unitId=art(158)par(3)&amp;cm=DOCUMENT" TargetMode="External"/><Relationship Id="rId14" Type="http://schemas.openxmlformats.org/officeDocument/2006/relationships/hyperlink" Target="https://sip.lex.pl/#/document/16798683?unitId=art(165)par(4)&amp;cm=DOCUMENT" TargetMode="External"/><Relationship Id="rId22" Type="http://schemas.openxmlformats.org/officeDocument/2006/relationships/hyperlink" Target="https://sip.lex.pl/#/document/16798683?unitId=art(252)par(3)&amp;cm=DOCUMENT" TargetMode="External"/><Relationship Id="rId27" Type="http://schemas.openxmlformats.org/officeDocument/2006/relationships/hyperlink" Target="https://sip.lex.pl/#/document/16798683?unitId=art(278)par(1)&amp;cm=DOCUMENT" TargetMode="External"/><Relationship Id="rId30" Type="http://schemas.openxmlformats.org/officeDocument/2006/relationships/hyperlink" Target="https://sip.lex.pl/#/document/16798683?unitId=art(294)par(1)&amp;cm=DOCUMENT" TargetMode="External"/><Relationship Id="rId35" Type="http://schemas.openxmlformats.org/officeDocument/2006/relationships/hyperlink" Target="https://sip.lex.pl/#/document/16798683?unitId=art(287)par(1)&amp;cm=DOCUMENT" TargetMode="External"/><Relationship Id="rId8" Type="http://schemas.openxmlformats.org/officeDocument/2006/relationships/hyperlink" Target="https://sip.lex.pl/#/document/16798683?unitId=art(151)&amp;cm=DOCUMENT" TargetMode="External"/><Relationship Id="rId3" Type="http://schemas.openxmlformats.org/officeDocument/2006/relationships/hyperlink" Target="https://sip.lex.pl/#/document/16798683?unitId=art(148)par(4)&amp;cm=DOCUM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2DCFC0-E4CF-4D27-A6E0-4E9BA8AC8B62}"/>
              </a:ext>
            </a:extLst>
          </p:cNvPr>
          <p:cNvSpPr>
            <a:spLocks noGrp="1"/>
          </p:cNvSpPr>
          <p:nvPr>
            <p:ph type="ctrTitle"/>
          </p:nvPr>
        </p:nvSpPr>
        <p:spPr>
          <a:xfrm>
            <a:off x="533400" y="1196752"/>
            <a:ext cx="7851648" cy="1828800"/>
          </a:xfrm>
        </p:spPr>
        <p:txBody>
          <a:bodyPr/>
          <a:lstStyle/>
          <a:p>
            <a:r>
              <a:rPr lang="pl-PL" dirty="0"/>
              <a:t>Uczestnicy postępowania</a:t>
            </a:r>
          </a:p>
        </p:txBody>
      </p:sp>
      <p:sp>
        <p:nvSpPr>
          <p:cNvPr id="3" name="Podtytuł 2">
            <a:extLst>
              <a:ext uri="{FF2B5EF4-FFF2-40B4-BE49-F238E27FC236}">
                <a16:creationId xmlns:a16="http://schemas.microsoft.com/office/drawing/2014/main" id="{88B4EAE1-4EB3-466E-855D-1E30FD865B46}"/>
              </a:ext>
            </a:extLst>
          </p:cNvPr>
          <p:cNvSpPr>
            <a:spLocks noGrp="1"/>
          </p:cNvSpPr>
          <p:nvPr>
            <p:ph type="subTitle" idx="1"/>
          </p:nvPr>
        </p:nvSpPr>
        <p:spPr/>
        <p:txBody>
          <a:bodyPr/>
          <a:lstStyle/>
          <a:p>
            <a:endParaRPr lang="pl-PL" dirty="0"/>
          </a:p>
          <a:p>
            <a:r>
              <a:rPr lang="pl-PL" dirty="0"/>
              <a:t>dr Karol Jarząbek</a:t>
            </a:r>
          </a:p>
        </p:txBody>
      </p:sp>
    </p:spTree>
    <p:extLst>
      <p:ext uri="{BB962C8B-B14F-4D97-AF65-F5344CB8AC3E}">
        <p14:creationId xmlns:p14="http://schemas.microsoft.com/office/powerpoint/2010/main" val="1028411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4389120"/>
          </a:xfrm>
        </p:spPr>
        <p:txBody>
          <a:bodyPr/>
          <a:lstStyle/>
          <a:p>
            <a:pPr algn="just"/>
            <a:r>
              <a:rPr lang="pl-PL" b="1" dirty="0"/>
              <a:t>Właściwość miejscowa - </a:t>
            </a:r>
            <a:r>
              <a:rPr lang="pl-PL" dirty="0"/>
              <a:t>pozwala na stwierdzenie, który z sądów tego samego rzędu posiada kompetencje do rozpoznania konkretnej sprawy.</a:t>
            </a:r>
          </a:p>
          <a:p>
            <a:pPr marL="109728" indent="0" algn="just">
              <a:buNone/>
            </a:pPr>
            <a:endParaRPr lang="pl-PL" dirty="0"/>
          </a:p>
          <a:p>
            <a:pPr algn="just"/>
            <a:r>
              <a:rPr lang="pl-PL" dirty="0"/>
              <a:t>Podstawowe kryterium: miejsce popełnienia przestępstwa.</a:t>
            </a:r>
          </a:p>
          <a:p>
            <a:pPr algn="just"/>
            <a:endParaRPr lang="pl-PL" dirty="0"/>
          </a:p>
        </p:txBody>
      </p:sp>
    </p:spTree>
    <p:extLst>
      <p:ext uri="{BB962C8B-B14F-4D97-AF65-F5344CB8AC3E}">
        <p14:creationId xmlns:p14="http://schemas.microsoft.com/office/powerpoint/2010/main" val="2696861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8764" y="1381299"/>
            <a:ext cx="8229600" cy="4389120"/>
          </a:xfrm>
        </p:spPr>
        <p:txBody>
          <a:bodyPr>
            <a:normAutofit/>
          </a:bodyPr>
          <a:lstStyle/>
          <a:p>
            <a:r>
              <a:rPr lang="pl-PL" dirty="0"/>
              <a:t>Art. 31 § 1 k.p.k.</a:t>
            </a:r>
          </a:p>
          <a:p>
            <a:pPr marL="109728" indent="0">
              <a:buNone/>
            </a:pPr>
            <a:r>
              <a:rPr lang="pl-PL" dirty="0"/>
              <a:t>Miejscowo właściwy do rozpoznania sprawy jest sąd, w którego okręgu popełniono przestępstwo.</a:t>
            </a:r>
          </a:p>
          <a:p>
            <a:pPr marL="109728" indent="0">
              <a:buNone/>
            </a:pPr>
            <a:endParaRPr lang="pl-PL" dirty="0"/>
          </a:p>
          <a:p>
            <a:r>
              <a:rPr lang="pl-PL" dirty="0"/>
              <a:t>Art. 31 § 2 k.p.k.</a:t>
            </a:r>
          </a:p>
          <a:p>
            <a:pPr marL="109728" indent="0" algn="just">
              <a:buNone/>
            </a:pPr>
            <a:r>
              <a:rPr lang="pl-PL" dirty="0"/>
              <a:t>Jeżeli  przestępstwo  popełniono  na  polskim  statku  wodnym  lub powietrznym, a § 1 nie może mieć zastosowania, właściwy jest sąd macierzystego portu statku.</a:t>
            </a:r>
          </a:p>
        </p:txBody>
      </p:sp>
    </p:spTree>
    <p:extLst>
      <p:ext uri="{BB962C8B-B14F-4D97-AF65-F5344CB8AC3E}">
        <p14:creationId xmlns:p14="http://schemas.microsoft.com/office/powerpoint/2010/main" val="734437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412776"/>
            <a:ext cx="8229600" cy="4389120"/>
          </a:xfrm>
        </p:spPr>
        <p:txBody>
          <a:bodyPr>
            <a:normAutofit fontScale="92500" lnSpcReduction="10000"/>
          </a:bodyPr>
          <a:lstStyle/>
          <a:p>
            <a:r>
              <a:rPr lang="pl-PL" dirty="0"/>
              <a:t>Art. 31 § 3 k.p.k.</a:t>
            </a:r>
          </a:p>
          <a:p>
            <a:pPr marL="109728" indent="0" algn="just">
              <a:buNone/>
            </a:pPr>
            <a:r>
              <a:rPr lang="pl-PL" dirty="0"/>
              <a:t>Jeżeli przestępstwo popełniono w okręgu kilku sądów, właściwy jest ten sąd, </a:t>
            </a:r>
            <a:r>
              <a:rPr lang="pl-PL" b="1" dirty="0"/>
              <a:t>w którego okręgu najpierw wszczęto postępowanie przygotowawcze</a:t>
            </a:r>
            <a:r>
              <a:rPr lang="pl-PL" dirty="0"/>
              <a:t>.</a:t>
            </a:r>
          </a:p>
          <a:p>
            <a:endParaRPr lang="pl-PL" dirty="0"/>
          </a:p>
          <a:p>
            <a:r>
              <a:rPr lang="pl-PL" dirty="0"/>
              <a:t>Miejsce popełnienia przestępstwa- art. 6 § 2 k.k.</a:t>
            </a:r>
          </a:p>
          <a:p>
            <a:pPr marL="109728" indent="0">
              <a:buNone/>
            </a:pPr>
            <a:endParaRPr lang="pl-PL" dirty="0"/>
          </a:p>
          <a:p>
            <a:pPr marL="109728" indent="0" algn="just">
              <a:buNone/>
            </a:pPr>
            <a:r>
              <a:rPr lang="pl-PL" b="1" dirty="0"/>
              <a:t>Miejscem popełnienia </a:t>
            </a:r>
            <a:r>
              <a:rPr lang="pl-PL" dirty="0"/>
              <a:t>przestępstwa jest miejsce, gdzie sprawca </a:t>
            </a:r>
            <a:r>
              <a:rPr lang="pl-PL" b="1" dirty="0"/>
              <a:t>działał lub zaniechał </a:t>
            </a:r>
            <a:r>
              <a:rPr lang="pl-PL" dirty="0"/>
              <a:t>działania, do którego był zobowiązany, albo gdzie </a:t>
            </a:r>
            <a:r>
              <a:rPr lang="pl-PL" b="1" dirty="0"/>
              <a:t>skutek</a:t>
            </a:r>
            <a:r>
              <a:rPr lang="pl-PL" dirty="0"/>
              <a:t> przestępny </a:t>
            </a:r>
            <a:r>
              <a:rPr lang="pl-PL" b="1" dirty="0"/>
              <a:t>nastąpił lub miał nastąpić</a:t>
            </a:r>
            <a:r>
              <a:rPr lang="pl-PL" dirty="0"/>
              <a:t>.</a:t>
            </a:r>
          </a:p>
          <a:p>
            <a:endParaRPr lang="pl-PL" dirty="0"/>
          </a:p>
        </p:txBody>
      </p:sp>
    </p:spTree>
    <p:extLst>
      <p:ext uri="{BB962C8B-B14F-4D97-AF65-F5344CB8AC3E}">
        <p14:creationId xmlns:p14="http://schemas.microsoft.com/office/powerpoint/2010/main" val="308683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04208"/>
            <a:ext cx="8229600" cy="4389120"/>
          </a:xfrm>
        </p:spPr>
        <p:txBody>
          <a:bodyPr>
            <a:normAutofit fontScale="92500" lnSpcReduction="10000"/>
          </a:bodyPr>
          <a:lstStyle/>
          <a:p>
            <a:pPr algn="just"/>
            <a:r>
              <a:rPr lang="pl-PL" dirty="0"/>
              <a:t>Jeżeli nie można ustalić miejsca popełnienia przestępstwa, czyli nie znajdują zastosowania reguły z art. 31 k.p.k., właściwość należy ustalić na podstawie art. 32 § 1 k.p.k.</a:t>
            </a:r>
          </a:p>
          <a:p>
            <a:pPr algn="just"/>
            <a:endParaRPr lang="pl-PL" dirty="0"/>
          </a:p>
          <a:p>
            <a:pPr algn="just"/>
            <a:r>
              <a:rPr lang="pl-PL" dirty="0"/>
              <a:t>Właściwy jest sąd, w okręgu którego:</a:t>
            </a:r>
          </a:p>
          <a:p>
            <a:pPr marL="109728" indent="0" algn="just">
              <a:buNone/>
            </a:pPr>
            <a:r>
              <a:rPr lang="pl-PL" dirty="0"/>
              <a:t>1)  </a:t>
            </a:r>
            <a:r>
              <a:rPr lang="pl-PL" b="1" dirty="0"/>
              <a:t>ujawniono</a:t>
            </a:r>
            <a:r>
              <a:rPr lang="pl-PL" dirty="0"/>
              <a:t> przestępstwo,</a:t>
            </a:r>
          </a:p>
          <a:p>
            <a:pPr marL="109728" indent="0" algn="just">
              <a:buNone/>
            </a:pPr>
            <a:r>
              <a:rPr lang="pl-PL" dirty="0"/>
              <a:t>2)  </a:t>
            </a:r>
            <a:r>
              <a:rPr lang="pl-PL" b="1" dirty="0"/>
              <a:t>ujęto</a:t>
            </a:r>
            <a:r>
              <a:rPr lang="pl-PL" dirty="0"/>
              <a:t> oskarżonego,</a:t>
            </a:r>
          </a:p>
          <a:p>
            <a:pPr marL="109728" indent="0" algn="just">
              <a:buNone/>
            </a:pPr>
            <a:r>
              <a:rPr lang="pl-PL" dirty="0"/>
              <a:t>3)  oskarżony  przed  popełnieniem  przestępstwa  </a:t>
            </a:r>
            <a:r>
              <a:rPr lang="pl-PL" b="1" dirty="0"/>
              <a:t>stale  mieszkał  lub  czasowo przebywał</a:t>
            </a:r>
          </a:p>
          <a:p>
            <a:pPr marL="109728" indent="0" algn="just">
              <a:buNone/>
            </a:pPr>
            <a:r>
              <a:rPr lang="pl-PL" dirty="0"/>
              <a:t>– zależnie od tego, gdzie najpierw wszczęto postępowanie przygotowawcze.</a:t>
            </a:r>
          </a:p>
        </p:txBody>
      </p:sp>
    </p:spTree>
    <p:extLst>
      <p:ext uri="{BB962C8B-B14F-4D97-AF65-F5344CB8AC3E}">
        <p14:creationId xmlns:p14="http://schemas.microsoft.com/office/powerpoint/2010/main" val="1049166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3456384"/>
          </a:xfrm>
        </p:spPr>
        <p:txBody>
          <a:bodyPr/>
          <a:lstStyle/>
          <a:p>
            <a:pPr algn="just"/>
            <a:r>
              <a:rPr lang="pl-PL" dirty="0"/>
              <a:t>Jeżeli jednak ustalenie właściwości miejscowej na podstawie reguł z art. 31 i 32 § 1 k.p.k. jest niemożliwe, sprawę rozpoznaje </a:t>
            </a:r>
            <a:r>
              <a:rPr lang="pl-PL" b="1" dirty="0"/>
              <a:t>sąd właściwy dla dzielnicy  Śródmieście miasta stołecznego Warszawy </a:t>
            </a:r>
            <a:r>
              <a:rPr lang="pl-PL" dirty="0"/>
              <a:t>(art. 32 § 3 k.p.k.).</a:t>
            </a:r>
          </a:p>
        </p:txBody>
      </p:sp>
    </p:spTree>
    <p:extLst>
      <p:ext uri="{BB962C8B-B14F-4D97-AF65-F5344CB8AC3E}">
        <p14:creationId xmlns:p14="http://schemas.microsoft.com/office/powerpoint/2010/main" val="60749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44824"/>
            <a:ext cx="8229600" cy="2523736"/>
          </a:xfrm>
        </p:spPr>
        <p:txBody>
          <a:bodyPr/>
          <a:lstStyle/>
          <a:p>
            <a:pPr algn="just"/>
            <a:r>
              <a:rPr lang="pl-PL" b="1" dirty="0"/>
              <a:t>Właściwość funkcjonalna - </a:t>
            </a:r>
            <a:r>
              <a:rPr lang="pl-PL" dirty="0"/>
              <a:t>wskazuje do dokonywania jakich czynności jest uprawniony dany sąd (upoważnienie sądu do niecałościowego rozpoznania sprawy).</a:t>
            </a:r>
          </a:p>
          <a:p>
            <a:endParaRPr lang="pl-PL" dirty="0"/>
          </a:p>
          <a:p>
            <a:pPr marL="109728" indent="0">
              <a:buNone/>
            </a:pPr>
            <a:endParaRPr lang="pl-PL" i="1" dirty="0"/>
          </a:p>
        </p:txBody>
      </p:sp>
    </p:spTree>
    <p:extLst>
      <p:ext uri="{BB962C8B-B14F-4D97-AF65-F5344CB8AC3E}">
        <p14:creationId xmlns:p14="http://schemas.microsoft.com/office/powerpoint/2010/main" val="1099571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6827873"/>
              </p:ext>
            </p:extLst>
          </p:nvPr>
        </p:nvGraphicFramePr>
        <p:xfrm>
          <a:off x="107504" y="1772816"/>
          <a:ext cx="9036496" cy="4851400"/>
        </p:xfrm>
        <a:graphic>
          <a:graphicData uri="http://schemas.openxmlformats.org/drawingml/2006/table">
            <a:tbl>
              <a:tblPr firstRow="1" bandRow="1">
                <a:tableStyleId>{5C22544A-7EE6-4342-B048-85BDC9FD1C3A}</a:tableStyleId>
              </a:tblPr>
              <a:tblGrid>
                <a:gridCol w="2259124">
                  <a:extLst>
                    <a:ext uri="{9D8B030D-6E8A-4147-A177-3AD203B41FA5}">
                      <a16:colId xmlns:a16="http://schemas.microsoft.com/office/drawing/2014/main" val="20000"/>
                    </a:ext>
                  </a:extLst>
                </a:gridCol>
                <a:gridCol w="2259124">
                  <a:extLst>
                    <a:ext uri="{9D8B030D-6E8A-4147-A177-3AD203B41FA5}">
                      <a16:colId xmlns:a16="http://schemas.microsoft.com/office/drawing/2014/main" val="20001"/>
                    </a:ext>
                  </a:extLst>
                </a:gridCol>
                <a:gridCol w="2259124">
                  <a:extLst>
                    <a:ext uri="{9D8B030D-6E8A-4147-A177-3AD203B41FA5}">
                      <a16:colId xmlns:a16="http://schemas.microsoft.com/office/drawing/2014/main" val="20002"/>
                    </a:ext>
                  </a:extLst>
                </a:gridCol>
                <a:gridCol w="2259124">
                  <a:extLst>
                    <a:ext uri="{9D8B030D-6E8A-4147-A177-3AD203B41FA5}">
                      <a16:colId xmlns:a16="http://schemas.microsoft.com/office/drawing/2014/main" val="20003"/>
                    </a:ext>
                  </a:extLst>
                </a:gridCol>
              </a:tblGrid>
              <a:tr h="370840">
                <a:tc>
                  <a:txBody>
                    <a:bodyPr/>
                    <a:lstStyle/>
                    <a:p>
                      <a:pPr algn="ctr"/>
                      <a:r>
                        <a:rPr lang="pl-PL" dirty="0"/>
                        <a:t>Sąd rejonowy</a:t>
                      </a:r>
                    </a:p>
                  </a:txBody>
                  <a:tcPr/>
                </a:tc>
                <a:tc>
                  <a:txBody>
                    <a:bodyPr/>
                    <a:lstStyle/>
                    <a:p>
                      <a:pPr algn="ctr"/>
                      <a:r>
                        <a:rPr lang="pl-PL" dirty="0"/>
                        <a:t>Sąd okręgowy</a:t>
                      </a:r>
                    </a:p>
                  </a:txBody>
                  <a:tcPr/>
                </a:tc>
                <a:tc>
                  <a:txBody>
                    <a:bodyPr/>
                    <a:lstStyle/>
                    <a:p>
                      <a:pPr algn="ctr"/>
                      <a:r>
                        <a:rPr lang="pl-PL" dirty="0"/>
                        <a:t>Sąd apelacyjny</a:t>
                      </a:r>
                    </a:p>
                  </a:txBody>
                  <a:tcPr/>
                </a:tc>
                <a:tc>
                  <a:txBody>
                    <a:bodyPr/>
                    <a:lstStyle/>
                    <a:p>
                      <a:pPr algn="ctr"/>
                      <a:r>
                        <a:rPr lang="pl-PL" dirty="0"/>
                        <a:t>Sąd Najwyższy</a:t>
                      </a:r>
                    </a:p>
                  </a:txBody>
                  <a:tcPr/>
                </a:tc>
                <a:extLst>
                  <a:ext uri="{0D108BD9-81ED-4DB2-BD59-A6C34878D82A}">
                    <a16:rowId xmlns:a16="http://schemas.microsoft.com/office/drawing/2014/main" val="10000"/>
                  </a:ext>
                </a:extLst>
              </a:tr>
              <a:tr h="370840">
                <a:tc>
                  <a:txBody>
                    <a:bodyPr/>
                    <a:lstStyle/>
                    <a:p>
                      <a:pPr marL="285750" indent="-285750">
                        <a:buFont typeface="Arial" pitchFamily="34" charset="0"/>
                        <a:buChar char="•"/>
                      </a:pPr>
                      <a:r>
                        <a:rPr lang="pl-PL" dirty="0"/>
                        <a:t>Stosowanie tymczasowego</a:t>
                      </a:r>
                      <a:r>
                        <a:rPr lang="pl-PL" baseline="0" dirty="0"/>
                        <a:t> aresztowania na okres do 3 miesięcy (art. 250 </a:t>
                      </a:r>
                      <a:r>
                        <a:rPr lang="pl-PL" dirty="0"/>
                        <a:t>§ 1 i 2 k.p.k.),</a:t>
                      </a:r>
                      <a:endParaRPr lang="pl-PL" baseline="0" dirty="0"/>
                    </a:p>
                    <a:p>
                      <a:pPr marL="285750" indent="-285750">
                        <a:buFont typeface="Arial" pitchFamily="34" charset="0"/>
                        <a:buChar char="•"/>
                      </a:pPr>
                      <a:endParaRPr lang="pl-PL" baseline="0" dirty="0"/>
                    </a:p>
                    <a:p>
                      <a:pPr marL="285750" indent="-285750">
                        <a:buFont typeface="Arial" pitchFamily="34" charset="0"/>
                        <a:buChar char="•"/>
                      </a:pPr>
                      <a:r>
                        <a:rPr lang="pl-PL" baseline="0" dirty="0"/>
                        <a:t>Rozpatrywanie zażaleń na zatrzymanie (art. 246 </a:t>
                      </a:r>
                      <a:r>
                        <a:rPr lang="pl-PL" dirty="0"/>
                        <a:t>§ 1 i 2 k.p.k.).</a:t>
                      </a:r>
                    </a:p>
                  </a:txBody>
                  <a:tcPr/>
                </a:tc>
                <a:tc>
                  <a:txBody>
                    <a:bodyPr/>
                    <a:lstStyle/>
                    <a:p>
                      <a:pPr marL="285750" indent="-285750">
                        <a:buFont typeface="Arial" pitchFamily="34" charset="0"/>
                        <a:buChar char="•"/>
                      </a:pPr>
                      <a:r>
                        <a:rPr lang="pl-PL" dirty="0"/>
                        <a:t>Rozpoznawanie środków odwoławczych od orzeczeń i zarządzeń wydanych przez sąd rejonowy jako sąd pierwszej instancji</a:t>
                      </a:r>
                      <a:r>
                        <a:rPr lang="pl-PL" baseline="0" dirty="0"/>
                        <a:t> (art. 25 </a:t>
                      </a:r>
                      <a:r>
                        <a:rPr lang="pl-PL" dirty="0"/>
                        <a:t>§ 3 k.p.k.),</a:t>
                      </a:r>
                    </a:p>
                    <a:p>
                      <a:pPr marL="285750" indent="-285750">
                        <a:buFont typeface="Arial" pitchFamily="34" charset="0"/>
                        <a:buChar char="•"/>
                      </a:pPr>
                      <a:r>
                        <a:rPr lang="pl-PL" dirty="0"/>
                        <a:t>Orzekanie w przedmiocie nadanie statusu świadka</a:t>
                      </a:r>
                      <a:r>
                        <a:rPr lang="pl-PL" baseline="0" dirty="0"/>
                        <a:t> koronnego.</a:t>
                      </a:r>
                      <a:endParaRPr lang="pl-PL" dirty="0"/>
                    </a:p>
                  </a:txBody>
                  <a:tcPr/>
                </a:tc>
                <a:tc>
                  <a:txBody>
                    <a:bodyPr/>
                    <a:lstStyle/>
                    <a:p>
                      <a:pPr marL="285750" indent="-285750">
                        <a:buFont typeface="Arial" pitchFamily="34" charset="0"/>
                        <a:buChar char="•"/>
                      </a:pPr>
                      <a:r>
                        <a:rPr lang="pl-PL" dirty="0"/>
                        <a:t>Rozpoznawanie środków odwoławczych od orzeczeń i zarządzeń wydanych przez sąd okręgowy jako sąd pierwszej instancji</a:t>
                      </a:r>
                      <a:r>
                        <a:rPr lang="pl-PL" baseline="0" dirty="0"/>
                        <a:t> (art. 26 </a:t>
                      </a:r>
                      <a:r>
                        <a:rPr lang="pl-PL" dirty="0"/>
                        <a:t>§ 1 k.p.k.),</a:t>
                      </a:r>
                    </a:p>
                    <a:p>
                      <a:pPr marL="285750" indent="-285750">
                        <a:buFont typeface="Arial" pitchFamily="34" charset="0"/>
                        <a:buChar char="•"/>
                      </a:pPr>
                      <a:r>
                        <a:rPr lang="pl-PL" dirty="0"/>
                        <a:t>Rozstrzyganie sporów o właściwość</a:t>
                      </a:r>
                      <a:r>
                        <a:rPr lang="pl-PL" baseline="0" dirty="0"/>
                        <a:t> między sądami okręgowymi (art. 38 k.p.k.).</a:t>
                      </a:r>
                      <a:endParaRPr lang="pl-PL" dirty="0"/>
                    </a:p>
                  </a:txBody>
                  <a:tcPr/>
                </a:tc>
                <a:tc>
                  <a:txBody>
                    <a:bodyPr/>
                    <a:lstStyle/>
                    <a:p>
                      <a:pPr marL="285750" indent="-285750">
                        <a:buFont typeface="Arial" pitchFamily="34" charset="0"/>
                        <a:buChar char="•"/>
                      </a:pPr>
                      <a:r>
                        <a:rPr lang="pl-PL" dirty="0"/>
                        <a:t>Rozpoznawanie kasacji (art. 525 k.p.k.),</a:t>
                      </a:r>
                    </a:p>
                    <a:p>
                      <a:pPr marL="285750" indent="-285750">
                        <a:buFont typeface="Arial" pitchFamily="34" charset="0"/>
                        <a:buChar char="•"/>
                      </a:pPr>
                      <a:endParaRPr lang="pl-PL" dirty="0"/>
                    </a:p>
                    <a:p>
                      <a:pPr marL="285750" indent="-285750">
                        <a:buFont typeface="Arial" pitchFamily="34" charset="0"/>
                        <a:buChar char="•"/>
                      </a:pPr>
                      <a:r>
                        <a:rPr lang="pl-PL" dirty="0"/>
                        <a:t>Przekazywanie</a:t>
                      </a:r>
                      <a:r>
                        <a:rPr lang="pl-PL" baseline="0" dirty="0"/>
                        <a:t> sprawy innemu sądowi równorzędnemu, gdy wymaga tego dobro wymiaru sprawiedliwości (art. 37 k.p.k.)</a:t>
                      </a:r>
                      <a:endParaRPr lang="pl-PL" dirty="0"/>
                    </a:p>
                    <a:p>
                      <a:pPr marL="285750" indent="-285750">
                        <a:buFont typeface="Arial" pitchFamily="34" charset="0"/>
                        <a:buChar char="•"/>
                      </a:pPr>
                      <a:endParaRPr lang="pl-PL"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a:xfrm>
            <a:off x="395536" y="404664"/>
            <a:ext cx="8229600" cy="1143000"/>
          </a:xfrm>
        </p:spPr>
        <p:txBody>
          <a:bodyPr>
            <a:normAutofit/>
          </a:bodyPr>
          <a:lstStyle/>
          <a:p>
            <a:pPr algn="ctr"/>
            <a:r>
              <a:rPr lang="pl-PL" sz="2500" dirty="0"/>
              <a:t>Przykłady czynności podejmowanych przez dany sąd w ramach właściwości funkcjonalnej</a:t>
            </a:r>
          </a:p>
        </p:txBody>
      </p:sp>
    </p:spTree>
    <p:extLst>
      <p:ext uri="{BB962C8B-B14F-4D97-AF65-F5344CB8AC3E}">
        <p14:creationId xmlns:p14="http://schemas.microsoft.com/office/powerpoint/2010/main" val="1813651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Zasada </a:t>
            </a:r>
            <a:r>
              <a:rPr lang="pl-PL" b="1" dirty="0"/>
              <a:t>obiektywizmu</a:t>
            </a:r>
          </a:p>
          <a:p>
            <a:pPr marL="109728" indent="0" algn="just">
              <a:buNone/>
            </a:pPr>
            <a:endParaRPr lang="pl-PL" dirty="0"/>
          </a:p>
          <a:p>
            <a:pPr algn="just"/>
            <a:r>
              <a:rPr lang="pl-PL" dirty="0"/>
              <a:t>art. 40 k.p.k.→ wyłączenie </a:t>
            </a:r>
            <a:r>
              <a:rPr lang="pl-PL" b="1" dirty="0"/>
              <a:t>z mocy prawa</a:t>
            </a:r>
            <a:r>
              <a:rPr lang="pl-PL" dirty="0"/>
              <a:t>; </a:t>
            </a:r>
            <a:r>
              <a:rPr lang="pl-PL" i="1" dirty="0" err="1"/>
              <a:t>iudex</a:t>
            </a:r>
            <a:r>
              <a:rPr lang="pl-PL" dirty="0"/>
              <a:t> </a:t>
            </a:r>
            <a:r>
              <a:rPr lang="pl-PL" i="1" dirty="0" err="1"/>
              <a:t>inhabilis</a:t>
            </a:r>
            <a:r>
              <a:rPr lang="pl-PL" i="1" dirty="0"/>
              <a:t> (</a:t>
            </a:r>
            <a:r>
              <a:rPr lang="pl-PL" dirty="0"/>
              <a:t>zob. art. 439 § 1 pkt 1 k.p.k.)</a:t>
            </a:r>
          </a:p>
          <a:p>
            <a:pPr algn="just"/>
            <a:endParaRPr lang="pl-PL" dirty="0"/>
          </a:p>
          <a:p>
            <a:pPr algn="just"/>
            <a:r>
              <a:rPr lang="pl-PL" dirty="0"/>
              <a:t>art. 41k.p.k.→ </a:t>
            </a:r>
            <a:r>
              <a:rPr lang="pl-PL" b="1" dirty="0"/>
              <a:t>na wniosek</a:t>
            </a:r>
            <a:r>
              <a:rPr lang="pl-PL" dirty="0"/>
              <a:t>; </a:t>
            </a:r>
            <a:r>
              <a:rPr lang="pl-PL" i="1" dirty="0"/>
              <a:t>iudex</a:t>
            </a:r>
            <a:r>
              <a:rPr lang="pl-PL" dirty="0"/>
              <a:t> </a:t>
            </a:r>
            <a:r>
              <a:rPr lang="pl-PL" i="1" dirty="0"/>
              <a:t>suspectus</a:t>
            </a:r>
            <a:r>
              <a:rPr lang="pl-PL" dirty="0"/>
              <a:t>.</a:t>
            </a:r>
          </a:p>
          <a:p>
            <a:pPr algn="just"/>
            <a:endParaRPr lang="pl-PL" i="1" dirty="0"/>
          </a:p>
          <a:p>
            <a:pPr algn="just"/>
            <a:r>
              <a:rPr lang="pl-PL" dirty="0"/>
              <a:t>art. 42 k.p.k. → procedura wyłączenia sędziego</a:t>
            </a:r>
          </a:p>
        </p:txBody>
      </p:sp>
      <p:sp>
        <p:nvSpPr>
          <p:cNvPr id="3" name="Title 2"/>
          <p:cNvSpPr>
            <a:spLocks noGrp="1"/>
          </p:cNvSpPr>
          <p:nvPr>
            <p:ph type="title"/>
          </p:nvPr>
        </p:nvSpPr>
        <p:spPr/>
        <p:txBody>
          <a:bodyPr/>
          <a:lstStyle/>
          <a:p>
            <a:pPr algn="ctr"/>
            <a:r>
              <a:rPr lang="pl-PL" dirty="0"/>
              <a:t>Wyłączenie sędziego</a:t>
            </a:r>
          </a:p>
        </p:txBody>
      </p:sp>
    </p:spTree>
    <p:extLst>
      <p:ext uri="{BB962C8B-B14F-4D97-AF65-F5344CB8AC3E}">
        <p14:creationId xmlns:p14="http://schemas.microsoft.com/office/powerpoint/2010/main" val="3982848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9E3F91-9A9E-4D57-9E21-9219E8F65B65}"/>
              </a:ext>
            </a:extLst>
          </p:cNvPr>
          <p:cNvSpPr>
            <a:spLocks noGrp="1"/>
          </p:cNvSpPr>
          <p:nvPr>
            <p:ph type="title"/>
          </p:nvPr>
        </p:nvSpPr>
        <p:spPr/>
        <p:txBody>
          <a:bodyPr/>
          <a:lstStyle/>
          <a:p>
            <a:pPr algn="ctr"/>
            <a:r>
              <a:rPr lang="pl-PL" i="1" dirty="0" err="1"/>
              <a:t>Iudex</a:t>
            </a:r>
            <a:r>
              <a:rPr lang="pl-PL" i="1" dirty="0"/>
              <a:t> </a:t>
            </a:r>
            <a:r>
              <a:rPr lang="pl-PL" i="1" dirty="0" err="1"/>
              <a:t>suspectus</a:t>
            </a:r>
            <a:endParaRPr lang="pl-PL" i="1" dirty="0"/>
          </a:p>
        </p:txBody>
      </p:sp>
      <p:sp>
        <p:nvSpPr>
          <p:cNvPr id="3" name="Symbol zastępczy zawartości 2">
            <a:extLst>
              <a:ext uri="{FF2B5EF4-FFF2-40B4-BE49-F238E27FC236}">
                <a16:creationId xmlns:a16="http://schemas.microsoft.com/office/drawing/2014/main" id="{FF88FE8F-03E8-4054-9717-612A53C2AB72}"/>
              </a:ext>
            </a:extLst>
          </p:cNvPr>
          <p:cNvSpPr>
            <a:spLocks noGrp="1"/>
          </p:cNvSpPr>
          <p:nvPr>
            <p:ph idx="1"/>
          </p:nvPr>
        </p:nvSpPr>
        <p:spPr/>
        <p:txBody>
          <a:bodyPr>
            <a:normAutofit/>
          </a:bodyPr>
          <a:lstStyle/>
          <a:p>
            <a:r>
              <a:rPr lang="pl-PL" dirty="0"/>
              <a:t>Art.  41.  k.p.k.</a:t>
            </a:r>
          </a:p>
          <a:p>
            <a:pPr algn="just"/>
            <a:r>
              <a:rPr lang="pl-PL" dirty="0"/>
              <a:t>§  1. Sędzia ulega wyłączeniu, jeżeli istnieje okoliczność tego rodzaju, że mogłaby wywołać </a:t>
            </a:r>
            <a:r>
              <a:rPr lang="pl-PL" b="1" dirty="0"/>
              <a:t>uzasadnioną wątpliwość co do jego bezstronności w danej sprawie.</a:t>
            </a:r>
            <a:r>
              <a:rPr lang="pl-PL" b="1" dirty="0">
                <a:effectLst/>
              </a:rPr>
              <a:t> </a:t>
            </a:r>
          </a:p>
          <a:p>
            <a:pPr algn="just"/>
            <a:r>
              <a:rPr lang="pl-PL" dirty="0"/>
              <a:t>§  2. Wniosek o wyłączenie sędziego, zgłoszony na podstawie § 1 </a:t>
            </a:r>
            <a:r>
              <a:rPr lang="pl-PL" b="1" dirty="0"/>
              <a:t>po rozpoczęciu przewodu sądowego</a:t>
            </a:r>
            <a:r>
              <a:rPr lang="pl-PL" dirty="0"/>
              <a:t>, pozostawia się bez rozpoznania, chyba że przyczyna wyłączenia powstała lub stała się stronie wiadoma dopiero po rozpoczęciu przewodu.</a:t>
            </a:r>
          </a:p>
          <a:p>
            <a:endParaRPr lang="pl-PL" dirty="0"/>
          </a:p>
        </p:txBody>
      </p:sp>
    </p:spTree>
    <p:extLst>
      <p:ext uri="{BB962C8B-B14F-4D97-AF65-F5344CB8AC3E}">
        <p14:creationId xmlns:p14="http://schemas.microsoft.com/office/powerpoint/2010/main" val="903899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331BF9-9C48-4540-BD97-4A170408C731}"/>
              </a:ext>
            </a:extLst>
          </p:cNvPr>
          <p:cNvSpPr>
            <a:spLocks noGrp="1"/>
          </p:cNvSpPr>
          <p:nvPr>
            <p:ph type="title"/>
          </p:nvPr>
        </p:nvSpPr>
        <p:spPr/>
        <p:txBody>
          <a:bodyPr/>
          <a:lstStyle/>
          <a:p>
            <a:pPr algn="ctr"/>
            <a:r>
              <a:rPr lang="pl-PL" dirty="0"/>
              <a:t>Wyłączenie sędziego</a:t>
            </a:r>
          </a:p>
        </p:txBody>
      </p:sp>
      <p:sp>
        <p:nvSpPr>
          <p:cNvPr id="3" name="Symbol zastępczy zawartości 2">
            <a:extLst>
              <a:ext uri="{FF2B5EF4-FFF2-40B4-BE49-F238E27FC236}">
                <a16:creationId xmlns:a16="http://schemas.microsoft.com/office/drawing/2014/main" id="{94F5A8F0-8536-43A0-96D1-7A43809B853E}"/>
              </a:ext>
            </a:extLst>
          </p:cNvPr>
          <p:cNvSpPr>
            <a:spLocks noGrp="1"/>
          </p:cNvSpPr>
          <p:nvPr>
            <p:ph idx="1"/>
          </p:nvPr>
        </p:nvSpPr>
        <p:spPr/>
        <p:txBody>
          <a:bodyPr>
            <a:normAutofit fontScale="77500" lnSpcReduction="20000"/>
          </a:bodyPr>
          <a:lstStyle/>
          <a:p>
            <a:r>
              <a:rPr lang="pl-PL" dirty="0"/>
              <a:t>Art.  42.  §  1. Wyłączenie następuje na żądanie sędziego, z urzędu albo na wniosek strony.</a:t>
            </a:r>
          </a:p>
          <a:p>
            <a:pPr algn="just"/>
            <a:r>
              <a:rPr lang="pl-PL" dirty="0"/>
              <a:t>§  2. Jeżeli sędzia </a:t>
            </a:r>
            <a:r>
              <a:rPr lang="pl-PL" b="1" dirty="0"/>
              <a:t>uznaje, że zachodzi przyczyna wyłączająca go z mocy art. 40, wyłącza się, składając oświadczenie na piśmie do akt</a:t>
            </a:r>
            <a:r>
              <a:rPr lang="pl-PL" dirty="0"/>
              <a:t>, a na jego miejsce wstępuje inny sędzia.</a:t>
            </a:r>
          </a:p>
          <a:p>
            <a:pPr algn="just"/>
            <a:r>
              <a:rPr lang="pl-PL" dirty="0"/>
              <a:t>§  3. Sędzia, co do którego zgłoszono wniosek o wyłączenie na podstawie art. 41, może złożyć do akt stosowne oświadczenie na piśmie. Wniosek rozpoznaje się niezwłocznie. Z chwilą wyłączenia sędziego czynności procesowe dokonane z jego udziałem po złożeniu wniosku stają się bezskuteczne.</a:t>
            </a:r>
          </a:p>
          <a:p>
            <a:pPr algn="just"/>
            <a:r>
              <a:rPr lang="pl-PL" dirty="0"/>
              <a:t>§  4. Poza wypadkiem określonym w § 2 o wyłączeniu orzeka </a:t>
            </a:r>
            <a:r>
              <a:rPr lang="pl-PL" b="1" dirty="0"/>
              <a:t>sąd, przed którym toczy się postępowanie</a:t>
            </a:r>
            <a:r>
              <a:rPr lang="pl-PL" dirty="0"/>
              <a:t>; w składzie orzekającym w kwestii wyłączenia nie może brać udziału sędzia, którego dotyczy wyłączenie. W razie niemożności utworzenia takiego składu sądu, w kwestii wyłączenia orzeka sąd wyższego rzędu.</a:t>
            </a:r>
          </a:p>
          <a:p>
            <a:endParaRPr lang="pl-PL" dirty="0"/>
          </a:p>
        </p:txBody>
      </p:sp>
    </p:spTree>
    <p:extLst>
      <p:ext uri="{BB962C8B-B14F-4D97-AF65-F5344CB8AC3E}">
        <p14:creationId xmlns:p14="http://schemas.microsoft.com/office/powerpoint/2010/main" val="130896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69776"/>
            <a:ext cx="2952328" cy="3575248"/>
          </a:xfrm>
        </p:spPr>
        <p:txBody>
          <a:bodyPr>
            <a:normAutofit/>
          </a:bodyPr>
          <a:lstStyle/>
          <a:p>
            <a:pPr algn="ctr"/>
            <a:r>
              <a:rPr lang="pl-PL" dirty="0"/>
              <a:t>Uczestnicy </a:t>
            </a:r>
            <a:r>
              <a:rPr lang="pl-PL" dirty="0">
                <a:latin typeface="+mn-lt"/>
              </a:rPr>
              <a:t>procesu</a:t>
            </a:r>
            <a:r>
              <a:rPr lang="pl-PL" dirty="0"/>
              <a:t> karnego</a:t>
            </a:r>
          </a:p>
        </p:txBody>
      </p:sp>
      <p:sp>
        <p:nvSpPr>
          <p:cNvPr id="5" name="Rectangle 4"/>
          <p:cNvSpPr/>
          <p:nvPr/>
        </p:nvSpPr>
        <p:spPr>
          <a:xfrm>
            <a:off x="3851920" y="112474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STRONY PROCESOWE</a:t>
            </a:r>
          </a:p>
        </p:txBody>
      </p:sp>
      <p:sp>
        <p:nvSpPr>
          <p:cNvPr id="7" name="Rectangle 6"/>
          <p:cNvSpPr/>
          <p:nvPr/>
        </p:nvSpPr>
        <p:spPr>
          <a:xfrm>
            <a:off x="3851920" y="220486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PRZEDSTAWICIELE PROCESOWI STRON</a:t>
            </a:r>
          </a:p>
        </p:txBody>
      </p:sp>
      <p:sp>
        <p:nvSpPr>
          <p:cNvPr id="8" name="Rectangle 7"/>
          <p:cNvSpPr/>
          <p:nvPr/>
        </p:nvSpPr>
        <p:spPr>
          <a:xfrm>
            <a:off x="3851920" y="337063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 SPOŁECZNY</a:t>
            </a:r>
          </a:p>
        </p:txBody>
      </p:sp>
      <p:sp>
        <p:nvSpPr>
          <p:cNvPr id="9" name="Rectangle 8"/>
          <p:cNvSpPr/>
          <p:nvPr/>
        </p:nvSpPr>
        <p:spPr>
          <a:xfrm>
            <a:off x="3817493" y="456254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OSOBOWE ŹRÓDŁA DOWODOWE</a:t>
            </a:r>
          </a:p>
        </p:txBody>
      </p:sp>
      <p:sp>
        <p:nvSpPr>
          <p:cNvPr id="10" name="Rectangle 9"/>
          <p:cNvSpPr/>
          <p:nvPr/>
        </p:nvSpPr>
        <p:spPr>
          <a:xfrm>
            <a:off x="3817493" y="5733256"/>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POMOCNICY ORGANÓW PROCESOWYCH</a:t>
            </a:r>
          </a:p>
        </p:txBody>
      </p:sp>
      <p:sp>
        <p:nvSpPr>
          <p:cNvPr id="11" name="Rectangle 10"/>
          <p:cNvSpPr/>
          <p:nvPr/>
        </p:nvSpPr>
        <p:spPr>
          <a:xfrm>
            <a:off x="3817671" y="0"/>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ORGANY PROCESOWE</a:t>
            </a:r>
          </a:p>
        </p:txBody>
      </p:sp>
      <p:sp>
        <p:nvSpPr>
          <p:cNvPr id="13" name="Frame 12"/>
          <p:cNvSpPr/>
          <p:nvPr/>
        </p:nvSpPr>
        <p:spPr>
          <a:xfrm>
            <a:off x="323528" y="3660870"/>
            <a:ext cx="3096344" cy="319350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4" name="TextBox 13"/>
          <p:cNvSpPr txBox="1"/>
          <p:nvPr/>
        </p:nvSpPr>
        <p:spPr>
          <a:xfrm>
            <a:off x="791580" y="4159131"/>
            <a:ext cx="2160240" cy="2031325"/>
          </a:xfrm>
          <a:prstGeom prst="rect">
            <a:avLst/>
          </a:prstGeom>
          <a:noFill/>
        </p:spPr>
        <p:txBody>
          <a:bodyPr wrap="square" rtlCol="0">
            <a:spAutoFit/>
          </a:bodyPr>
          <a:lstStyle/>
          <a:p>
            <a:r>
              <a:rPr lang="pl-PL" b="1" dirty="0"/>
              <a:t>Uczestnik procesu- </a:t>
            </a:r>
            <a:r>
              <a:rPr lang="pl-PL" dirty="0"/>
              <a:t>osoba biorąca udział w postępowaniu karnym w roli określonej przez przepisy prawa.</a:t>
            </a:r>
          </a:p>
        </p:txBody>
      </p:sp>
    </p:spTree>
    <p:extLst>
      <p:ext uri="{BB962C8B-B14F-4D97-AF65-F5344CB8AC3E}">
        <p14:creationId xmlns:p14="http://schemas.microsoft.com/office/powerpoint/2010/main" val="3521362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42900" y="274638"/>
            <a:ext cx="8298180" cy="1227753"/>
          </a:xfrm>
        </p:spPr>
        <p:txBody>
          <a:bodyPr>
            <a:normAutofit fontScale="90000"/>
          </a:bodyPr>
          <a:lstStyle/>
          <a:p>
            <a:r>
              <a:rPr lang="pl-PL" b="1" dirty="0"/>
              <a:t>Zasada niezawisłości sędziowskiej</a:t>
            </a:r>
          </a:p>
        </p:txBody>
      </p:sp>
      <p:sp>
        <p:nvSpPr>
          <p:cNvPr id="5" name="Symbol zastępczy zawartości 2"/>
          <p:cNvSpPr>
            <a:spLocks noGrp="1"/>
          </p:cNvSpPr>
          <p:nvPr>
            <p:ph idx="1"/>
          </p:nvPr>
        </p:nvSpPr>
        <p:spPr>
          <a:xfrm>
            <a:off x="342900" y="1600200"/>
            <a:ext cx="8298180" cy="4861560"/>
          </a:xfrm>
        </p:spPr>
        <p:txBody>
          <a:bodyPr>
            <a:noAutofit/>
          </a:bodyPr>
          <a:lstStyle/>
          <a:p>
            <a:pPr algn="just"/>
            <a:r>
              <a:rPr lang="pl-PL" sz="2400" dirty="0"/>
              <a:t>Jest to dyrektywa, w myśl której sąd powinien posiadać swobodę podejmowania decyzji procesowych w granicach zakreślonych przez Konstytucję i ustawy (art. 178 ust. 1 Konstytucji RP).</a:t>
            </a:r>
          </a:p>
          <a:p>
            <a:pPr algn="just"/>
            <a:r>
              <a:rPr lang="pl-PL" sz="2400" dirty="0"/>
              <a:t>Jest to zasada ustrojowa organów wymiaru sprawiedliwości.</a:t>
            </a:r>
          </a:p>
          <a:p>
            <a:pPr algn="just"/>
            <a:r>
              <a:rPr lang="pl-PL" sz="2400" dirty="0"/>
              <a:t>Mamy wiele </a:t>
            </a:r>
            <a:r>
              <a:rPr lang="pl-PL" sz="2400" b="1" dirty="0"/>
              <a:t>gwarancji ustrojowych </a:t>
            </a:r>
            <a:r>
              <a:rPr lang="pl-PL" sz="2400" dirty="0"/>
              <a:t>niezawisłości, np. pełnia praw publicznych, nieskazitelny charakter, złożenie egzaminu sędziowskiego, zakaz przynależności do partii politycznych, immunitet sędziowski, etc.</a:t>
            </a:r>
          </a:p>
          <a:p>
            <a:pPr algn="just"/>
            <a:r>
              <a:rPr lang="pl-PL" sz="2400" b="1" dirty="0"/>
              <a:t>Gwarancje procesowe </a:t>
            </a:r>
            <a:r>
              <a:rPr lang="pl-PL" sz="2400" dirty="0"/>
              <a:t>zapewniają szczególną pozycję sądu wobec innych uczestników procesu. Wyraża się to m. in. w </a:t>
            </a:r>
            <a:r>
              <a:rPr lang="pl-PL" sz="2400" b="1" dirty="0"/>
              <a:t>nadrzędnością</a:t>
            </a:r>
            <a:r>
              <a:rPr lang="pl-PL" sz="2400" dirty="0"/>
              <a:t> </a:t>
            </a:r>
            <a:r>
              <a:rPr lang="pl-PL" sz="2400" b="1" dirty="0"/>
              <a:t>sądu</a:t>
            </a:r>
            <a:r>
              <a:rPr lang="pl-PL" sz="2400" dirty="0"/>
              <a:t> wobec innych stron procesowych oraz </a:t>
            </a:r>
            <a:r>
              <a:rPr lang="pl-PL" sz="2400" b="1" dirty="0"/>
              <a:t>kolegialnością</a:t>
            </a:r>
            <a:r>
              <a:rPr lang="pl-PL" sz="2400" dirty="0"/>
              <a:t> </a:t>
            </a:r>
            <a:r>
              <a:rPr lang="pl-PL" sz="2400" b="1" dirty="0"/>
              <a:t>orzekania</a:t>
            </a:r>
            <a:r>
              <a:rPr lang="pl-PL" sz="2400" dirty="0"/>
              <a:t>, która powinna być regułą.</a:t>
            </a:r>
            <a:endParaRPr lang="pl-PL" sz="2400" b="1" dirty="0"/>
          </a:p>
        </p:txBody>
      </p:sp>
    </p:spTree>
    <p:extLst>
      <p:ext uri="{BB962C8B-B14F-4D97-AF65-F5344CB8AC3E}">
        <p14:creationId xmlns:p14="http://schemas.microsoft.com/office/powerpoint/2010/main" val="3748361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611560" y="260648"/>
            <a:ext cx="7741920" cy="1181567"/>
          </a:xfrm>
        </p:spPr>
        <p:txBody>
          <a:bodyPr/>
          <a:lstStyle/>
          <a:p>
            <a:pPr algn="ctr"/>
            <a:r>
              <a:rPr lang="pl-PL" dirty="0"/>
              <a:t>Ławnicy i referendarze</a:t>
            </a:r>
          </a:p>
        </p:txBody>
      </p:sp>
      <p:sp>
        <p:nvSpPr>
          <p:cNvPr id="5" name="Symbol zastępczy zawartości 2"/>
          <p:cNvSpPr>
            <a:spLocks noGrp="1"/>
          </p:cNvSpPr>
          <p:nvPr>
            <p:ph idx="1"/>
          </p:nvPr>
        </p:nvSpPr>
        <p:spPr>
          <a:xfrm>
            <a:off x="683568" y="1412776"/>
            <a:ext cx="7741920" cy="4678680"/>
          </a:xfrm>
        </p:spPr>
        <p:txBody>
          <a:bodyPr>
            <a:normAutofit fontScale="92500" lnSpcReduction="10000"/>
          </a:bodyPr>
          <a:lstStyle/>
          <a:p>
            <a:pPr algn="just"/>
            <a:r>
              <a:rPr lang="pl-PL" dirty="0"/>
              <a:t>Ławnicy również korzystają z atrybutu niezawisłości – art. 169 § 1 </a:t>
            </a:r>
            <a:r>
              <a:rPr lang="pl-PL" dirty="0" err="1"/>
              <a:t>PrUSP</a:t>
            </a:r>
            <a:r>
              <a:rPr lang="pl-PL" dirty="0"/>
              <a:t>.</a:t>
            </a:r>
          </a:p>
          <a:p>
            <a:pPr marL="0" indent="0" algn="just">
              <a:buNone/>
            </a:pPr>
            <a:r>
              <a:rPr lang="pl-PL" b="1" dirty="0"/>
              <a:t>Instytucja ławnika jest </a:t>
            </a:r>
            <a:r>
              <a:rPr lang="pl-PL" dirty="0"/>
              <a:t>wyrazem realizacji </a:t>
            </a:r>
            <a:r>
              <a:rPr lang="pl-PL" b="1" dirty="0"/>
              <a:t>zasady współdziałania ze społeczeństwem i instytucjami w ściganiu przestępstw.</a:t>
            </a:r>
          </a:p>
          <a:p>
            <a:pPr algn="just"/>
            <a:r>
              <a:rPr lang="pl-PL" dirty="0"/>
              <a:t>Referendarze sądowi nie korzystają z atrybutu niezawisłości, a w zakresie wykonywanych obowiązków są niezależni co do treści wydawanych orzeczeń i zarządzeń - art. 151 § 1 </a:t>
            </a:r>
            <a:r>
              <a:rPr lang="pl-PL" dirty="0" err="1"/>
              <a:t>PrUSP</a:t>
            </a:r>
            <a:r>
              <a:rPr lang="pl-PL" dirty="0"/>
              <a:t>.</a:t>
            </a:r>
          </a:p>
          <a:p>
            <a:pPr marL="0" indent="0" algn="just">
              <a:buNone/>
            </a:pPr>
            <a:r>
              <a:rPr lang="pl-PL" dirty="0"/>
              <a:t>Uprawnienie referendarza określone są w różnorakich przepisach, np. art. 60 § 4 k.p.k., 81, art. 231 § 1 k.p.k.</a:t>
            </a:r>
          </a:p>
          <a:p>
            <a:pPr marL="0" indent="0" algn="just">
              <a:buNone/>
            </a:pPr>
            <a:r>
              <a:rPr lang="pl-PL" dirty="0"/>
              <a:t>Postanowienia i zarządzenia referendarza sądowego </a:t>
            </a:r>
            <a:r>
              <a:rPr lang="pl-PL" b="1" dirty="0"/>
              <a:t>można zaskarżyć sprzeciwem</a:t>
            </a:r>
            <a:r>
              <a:rPr lang="pl-PL" dirty="0"/>
              <a:t> – art. 93a k.p.k.</a:t>
            </a:r>
          </a:p>
          <a:p>
            <a:pPr algn="just"/>
            <a:endParaRPr lang="pl-PL" dirty="0"/>
          </a:p>
        </p:txBody>
      </p:sp>
    </p:spTree>
    <p:extLst>
      <p:ext uri="{BB962C8B-B14F-4D97-AF65-F5344CB8AC3E}">
        <p14:creationId xmlns:p14="http://schemas.microsoft.com/office/powerpoint/2010/main" val="2683832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00808"/>
            <a:ext cx="8229600" cy="4389120"/>
          </a:xfrm>
        </p:spPr>
        <p:txBody>
          <a:bodyPr/>
          <a:lstStyle/>
          <a:p>
            <a:r>
              <a:rPr lang="pl-PL" dirty="0"/>
              <a:t> </a:t>
            </a:r>
            <a:r>
              <a:rPr lang="pl-PL" b="1" dirty="0"/>
              <a:t>Jednoosobowy</a:t>
            </a:r>
            <a:r>
              <a:rPr lang="pl-PL" dirty="0"/>
              <a:t> – art. 28 § 1, 30 § 1 i § 2, 449 § 2, 534 § 1 k.p.k. • </a:t>
            </a:r>
          </a:p>
          <a:p>
            <a:endParaRPr lang="pl-PL" dirty="0"/>
          </a:p>
          <a:p>
            <a:r>
              <a:rPr lang="pl-PL" b="1" dirty="0"/>
              <a:t>Kolegialnie</a:t>
            </a:r>
            <a:r>
              <a:rPr lang="pl-PL" dirty="0"/>
              <a:t> – art. 28 § 2, 28 § 4, 28 § 3, 29 § 1, 29 § 2, 30 § 1, 30 § 2, 534 § 2, 441 § 2 k.p.k.</a:t>
            </a:r>
          </a:p>
          <a:p>
            <a:endParaRPr lang="pl-PL" dirty="0"/>
          </a:p>
          <a:p>
            <a:r>
              <a:rPr lang="pl-PL" dirty="0"/>
              <a:t>Zasada </a:t>
            </a:r>
            <a:r>
              <a:rPr lang="pl-PL" b="1" dirty="0"/>
              <a:t>udziału czynnika społecznego</a:t>
            </a:r>
          </a:p>
          <a:p>
            <a:pPr marL="0" indent="0">
              <a:buNone/>
            </a:pPr>
            <a:endParaRPr lang="pl-PL" b="1" dirty="0"/>
          </a:p>
        </p:txBody>
      </p:sp>
      <p:sp>
        <p:nvSpPr>
          <p:cNvPr id="3" name="Title 2"/>
          <p:cNvSpPr>
            <a:spLocks noGrp="1"/>
          </p:cNvSpPr>
          <p:nvPr>
            <p:ph type="title"/>
          </p:nvPr>
        </p:nvSpPr>
        <p:spPr>
          <a:xfrm>
            <a:off x="179512" y="404664"/>
            <a:ext cx="8229600" cy="1143000"/>
          </a:xfrm>
        </p:spPr>
        <p:txBody>
          <a:bodyPr/>
          <a:lstStyle/>
          <a:p>
            <a:pPr algn="ctr"/>
            <a:r>
              <a:rPr lang="pl-PL" dirty="0"/>
              <a:t>Skład sądu</a:t>
            </a:r>
          </a:p>
        </p:txBody>
      </p:sp>
    </p:spTree>
    <p:extLst>
      <p:ext uri="{BB962C8B-B14F-4D97-AF65-F5344CB8AC3E}">
        <p14:creationId xmlns:p14="http://schemas.microsoft.com/office/powerpoint/2010/main" val="1567598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65709140"/>
              </p:ext>
            </p:extLst>
          </p:nvPr>
        </p:nvGraphicFramePr>
        <p:xfrm>
          <a:off x="467544" y="692696"/>
          <a:ext cx="8291264" cy="5098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5479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24744"/>
            <a:ext cx="8496944" cy="5256584"/>
          </a:xfrm>
        </p:spPr>
        <p:txBody>
          <a:bodyPr>
            <a:normAutofit fontScale="85000" lnSpcReduction="20000"/>
          </a:bodyPr>
          <a:lstStyle/>
          <a:p>
            <a:pPr algn="just"/>
            <a:r>
              <a:rPr lang="pl-PL" dirty="0"/>
              <a:t>Jako </a:t>
            </a:r>
            <a:r>
              <a:rPr lang="pl-PL" b="1" dirty="0"/>
              <a:t>organ</a:t>
            </a:r>
            <a:r>
              <a:rPr lang="pl-PL" dirty="0"/>
              <a:t> postępowania przygotowawczego - prokurator jest przede wszystkim </a:t>
            </a:r>
            <a:r>
              <a:rPr lang="pl-PL" i="1" dirty="0"/>
              <a:t>dominus litis </a:t>
            </a:r>
            <a:r>
              <a:rPr lang="pl-PL" dirty="0"/>
              <a:t>tego etapu procesu i występuje  jako organ kierowniczy postępowania przygotowawczego i z tego względu ustawa wyposaża go w szereg kompetencji.</a:t>
            </a:r>
          </a:p>
          <a:p>
            <a:pPr marL="109728" indent="0" algn="just">
              <a:buNone/>
            </a:pPr>
            <a:endParaRPr lang="pl-PL" dirty="0"/>
          </a:p>
          <a:p>
            <a:pPr algn="just"/>
            <a:r>
              <a:rPr lang="pl-PL" b="1" dirty="0"/>
              <a:t>Oskarżyciel publiczny </a:t>
            </a:r>
            <a:r>
              <a:rPr lang="pl-PL" dirty="0"/>
              <a:t>jest stroną postępowania, która nie reprezentuje w nim swojego prywatnego interesu, ale interes publiczny, który z uwagi na rozdział kompetencji między organami państwowymi staje się jakby „własnym” interesem prawnym oskarżyciela</a:t>
            </a:r>
          </a:p>
          <a:p>
            <a:pPr marL="109728" indent="0" algn="just">
              <a:buNone/>
            </a:pPr>
            <a:endParaRPr lang="pl-PL" dirty="0"/>
          </a:p>
          <a:p>
            <a:pPr algn="just"/>
            <a:r>
              <a:rPr lang="pl-PL" b="1" dirty="0"/>
              <a:t>Rzecznik interesu społecznego- </a:t>
            </a:r>
            <a:r>
              <a:rPr lang="pl-PL" dirty="0"/>
              <a:t>to pewna kategoria pośrednia między stronami, a przedstawicielami procesowymi stron. Podobnie jak strona, dysponuje on przewidzianą przez prawo sumą uprawnień do procesowej obrony interesów, która to tworzy swoistą rolę procesową.  Nie jest to jego własny interes, ale zawsze jest z nim w odpowiedni sposób związany. </a:t>
            </a:r>
          </a:p>
        </p:txBody>
      </p:sp>
      <p:sp>
        <p:nvSpPr>
          <p:cNvPr id="3" name="Title 2"/>
          <p:cNvSpPr>
            <a:spLocks noGrp="1"/>
          </p:cNvSpPr>
          <p:nvPr>
            <p:ph type="title"/>
          </p:nvPr>
        </p:nvSpPr>
        <p:spPr>
          <a:xfrm>
            <a:off x="457200" y="274638"/>
            <a:ext cx="8229600" cy="850106"/>
          </a:xfrm>
        </p:spPr>
        <p:txBody>
          <a:bodyPr/>
          <a:lstStyle/>
          <a:p>
            <a:pPr algn="ctr"/>
            <a:r>
              <a:rPr lang="pl-PL" dirty="0">
                <a:solidFill>
                  <a:srgbClr val="FF0000"/>
                </a:solidFill>
              </a:rPr>
              <a:t>Prokurator</a:t>
            </a:r>
          </a:p>
        </p:txBody>
      </p:sp>
    </p:spTree>
    <p:extLst>
      <p:ext uri="{BB962C8B-B14F-4D97-AF65-F5344CB8AC3E}">
        <p14:creationId xmlns:p14="http://schemas.microsoft.com/office/powerpoint/2010/main" val="29840122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027903"/>
            <a:ext cx="8229600" cy="4389120"/>
          </a:xfrm>
        </p:spPr>
        <p:txBody>
          <a:bodyPr>
            <a:normAutofit/>
          </a:bodyPr>
          <a:lstStyle/>
          <a:p>
            <a:pPr algn="just"/>
            <a:endParaRPr lang="pl-PL" dirty="0"/>
          </a:p>
          <a:p>
            <a:pPr algn="just"/>
            <a:r>
              <a:rPr lang="pl-PL" dirty="0"/>
              <a:t>Zasada </a:t>
            </a:r>
            <a:r>
              <a:rPr lang="pl-PL" b="1" dirty="0"/>
              <a:t>niezależności</a:t>
            </a:r>
          </a:p>
          <a:p>
            <a:pPr marL="0" indent="0" algn="just">
              <a:buNone/>
            </a:pPr>
            <a:r>
              <a:rPr lang="pl-PL" dirty="0"/>
              <a:t>Ustawa – Prawo o prokuraturze:</a:t>
            </a:r>
          </a:p>
          <a:p>
            <a:pPr marL="109728" indent="0" algn="just">
              <a:buNone/>
            </a:pPr>
            <a:endParaRPr lang="pl-PL" b="1" dirty="0"/>
          </a:p>
          <a:p>
            <a:pPr marL="109728" indent="0" algn="just">
              <a:buNone/>
            </a:pPr>
            <a:r>
              <a:rPr lang="pl-PL" dirty="0"/>
              <a:t>Art. 7. § 1. Prokurator </a:t>
            </a:r>
            <a:r>
              <a:rPr lang="pl-PL" b="1" dirty="0"/>
              <a:t>przy wykonywaniu czynności określonych w ustawach </a:t>
            </a:r>
            <a:r>
              <a:rPr lang="pl-PL" b="1" u="sng" dirty="0"/>
              <a:t>jest niezależny</a:t>
            </a:r>
            <a:r>
              <a:rPr lang="pl-PL" dirty="0"/>
              <a:t>, z zastrzeżeniem § 2–6 oraz art. 8 i art. 9.</a:t>
            </a:r>
          </a:p>
          <a:p>
            <a:pPr marL="109728" indent="0" algn="just">
              <a:buNone/>
            </a:pPr>
            <a:endParaRPr lang="pl-PL" b="1" dirty="0"/>
          </a:p>
          <a:p>
            <a:pPr marL="109728" indent="0" algn="just">
              <a:buNone/>
            </a:pPr>
            <a:endParaRPr lang="pl-PL" b="1" dirty="0"/>
          </a:p>
        </p:txBody>
      </p:sp>
      <p:sp>
        <p:nvSpPr>
          <p:cNvPr id="4" name="Cloud Callout 3"/>
          <p:cNvSpPr/>
          <p:nvPr/>
        </p:nvSpPr>
        <p:spPr>
          <a:xfrm>
            <a:off x="2771800" y="4509120"/>
            <a:ext cx="5557580" cy="1772816"/>
          </a:xfrm>
          <a:prstGeom prst="cloud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Uwaga!</a:t>
            </a:r>
          </a:p>
          <a:p>
            <a:pPr algn="ctr"/>
            <a:r>
              <a:rPr lang="pl-PL" dirty="0"/>
              <a:t>Prokurator </a:t>
            </a:r>
            <a:r>
              <a:rPr lang="pl-PL" b="1" dirty="0"/>
              <a:t>nie jest </a:t>
            </a:r>
            <a:r>
              <a:rPr lang="pl-PL" dirty="0"/>
              <a:t>niezawisły jak sędzia.</a:t>
            </a:r>
          </a:p>
          <a:p>
            <a:pPr algn="ctr"/>
            <a:r>
              <a:rPr lang="pl-PL" dirty="0"/>
              <a:t>Prokurator jest </a:t>
            </a:r>
            <a:r>
              <a:rPr lang="pl-PL" b="1" dirty="0"/>
              <a:t>niezależny</a:t>
            </a:r>
            <a:r>
              <a:rPr lang="pl-PL" dirty="0"/>
              <a:t>.</a:t>
            </a:r>
          </a:p>
        </p:txBody>
      </p:sp>
    </p:spTree>
    <p:extLst>
      <p:ext uri="{BB962C8B-B14F-4D97-AF65-F5344CB8AC3E}">
        <p14:creationId xmlns:p14="http://schemas.microsoft.com/office/powerpoint/2010/main" val="966271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a:t>Wyłączenie</a:t>
            </a:r>
            <a:r>
              <a:rPr lang="pl-PL" dirty="0"/>
              <a:t> oskarżyciela publicznego→ art. 47 i 48 k.p.k.</a:t>
            </a:r>
          </a:p>
          <a:p>
            <a:endParaRPr lang="pl-PL" dirty="0"/>
          </a:p>
          <a:p>
            <a:r>
              <a:rPr lang="pl-PL" dirty="0"/>
              <a:t>Odesłanie do przepisów o wyłączeniu sędziego.</a:t>
            </a:r>
          </a:p>
          <a:p>
            <a:endParaRPr lang="pl-PL" dirty="0"/>
          </a:p>
          <a:p>
            <a:r>
              <a:rPr lang="pl-PL" dirty="0"/>
              <a:t>Zasada </a:t>
            </a:r>
            <a:r>
              <a:rPr lang="pl-PL" b="1" dirty="0"/>
              <a:t>obiektywizmu </a:t>
            </a:r>
            <a:r>
              <a:rPr lang="pl-PL" dirty="0"/>
              <a:t>(art. 4 k.p.k.)</a:t>
            </a:r>
          </a:p>
          <a:p>
            <a:endParaRPr lang="pl-PL" b="1" dirty="0"/>
          </a:p>
          <a:p>
            <a:endParaRPr lang="pl-PL" b="1" dirty="0"/>
          </a:p>
        </p:txBody>
      </p:sp>
    </p:spTree>
    <p:extLst>
      <p:ext uri="{BB962C8B-B14F-4D97-AF65-F5344CB8AC3E}">
        <p14:creationId xmlns:p14="http://schemas.microsoft.com/office/powerpoint/2010/main" val="8548305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692696"/>
            <a:ext cx="8496944" cy="792088"/>
          </a:xfrm>
        </p:spPr>
        <p:txBody>
          <a:bodyPr>
            <a:normAutofit fontScale="90000"/>
          </a:bodyPr>
          <a:lstStyle/>
          <a:p>
            <a:pPr algn="ctr"/>
            <a:r>
              <a:rPr lang="pl-PL" b="1" dirty="0"/>
              <a:t>Policja, ABW, CBA, inne uprawnione służby</a:t>
            </a:r>
          </a:p>
        </p:txBody>
      </p:sp>
      <p:sp>
        <p:nvSpPr>
          <p:cNvPr id="3" name="Symbol zastępczy zawartości 2"/>
          <p:cNvSpPr>
            <a:spLocks noGrp="1"/>
          </p:cNvSpPr>
          <p:nvPr>
            <p:ph idx="1"/>
          </p:nvPr>
        </p:nvSpPr>
        <p:spPr>
          <a:xfrm>
            <a:off x="395536" y="1340768"/>
            <a:ext cx="8496944" cy="5373216"/>
          </a:xfrm>
        </p:spPr>
        <p:txBody>
          <a:bodyPr>
            <a:noAutofit/>
          </a:bodyPr>
          <a:lstStyle/>
          <a:p>
            <a:r>
              <a:rPr lang="pl-PL" sz="2300" b="1" dirty="0"/>
              <a:t>Policja</a:t>
            </a:r>
            <a:r>
              <a:rPr lang="pl-PL" sz="2300" dirty="0"/>
              <a:t> to umundurowana i uzbrojona formacja służąca społeczeństwu i przeznaczona do ochrony bezpieczeństwa obywateli oraz do utrzymania bezpieczeństwa i porządku publicznego. Policją kieruje </a:t>
            </a:r>
            <a:r>
              <a:rPr lang="pl-PL" sz="2300" b="1" dirty="0"/>
              <a:t>Komendant Główny Policji</a:t>
            </a:r>
            <a:r>
              <a:rPr lang="pl-PL" sz="2300" dirty="0"/>
              <a:t>.</a:t>
            </a:r>
          </a:p>
          <a:p>
            <a:r>
              <a:rPr lang="pl-PL" sz="2300" b="1" dirty="0"/>
              <a:t>Agencja Bezpieczeństwa Wewnętrznego</a:t>
            </a:r>
            <a:r>
              <a:rPr lang="pl-PL" sz="2300" dirty="0"/>
              <a:t> jest instytucją państwową, właściwą w sprawach ochrony bezpieczeństwa wewnętrznego państwa i jego porządku konstytucyjnego.</a:t>
            </a:r>
          </a:p>
          <a:p>
            <a:r>
              <a:rPr lang="pl-PL" sz="2300" b="1" dirty="0"/>
              <a:t>Centralne Biuro Antykorupcyjne</a:t>
            </a:r>
            <a:r>
              <a:rPr lang="pl-PL" sz="2300" dirty="0"/>
              <a:t> jest służbą specjalną do zwalczania korupcji w życiu publicznym i gospodarczym, w szczególności w instytucjach państwowych i samorządowych, a także do działalności godzącej w interesy ekonomiczne państwa.</a:t>
            </a:r>
          </a:p>
          <a:p>
            <a:r>
              <a:rPr lang="pl-PL" sz="2300" b="1" dirty="0"/>
              <a:t>Inne służby: </a:t>
            </a:r>
            <a:r>
              <a:rPr lang="pl-PL" sz="2300" dirty="0"/>
              <a:t>Straż Graniczna, Służba </a:t>
            </a:r>
            <a:r>
              <a:rPr lang="pl-PL" sz="2300" dirty="0" err="1"/>
              <a:t>Celno</a:t>
            </a:r>
            <a:r>
              <a:rPr lang="pl-PL" sz="2300" dirty="0"/>
              <a:t> - Skarbowa, Żandarmeria Wojskowa, Służba Kontrwywiadu Wojskowego.</a:t>
            </a:r>
            <a:endParaRPr lang="pl-PL" sz="2300" b="1" dirty="0"/>
          </a:p>
        </p:txBody>
      </p:sp>
    </p:spTree>
    <p:extLst>
      <p:ext uri="{BB962C8B-B14F-4D97-AF65-F5344CB8AC3E}">
        <p14:creationId xmlns:p14="http://schemas.microsoft.com/office/powerpoint/2010/main" val="21476474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Policja</a:t>
            </a:r>
          </a:p>
        </p:txBody>
      </p:sp>
      <p:sp>
        <p:nvSpPr>
          <p:cNvPr id="3" name="Symbol zastępczy zawartości 2"/>
          <p:cNvSpPr>
            <a:spLocks noGrp="1"/>
          </p:cNvSpPr>
          <p:nvPr>
            <p:ph idx="1"/>
          </p:nvPr>
        </p:nvSpPr>
        <p:spPr/>
        <p:txBody>
          <a:bodyPr>
            <a:normAutofit/>
          </a:bodyPr>
          <a:lstStyle/>
          <a:p>
            <a:r>
              <a:rPr lang="pl-PL" dirty="0"/>
              <a:t>Z reguły to Policja jest tym organem, który otrzymuje pierwszą wiadomość o przestępstwie i do którego należy zabezpieczenie pierwszych dowodów przestępstwa oraz podjęcie czynności zmierzających do wykrycia i ujęcia sprawcy.</a:t>
            </a:r>
          </a:p>
          <a:p>
            <a:r>
              <a:rPr lang="pl-PL" dirty="0"/>
              <a:t>Policja przeprowadza też tzw. </a:t>
            </a:r>
            <a:r>
              <a:rPr lang="pl-PL" b="1" dirty="0"/>
              <a:t>czynności operacyjno-rozpoznawcze</a:t>
            </a:r>
            <a:r>
              <a:rPr lang="pl-PL" dirty="0"/>
              <a:t>.</a:t>
            </a:r>
          </a:p>
          <a:p>
            <a:r>
              <a:rPr lang="pl-PL" dirty="0"/>
              <a:t>Im rzetelniej i bardziej fachowo wykonywane są czynności dowodowe przez Policję, tym większe jest do nich zaufanie sądu i prokuratora. </a:t>
            </a:r>
          </a:p>
        </p:txBody>
      </p:sp>
    </p:spTree>
    <p:extLst>
      <p:ext uri="{BB962C8B-B14F-4D97-AF65-F5344CB8AC3E}">
        <p14:creationId xmlns:p14="http://schemas.microsoft.com/office/powerpoint/2010/main" val="15537236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p>
        </p:txBody>
      </p:sp>
      <p:sp>
        <p:nvSpPr>
          <p:cNvPr id="3" name="Symbol zastępczy zawartości 2"/>
          <p:cNvSpPr>
            <a:spLocks noGrp="1"/>
          </p:cNvSpPr>
          <p:nvPr>
            <p:ph idx="1"/>
          </p:nvPr>
        </p:nvSpPr>
        <p:spPr/>
        <p:txBody>
          <a:bodyPr>
            <a:normAutofit/>
          </a:bodyPr>
          <a:lstStyle/>
          <a:p>
            <a:r>
              <a:rPr lang="pl-PL" b="1" dirty="0"/>
              <a:t>Śledztwo </a:t>
            </a:r>
            <a:r>
              <a:rPr lang="pl-PL" dirty="0"/>
              <a:t>prowadzi:</a:t>
            </a:r>
          </a:p>
          <a:p>
            <a:pPr lvl="1"/>
            <a:r>
              <a:rPr lang="pl-PL" b="1" dirty="0"/>
              <a:t>prokurator</a:t>
            </a:r>
            <a:r>
              <a:rPr lang="pl-PL" dirty="0"/>
              <a:t> (art. 311 § 1 k.p.k.);</a:t>
            </a:r>
          </a:p>
          <a:p>
            <a:pPr lvl="1"/>
            <a:r>
              <a:rPr lang="pl-PL" b="1" dirty="0"/>
              <a:t>Policja</a:t>
            </a:r>
            <a:r>
              <a:rPr lang="pl-PL" dirty="0"/>
              <a:t>, jeżeli prokurator powierzy jej prowadzenie śledztwa w całości lub w określonym zakresie albo dokonanie poszczególnych czynności (art. 311 § 2 k.p.k.);</a:t>
            </a:r>
          </a:p>
          <a:p>
            <a:pPr lvl="1"/>
            <a:r>
              <a:rPr lang="pl-PL" b="1" dirty="0"/>
              <a:t>Straż Graniczna, ABW, Służba </a:t>
            </a:r>
            <a:r>
              <a:rPr lang="pl-PL" b="1" dirty="0" err="1"/>
              <a:t>Celno</a:t>
            </a:r>
            <a:r>
              <a:rPr lang="pl-PL" b="1" dirty="0"/>
              <a:t> - Skarbowa, CBA, Żandarmeria Wojskowa</a:t>
            </a:r>
            <a:r>
              <a:rPr lang="pl-PL" dirty="0"/>
              <a:t> oraz inne przewidziane w przepisach szczególnych, np. Państwowa Straż Łowiecka (art. 312 pkt 1 i 2 k.p.k.).</a:t>
            </a:r>
            <a:endParaRPr lang="pl-PL" b="1" dirty="0"/>
          </a:p>
        </p:txBody>
      </p:sp>
    </p:spTree>
    <p:extLst>
      <p:ext uri="{BB962C8B-B14F-4D97-AF65-F5344CB8AC3E}">
        <p14:creationId xmlns:p14="http://schemas.microsoft.com/office/powerpoint/2010/main" val="777413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883776"/>
          </a:xfrm>
        </p:spPr>
        <p:txBody>
          <a:bodyPr/>
          <a:lstStyle/>
          <a:p>
            <a:pPr marL="109728" indent="0" algn="just">
              <a:buNone/>
            </a:pPr>
            <a:r>
              <a:rPr lang="pl-PL" b="1" dirty="0"/>
              <a:t>Organ procesowy </a:t>
            </a:r>
            <a:r>
              <a:rPr lang="pl-PL" dirty="0"/>
              <a:t>- uczestnik postępowania, organ państwowy o strukturze organizacyjnej określonej przez przepisy prawa oraz wyposażony przez te przepisy w określone uprawnienia i obowiązki.</a:t>
            </a:r>
          </a:p>
        </p:txBody>
      </p:sp>
    </p:spTree>
    <p:extLst>
      <p:ext uri="{BB962C8B-B14F-4D97-AF65-F5344CB8AC3E}">
        <p14:creationId xmlns:p14="http://schemas.microsoft.com/office/powerpoint/2010/main" val="1618017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endParaRPr lang="pl-PL" dirty="0"/>
          </a:p>
        </p:txBody>
      </p:sp>
      <p:sp>
        <p:nvSpPr>
          <p:cNvPr id="3" name="Symbol zastępczy zawartości 2"/>
          <p:cNvSpPr>
            <a:spLocks noGrp="1"/>
          </p:cNvSpPr>
          <p:nvPr>
            <p:ph idx="1"/>
          </p:nvPr>
        </p:nvSpPr>
        <p:spPr/>
        <p:txBody>
          <a:bodyPr>
            <a:normAutofit lnSpcReduction="10000"/>
          </a:bodyPr>
          <a:lstStyle/>
          <a:p>
            <a:r>
              <a:rPr lang="pl-PL" b="1" dirty="0"/>
              <a:t>Dochodzenie </a:t>
            </a:r>
            <a:r>
              <a:rPr lang="pl-PL" dirty="0"/>
              <a:t>prowadzi:</a:t>
            </a:r>
          </a:p>
          <a:p>
            <a:pPr lvl="1"/>
            <a:r>
              <a:rPr lang="pl-PL" b="1" dirty="0"/>
              <a:t>Policja</a:t>
            </a:r>
            <a:r>
              <a:rPr lang="pl-PL" dirty="0"/>
              <a:t>, która jest klasycznym organem dochodzenia (art. 325a § 1 k.p.k.),</a:t>
            </a:r>
          </a:p>
          <a:p>
            <a:pPr lvl="1"/>
            <a:r>
              <a:rPr lang="pl-PL" b="1" dirty="0"/>
              <a:t>prokurator</a:t>
            </a:r>
            <a:r>
              <a:rPr lang="pl-PL" dirty="0"/>
              <a:t>, jeżeli ze względu na wagę lub zawiłość sprawy tak postanowi (art. 325a § 1 </a:t>
            </a:r>
            <a:r>
              <a:rPr lang="pl-PL" i="1" dirty="0"/>
              <a:t>in fine</a:t>
            </a:r>
            <a:r>
              <a:rPr lang="pl-PL" dirty="0"/>
              <a:t>),</a:t>
            </a:r>
          </a:p>
          <a:p>
            <a:pPr lvl="1"/>
            <a:r>
              <a:rPr lang="pl-PL" b="1" dirty="0"/>
              <a:t>organy Straży Granicznej, CBA, ABW </a:t>
            </a:r>
            <a:r>
              <a:rPr lang="pl-PL" dirty="0"/>
              <a:t>w sprawach należących do ich właściwości,</a:t>
            </a:r>
          </a:p>
          <a:p>
            <a:pPr lvl="1"/>
            <a:r>
              <a:rPr lang="pl-PL" b="1" dirty="0"/>
              <a:t>finansowe organy dochodzenia </a:t>
            </a:r>
            <a:r>
              <a:rPr lang="pl-PL" dirty="0"/>
              <a:t>w zakresie ich właściwości,</a:t>
            </a:r>
          </a:p>
          <a:p>
            <a:pPr lvl="1"/>
            <a:r>
              <a:rPr lang="pl-PL" dirty="0"/>
              <a:t>inne uprawnione organy, np. organy Inspekcji Handlowej, Państwowej </a:t>
            </a:r>
            <a:r>
              <a:rPr lang="pl-PL"/>
              <a:t>Inspekcji Sanitarnej, </a:t>
            </a:r>
            <a:r>
              <a:rPr lang="pl-PL" dirty="0"/>
              <a:t>etc.</a:t>
            </a:r>
          </a:p>
        </p:txBody>
      </p:sp>
    </p:spTree>
    <p:extLst>
      <p:ext uri="{BB962C8B-B14F-4D97-AF65-F5344CB8AC3E}">
        <p14:creationId xmlns:p14="http://schemas.microsoft.com/office/powerpoint/2010/main" val="2217209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endParaRPr lang="pl-PL" dirty="0"/>
          </a:p>
        </p:txBody>
      </p:sp>
      <p:sp>
        <p:nvSpPr>
          <p:cNvPr id="3" name="Symbol zastępczy zawartości 2"/>
          <p:cNvSpPr>
            <a:spLocks noGrp="1"/>
          </p:cNvSpPr>
          <p:nvPr>
            <p:ph idx="1"/>
          </p:nvPr>
        </p:nvSpPr>
        <p:spPr/>
        <p:txBody>
          <a:bodyPr>
            <a:normAutofit/>
          </a:bodyPr>
          <a:lstStyle/>
          <a:p>
            <a:r>
              <a:rPr lang="pl-PL" b="1" dirty="0"/>
              <a:t>Organami nadzorującymi postępowanie przygotowawcze są:</a:t>
            </a:r>
          </a:p>
          <a:p>
            <a:pPr lvl="1"/>
            <a:r>
              <a:rPr lang="pl-PL" b="1" u="sng" dirty="0"/>
              <a:t>prokurator</a:t>
            </a:r>
            <a:r>
              <a:rPr lang="pl-PL" dirty="0"/>
              <a:t>, którego zakres uprawnień w dziedzinie nadzoru określają art. 311 § 6 oraz art. 326-328 k.p.k.;</a:t>
            </a:r>
          </a:p>
          <a:p>
            <a:pPr lvl="1"/>
            <a:r>
              <a:rPr lang="pl-PL" b="1" u="sng" dirty="0"/>
              <a:t>sąd</a:t>
            </a:r>
            <a:r>
              <a:rPr lang="pl-PL" dirty="0"/>
              <a:t>, któremu k.p.k. zastrzega:</a:t>
            </a:r>
          </a:p>
          <a:p>
            <a:pPr lvl="2"/>
            <a:r>
              <a:rPr lang="pl-PL" dirty="0"/>
              <a:t>wyłączność niektórych decyzji,</a:t>
            </a:r>
          </a:p>
          <a:p>
            <a:pPr lvl="2"/>
            <a:r>
              <a:rPr lang="pl-PL" dirty="0"/>
              <a:t>rozpoznawanie zażalenia na niektóre postanowienia prokuratora,</a:t>
            </a:r>
          </a:p>
          <a:p>
            <a:pPr lvl="2"/>
            <a:r>
              <a:rPr lang="pl-PL" dirty="0"/>
              <a:t>upoważnia do niektórych czynności dowodowych.</a:t>
            </a:r>
          </a:p>
        </p:txBody>
      </p:sp>
    </p:spTree>
    <p:extLst>
      <p:ext uri="{BB962C8B-B14F-4D97-AF65-F5344CB8AC3E}">
        <p14:creationId xmlns:p14="http://schemas.microsoft.com/office/powerpoint/2010/main" val="4559263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FDE843-1428-7C40-FAB3-654710C204C0}"/>
              </a:ext>
            </a:extLst>
          </p:cNvPr>
          <p:cNvSpPr>
            <a:spLocks noGrp="1"/>
          </p:cNvSpPr>
          <p:nvPr>
            <p:ph type="title"/>
          </p:nvPr>
        </p:nvSpPr>
        <p:spPr/>
        <p:txBody>
          <a:bodyPr/>
          <a:lstStyle/>
          <a:p>
            <a:pPr algn="ctr"/>
            <a:r>
              <a:rPr lang="pl-PL" dirty="0"/>
              <a:t>Kazus nr 1</a:t>
            </a:r>
          </a:p>
        </p:txBody>
      </p:sp>
      <p:sp>
        <p:nvSpPr>
          <p:cNvPr id="3" name="Symbol zastępczy zawartości 2">
            <a:extLst>
              <a:ext uri="{FF2B5EF4-FFF2-40B4-BE49-F238E27FC236}">
                <a16:creationId xmlns:a16="http://schemas.microsoft.com/office/drawing/2014/main" id="{D914BD07-7F8C-5B11-D0CE-A6773F563466}"/>
              </a:ext>
            </a:extLst>
          </p:cNvPr>
          <p:cNvSpPr>
            <a:spLocks noGrp="1"/>
          </p:cNvSpPr>
          <p:nvPr>
            <p:ph idx="1"/>
          </p:nvPr>
        </p:nvSpPr>
        <p:spPr/>
        <p:txBody>
          <a:bodyPr/>
          <a:lstStyle/>
          <a:p>
            <a:pPr algn="just"/>
            <a:r>
              <a:rPr lang="pl-PL" dirty="0"/>
              <a:t>Marek D. został oskarżony o to, że w dniu 10.03.2024 r. działając w Warszawie, w celu osiągnięcia korzyści majątkowej, wprowadził w błąd Grzegorza B. co do zamiaru wywiązania się z umowy sprzedaży telefonu marki Samsung, doprowadzając go do niekorzystnego rozporządzenia mieniem w kwocie 800 zł. Grzegorz B. dokonując przelewu na wskazaną wyżej kwotę przebywał we Wrocławiu.</a:t>
            </a:r>
          </a:p>
          <a:p>
            <a:pPr algn="just"/>
            <a:r>
              <a:rPr lang="pl-PL" b="1" dirty="0"/>
              <a:t>Który sąd będzie właściwy do rozpoznania sprawy?</a:t>
            </a:r>
          </a:p>
        </p:txBody>
      </p:sp>
    </p:spTree>
    <p:extLst>
      <p:ext uri="{BB962C8B-B14F-4D97-AF65-F5344CB8AC3E}">
        <p14:creationId xmlns:p14="http://schemas.microsoft.com/office/powerpoint/2010/main" val="8569721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19DF8C-0BDE-8975-0535-080897712609}"/>
              </a:ext>
            </a:extLst>
          </p:cNvPr>
          <p:cNvSpPr>
            <a:spLocks noGrp="1"/>
          </p:cNvSpPr>
          <p:nvPr>
            <p:ph type="title"/>
          </p:nvPr>
        </p:nvSpPr>
        <p:spPr/>
        <p:txBody>
          <a:bodyPr/>
          <a:lstStyle/>
          <a:p>
            <a:pPr algn="ctr"/>
            <a:r>
              <a:rPr lang="pl-PL" dirty="0"/>
              <a:t>Kazus nr 2</a:t>
            </a:r>
          </a:p>
        </p:txBody>
      </p:sp>
      <p:sp>
        <p:nvSpPr>
          <p:cNvPr id="3" name="Symbol zastępczy zawartości 2">
            <a:extLst>
              <a:ext uri="{FF2B5EF4-FFF2-40B4-BE49-F238E27FC236}">
                <a16:creationId xmlns:a16="http://schemas.microsoft.com/office/drawing/2014/main" id="{D4E41901-E52F-8EC6-E7D3-1D1ADA1104F7}"/>
              </a:ext>
            </a:extLst>
          </p:cNvPr>
          <p:cNvSpPr>
            <a:spLocks noGrp="1"/>
          </p:cNvSpPr>
          <p:nvPr>
            <p:ph idx="1"/>
          </p:nvPr>
        </p:nvSpPr>
        <p:spPr/>
        <p:txBody>
          <a:bodyPr/>
          <a:lstStyle/>
          <a:p>
            <a:r>
              <a:rPr lang="pl-PL" dirty="0"/>
              <a:t>Prokurator wniósł do sądu rejonowego akt oskarżenia przeciwko Grzegorzowi B. o czyn z art. 280 par. 2 k.k.</a:t>
            </a:r>
          </a:p>
          <a:p>
            <a:r>
              <a:rPr lang="pl-PL" b="1" dirty="0"/>
              <a:t>Oceń postępowanie prokuratora. </a:t>
            </a:r>
          </a:p>
        </p:txBody>
      </p:sp>
    </p:spTree>
    <p:extLst>
      <p:ext uri="{BB962C8B-B14F-4D97-AF65-F5344CB8AC3E}">
        <p14:creationId xmlns:p14="http://schemas.microsoft.com/office/powerpoint/2010/main" val="1542139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32A75D-0E63-B829-787A-C853E4D9F416}"/>
              </a:ext>
            </a:extLst>
          </p:cNvPr>
          <p:cNvSpPr>
            <a:spLocks noGrp="1"/>
          </p:cNvSpPr>
          <p:nvPr>
            <p:ph type="title"/>
          </p:nvPr>
        </p:nvSpPr>
        <p:spPr/>
        <p:txBody>
          <a:bodyPr/>
          <a:lstStyle/>
          <a:p>
            <a:pPr algn="ctr"/>
            <a:r>
              <a:rPr lang="pl-PL" dirty="0"/>
              <a:t>Kazus nr 3</a:t>
            </a:r>
          </a:p>
        </p:txBody>
      </p:sp>
      <p:sp>
        <p:nvSpPr>
          <p:cNvPr id="3" name="Symbol zastępczy zawartości 2">
            <a:extLst>
              <a:ext uri="{FF2B5EF4-FFF2-40B4-BE49-F238E27FC236}">
                <a16:creationId xmlns:a16="http://schemas.microsoft.com/office/drawing/2014/main" id="{0677BFA7-F989-E091-7028-4317D03D09EB}"/>
              </a:ext>
            </a:extLst>
          </p:cNvPr>
          <p:cNvSpPr>
            <a:spLocks noGrp="1"/>
          </p:cNvSpPr>
          <p:nvPr>
            <p:ph idx="1"/>
          </p:nvPr>
        </p:nvSpPr>
        <p:spPr/>
        <p:txBody>
          <a:bodyPr/>
          <a:lstStyle/>
          <a:p>
            <a:endParaRPr lang="pl-PL" dirty="0"/>
          </a:p>
        </p:txBody>
      </p:sp>
    </p:spTree>
    <p:extLst>
      <p:ext uri="{BB962C8B-B14F-4D97-AF65-F5344CB8AC3E}">
        <p14:creationId xmlns:p14="http://schemas.microsoft.com/office/powerpoint/2010/main" val="27416646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b="1" dirty="0"/>
          </a:p>
          <a:p>
            <a:pPr marL="109728" indent="0">
              <a:buNone/>
            </a:pPr>
            <a:endParaRPr lang="pl-PL" b="1" dirty="0"/>
          </a:p>
          <a:p>
            <a:pPr algn="just"/>
            <a:r>
              <a:rPr lang="pl-PL" b="1" dirty="0"/>
              <a:t>Strona postępowania - </a:t>
            </a:r>
            <a:r>
              <a:rPr lang="pl-PL" dirty="0"/>
              <a:t>uczestnik procesu działający w postępowaniu karnym we własnym imieniu, posiadający </a:t>
            </a:r>
            <a:r>
              <a:rPr lang="pl-PL" b="1" dirty="0"/>
              <a:t>interes prawny </a:t>
            </a:r>
            <a:r>
              <a:rPr lang="pl-PL" dirty="0"/>
              <a:t>w określonym rozstrzygnięciu w przedmiocie procesu.</a:t>
            </a:r>
          </a:p>
          <a:p>
            <a:pPr marL="109728" indent="0">
              <a:buNone/>
            </a:pPr>
            <a:endParaRPr lang="pl-PL" dirty="0"/>
          </a:p>
          <a:p>
            <a:pPr marL="109728" indent="0">
              <a:buNone/>
            </a:pPr>
            <a:endParaRPr lang="pl-PL"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4969204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normAutofit/>
          </a:bodyPr>
          <a:lstStyle/>
          <a:p>
            <a:pPr marL="109728" indent="0" algn="ctr">
              <a:buNone/>
            </a:pPr>
            <a:r>
              <a:rPr lang="pl-PL" b="1" dirty="0"/>
              <a:t>CZYNNA</a:t>
            </a:r>
          </a:p>
          <a:p>
            <a:endParaRPr lang="pl-PL" dirty="0"/>
          </a:p>
          <a:p>
            <a:r>
              <a:rPr lang="pl-PL" dirty="0"/>
              <a:t>Występuje z żądaniem rozstrzygnięcia odpowiedzialności prawnej zgodnie z jej interesem prawnym</a:t>
            </a:r>
          </a:p>
          <a:p>
            <a:endParaRPr lang="pl-PL" dirty="0"/>
          </a:p>
          <a:p>
            <a:r>
              <a:rPr lang="pl-PL" dirty="0"/>
              <a:t>Np. oskarżyciel publiczny</a:t>
            </a:r>
          </a:p>
        </p:txBody>
      </p:sp>
      <p:sp>
        <p:nvSpPr>
          <p:cNvPr id="6" name="Content Placeholder 5"/>
          <p:cNvSpPr>
            <a:spLocks noGrp="1"/>
          </p:cNvSpPr>
          <p:nvPr>
            <p:ph sz="quarter" idx="4"/>
          </p:nvPr>
        </p:nvSpPr>
        <p:spPr/>
        <p:txBody>
          <a:bodyPr/>
          <a:lstStyle/>
          <a:p>
            <a:pPr marL="109728" indent="0" algn="ctr">
              <a:buNone/>
            </a:pPr>
            <a:r>
              <a:rPr lang="pl-PL" b="1" dirty="0"/>
              <a:t>BIERNA</a:t>
            </a:r>
          </a:p>
          <a:p>
            <a:endParaRPr lang="pl-PL" dirty="0"/>
          </a:p>
          <a:p>
            <a:r>
              <a:rPr lang="pl-PL" dirty="0"/>
              <a:t>Przeciwko niej kierowane jest żądanie</a:t>
            </a:r>
          </a:p>
          <a:p>
            <a:endParaRPr lang="pl-PL" dirty="0"/>
          </a:p>
          <a:p>
            <a:r>
              <a:rPr lang="pl-PL" dirty="0"/>
              <a:t>Np. oskarżony</a:t>
            </a:r>
          </a:p>
        </p:txBody>
      </p:sp>
    </p:spTree>
    <p:extLst>
      <p:ext uri="{BB962C8B-B14F-4D97-AF65-F5344CB8AC3E}">
        <p14:creationId xmlns:p14="http://schemas.microsoft.com/office/powerpoint/2010/main" val="39267544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lstStyle/>
          <a:p>
            <a:pPr marL="109728" indent="0" algn="ctr">
              <a:buNone/>
            </a:pPr>
            <a:r>
              <a:rPr lang="pl-PL" b="1" dirty="0"/>
              <a:t>POSTĘPOWANIA PRZYGOTOWAWCZEGO</a:t>
            </a:r>
          </a:p>
          <a:p>
            <a:pPr marL="109728" indent="0">
              <a:buNone/>
            </a:pPr>
            <a:endParaRPr lang="pl-PL" dirty="0"/>
          </a:p>
          <a:p>
            <a:r>
              <a:rPr lang="pl-PL" dirty="0"/>
              <a:t>pokrzywdzony</a:t>
            </a:r>
          </a:p>
          <a:p>
            <a:endParaRPr lang="pl-PL" dirty="0"/>
          </a:p>
          <a:p>
            <a:r>
              <a:rPr lang="pl-PL" dirty="0"/>
              <a:t>podejrzany</a:t>
            </a:r>
          </a:p>
        </p:txBody>
      </p:sp>
      <p:sp>
        <p:nvSpPr>
          <p:cNvPr id="6" name="Content Placeholder 5"/>
          <p:cNvSpPr>
            <a:spLocks noGrp="1"/>
          </p:cNvSpPr>
          <p:nvPr>
            <p:ph sz="quarter" idx="4"/>
          </p:nvPr>
        </p:nvSpPr>
        <p:spPr/>
        <p:txBody>
          <a:bodyPr/>
          <a:lstStyle/>
          <a:p>
            <a:pPr marL="109728" indent="0" algn="ctr">
              <a:buNone/>
            </a:pPr>
            <a:r>
              <a:rPr lang="pl-PL" b="1" dirty="0"/>
              <a:t>POSTĘPOWANIA SĄDOWEGO</a:t>
            </a:r>
          </a:p>
          <a:p>
            <a:pPr marL="109728" indent="0">
              <a:buNone/>
            </a:pPr>
            <a:endParaRPr lang="pl-PL" b="1" dirty="0"/>
          </a:p>
          <a:p>
            <a:r>
              <a:rPr lang="pl-PL" dirty="0"/>
              <a:t>Oskarżyciel publiczny, posiłkowy, prywatny</a:t>
            </a:r>
          </a:p>
          <a:p>
            <a:endParaRPr lang="pl-PL" dirty="0"/>
          </a:p>
          <a:p>
            <a:r>
              <a:rPr lang="pl-PL" dirty="0"/>
              <a:t>oskarżony</a:t>
            </a:r>
          </a:p>
        </p:txBody>
      </p:sp>
    </p:spTree>
    <p:extLst>
      <p:ext uri="{BB962C8B-B14F-4D97-AF65-F5344CB8AC3E}">
        <p14:creationId xmlns:p14="http://schemas.microsoft.com/office/powerpoint/2010/main" val="1196458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Strony procesowe</a:t>
            </a:r>
          </a:p>
        </p:txBody>
      </p:sp>
      <p:grpSp>
        <p:nvGrpSpPr>
          <p:cNvPr id="5" name="Group 4"/>
          <p:cNvGrpSpPr/>
          <p:nvPr/>
        </p:nvGrpSpPr>
        <p:grpSpPr>
          <a:xfrm>
            <a:off x="6683958" y="2615802"/>
            <a:ext cx="2262306" cy="1223073"/>
            <a:chOff x="5916711" y="2745073"/>
            <a:chExt cx="2117082" cy="1048514"/>
          </a:xfrm>
        </p:grpSpPr>
        <p:sp>
          <p:nvSpPr>
            <p:cNvPr id="6" name="Rounded Rectangle 5"/>
            <p:cNvSpPr/>
            <p:nvPr/>
          </p:nvSpPr>
          <p:spPr>
            <a:xfrm>
              <a:off x="5934325" y="2880510"/>
              <a:ext cx="2099468" cy="913077"/>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UBOCZNY</a:t>
              </a:r>
            </a:p>
          </p:txBody>
        </p:sp>
        <p:sp>
          <p:nvSpPr>
            <p:cNvPr id="7"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8" name="Group 7"/>
          <p:cNvGrpSpPr/>
          <p:nvPr/>
        </p:nvGrpSpPr>
        <p:grpSpPr>
          <a:xfrm>
            <a:off x="6651104" y="4365103"/>
            <a:ext cx="2243484" cy="1231148"/>
            <a:chOff x="5885965" y="2714327"/>
            <a:chExt cx="2099468" cy="1018988"/>
          </a:xfrm>
        </p:grpSpPr>
        <p:sp>
          <p:nvSpPr>
            <p:cNvPr id="9" name="Rounded Rectangle 8"/>
            <p:cNvSpPr/>
            <p:nvPr/>
          </p:nvSpPr>
          <p:spPr>
            <a:xfrm>
              <a:off x="5885965" y="2714327"/>
              <a:ext cx="2099468" cy="8939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SUBSYDIARNY</a:t>
              </a:r>
            </a:p>
            <a:p>
              <a:pPr algn="ctr"/>
              <a:endParaRPr lang="pl-PL" b="1" dirty="0"/>
            </a:p>
            <a:p>
              <a:pPr algn="ctr"/>
              <a:endParaRPr lang="pl-PL" b="1" dirty="0"/>
            </a:p>
          </p:txBody>
        </p:sp>
        <p:sp>
          <p:nvSpPr>
            <p:cNvPr id="10"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11" name="Group 10"/>
          <p:cNvGrpSpPr/>
          <p:nvPr/>
        </p:nvGrpSpPr>
        <p:grpSpPr>
          <a:xfrm rot="1082976">
            <a:off x="6296722" y="4270376"/>
            <a:ext cx="774472" cy="90323"/>
            <a:chOff x="2572217" y="2129819"/>
            <a:chExt cx="722008" cy="54492"/>
          </a:xfrm>
        </p:grpSpPr>
        <p:sp>
          <p:nvSpPr>
            <p:cNvPr id="12"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pl-PL"/>
            </a:p>
          </p:txBody>
        </p:sp>
        <p:sp>
          <p:nvSpPr>
            <p:cNvPr id="13"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pSp>
        <p:nvGrpSpPr>
          <p:cNvPr id="14" name="Group 13"/>
          <p:cNvGrpSpPr/>
          <p:nvPr/>
        </p:nvGrpSpPr>
        <p:grpSpPr>
          <a:xfrm rot="19939874">
            <a:off x="6351152" y="3965448"/>
            <a:ext cx="722008" cy="54492"/>
            <a:chOff x="2572217" y="2129819"/>
            <a:chExt cx="722008" cy="54492"/>
          </a:xfrm>
        </p:grpSpPr>
        <p:sp>
          <p:nvSpPr>
            <p:cNvPr id="15"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pl-PL"/>
            </a:p>
          </p:txBody>
        </p:sp>
        <p:sp>
          <p:nvSpPr>
            <p:cNvPr id="16"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aphicFrame>
        <p:nvGraphicFramePr>
          <p:cNvPr id="17" name="Content Placeholder 16"/>
          <p:cNvGraphicFramePr>
            <a:graphicFrameLocks noGrp="1"/>
          </p:cNvGraphicFramePr>
          <p:nvPr>
            <p:ph idx="1"/>
            <p:extLst>
              <p:ext uri="{D42A27DB-BD31-4B8C-83A1-F6EECF244321}">
                <p14:modId xmlns:p14="http://schemas.microsoft.com/office/powerpoint/2010/main" val="3452054373"/>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03565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pl-PL" b="1" dirty="0"/>
              <a:t>Oskarżyciel publiczny - </a:t>
            </a:r>
            <a:r>
              <a:rPr lang="pl-PL" dirty="0"/>
              <a:t>organ państwowy wnoszący i popierający oskarżenie w sprawach o przestępstwa publicznoskargowe.</a:t>
            </a:r>
          </a:p>
          <a:p>
            <a:pPr algn="just"/>
            <a:endParaRPr lang="pl-PL" dirty="0"/>
          </a:p>
          <a:p>
            <a:pPr algn="just"/>
            <a:r>
              <a:rPr lang="pl-PL" dirty="0"/>
              <a:t>Najczęściej </a:t>
            </a:r>
            <a:r>
              <a:rPr lang="pl-PL" b="1" dirty="0"/>
              <a:t>prokurator </a:t>
            </a:r>
            <a:r>
              <a:rPr lang="pl-PL" dirty="0"/>
              <a:t>→ art. 45 § 1 k.p.k. </a:t>
            </a:r>
          </a:p>
          <a:p>
            <a:pPr algn="just"/>
            <a:endParaRPr lang="pl-PL" dirty="0"/>
          </a:p>
          <a:p>
            <a:pPr algn="just"/>
            <a:r>
              <a:rPr lang="pl-PL" b="1" dirty="0"/>
              <a:t>Nieprokuratorscy oskarżyciele publiczni </a:t>
            </a:r>
            <a:r>
              <a:rPr lang="pl-PL" dirty="0"/>
              <a:t>→ art. 45 § 2 k.p.k., np. Państwowa Straż Łowiecka, Straż Leśna, ale także organy uprawnione na podstawie rozporządzenia wydanego na podstawie art. 325d k.p.k.</a:t>
            </a:r>
          </a:p>
          <a:p>
            <a:pPr algn="just"/>
            <a:endParaRPr lang="pl-PL" dirty="0"/>
          </a:p>
          <a:p>
            <a:pPr algn="just"/>
            <a:r>
              <a:rPr lang="pl-PL" dirty="0"/>
              <a:t>Podstawowym obowiązkiem oskarżyciela publicznego jest </a:t>
            </a:r>
            <a:r>
              <a:rPr lang="pl-PL" b="1" dirty="0"/>
              <a:t>wniesienie i popieranie aktu oskarżenia </a:t>
            </a:r>
            <a:r>
              <a:rPr lang="pl-PL" dirty="0"/>
              <a:t>przed sądem o czyn ścigany z urzędu→ art. 10 § 1 k.p.k. (zasada </a:t>
            </a:r>
            <a:r>
              <a:rPr lang="pl-PL" b="1" dirty="0"/>
              <a:t>legalizmu</a:t>
            </a:r>
            <a:r>
              <a:rPr lang="pl-PL" dirty="0"/>
              <a:t>).</a:t>
            </a:r>
          </a:p>
          <a:p>
            <a:pPr algn="just"/>
            <a:endParaRPr lang="pl-PL" b="1"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1661208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pl-PL" b="1" dirty="0"/>
              <a:t>Centralne miejsce sądu w procesie karnym</a:t>
            </a:r>
            <a:r>
              <a:rPr lang="pl-PL" dirty="0"/>
              <a:t>, który m.in. </a:t>
            </a:r>
            <a:r>
              <a:rPr lang="pl-PL" b="1" dirty="0"/>
              <a:t>rozstrzyga o odpowiedzialności karnej oskarżonego </a:t>
            </a:r>
            <a:r>
              <a:rPr lang="pl-PL" dirty="0"/>
              <a:t>oraz dokonuje wielu innych czynności związanych z zagwarantowaniem praw i wolności uczestników postępowania.</a:t>
            </a:r>
          </a:p>
          <a:p>
            <a:endParaRPr lang="pl-PL" dirty="0"/>
          </a:p>
          <a:p>
            <a:pPr algn="just"/>
            <a:r>
              <a:rPr lang="pl-PL" b="1" dirty="0"/>
              <a:t>Prawo do sądu </a:t>
            </a:r>
            <a:r>
              <a:rPr lang="pl-PL" dirty="0"/>
              <a:t>to jedno z podstawowych praw człowieka, które jest zagwarantowane nie tylko na gruncie konstytucyjnym, ale także konwencyjnym (art. 6 EKPCz, art. 14 MPPOiP, art. 45 ust. 1 Konstytucji RP). </a:t>
            </a:r>
          </a:p>
        </p:txBody>
      </p:sp>
      <p:sp>
        <p:nvSpPr>
          <p:cNvPr id="3" name="Title 2"/>
          <p:cNvSpPr>
            <a:spLocks noGrp="1"/>
          </p:cNvSpPr>
          <p:nvPr>
            <p:ph type="title"/>
          </p:nvPr>
        </p:nvSpPr>
        <p:spPr/>
        <p:txBody>
          <a:bodyPr>
            <a:normAutofit fontScale="90000"/>
          </a:bodyPr>
          <a:lstStyle/>
          <a:p>
            <a:pPr algn="ctr"/>
            <a:r>
              <a:rPr lang="pl-PL" dirty="0">
                <a:latin typeface="+mn-lt"/>
              </a:rPr>
              <a:t>Sąd jako organ postępowania karnego</a:t>
            </a:r>
          </a:p>
        </p:txBody>
      </p:sp>
    </p:spTree>
    <p:extLst>
      <p:ext uri="{BB962C8B-B14F-4D97-AF65-F5344CB8AC3E}">
        <p14:creationId xmlns:p14="http://schemas.microsoft.com/office/powerpoint/2010/main" val="24095030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484784"/>
            <a:ext cx="8892480" cy="3308598"/>
          </a:xfrm>
          <a:prstGeom prst="rect">
            <a:avLst/>
          </a:prstGeom>
          <a:noFill/>
        </p:spPr>
        <p:txBody>
          <a:bodyPr wrap="square" rtlCol="0">
            <a:spAutoFit/>
          </a:bodyPr>
          <a:lstStyle/>
          <a:p>
            <a:r>
              <a:rPr lang="pl-PL" sz="2300" b="1" dirty="0"/>
              <a:t>Odmowa poddania się czynnościom</a:t>
            </a:r>
            <a:r>
              <a:rPr lang="pl-PL" sz="2300" dirty="0"/>
              <a:t>                      może skutkować zatrzymaniem i przymusowym doprowadzeniem oskarżonego, nawet z zastosowaniem siły fizycznej lub środków technicznych służących obezwładnieniu, w zakresie niezbędnym do wykonania danej czynności (art. 75 § 3a k.p.k.).</a:t>
            </a:r>
          </a:p>
          <a:p>
            <a:endParaRPr lang="pl-PL" sz="2300" dirty="0"/>
          </a:p>
          <a:p>
            <a:r>
              <a:rPr lang="pl-PL" sz="2300" b="1" dirty="0"/>
              <a:t>Nieusprawiedliwione niestawiennictwo                  </a:t>
            </a:r>
            <a:r>
              <a:rPr lang="pl-PL" sz="2300" dirty="0"/>
              <a:t>może skutkować </a:t>
            </a:r>
            <a:r>
              <a:rPr lang="pl-PL" sz="2400" dirty="0"/>
              <a:t>jego zatrzymaniem i przymusowym doprowadzeniem do organu wzywającego. </a:t>
            </a:r>
            <a:endParaRPr lang="pl-PL" sz="2300" dirty="0"/>
          </a:p>
        </p:txBody>
      </p:sp>
      <p:sp>
        <p:nvSpPr>
          <p:cNvPr id="3" name="Right Arrow 2"/>
          <p:cNvSpPr/>
          <p:nvPr/>
        </p:nvSpPr>
        <p:spPr>
          <a:xfrm>
            <a:off x="5652120" y="146882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Right Arrow 3"/>
          <p:cNvSpPr/>
          <p:nvPr/>
        </p:nvSpPr>
        <p:spPr>
          <a:xfrm>
            <a:off x="5796136" y="35447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5899786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Podejrzany</a:t>
            </a:r>
          </a:p>
        </p:txBody>
      </p:sp>
      <p:sp>
        <p:nvSpPr>
          <p:cNvPr id="3" name="Content Placeholder 2"/>
          <p:cNvSpPr>
            <a:spLocks noGrp="1"/>
          </p:cNvSpPr>
          <p:nvPr>
            <p:ph idx="1"/>
          </p:nvPr>
        </p:nvSpPr>
        <p:spPr>
          <a:xfrm>
            <a:off x="467544" y="2348880"/>
            <a:ext cx="8229600" cy="2357616"/>
          </a:xfrm>
        </p:spPr>
        <p:txBody>
          <a:bodyPr/>
          <a:lstStyle/>
          <a:p>
            <a:pPr marL="0" indent="0" algn="just">
              <a:buNone/>
            </a:pPr>
            <a:r>
              <a:rPr lang="pl-PL" sz="2800" dirty="0"/>
              <a:t>Osoba, co do której wydano </a:t>
            </a:r>
            <a:r>
              <a:rPr lang="pl-PL" sz="2800" b="1" dirty="0"/>
              <a:t>postanowienie o przedstawieniu zarzutów</a:t>
            </a:r>
            <a:r>
              <a:rPr lang="pl-PL" sz="2800" dirty="0"/>
              <a:t>, albo której bez wydania takiego postanowienia postawiono zarzut w związku z przystąpieniem do </a:t>
            </a:r>
            <a:r>
              <a:rPr lang="pl-PL" sz="2800" b="1" dirty="0"/>
              <a:t>przesłuchania w charakterze podejrzanego</a:t>
            </a:r>
          </a:p>
          <a:p>
            <a:pPr marL="0" indent="0">
              <a:buNone/>
            </a:pPr>
            <a:endParaRPr lang="pl-PL" dirty="0"/>
          </a:p>
        </p:txBody>
      </p:sp>
    </p:spTree>
    <p:extLst>
      <p:ext uri="{BB962C8B-B14F-4D97-AF65-F5344CB8AC3E}">
        <p14:creationId xmlns:p14="http://schemas.microsoft.com/office/powerpoint/2010/main" val="9093283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Osoba podejrzana</a:t>
            </a:r>
          </a:p>
        </p:txBody>
      </p:sp>
      <p:sp>
        <p:nvSpPr>
          <p:cNvPr id="3" name="Content Placeholder 2"/>
          <p:cNvSpPr>
            <a:spLocks noGrp="1"/>
          </p:cNvSpPr>
          <p:nvPr>
            <p:ph idx="1"/>
          </p:nvPr>
        </p:nvSpPr>
        <p:spPr>
          <a:xfrm>
            <a:off x="467544" y="2492896"/>
            <a:ext cx="8229600" cy="2429624"/>
          </a:xfrm>
        </p:spPr>
        <p:txBody>
          <a:bodyPr>
            <a:normAutofit/>
          </a:bodyPr>
          <a:lstStyle/>
          <a:p>
            <a:pPr marL="0" indent="0" algn="just">
              <a:buNone/>
            </a:pPr>
            <a:r>
              <a:rPr lang="pl-PL" dirty="0"/>
              <a:t>osoba, co do której organy posiadają informacje typujące ją na sprawcę przestępstwa i wobec której kierują postępowanie, pomimo że nie postawiono jej żadnych zarzutów. Osoba podejrzana nie posiada statusu strony, ale przysługują jej nieliczne uprawnienia</a:t>
            </a:r>
          </a:p>
        </p:txBody>
      </p:sp>
    </p:spTree>
    <p:extLst>
      <p:ext uri="{BB962C8B-B14F-4D97-AF65-F5344CB8AC3E}">
        <p14:creationId xmlns:p14="http://schemas.microsoft.com/office/powerpoint/2010/main" val="12991321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699456250"/>
              </p:ext>
            </p:extLst>
          </p:nvPr>
        </p:nvGraphicFramePr>
        <p:xfrm>
          <a:off x="100012" y="-1323974"/>
          <a:ext cx="9043988" cy="59245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00013" y="2630507"/>
            <a:ext cx="2593181" cy="4247317"/>
          </a:xfrm>
          <a:prstGeom prst="rect">
            <a:avLst/>
          </a:prstGeom>
          <a:noFill/>
        </p:spPr>
        <p:txBody>
          <a:bodyPr wrap="square" rtlCol="0">
            <a:spAutoFit/>
          </a:bodyPr>
          <a:lstStyle/>
          <a:p>
            <a:pPr algn="just"/>
            <a:r>
              <a:rPr lang="pl-PL" dirty="0"/>
              <a:t>Osoba podejrzana to tzw. faktycznie podejrzany, czyli osoba w stosunku do której podjęto w postępowaniu przygotowawczym określone czynności procesowe (art. 219, 237 § 4, art. 243, 244, 308), ale nie zostały jej przedstawione zarzuty. Osoba podejrzana to osoba znajdująca się „w kręgu zainteresowania” organów postępowania.  </a:t>
            </a:r>
          </a:p>
        </p:txBody>
      </p:sp>
      <p:sp>
        <p:nvSpPr>
          <p:cNvPr id="6" name="pole tekstowe 5"/>
          <p:cNvSpPr txBox="1"/>
          <p:nvPr/>
        </p:nvSpPr>
        <p:spPr>
          <a:xfrm>
            <a:off x="3596878" y="2615417"/>
            <a:ext cx="2068116" cy="3693319"/>
          </a:xfrm>
          <a:prstGeom prst="rect">
            <a:avLst/>
          </a:prstGeom>
          <a:noFill/>
        </p:spPr>
        <p:txBody>
          <a:bodyPr wrap="square" rtlCol="0">
            <a:spAutoFit/>
          </a:bodyPr>
          <a:lstStyle/>
          <a:p>
            <a:pPr algn="just"/>
            <a:r>
              <a:rPr lang="pl-PL" dirty="0"/>
              <a:t>art. 71 § 1 – </a:t>
            </a:r>
            <a:r>
              <a:rPr lang="pl-PL" b="1" dirty="0"/>
              <a:t>podejrzany to osoba, co do której wydano postanowienie o przedstawieniu zarzutów albo bez wydania takiego postanowienia przesłuchano w charakterze podejrzanego </a:t>
            </a:r>
          </a:p>
          <a:p>
            <a:pPr algn="just"/>
            <a:endParaRPr lang="pl-PL" dirty="0"/>
          </a:p>
        </p:txBody>
      </p:sp>
      <p:sp>
        <p:nvSpPr>
          <p:cNvPr id="7" name="pole tekstowe 6"/>
          <p:cNvSpPr txBox="1"/>
          <p:nvPr/>
        </p:nvSpPr>
        <p:spPr>
          <a:xfrm>
            <a:off x="6228184" y="2615417"/>
            <a:ext cx="2915817" cy="3139321"/>
          </a:xfrm>
          <a:prstGeom prst="rect">
            <a:avLst/>
          </a:prstGeom>
          <a:noFill/>
        </p:spPr>
        <p:txBody>
          <a:bodyPr wrap="square" rtlCol="0">
            <a:spAutoFit/>
          </a:bodyPr>
          <a:lstStyle/>
          <a:p>
            <a:pPr algn="just"/>
            <a:r>
              <a:rPr lang="pl-PL" dirty="0"/>
              <a:t>art. 71 § 2 – </a:t>
            </a:r>
            <a:r>
              <a:rPr lang="pl-PL" b="1" dirty="0"/>
              <a:t>oskarżony to osoba, przeciwko której wniesiono oskarżenie do sądu, a także osoba, co do której prokurator złożył wniosek o warunkowe umorzenie postępowania albo wniosek w trybie art. 335 § 1 k.p.k. </a:t>
            </a:r>
          </a:p>
          <a:p>
            <a:pPr algn="just"/>
            <a:endParaRPr lang="pl-PL" dirty="0"/>
          </a:p>
        </p:txBody>
      </p:sp>
      <p:sp>
        <p:nvSpPr>
          <p:cNvPr id="8" name="pole tekstowe 7"/>
          <p:cNvSpPr txBox="1"/>
          <p:nvPr/>
        </p:nvSpPr>
        <p:spPr>
          <a:xfrm>
            <a:off x="1864519" y="133351"/>
            <a:ext cx="2563465" cy="1015663"/>
          </a:xfrm>
          <a:prstGeom prst="rect">
            <a:avLst/>
          </a:prstGeom>
          <a:noFill/>
        </p:spPr>
        <p:txBody>
          <a:bodyPr wrap="square" rtlCol="0">
            <a:spAutoFit/>
          </a:bodyPr>
          <a:lstStyle/>
          <a:p>
            <a:r>
              <a:rPr lang="pl-PL" sz="2000" b="1" dirty="0"/>
              <a:t>PRZEDSTAWIENIE ZARZUTÓW – ART. 313 </a:t>
            </a:r>
          </a:p>
        </p:txBody>
      </p:sp>
      <p:sp>
        <p:nvSpPr>
          <p:cNvPr id="9" name="pole tekstowe 8"/>
          <p:cNvSpPr txBox="1"/>
          <p:nvPr/>
        </p:nvSpPr>
        <p:spPr>
          <a:xfrm>
            <a:off x="4932040" y="25629"/>
            <a:ext cx="3984568" cy="1015663"/>
          </a:xfrm>
          <a:prstGeom prst="rect">
            <a:avLst/>
          </a:prstGeom>
          <a:noFill/>
        </p:spPr>
        <p:txBody>
          <a:bodyPr wrap="square" rtlCol="0">
            <a:spAutoFit/>
          </a:bodyPr>
          <a:lstStyle/>
          <a:p>
            <a:r>
              <a:rPr lang="pl-PL" sz="2000" b="1" dirty="0"/>
              <a:t>WNIESIENIE DO SĄDU OSKARŻENIA/WNIOSKU O WARUNKOWE UMORZENIE </a:t>
            </a:r>
          </a:p>
        </p:txBody>
      </p:sp>
      <p:sp>
        <p:nvSpPr>
          <p:cNvPr id="10" name="pole tekstowe 9"/>
          <p:cNvSpPr txBox="1"/>
          <p:nvPr/>
        </p:nvSpPr>
        <p:spPr>
          <a:xfrm>
            <a:off x="2693194" y="6150114"/>
            <a:ext cx="6419239" cy="707886"/>
          </a:xfrm>
          <a:prstGeom prst="rect">
            <a:avLst/>
          </a:prstGeom>
          <a:noFill/>
        </p:spPr>
        <p:txBody>
          <a:bodyPr wrap="square" rtlCol="0">
            <a:spAutoFit/>
          </a:bodyPr>
          <a:lstStyle/>
          <a:p>
            <a:pPr algn="ctr"/>
            <a:r>
              <a:rPr lang="pl-PL" sz="2000" b="1" u="sng" dirty="0">
                <a:solidFill>
                  <a:srgbClr val="FF0000"/>
                </a:solidFill>
              </a:rPr>
              <a:t>PODEJRZANY I OSOBA PODEJRZANA TO NIE JEST TO SAMO!!!</a:t>
            </a:r>
            <a:endParaRPr lang="pl-PL" sz="2000" dirty="0">
              <a:solidFill>
                <a:srgbClr val="FF0000"/>
              </a:solidFill>
            </a:endParaRPr>
          </a:p>
        </p:txBody>
      </p:sp>
    </p:spTree>
    <p:extLst>
      <p:ext uri="{BB962C8B-B14F-4D97-AF65-F5344CB8AC3E}">
        <p14:creationId xmlns:p14="http://schemas.microsoft.com/office/powerpoint/2010/main" val="6478630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F4EFF2-142A-BE0B-3830-C32AA77FAF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0BCDD5-5CEC-156B-61D5-EEC5437E4F4A}"/>
              </a:ext>
            </a:extLst>
          </p:cNvPr>
          <p:cNvSpPr>
            <a:spLocks noGrp="1"/>
          </p:cNvSpPr>
          <p:nvPr>
            <p:ph type="title"/>
          </p:nvPr>
        </p:nvSpPr>
        <p:spPr>
          <a:xfrm>
            <a:off x="395536" y="13823"/>
            <a:ext cx="8229600" cy="1143000"/>
          </a:xfrm>
        </p:spPr>
        <p:txBody>
          <a:bodyPr/>
          <a:lstStyle/>
          <a:p>
            <a:pPr algn="ctr"/>
            <a:r>
              <a:rPr lang="pl-PL" dirty="0"/>
              <a:t>Obowiązki oskarżonego</a:t>
            </a:r>
          </a:p>
        </p:txBody>
      </p:sp>
      <p:sp>
        <p:nvSpPr>
          <p:cNvPr id="3" name="Content Placeholder 2">
            <a:extLst>
              <a:ext uri="{FF2B5EF4-FFF2-40B4-BE49-F238E27FC236}">
                <a16:creationId xmlns:a16="http://schemas.microsoft.com/office/drawing/2014/main" id="{2EDB30D4-4DCC-E4CC-32F0-E17397758CD4}"/>
              </a:ext>
            </a:extLst>
          </p:cNvPr>
          <p:cNvSpPr>
            <a:spLocks noGrp="1"/>
          </p:cNvSpPr>
          <p:nvPr>
            <p:ph idx="1"/>
          </p:nvPr>
        </p:nvSpPr>
        <p:spPr>
          <a:xfrm>
            <a:off x="457200" y="1196752"/>
            <a:ext cx="8229600" cy="5400600"/>
          </a:xfrm>
        </p:spPr>
        <p:txBody>
          <a:bodyPr>
            <a:normAutofit fontScale="70000" lnSpcReduction="20000"/>
          </a:bodyPr>
          <a:lstStyle/>
          <a:p>
            <a:pPr algn="just"/>
            <a:r>
              <a:rPr lang="pl-PL" dirty="0"/>
              <a:t>Oskarżony </a:t>
            </a:r>
            <a:r>
              <a:rPr lang="pl-PL" b="1" dirty="0"/>
              <a:t>nie ma obowiązku dowodzenia swojej niewinności</a:t>
            </a:r>
            <a:r>
              <a:rPr lang="pl-PL" dirty="0"/>
              <a:t>, ani obowiązku dostarczania dowodów na swoją niekorzyść (art. 74 § 1 k.p.k.). Jest to zasada </a:t>
            </a:r>
            <a:r>
              <a:rPr lang="pl-PL" b="1" i="1" dirty="0" err="1"/>
              <a:t>nemo</a:t>
            </a:r>
            <a:r>
              <a:rPr lang="pl-PL" b="1" i="1" dirty="0"/>
              <a:t> </a:t>
            </a:r>
            <a:r>
              <a:rPr lang="pl-PL" b="1" i="1" dirty="0" err="1"/>
              <a:t>se</a:t>
            </a:r>
            <a:r>
              <a:rPr lang="pl-PL" b="1" i="1" dirty="0"/>
              <a:t> </a:t>
            </a:r>
            <a:r>
              <a:rPr lang="pl-PL" b="1" i="1" dirty="0" err="1"/>
              <a:t>ipsum</a:t>
            </a:r>
            <a:r>
              <a:rPr lang="pl-PL" b="1" i="1" dirty="0"/>
              <a:t> </a:t>
            </a:r>
            <a:r>
              <a:rPr lang="pl-PL" b="1" i="1" dirty="0" err="1"/>
              <a:t>accusare</a:t>
            </a:r>
            <a:r>
              <a:rPr lang="pl-PL" b="1" i="1" dirty="0"/>
              <a:t> </a:t>
            </a:r>
            <a:r>
              <a:rPr lang="pl-PL" b="1" i="1" dirty="0" err="1"/>
              <a:t>tenetur</a:t>
            </a:r>
            <a:r>
              <a:rPr lang="pl-PL" dirty="0"/>
              <a:t>. </a:t>
            </a:r>
          </a:p>
          <a:p>
            <a:pPr marL="0" indent="0">
              <a:buNone/>
            </a:pPr>
            <a:endParaRPr lang="pl-PL" dirty="0"/>
          </a:p>
          <a:p>
            <a:r>
              <a:rPr lang="pl-PL" dirty="0"/>
              <a:t>Pomimo to, oskarżony obowiązany jest znosić </a:t>
            </a:r>
            <a:r>
              <a:rPr lang="pl-PL" b="1" dirty="0"/>
              <a:t>pewne działania organów postępowania</a:t>
            </a:r>
            <a:r>
              <a:rPr lang="pl-PL" dirty="0"/>
              <a:t>. Oskarżony jest obowiązany poddać się:</a:t>
            </a:r>
          </a:p>
          <a:p>
            <a:pPr marL="0" indent="0">
              <a:buNone/>
            </a:pPr>
            <a:endParaRPr lang="pl-PL" dirty="0"/>
          </a:p>
          <a:p>
            <a:pPr marL="0" lvl="0" indent="0" algn="just">
              <a:buNone/>
            </a:pPr>
            <a:r>
              <a:rPr lang="pl-PL" dirty="0"/>
              <a:t>1. oględzinom zewnętrznym ciała oraz innym badaniom niepołączonym z naruszeniem integralności ciała; wolno także w szczególności od oskarżonego pobrać odciski, fotografować go oraz okazać w celach rozpoznawczych innym osobom,</a:t>
            </a:r>
          </a:p>
          <a:p>
            <a:pPr marL="0" lvl="0" indent="0" algn="just">
              <a:buNone/>
            </a:pPr>
            <a:r>
              <a:rPr lang="pl-PL" dirty="0"/>
              <a:t>2. </a:t>
            </a:r>
            <a:r>
              <a:rPr lang="pl-PL" b="1" dirty="0"/>
              <a:t>badaniom psychologicznym i psychiatrycznym</a:t>
            </a:r>
            <a:r>
              <a:rPr lang="pl-PL" dirty="0"/>
              <a:t> oraz badaniom połączonym z dokonaniem zabiegów na jego ciele, z wyjątkiem chirurgicznych, pod warunkiem, że dokonywane są przez uprawnionego do tego pracownika służby zdrowia z zachowaniem wskazań wiedzy lekarskiej i nie zagrażają zdrowiu oskarżonego, jeżeli przeprowadzenie tych badań jest nieodzowne; w szczególności oskarżony jest obowiązany przy zachowaniu tych warunków poddać się pobraniu krwi, włosów lub wydzielin organizmu z zastrzeżeniem pkt 3,</a:t>
            </a:r>
          </a:p>
          <a:p>
            <a:pPr marL="0" lvl="0" indent="0" algn="just">
              <a:buNone/>
            </a:pPr>
            <a:r>
              <a:rPr lang="pl-PL" dirty="0"/>
              <a:t>3. pobraniu przez funkcjonariusza Policji wymazu ze śluzówki policzków, jeżeli jest to nieodzowne i nie zachodzi obawa, że zagrażałoby to zdrowiu oskarżonego lub innych osób (art. 74 § 2 k.p.k.).</a:t>
            </a:r>
          </a:p>
          <a:p>
            <a:endParaRPr lang="pl-PL" dirty="0"/>
          </a:p>
        </p:txBody>
      </p:sp>
    </p:spTree>
    <p:extLst>
      <p:ext uri="{BB962C8B-B14F-4D97-AF65-F5344CB8AC3E}">
        <p14:creationId xmlns:p14="http://schemas.microsoft.com/office/powerpoint/2010/main" val="1338662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BFE7E-DA63-6621-C607-21C53A575F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66FD3E-2E5E-1D30-6BD9-FF1F55684BE2}"/>
              </a:ext>
            </a:extLst>
          </p:cNvPr>
          <p:cNvSpPr>
            <a:spLocks noGrp="1"/>
          </p:cNvSpPr>
          <p:nvPr>
            <p:ph type="title"/>
          </p:nvPr>
        </p:nvSpPr>
        <p:spPr/>
        <p:txBody>
          <a:bodyPr/>
          <a:lstStyle/>
          <a:p>
            <a:pPr algn="ctr"/>
            <a:r>
              <a:rPr lang="pl-PL" dirty="0"/>
              <a:t>Obowiązki oskarżonego</a:t>
            </a:r>
          </a:p>
        </p:txBody>
      </p:sp>
      <p:sp>
        <p:nvSpPr>
          <p:cNvPr id="3" name="Content Placeholder 2">
            <a:extLst>
              <a:ext uri="{FF2B5EF4-FFF2-40B4-BE49-F238E27FC236}">
                <a16:creationId xmlns:a16="http://schemas.microsoft.com/office/drawing/2014/main" id="{115B9FCB-BD43-8970-FEB4-1F0F20556E86}"/>
              </a:ext>
            </a:extLst>
          </p:cNvPr>
          <p:cNvSpPr>
            <a:spLocks noGrp="1"/>
          </p:cNvSpPr>
          <p:nvPr>
            <p:ph idx="1"/>
          </p:nvPr>
        </p:nvSpPr>
        <p:spPr/>
        <p:txBody>
          <a:bodyPr/>
          <a:lstStyle/>
          <a:p>
            <a:pPr algn="just"/>
            <a:r>
              <a:rPr lang="pl-PL" b="1" dirty="0"/>
              <a:t>Obowiązek stawiennictwa </a:t>
            </a:r>
            <a:r>
              <a:rPr lang="pl-PL" dirty="0"/>
              <a:t>na każde wezwanie (art. 75 </a:t>
            </a:r>
            <a:r>
              <a:rPr lang="pl-PL" sz="2800" dirty="0"/>
              <a:t>§ 1 k.p.k.)</a:t>
            </a:r>
          </a:p>
          <a:p>
            <a:pPr algn="just"/>
            <a:r>
              <a:rPr lang="pl-PL" b="1" dirty="0"/>
              <a:t>Obowiązek zawiadamiania o każdej zmianie swojego miejsca zamieszkania lub pobytu trwającego dłużej niż 7 dni</a:t>
            </a:r>
            <a:r>
              <a:rPr lang="pl-PL" dirty="0"/>
              <a:t>, w tym także z powodu pozbawienia wolności w innej sprawie, jak również o każdej zmianie danych umożliwiających kontaktowanie się, wskazanych w art. 213 § 1 k.p.k., o których wie, że są znane organowi prowadzącemu postępowanie.</a:t>
            </a:r>
          </a:p>
        </p:txBody>
      </p:sp>
    </p:spTree>
    <p:extLst>
      <p:ext uri="{BB962C8B-B14F-4D97-AF65-F5344CB8AC3E}">
        <p14:creationId xmlns:p14="http://schemas.microsoft.com/office/powerpoint/2010/main" val="10701065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143000"/>
          </a:xfrm>
        </p:spPr>
        <p:txBody>
          <a:bodyPr/>
          <a:lstStyle/>
          <a:p>
            <a:pPr algn="ctr"/>
            <a:r>
              <a:rPr lang="pl-PL" dirty="0"/>
              <a:t>Pokrzywdzony</a:t>
            </a:r>
          </a:p>
        </p:txBody>
      </p:sp>
      <p:sp>
        <p:nvSpPr>
          <p:cNvPr id="3" name="Content Placeholder 2"/>
          <p:cNvSpPr>
            <a:spLocks noGrp="1"/>
          </p:cNvSpPr>
          <p:nvPr>
            <p:ph idx="1"/>
          </p:nvPr>
        </p:nvSpPr>
        <p:spPr>
          <a:xfrm>
            <a:off x="467544" y="2348880"/>
            <a:ext cx="8229600" cy="1637536"/>
          </a:xfrm>
        </p:spPr>
        <p:txBody>
          <a:bodyPr/>
          <a:lstStyle/>
          <a:p>
            <a:pPr algn="just"/>
            <a:r>
              <a:rPr lang="pl-PL" dirty="0"/>
              <a:t>Osoba fizyczna lub prawna, której dobro prawne zostało bezpośrednio naruszone lub zagrożone przez przestępstwo.</a:t>
            </a:r>
          </a:p>
        </p:txBody>
      </p:sp>
    </p:spTree>
    <p:extLst>
      <p:ext uri="{BB962C8B-B14F-4D97-AF65-F5344CB8AC3E}">
        <p14:creationId xmlns:p14="http://schemas.microsoft.com/office/powerpoint/2010/main" val="15257021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Pokrzywdzony</a:t>
            </a:r>
          </a:p>
        </p:txBody>
      </p:sp>
      <p:sp>
        <p:nvSpPr>
          <p:cNvPr id="3" name="Content Placeholder 2"/>
          <p:cNvSpPr>
            <a:spLocks noGrp="1"/>
          </p:cNvSpPr>
          <p:nvPr>
            <p:ph idx="1"/>
          </p:nvPr>
        </p:nvSpPr>
        <p:spPr/>
        <p:txBody>
          <a:bodyPr>
            <a:normAutofit fontScale="77500" lnSpcReduction="20000"/>
          </a:bodyPr>
          <a:lstStyle/>
          <a:p>
            <a:pPr algn="just"/>
            <a:r>
              <a:rPr lang="pl-PL" dirty="0"/>
              <a:t>Za pokrzywdzonego uważa się także </a:t>
            </a:r>
            <a:r>
              <a:rPr lang="pl-PL" b="1" dirty="0"/>
              <a:t>zakład ubezpieczeń</a:t>
            </a:r>
            <a:r>
              <a:rPr lang="pl-PL" dirty="0"/>
              <a:t> w zakresie w jakim pokrył szkodę wyrządzoną pokrzywdzonemu przez przestępstwo lub jest zobowiązany do jej pokrycia (art. 49 § 3 k.p.k.).</a:t>
            </a:r>
          </a:p>
          <a:p>
            <a:pPr algn="just"/>
            <a:r>
              <a:rPr lang="pl-PL" dirty="0"/>
              <a:t>Prawa pokrzywdzonego mogą zaś wykonywać: </a:t>
            </a:r>
          </a:p>
          <a:p>
            <a:pPr marL="514350" lvl="0" indent="-514350" algn="just">
              <a:buAutoNum type="arabicPeriod"/>
            </a:pPr>
            <a:r>
              <a:rPr lang="pl-PL" b="1" dirty="0"/>
              <a:t>organy Państwowej Inspekcji Pracy</a:t>
            </a:r>
            <a:r>
              <a:rPr lang="pl-PL" dirty="0"/>
              <a:t>, w sprawach o przestępstwa przeciwko prawom osób wykonujących pracę zarobkową, o których mowa w art. 218-221 oraz w art. 225 § 2 k.k., jeżeli w zakresie swego działania ujawniły przestępstwo lub wystąpiły o wszczęcie postępowania (art. 49 § 3a k.p.k.),</a:t>
            </a:r>
          </a:p>
          <a:p>
            <a:pPr marL="514350" lvl="0" indent="-514350" algn="just">
              <a:buAutoNum type="arabicPeriod"/>
            </a:pPr>
            <a:r>
              <a:rPr lang="pl-PL" b="1" dirty="0"/>
              <a:t>organy kontroli państwowej</a:t>
            </a:r>
            <a:r>
              <a:rPr lang="pl-PL" dirty="0"/>
              <a:t> w sprawach o przestępstwa, którymi wyrządzono szkodę w mieniu instytucji lub jednostki organizacyjnej, o której mowa w art. 49 § 2 k.p.k., jeżeli nie działa organ pokrzywdzonej instytucji lub jednostki organizacyjnej, ale jedynie wówczas gdy organy kontroli państwowej w zakresie swojego działania ujawniły przestępstwo lub wystąpiły o wszczęcie postępowania.</a:t>
            </a:r>
          </a:p>
          <a:p>
            <a:endParaRPr lang="pl-PL" dirty="0"/>
          </a:p>
        </p:txBody>
      </p:sp>
    </p:spTree>
    <p:extLst>
      <p:ext uri="{BB962C8B-B14F-4D97-AF65-F5344CB8AC3E}">
        <p14:creationId xmlns:p14="http://schemas.microsoft.com/office/powerpoint/2010/main" val="23854168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Pokrzywdzony</a:t>
            </a:r>
          </a:p>
        </p:txBody>
      </p:sp>
      <p:sp>
        <p:nvSpPr>
          <p:cNvPr id="3" name="Content Placeholder 2"/>
          <p:cNvSpPr>
            <a:spLocks noGrp="1"/>
          </p:cNvSpPr>
          <p:nvPr>
            <p:ph idx="1"/>
          </p:nvPr>
        </p:nvSpPr>
        <p:spPr>
          <a:xfrm>
            <a:off x="457200" y="1935480"/>
            <a:ext cx="8229600" cy="4517856"/>
          </a:xfrm>
        </p:spPr>
        <p:txBody>
          <a:bodyPr>
            <a:normAutofit fontScale="92500" lnSpcReduction="10000"/>
          </a:bodyPr>
          <a:lstStyle/>
          <a:p>
            <a:pPr algn="just"/>
            <a:r>
              <a:rPr lang="pl-PL" dirty="0"/>
              <a:t>Posiada status strony postępowania przygotowawczego i ze względu na to przysługuje mu szereg uprawnień na tym etapie postępowania, o czym jest pouczany przed pierwszym przesłuchaniem</a:t>
            </a:r>
          </a:p>
          <a:p>
            <a:pPr algn="just"/>
            <a:r>
              <a:rPr lang="pl-PL" dirty="0"/>
              <a:t>Przykładowe uprawnienia:</a:t>
            </a:r>
          </a:p>
          <a:p>
            <a:pPr algn="just">
              <a:buFontTx/>
              <a:buChar char="-"/>
            </a:pPr>
            <a:r>
              <a:rPr lang="pl-PL" dirty="0"/>
              <a:t>składanie wniosków o dokonanie czynności śledztwa,</a:t>
            </a:r>
          </a:p>
          <a:p>
            <a:pPr algn="just">
              <a:buFontTx/>
              <a:buChar char="-"/>
            </a:pPr>
            <a:r>
              <a:rPr lang="pl-PL" dirty="0"/>
              <a:t>korzystania z pomocy pełnomocnika,</a:t>
            </a:r>
          </a:p>
          <a:p>
            <a:pPr algn="just">
              <a:buFontTx/>
              <a:buChar char="-"/>
            </a:pPr>
            <a:r>
              <a:rPr lang="pl-PL" dirty="0"/>
              <a:t>wyrażenie zgody na skierowanie sprawy do mediacji,</a:t>
            </a:r>
          </a:p>
          <a:p>
            <a:pPr algn="just">
              <a:buFontTx/>
              <a:buChar char="-"/>
            </a:pPr>
            <a:r>
              <a:rPr lang="pl-PL" dirty="0"/>
              <a:t>złożenie zażalenia na odmowę wszczęcia śledztwa lub dochodzenia oraz na umorzenie postępowania przygotowawczego.</a:t>
            </a:r>
          </a:p>
          <a:p>
            <a:pPr algn="just"/>
            <a:r>
              <a:rPr lang="pl-PL" dirty="0"/>
              <a:t>Zob. art. 300 § 2 k.p.k.</a:t>
            </a:r>
          </a:p>
          <a:p>
            <a:pPr algn="just">
              <a:buFontTx/>
              <a:buChar char="-"/>
            </a:pPr>
            <a:endParaRPr lang="pl-PL" dirty="0"/>
          </a:p>
          <a:p>
            <a:pPr algn="just">
              <a:buFontTx/>
              <a:buChar char="-"/>
            </a:pPr>
            <a:endParaRPr lang="pl-PL" dirty="0"/>
          </a:p>
          <a:p>
            <a:pPr algn="just"/>
            <a:endParaRPr lang="pl-PL" dirty="0"/>
          </a:p>
          <a:p>
            <a:pPr algn="just"/>
            <a:endParaRPr lang="pl-PL" dirty="0"/>
          </a:p>
          <a:p>
            <a:pPr marL="0" indent="0" algn="just">
              <a:buNone/>
            </a:pPr>
            <a:endParaRPr lang="pl-PL" dirty="0"/>
          </a:p>
        </p:txBody>
      </p:sp>
    </p:spTree>
    <p:extLst>
      <p:ext uri="{BB962C8B-B14F-4D97-AF65-F5344CB8AC3E}">
        <p14:creationId xmlns:p14="http://schemas.microsoft.com/office/powerpoint/2010/main" val="10314925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733C7F-8AB6-4F6D-A0FF-A897B6B5118A}"/>
              </a:ext>
            </a:extLst>
          </p:cNvPr>
          <p:cNvSpPr>
            <a:spLocks noGrp="1"/>
          </p:cNvSpPr>
          <p:nvPr>
            <p:ph type="title"/>
          </p:nvPr>
        </p:nvSpPr>
        <p:spPr/>
        <p:txBody>
          <a:bodyPr>
            <a:normAutofit fontScale="90000"/>
          </a:bodyPr>
          <a:lstStyle/>
          <a:p>
            <a:r>
              <a:rPr lang="pl-PL" dirty="0"/>
              <a:t>Reprezentacja dziecka przez rodzica</a:t>
            </a:r>
          </a:p>
        </p:txBody>
      </p:sp>
      <p:sp>
        <p:nvSpPr>
          <p:cNvPr id="3" name="Symbol zastępczy zawartości 2">
            <a:extLst>
              <a:ext uri="{FF2B5EF4-FFF2-40B4-BE49-F238E27FC236}">
                <a16:creationId xmlns:a16="http://schemas.microsoft.com/office/drawing/2014/main" id="{D658DD0D-B342-48E3-ABC0-A0215B2CC448}"/>
              </a:ext>
            </a:extLst>
          </p:cNvPr>
          <p:cNvSpPr>
            <a:spLocks noGrp="1"/>
          </p:cNvSpPr>
          <p:nvPr>
            <p:ph idx="1"/>
          </p:nvPr>
        </p:nvSpPr>
        <p:spPr/>
        <p:txBody>
          <a:bodyPr>
            <a:normAutofit fontScale="62500" lnSpcReduction="20000"/>
          </a:bodyPr>
          <a:lstStyle/>
          <a:p>
            <a:pPr algn="just"/>
            <a:r>
              <a:rPr lang="pl-PL" sz="3200" b="1" dirty="0"/>
              <a:t>Art.  98. §  1. </a:t>
            </a:r>
            <a:r>
              <a:rPr lang="pl-PL" sz="3200" b="1" dirty="0" err="1"/>
              <a:t>k.r.o</a:t>
            </a:r>
            <a:r>
              <a:rPr lang="pl-PL" sz="3200" b="1" dirty="0"/>
              <a:t>.: </a:t>
            </a:r>
            <a:r>
              <a:rPr lang="pl-PL" sz="3200" dirty="0"/>
              <a:t>Rodzice są przedstawicielami ustawowymi dziecka pozostającego pod ich władzą rodzicielską. Jeżeli dziecko pozostaje pod władzą rodzicielską obojga rodziców, każde z nich może działać samodzielnie jako przedstawiciel ustawowy dziecka.</a:t>
            </a:r>
          </a:p>
          <a:p>
            <a:pPr algn="just"/>
            <a:r>
              <a:rPr lang="pl-PL" sz="3200" dirty="0"/>
              <a:t>§  2.  Jednakże żadne z rodziców nie może reprezentować dziecka:1) przy czynnościach prawnych między dziećmi pozostającymi pod ich władzą rodzicielską;</a:t>
            </a:r>
          </a:p>
          <a:p>
            <a:pPr algn="just"/>
            <a:r>
              <a:rPr lang="pl-PL" sz="3200" dirty="0"/>
              <a:t>2) przy czynnościach prawnych między dzieckiem a jednym z rodziców lub jego małżonkiem, </a:t>
            </a:r>
            <a:r>
              <a:rPr lang="pl-PL" sz="3200" b="1" dirty="0"/>
              <a:t>chyba że czynność prawna polega na bezpłatnym przysporzeniu na rzecz dziecka albo że dotyczy należnych dziecku od drugiego z rodziców środków utrzymania i wychowania.</a:t>
            </a:r>
          </a:p>
          <a:p>
            <a:pPr algn="just"/>
            <a:r>
              <a:rPr lang="pl-PL" sz="3200" dirty="0"/>
              <a:t>§  3.  Przepisy paragrafu poprzedzającego stosuje się odpowiednio w postępowaniu przed sądem lub innym organem państwowym.</a:t>
            </a:r>
          </a:p>
          <a:p>
            <a:endParaRPr lang="pl-PL" dirty="0"/>
          </a:p>
        </p:txBody>
      </p:sp>
    </p:spTree>
    <p:extLst>
      <p:ext uri="{BB962C8B-B14F-4D97-AF65-F5344CB8AC3E}">
        <p14:creationId xmlns:p14="http://schemas.microsoft.com/office/powerpoint/2010/main" val="2733889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853440" y="426720"/>
            <a:ext cx="6682740" cy="1112838"/>
          </a:xfrm>
        </p:spPr>
        <p:txBody>
          <a:bodyPr>
            <a:normAutofit fontScale="90000"/>
          </a:bodyPr>
          <a:lstStyle/>
          <a:p>
            <a:pPr algn="ctr"/>
            <a:r>
              <a:rPr lang="pl-PL" dirty="0"/>
              <a:t>Znaczenie procesowe pojęcia „sąd”</a:t>
            </a:r>
          </a:p>
        </p:txBody>
      </p:sp>
      <p:sp>
        <p:nvSpPr>
          <p:cNvPr id="5" name="Symbol zastępczy zawartości 2"/>
          <p:cNvSpPr>
            <a:spLocks noGrp="1"/>
          </p:cNvSpPr>
          <p:nvPr>
            <p:ph idx="1"/>
          </p:nvPr>
        </p:nvSpPr>
        <p:spPr>
          <a:xfrm>
            <a:off x="395536" y="1841553"/>
            <a:ext cx="7992888" cy="4395760"/>
          </a:xfrm>
        </p:spPr>
        <p:txBody>
          <a:bodyPr>
            <a:normAutofit/>
          </a:bodyPr>
          <a:lstStyle/>
          <a:p>
            <a:pPr algn="just"/>
            <a:r>
              <a:rPr lang="pl-PL" sz="2800" b="1" dirty="0"/>
              <a:t>Sąd </a:t>
            </a:r>
            <a:r>
              <a:rPr lang="pl-PL" sz="2800" dirty="0"/>
              <a:t>to </a:t>
            </a:r>
            <a:r>
              <a:rPr lang="pl-PL" sz="2800" u="sng" dirty="0"/>
              <a:t>zespół osób lub osoba wyposażeni w atrybut niezawisłości, powołani do sprawowania wymiaru sprawiedliwości w imieniu Rzeczypospolitej Polskiej oraz w szczególnej procesowej formie.</a:t>
            </a:r>
          </a:p>
          <a:p>
            <a:pPr algn="just"/>
            <a:r>
              <a:rPr lang="pl-PL" sz="2800" dirty="0"/>
              <a:t>Procesowe znaczenie pojęcia „sąd” jest synonimem takich nazw jak „skład orzekający” czy też „sędzia orzekający jednoosobowo”.</a:t>
            </a:r>
          </a:p>
        </p:txBody>
      </p:sp>
    </p:spTree>
    <p:extLst>
      <p:ext uri="{BB962C8B-B14F-4D97-AF65-F5344CB8AC3E}">
        <p14:creationId xmlns:p14="http://schemas.microsoft.com/office/powerpoint/2010/main" val="17572915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just"/>
            <a:r>
              <a:rPr lang="pl-PL" b="1" dirty="0"/>
              <a:t>Oskarżyciel posiłkowy - </a:t>
            </a:r>
            <a:r>
              <a:rPr lang="pl-PL" dirty="0"/>
              <a:t>pokrzywdzony działający jako strona </a:t>
            </a:r>
            <a:r>
              <a:rPr lang="pl-PL" b="1" dirty="0"/>
              <a:t>obok</a:t>
            </a:r>
            <a:r>
              <a:rPr lang="pl-PL" dirty="0"/>
              <a:t> lub </a:t>
            </a:r>
            <a:r>
              <a:rPr lang="pl-PL" b="1" dirty="0"/>
              <a:t>zamiast</a:t>
            </a:r>
            <a:r>
              <a:rPr lang="pl-PL" dirty="0"/>
              <a:t> oskarżyciela publicznego w sprawach o przestępstwa ścigane z oskarżenia publicznego. </a:t>
            </a:r>
          </a:p>
          <a:p>
            <a:pPr algn="just"/>
            <a:endParaRPr lang="pl-PL" b="1" dirty="0"/>
          </a:p>
          <a:p>
            <a:pPr algn="just"/>
            <a:r>
              <a:rPr lang="pl-PL" b="1" dirty="0"/>
              <a:t>Oskarżyciel posiłkowy uboczny - </a:t>
            </a:r>
            <a:r>
              <a:rPr lang="pl-PL" dirty="0"/>
              <a:t>pokrzywdzony, który w toku postępowania sądowego występuje jako strona obok oskarżyciela publicznego (art. 53 k.p.k.)</a:t>
            </a:r>
          </a:p>
          <a:p>
            <a:pPr algn="just"/>
            <a:endParaRPr lang="pl-PL" b="1" dirty="0"/>
          </a:p>
          <a:p>
            <a:pPr algn="just"/>
            <a:r>
              <a:rPr lang="pl-PL" b="1" dirty="0"/>
              <a:t>Oskarżyciel posiłkowy subsydiarny (uwaga! Nowelizacja od 01.10.2023 r.) - </a:t>
            </a:r>
            <a:r>
              <a:rPr lang="pl-PL" dirty="0"/>
              <a:t>pokrzywdzony kierujący do sądu subsydiarny akt oskarżenia w sytuacji, gdy dwukrotnie wydano decyzję o zaniechaniu ścigania (odmówiono wszczęcia postępowania lub umorzono postępowanie), </a:t>
            </a:r>
            <a:r>
              <a:rPr lang="pl-PL" dirty="0">
                <a:solidFill>
                  <a:srgbClr val="FF0000"/>
                </a:solidFill>
              </a:rPr>
              <a:t>a następnie po wniesieniu zażalenia do prokuratora nadrzędnego na drugie z kolei postanowienie, decyzja ta została przez niego utrzymana w mocy</a:t>
            </a:r>
            <a:r>
              <a:rPr lang="pl-PL" dirty="0"/>
              <a:t> (art. 55 k.p.k. i 330 § 2 k.p.k.)</a:t>
            </a:r>
            <a:endParaRPr lang="pl-PL" b="1" dirty="0"/>
          </a:p>
        </p:txBody>
      </p:sp>
      <p:sp>
        <p:nvSpPr>
          <p:cNvPr id="3" name="Title 2"/>
          <p:cNvSpPr>
            <a:spLocks noGrp="1"/>
          </p:cNvSpPr>
          <p:nvPr>
            <p:ph type="title"/>
          </p:nvPr>
        </p:nvSpPr>
        <p:spPr>
          <a:xfrm>
            <a:off x="467544" y="260648"/>
            <a:ext cx="8229600" cy="1143000"/>
          </a:xfrm>
        </p:spPr>
        <p:txBody>
          <a:bodyPr>
            <a:normAutofit/>
          </a:bodyPr>
          <a:lstStyle/>
          <a:p>
            <a:pPr algn="ctr"/>
            <a:r>
              <a:rPr lang="pl-PL" sz="3200" b="1" dirty="0"/>
              <a:t>Oskarżyciel posiłkowy</a:t>
            </a:r>
          </a:p>
        </p:txBody>
      </p:sp>
    </p:spTree>
    <p:extLst>
      <p:ext uri="{BB962C8B-B14F-4D97-AF65-F5344CB8AC3E}">
        <p14:creationId xmlns:p14="http://schemas.microsoft.com/office/powerpoint/2010/main" val="32409680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179512" y="2027457"/>
            <a:ext cx="4328220" cy="4797152"/>
          </a:xfrm>
        </p:spPr>
        <p:txBody>
          <a:bodyPr>
            <a:normAutofit fontScale="85000" lnSpcReduction="20000"/>
          </a:bodyPr>
          <a:lstStyle/>
          <a:p>
            <a:r>
              <a:rPr lang="pl-PL" dirty="0"/>
              <a:t>Złożenie </a:t>
            </a:r>
            <a:r>
              <a:rPr lang="pl-PL" b="1" dirty="0"/>
              <a:t>oświadczenia</a:t>
            </a:r>
            <a:r>
              <a:rPr lang="pl-PL" dirty="0"/>
              <a:t>, że będzie działał w charakterze oskarżyciela posiłkowego.</a:t>
            </a:r>
          </a:p>
          <a:p>
            <a:pPr marL="109728" indent="0">
              <a:buNone/>
            </a:pPr>
            <a:endParaRPr lang="pl-PL" dirty="0"/>
          </a:p>
          <a:p>
            <a:r>
              <a:rPr lang="pl-PL" dirty="0"/>
              <a:t>Termin: </a:t>
            </a:r>
            <a:r>
              <a:rPr lang="pl-PL" b="1" dirty="0"/>
              <a:t>do czasu rozpoczęcia przewodu </a:t>
            </a:r>
            <a:r>
              <a:rPr lang="pl-PL" dirty="0"/>
              <a:t>sądowego na pierwszej rozprawie głównej.</a:t>
            </a:r>
          </a:p>
          <a:p>
            <a:pPr marL="109728" indent="0">
              <a:buNone/>
            </a:pPr>
            <a:endParaRPr lang="pl-PL" dirty="0"/>
          </a:p>
          <a:p>
            <a:r>
              <a:rPr lang="pl-PL" b="1" dirty="0"/>
              <a:t>Cofnięcie</a:t>
            </a:r>
            <a:r>
              <a:rPr lang="pl-PL" dirty="0"/>
              <a:t> aktu oskarżenia przez oskarżyciela publicznego→ złożenie oświadczenia w terminie </a:t>
            </a:r>
            <a:r>
              <a:rPr lang="pl-PL" b="1" dirty="0"/>
              <a:t>14 dni od powiadomienia</a:t>
            </a:r>
            <a:r>
              <a:rPr lang="pl-PL" dirty="0"/>
              <a:t> go o cofnięciu (art. 54 § 2 k.p.k.) </a:t>
            </a:r>
          </a:p>
          <a:p>
            <a:endParaRPr lang="pl-PL" dirty="0"/>
          </a:p>
        </p:txBody>
      </p:sp>
      <p:sp>
        <p:nvSpPr>
          <p:cNvPr id="6" name="Content Placeholder 5"/>
          <p:cNvSpPr>
            <a:spLocks noGrp="1"/>
          </p:cNvSpPr>
          <p:nvPr>
            <p:ph sz="quarter" idx="4"/>
          </p:nvPr>
        </p:nvSpPr>
        <p:spPr>
          <a:xfrm>
            <a:off x="4644008" y="2060848"/>
            <a:ext cx="4392488" cy="4797152"/>
          </a:xfrm>
        </p:spPr>
        <p:txBody>
          <a:bodyPr>
            <a:normAutofit fontScale="85000" lnSpcReduction="20000"/>
          </a:bodyPr>
          <a:lstStyle/>
          <a:p>
            <a:pPr algn="just"/>
            <a:r>
              <a:rPr lang="pl-PL" b="1" dirty="0"/>
              <a:t>Dwukrotne uzyskanie decyzji</a:t>
            </a:r>
            <a:r>
              <a:rPr lang="pl-PL" dirty="0"/>
              <a:t> o zaniechaniu ścigania, </a:t>
            </a:r>
            <a:r>
              <a:rPr lang="pl-PL" dirty="0">
                <a:solidFill>
                  <a:srgbClr val="FF0000"/>
                </a:solidFill>
              </a:rPr>
              <a:t>a następnie utrzymanie </a:t>
            </a:r>
            <a:r>
              <a:rPr lang="pl-PL" b="1" dirty="0">
                <a:solidFill>
                  <a:srgbClr val="FF0000"/>
                </a:solidFill>
              </a:rPr>
              <a:t>drugiej decyzji o jego zaniechaniu (drugiej odmowy, drugiego umorzenia po odmowie, drugiego umorzenia) </a:t>
            </a:r>
            <a:r>
              <a:rPr lang="pl-PL" dirty="0">
                <a:solidFill>
                  <a:srgbClr val="FF0000"/>
                </a:solidFill>
              </a:rPr>
              <a:t>w mocy przez prokuratora nadrzędnego</a:t>
            </a:r>
            <a:r>
              <a:rPr lang="pl-PL" dirty="0"/>
              <a:t>.</a:t>
            </a:r>
          </a:p>
          <a:p>
            <a:pPr marL="109728" indent="0" algn="just">
              <a:buNone/>
            </a:pPr>
            <a:endParaRPr lang="pl-PL" dirty="0"/>
          </a:p>
          <a:p>
            <a:pPr algn="just"/>
            <a:r>
              <a:rPr lang="pl-PL" dirty="0"/>
              <a:t>Termin: </a:t>
            </a:r>
            <a:r>
              <a:rPr lang="pl-PL" b="1" dirty="0"/>
              <a:t>miesiąc od doręczenia </a:t>
            </a:r>
            <a:r>
              <a:rPr lang="pl-PL" dirty="0">
                <a:solidFill>
                  <a:srgbClr val="FF0000"/>
                </a:solidFill>
              </a:rPr>
              <a:t>zawiadomienia o utrzymaniu w mocy drugiego postanowienia przez prokuratora nadrzędnego</a:t>
            </a:r>
            <a:r>
              <a:rPr lang="pl-PL" dirty="0"/>
              <a:t>. </a:t>
            </a:r>
          </a:p>
          <a:p>
            <a:pPr algn="just"/>
            <a:r>
              <a:rPr lang="pl-PL" b="1" dirty="0"/>
              <a:t>Przymus adwokacko-radcowski</a:t>
            </a:r>
            <a:r>
              <a:rPr lang="pl-PL" dirty="0"/>
              <a:t>→ sporządzenie i podpisanie subsydiarnego aktu oskarżenia przez profesjonalnego reprezentanta procesowego (art. 55 § 2 k.p.k., </a:t>
            </a:r>
            <a:r>
              <a:rPr lang="pl-PL" dirty="0">
                <a:solidFill>
                  <a:srgbClr val="FF0000"/>
                </a:solidFill>
              </a:rPr>
              <a:t>także radca Prokuratorii Generalnej RP</a:t>
            </a:r>
            <a:r>
              <a:rPr lang="pl-PL" dirty="0"/>
              <a:t>).</a:t>
            </a:r>
          </a:p>
        </p:txBody>
      </p:sp>
    </p:spTree>
    <p:extLst>
      <p:ext uri="{BB962C8B-B14F-4D97-AF65-F5344CB8AC3E}">
        <p14:creationId xmlns:p14="http://schemas.microsoft.com/office/powerpoint/2010/main" val="33276292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8650" y="98986"/>
            <a:ext cx="7886700" cy="1521004"/>
          </a:xfrm>
        </p:spPr>
        <p:txBody>
          <a:bodyPr>
            <a:normAutofit fontScale="90000"/>
          </a:bodyPr>
          <a:lstStyle/>
          <a:p>
            <a:pPr algn="ctr"/>
            <a:r>
              <a:rPr lang="pl-PL" dirty="0"/>
              <a:t>Oskarżyciel posiłkowy subsydiarny </a:t>
            </a:r>
          </a:p>
        </p:txBody>
      </p:sp>
      <p:sp>
        <p:nvSpPr>
          <p:cNvPr id="3" name="Symbol zastępczy zawartości 2"/>
          <p:cNvSpPr>
            <a:spLocks noGrp="1"/>
          </p:cNvSpPr>
          <p:nvPr>
            <p:ph idx="1"/>
          </p:nvPr>
        </p:nvSpPr>
        <p:spPr>
          <a:xfrm>
            <a:off x="571768" y="1871278"/>
            <a:ext cx="7713251" cy="4127234"/>
          </a:xfrm>
        </p:spPr>
        <p:txBody>
          <a:bodyPr>
            <a:normAutofit lnSpcReduction="10000"/>
          </a:bodyPr>
          <a:lstStyle/>
          <a:p>
            <a:pPr algn="just"/>
            <a:r>
              <a:rPr lang="pl-PL" sz="1800" dirty="0"/>
              <a:t>Subsydiarny akt oskarżenia wniesiony po </a:t>
            </a:r>
            <a:r>
              <a:rPr lang="pl-PL" sz="1800" b="1" dirty="0"/>
              <a:t>dwukrotnej decyzji o zaniechaniu ścigania (tj. odmowie wszczęcia lub umorzeniu) </a:t>
            </a:r>
            <a:r>
              <a:rPr lang="pl-PL" sz="1800" dirty="0"/>
              <a:t>postępowania przygotowawczego </a:t>
            </a:r>
            <a:r>
              <a:rPr lang="pl-PL" sz="1800" dirty="0">
                <a:sym typeface="Wingdings" panose="05000000000000000000" pitchFamily="2" charset="2"/>
              </a:rPr>
              <a:t> </a:t>
            </a:r>
            <a:r>
              <a:rPr lang="pl-PL" sz="1800" dirty="0">
                <a:solidFill>
                  <a:srgbClr val="C00000"/>
                </a:solidFill>
                <a:sym typeface="Wingdings" panose="05000000000000000000" pitchFamily="2" charset="2"/>
              </a:rPr>
              <a:t>Uwaga! Zmiana od 1.10.2023 (poprzednio dwukrotna odmowa wszczęcia albo dwukrotne umorzenie)</a:t>
            </a:r>
            <a:endParaRPr lang="pl-PL" sz="1800" dirty="0">
              <a:solidFill>
                <a:srgbClr val="C00000"/>
              </a:solidFill>
            </a:endParaRPr>
          </a:p>
          <a:p>
            <a:pPr algn="just"/>
            <a:r>
              <a:rPr lang="pl-PL" sz="1800" dirty="0"/>
              <a:t>Obowiązuje przymus adwokacko-radcowski,</a:t>
            </a:r>
          </a:p>
          <a:p>
            <a:pPr algn="just"/>
            <a:r>
              <a:rPr lang="pl-PL" sz="1800" dirty="0"/>
              <a:t>Na polecenie sądu Policja dokonuje określonych przez sąd czynności dowodowych, a ich wyniki przedstawia następnie sądowi,</a:t>
            </a:r>
          </a:p>
          <a:p>
            <a:pPr algn="just"/>
            <a:r>
              <a:rPr lang="pl-PL" sz="1800" dirty="0"/>
              <a:t>W każdym czasie do postępowania może wstąpić prokurator; wówczas oskarżyciel posiłkowy subsydiarny staje się oskarżycielem posiłkowym ubocznym,</a:t>
            </a:r>
          </a:p>
          <a:p>
            <a:pPr algn="just"/>
            <a:r>
              <a:rPr lang="pl-PL" sz="1800" dirty="0"/>
              <a:t>Ewentualne odstąpienie powoduje obowiązek zawiadomienia prokuratora, który w ciągu 14 dni może się przyłączyć do postępowania. Śmierć powoduje zawieszenie postępowania, a osoby najbliższe lub pozostające na utrzymaniu mogą wstąpić w jego prawa w terminie 3 miesięcy.</a:t>
            </a:r>
          </a:p>
        </p:txBody>
      </p:sp>
    </p:spTree>
    <p:extLst>
      <p:ext uri="{BB962C8B-B14F-4D97-AF65-F5344CB8AC3E}">
        <p14:creationId xmlns:p14="http://schemas.microsoft.com/office/powerpoint/2010/main" val="32899754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załka: wygięta 3">
            <a:extLst>
              <a:ext uri="{FF2B5EF4-FFF2-40B4-BE49-F238E27FC236}">
                <a16:creationId xmlns:a16="http://schemas.microsoft.com/office/drawing/2014/main" id="{0C265E89-AA98-DB1A-C3F1-E94B55862181}"/>
              </a:ext>
            </a:extLst>
          </p:cNvPr>
          <p:cNvSpPr/>
          <p:nvPr/>
        </p:nvSpPr>
        <p:spPr>
          <a:xfrm rot="3611138">
            <a:off x="5002700" y="591340"/>
            <a:ext cx="1563282" cy="2210993"/>
          </a:xfrm>
          <a:prstGeom prst="bentArrow">
            <a:avLst>
              <a:gd name="adj1" fmla="val 12740"/>
              <a:gd name="adj2" fmla="val 14082"/>
              <a:gd name="adj3" fmla="val 13247"/>
              <a:gd name="adj4" fmla="val 78033"/>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graphicFrame>
        <p:nvGraphicFramePr>
          <p:cNvPr id="5" name="Symbol zastępczy zawartości 3">
            <a:extLst>
              <a:ext uri="{FF2B5EF4-FFF2-40B4-BE49-F238E27FC236}">
                <a16:creationId xmlns:a16="http://schemas.microsoft.com/office/drawing/2014/main" id="{2D7C0A87-001A-4A6B-0770-4E1CAC065CA6}"/>
              </a:ext>
            </a:extLst>
          </p:cNvPr>
          <p:cNvGraphicFramePr>
            <a:graphicFrameLocks/>
          </p:cNvGraphicFramePr>
          <p:nvPr/>
        </p:nvGraphicFramePr>
        <p:xfrm>
          <a:off x="266099" y="1212821"/>
          <a:ext cx="6562262" cy="394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upa 5">
            <a:extLst>
              <a:ext uri="{FF2B5EF4-FFF2-40B4-BE49-F238E27FC236}">
                <a16:creationId xmlns:a16="http://schemas.microsoft.com/office/drawing/2014/main" id="{A7FC94B7-F766-7B83-C30D-AEBA46263A2E}"/>
              </a:ext>
            </a:extLst>
          </p:cNvPr>
          <p:cNvGrpSpPr/>
          <p:nvPr/>
        </p:nvGrpSpPr>
        <p:grpSpPr>
          <a:xfrm rot="5400000">
            <a:off x="3386406" y="3739520"/>
            <a:ext cx="321647" cy="376266"/>
            <a:chOff x="5564328" y="358447"/>
            <a:chExt cx="428862" cy="501688"/>
          </a:xfrm>
          <a:solidFill>
            <a:srgbClr val="FF5050"/>
          </a:solidFill>
        </p:grpSpPr>
        <p:sp>
          <p:nvSpPr>
            <p:cNvPr id="7" name="Strzałka: w prawo 6">
              <a:extLst>
                <a:ext uri="{FF2B5EF4-FFF2-40B4-BE49-F238E27FC236}">
                  <a16:creationId xmlns:a16="http://schemas.microsoft.com/office/drawing/2014/main" id="{55D33D1C-AAF0-1CD2-968F-39917270535A}"/>
                </a:ext>
              </a:extLst>
            </p:cNvPr>
            <p:cNvSpPr/>
            <p:nvPr/>
          </p:nvSpPr>
          <p:spPr>
            <a:xfrm>
              <a:off x="5564328" y="358447"/>
              <a:ext cx="428862" cy="501688"/>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pl-PL" sz="1350"/>
            </a:p>
          </p:txBody>
        </p:sp>
        <p:sp>
          <p:nvSpPr>
            <p:cNvPr id="8" name="Strzałka: w prawo 4">
              <a:extLst>
                <a:ext uri="{FF2B5EF4-FFF2-40B4-BE49-F238E27FC236}">
                  <a16:creationId xmlns:a16="http://schemas.microsoft.com/office/drawing/2014/main" id="{CD3F8AE9-7C04-3D63-8FCC-9D848EEBE1B7}"/>
                </a:ext>
              </a:extLst>
            </p:cNvPr>
            <p:cNvSpPr txBox="1"/>
            <p:nvPr/>
          </p:nvSpPr>
          <p:spPr>
            <a:xfrm>
              <a:off x="5564328" y="458785"/>
              <a:ext cx="300203" cy="30101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433388">
                <a:lnSpc>
                  <a:spcPct val="90000"/>
                </a:lnSpc>
                <a:spcBef>
                  <a:spcPct val="0"/>
                </a:spcBef>
                <a:spcAft>
                  <a:spcPct val="35000"/>
                </a:spcAft>
              </a:pPr>
              <a:endParaRPr lang="pl-PL" sz="975"/>
            </a:p>
          </p:txBody>
        </p:sp>
      </p:grpSp>
      <p:grpSp>
        <p:nvGrpSpPr>
          <p:cNvPr id="9" name="Grupa 8">
            <a:extLst>
              <a:ext uri="{FF2B5EF4-FFF2-40B4-BE49-F238E27FC236}">
                <a16:creationId xmlns:a16="http://schemas.microsoft.com/office/drawing/2014/main" id="{1A2F5939-7556-9024-35FD-584AE61FA361}"/>
              </a:ext>
            </a:extLst>
          </p:cNvPr>
          <p:cNvGrpSpPr/>
          <p:nvPr/>
        </p:nvGrpSpPr>
        <p:grpSpPr>
          <a:xfrm>
            <a:off x="6903614" y="1980193"/>
            <a:ext cx="1517202" cy="910322"/>
            <a:chOff x="6195484" y="2410"/>
            <a:chExt cx="2022936" cy="1213762"/>
          </a:xfrm>
          <a:solidFill>
            <a:srgbClr val="FF5050"/>
          </a:solidFill>
        </p:grpSpPr>
        <p:sp>
          <p:nvSpPr>
            <p:cNvPr id="10" name="Prostokąt: zaokrąglone rogi 9">
              <a:extLst>
                <a:ext uri="{FF2B5EF4-FFF2-40B4-BE49-F238E27FC236}">
                  <a16:creationId xmlns:a16="http://schemas.microsoft.com/office/drawing/2014/main" id="{1773B130-1C1E-F426-3EFA-2972BF4F5554}"/>
                </a:ext>
              </a:extLst>
            </p:cNvPr>
            <p:cNvSpPr/>
            <p:nvPr/>
          </p:nvSpPr>
          <p:spPr>
            <a:xfrm>
              <a:off x="6195484" y="2410"/>
              <a:ext cx="2022936" cy="1213762"/>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pl-PL" sz="1350"/>
            </a:p>
          </p:txBody>
        </p:sp>
        <p:sp>
          <p:nvSpPr>
            <p:cNvPr id="11" name="Prostokąt: zaokrąglone rogi 4">
              <a:extLst>
                <a:ext uri="{FF2B5EF4-FFF2-40B4-BE49-F238E27FC236}">
                  <a16:creationId xmlns:a16="http://schemas.microsoft.com/office/drawing/2014/main" id="{B0065864-36D3-2575-09B3-E7021907C87D}"/>
                </a:ext>
              </a:extLst>
            </p:cNvPr>
            <p:cNvSpPr txBox="1"/>
            <p:nvPr/>
          </p:nvSpPr>
          <p:spPr>
            <a:xfrm>
              <a:off x="6231034" y="37960"/>
              <a:ext cx="1951836" cy="114266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algn="ctr" defTabSz="533400">
                <a:lnSpc>
                  <a:spcPct val="90000"/>
                </a:lnSpc>
                <a:spcBef>
                  <a:spcPct val="0"/>
                </a:spcBef>
                <a:spcAft>
                  <a:spcPct val="35000"/>
                </a:spcAft>
              </a:pPr>
              <a:r>
                <a:rPr lang="pl-PL" sz="1200" dirty="0"/>
                <a:t>utrzymanie w mocy postanowienia przez sąd</a:t>
              </a:r>
            </a:p>
          </p:txBody>
        </p:sp>
      </p:grpSp>
      <p:grpSp>
        <p:nvGrpSpPr>
          <p:cNvPr id="12" name="Grupa 11">
            <a:extLst>
              <a:ext uri="{FF2B5EF4-FFF2-40B4-BE49-F238E27FC236}">
                <a16:creationId xmlns:a16="http://schemas.microsoft.com/office/drawing/2014/main" id="{5B80735C-CF5E-F025-28B9-FEE090A816BC}"/>
              </a:ext>
            </a:extLst>
          </p:cNvPr>
          <p:cNvGrpSpPr/>
          <p:nvPr/>
        </p:nvGrpSpPr>
        <p:grpSpPr>
          <a:xfrm>
            <a:off x="2788628" y="4250843"/>
            <a:ext cx="1517202" cy="910322"/>
            <a:chOff x="6195484" y="2410"/>
            <a:chExt cx="2022936" cy="1213762"/>
          </a:xfrm>
          <a:solidFill>
            <a:srgbClr val="FF5050"/>
          </a:solidFill>
        </p:grpSpPr>
        <p:sp>
          <p:nvSpPr>
            <p:cNvPr id="13" name="Prostokąt: zaokrąglone rogi 12">
              <a:extLst>
                <a:ext uri="{FF2B5EF4-FFF2-40B4-BE49-F238E27FC236}">
                  <a16:creationId xmlns:a16="http://schemas.microsoft.com/office/drawing/2014/main" id="{C15374B6-9F13-4E4F-21D6-228EB69BEACD}"/>
                </a:ext>
              </a:extLst>
            </p:cNvPr>
            <p:cNvSpPr/>
            <p:nvPr/>
          </p:nvSpPr>
          <p:spPr>
            <a:xfrm>
              <a:off x="6195484" y="2410"/>
              <a:ext cx="2022936" cy="1213762"/>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pl-PL" sz="1350"/>
            </a:p>
          </p:txBody>
        </p:sp>
        <p:sp>
          <p:nvSpPr>
            <p:cNvPr id="14" name="Prostokąt: zaokrąglone rogi 4">
              <a:extLst>
                <a:ext uri="{FF2B5EF4-FFF2-40B4-BE49-F238E27FC236}">
                  <a16:creationId xmlns:a16="http://schemas.microsoft.com/office/drawing/2014/main" id="{3B8E0A67-A07C-09F9-0E60-CC65DA13B871}"/>
                </a:ext>
              </a:extLst>
            </p:cNvPr>
            <p:cNvSpPr txBox="1"/>
            <p:nvPr/>
          </p:nvSpPr>
          <p:spPr>
            <a:xfrm>
              <a:off x="6231034" y="37960"/>
              <a:ext cx="1951836" cy="114266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algn="ctr" defTabSz="533400">
                <a:lnSpc>
                  <a:spcPct val="90000"/>
                </a:lnSpc>
                <a:spcBef>
                  <a:spcPct val="0"/>
                </a:spcBef>
                <a:spcAft>
                  <a:spcPct val="35000"/>
                </a:spcAft>
              </a:pPr>
              <a:r>
                <a:rPr lang="pl-PL" sz="1200" dirty="0"/>
                <a:t>uchylenie postanowienia o umorzeniu przez prokuratora nadrzędnego</a:t>
              </a:r>
            </a:p>
          </p:txBody>
        </p:sp>
      </p:grpSp>
      <p:sp>
        <p:nvSpPr>
          <p:cNvPr id="15" name="Strzałka: wygięta 14">
            <a:extLst>
              <a:ext uri="{FF2B5EF4-FFF2-40B4-BE49-F238E27FC236}">
                <a16:creationId xmlns:a16="http://schemas.microsoft.com/office/drawing/2014/main" id="{943DBCED-5539-2271-6BD1-BAB83115DF6F}"/>
              </a:ext>
            </a:extLst>
          </p:cNvPr>
          <p:cNvSpPr/>
          <p:nvPr/>
        </p:nvSpPr>
        <p:spPr>
          <a:xfrm rot="16200000" flipV="1">
            <a:off x="4666786" y="3552469"/>
            <a:ext cx="1022899" cy="1388686"/>
          </a:xfrm>
          <a:prstGeom prst="bentArrow">
            <a:avLst>
              <a:gd name="adj1" fmla="val 18491"/>
              <a:gd name="adj2" fmla="val 18633"/>
              <a:gd name="adj3" fmla="val 17574"/>
              <a:gd name="adj4" fmla="val 43750"/>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16" name="pole tekstowe 15">
            <a:extLst>
              <a:ext uri="{FF2B5EF4-FFF2-40B4-BE49-F238E27FC236}">
                <a16:creationId xmlns:a16="http://schemas.microsoft.com/office/drawing/2014/main" id="{7EF03D94-3918-DC9F-0BBE-F065044CEFFF}"/>
              </a:ext>
            </a:extLst>
          </p:cNvPr>
          <p:cNvSpPr txBox="1"/>
          <p:nvPr/>
        </p:nvSpPr>
        <p:spPr>
          <a:xfrm>
            <a:off x="6903614" y="2990418"/>
            <a:ext cx="1517202" cy="900246"/>
          </a:xfrm>
          <a:prstGeom prst="rect">
            <a:avLst/>
          </a:prstGeom>
          <a:noFill/>
        </p:spPr>
        <p:txBody>
          <a:bodyPr wrap="square" rtlCol="0">
            <a:spAutoFit/>
          </a:bodyPr>
          <a:lstStyle/>
          <a:p>
            <a:pPr algn="ctr"/>
            <a:r>
              <a:rPr lang="pl-PL" sz="1050" b="1" dirty="0">
                <a:solidFill>
                  <a:srgbClr val="FF5050"/>
                </a:solidFill>
              </a:rPr>
              <a:t>brak możliwości nabycia statusu oskarżyciela posiłkowego subsydiarnego</a:t>
            </a:r>
          </a:p>
        </p:txBody>
      </p:sp>
      <p:sp>
        <p:nvSpPr>
          <p:cNvPr id="17" name="pole tekstowe 16">
            <a:extLst>
              <a:ext uri="{FF2B5EF4-FFF2-40B4-BE49-F238E27FC236}">
                <a16:creationId xmlns:a16="http://schemas.microsoft.com/office/drawing/2014/main" id="{4444EDDE-64C6-86E6-63D5-AA83E72EA670}"/>
              </a:ext>
            </a:extLst>
          </p:cNvPr>
          <p:cNvSpPr txBox="1"/>
          <p:nvPr/>
        </p:nvSpPr>
        <p:spPr>
          <a:xfrm>
            <a:off x="170707" y="5227748"/>
            <a:ext cx="2476871" cy="577081"/>
          </a:xfrm>
          <a:prstGeom prst="rect">
            <a:avLst/>
          </a:prstGeom>
          <a:noFill/>
        </p:spPr>
        <p:txBody>
          <a:bodyPr wrap="square" rtlCol="0">
            <a:spAutoFit/>
          </a:bodyPr>
          <a:lstStyle/>
          <a:p>
            <a:pPr algn="ctr"/>
            <a:r>
              <a:rPr lang="pl-PL" sz="1050" b="1" dirty="0">
                <a:solidFill>
                  <a:srgbClr val="213B69"/>
                </a:solidFill>
              </a:rPr>
              <a:t>termin: 1 miesiąc </a:t>
            </a:r>
          </a:p>
          <a:p>
            <a:pPr algn="ctr"/>
            <a:r>
              <a:rPr lang="pl-PL" sz="1050" b="1" dirty="0">
                <a:solidFill>
                  <a:srgbClr val="213B69"/>
                </a:solidFill>
              </a:rPr>
              <a:t>od doręczenia zawiadomienia </a:t>
            </a:r>
          </a:p>
          <a:p>
            <a:pPr algn="ctr"/>
            <a:r>
              <a:rPr lang="pl-PL" sz="1050" b="1" dirty="0">
                <a:solidFill>
                  <a:srgbClr val="213B69"/>
                </a:solidFill>
              </a:rPr>
              <a:t>o utrzymaniu w mocy</a:t>
            </a:r>
          </a:p>
        </p:txBody>
      </p:sp>
      <p:sp>
        <p:nvSpPr>
          <p:cNvPr id="18" name="pole tekstowe 17">
            <a:extLst>
              <a:ext uri="{FF2B5EF4-FFF2-40B4-BE49-F238E27FC236}">
                <a16:creationId xmlns:a16="http://schemas.microsoft.com/office/drawing/2014/main" id="{9311E717-6BA2-B70C-9380-F5411D5AA8FE}"/>
              </a:ext>
            </a:extLst>
          </p:cNvPr>
          <p:cNvSpPr txBox="1"/>
          <p:nvPr/>
        </p:nvSpPr>
        <p:spPr>
          <a:xfrm>
            <a:off x="6050640" y="4190935"/>
            <a:ext cx="2695598" cy="1754326"/>
          </a:xfrm>
          <a:prstGeom prst="rect">
            <a:avLst/>
          </a:prstGeom>
          <a:noFill/>
          <a:ln>
            <a:solidFill>
              <a:srgbClr val="213B69"/>
            </a:solidFill>
          </a:ln>
        </p:spPr>
        <p:txBody>
          <a:bodyPr wrap="square" rtlCol="0">
            <a:spAutoFit/>
          </a:bodyPr>
          <a:lstStyle/>
          <a:p>
            <a:pPr algn="ctr"/>
            <a:r>
              <a:rPr lang="pl-PL" dirty="0">
                <a:solidFill>
                  <a:srgbClr val="213B69"/>
                </a:solidFill>
              </a:rPr>
              <a:t>NABYCIE UPRAWNIEŃ OSKARŻYCIELA POSIŁKOWEGO SUBSYDIARNEGO </a:t>
            </a:r>
          </a:p>
          <a:p>
            <a:pPr algn="ctr"/>
            <a:r>
              <a:rPr lang="pl-PL" dirty="0">
                <a:solidFill>
                  <a:srgbClr val="213B69"/>
                </a:solidFill>
              </a:rPr>
              <a:t>PRZEZ POKRZYWDZONEGO</a:t>
            </a:r>
          </a:p>
        </p:txBody>
      </p:sp>
    </p:spTree>
    <p:extLst>
      <p:ext uri="{BB962C8B-B14F-4D97-AF65-F5344CB8AC3E}">
        <p14:creationId xmlns:p14="http://schemas.microsoft.com/office/powerpoint/2010/main" val="326601556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36004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128500" y="1772816"/>
            <a:ext cx="4328220" cy="4680520"/>
          </a:xfrm>
        </p:spPr>
        <p:txBody>
          <a:bodyPr>
            <a:normAutofit fontScale="77500" lnSpcReduction="20000"/>
          </a:bodyPr>
          <a:lstStyle/>
          <a:p>
            <a:pPr algn="just"/>
            <a:r>
              <a:rPr lang="pl-PL" dirty="0"/>
              <a:t>Sąd może </a:t>
            </a:r>
            <a:r>
              <a:rPr lang="pl-PL" b="1" dirty="0"/>
              <a:t>ograniczyć liczbę oskarżycieli posiłkowych </a:t>
            </a:r>
            <a:r>
              <a:rPr lang="pl-PL" dirty="0"/>
              <a:t>występujących w sprawie, jeżeli jest to konieczne dla zabezpieczenia prawidłowego toku postępowania (art. 56 § 1 k.p.k.).</a:t>
            </a:r>
          </a:p>
          <a:p>
            <a:pPr algn="just"/>
            <a:r>
              <a:rPr lang="pl-PL" dirty="0"/>
              <a:t>Na postanowienie o odmowie oskarżycielowi posiłkowemu udziału w postępowaniu sądowym ze względu na zbyt dużą liczbę oskarżycieli </a:t>
            </a:r>
            <a:r>
              <a:rPr lang="pl-PL" b="1" dirty="0"/>
              <a:t>zażalenie nie przysługuje</a:t>
            </a:r>
            <a:r>
              <a:rPr lang="pl-PL" dirty="0"/>
              <a:t>. </a:t>
            </a:r>
          </a:p>
          <a:p>
            <a:pPr algn="just"/>
            <a:r>
              <a:rPr lang="pl-PL" dirty="0"/>
              <a:t>Osobie, której </a:t>
            </a:r>
            <a:r>
              <a:rPr lang="pl-PL" b="1" dirty="0"/>
              <a:t>odmówiono</a:t>
            </a:r>
            <a:r>
              <a:rPr lang="pl-PL" dirty="0"/>
              <a:t>, przysługuje jednak prawo złożenia sądowi </a:t>
            </a:r>
            <a:r>
              <a:rPr lang="pl-PL" b="1" dirty="0"/>
              <a:t>pisma wyrażającego jej stanowisko w terminie 7 dni </a:t>
            </a:r>
            <a:r>
              <a:rPr lang="pl-PL" dirty="0"/>
              <a:t>od doręczenia postanowienia.</a:t>
            </a:r>
          </a:p>
        </p:txBody>
      </p:sp>
      <p:sp>
        <p:nvSpPr>
          <p:cNvPr id="6" name="Content Placeholder 5"/>
          <p:cNvSpPr>
            <a:spLocks noGrp="1"/>
          </p:cNvSpPr>
          <p:nvPr>
            <p:ph sz="quarter" idx="4"/>
          </p:nvPr>
        </p:nvSpPr>
        <p:spPr>
          <a:xfrm>
            <a:off x="4652190" y="1958752"/>
            <a:ext cx="4392488" cy="4797152"/>
          </a:xfrm>
        </p:spPr>
        <p:txBody>
          <a:bodyPr>
            <a:normAutofit fontScale="77500" lnSpcReduction="20000"/>
          </a:bodyPr>
          <a:lstStyle/>
          <a:p>
            <a:pPr algn="just"/>
            <a:r>
              <a:rPr lang="pl-PL" b="1" dirty="0"/>
              <a:t>Inny pokrzywdzony tym samym czynem </a:t>
            </a:r>
            <a:r>
              <a:rPr lang="pl-PL" dirty="0"/>
              <a:t>może aż do rozpoczęcia przewodu sądowego na rozprawie głównej przyłączyć się do postępowania wszczętego na skutek wniesienia subsydiarnego aktu oskarżenia (art. 55 § 3 k.p.k.).</a:t>
            </a:r>
          </a:p>
          <a:p>
            <a:pPr algn="just"/>
            <a:endParaRPr lang="pl-PL" dirty="0"/>
          </a:p>
          <a:p>
            <a:pPr algn="just"/>
            <a:r>
              <a:rPr lang="pl-PL" dirty="0"/>
              <a:t>Do postępowania wszczętego na skutek wniesienia subsydiarnego aktu oskarżenia </a:t>
            </a:r>
            <a:r>
              <a:rPr lang="pl-PL" b="1" dirty="0"/>
              <a:t>może wstąpić w każdym czasie prokurator</a:t>
            </a:r>
            <a:r>
              <a:rPr lang="pl-PL" dirty="0"/>
              <a:t>, który staje się oskarżycielem publicznym, a oskarżyciel posiłkowy subsydiarny staje się oskarżycielem posiłkowym ubocznym.</a:t>
            </a:r>
          </a:p>
          <a:p>
            <a:pPr algn="just"/>
            <a:r>
              <a:rPr lang="pl-PL" b="1" dirty="0"/>
              <a:t>Nowelizacja – art. 55 </a:t>
            </a:r>
            <a:r>
              <a:rPr lang="pl-PL" dirty="0"/>
              <a:t>§ 5 wstąpienie przez prokuratora do sprawy jako dodatkowy „uczestnik”, a nie jako oskarżyciel.</a:t>
            </a:r>
            <a:endParaRPr lang="pl-PL" b="1" dirty="0"/>
          </a:p>
          <a:p>
            <a:pPr algn="just"/>
            <a:endParaRPr lang="pl-PL" dirty="0"/>
          </a:p>
        </p:txBody>
      </p:sp>
    </p:spTree>
    <p:extLst>
      <p:ext uri="{BB962C8B-B14F-4D97-AF65-F5344CB8AC3E}">
        <p14:creationId xmlns:p14="http://schemas.microsoft.com/office/powerpoint/2010/main" val="697948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0" y="2060848"/>
            <a:ext cx="4579740" cy="4797152"/>
          </a:xfrm>
        </p:spPr>
        <p:txBody>
          <a:bodyPr>
            <a:normAutofit/>
          </a:bodyPr>
          <a:lstStyle/>
          <a:p>
            <a:r>
              <a:rPr lang="pl-PL" b="1" dirty="0"/>
              <a:t>Śmierć </a:t>
            </a:r>
            <a:r>
              <a:rPr lang="pl-PL" dirty="0"/>
              <a:t>oskarżyciela ubocznego:</a:t>
            </a:r>
          </a:p>
          <a:p>
            <a:pPr marL="109728" indent="0">
              <a:buNone/>
            </a:pPr>
            <a:endParaRPr lang="pl-PL" dirty="0"/>
          </a:p>
          <a:p>
            <a:pPr>
              <a:buFont typeface="Arial" pitchFamily="34" charset="0"/>
              <a:buChar char="•"/>
            </a:pPr>
            <a:r>
              <a:rPr lang="pl-PL" b="1" dirty="0"/>
              <a:t>Nie tamuje biegu </a:t>
            </a:r>
            <a:r>
              <a:rPr lang="pl-PL" dirty="0"/>
              <a:t>postępowania (art. 58 § 1 k.p.k.)</a:t>
            </a:r>
          </a:p>
          <a:p>
            <a:pPr>
              <a:buFont typeface="Arial" pitchFamily="34" charset="0"/>
              <a:buChar char="•"/>
            </a:pPr>
            <a:r>
              <a:rPr lang="pl-PL" dirty="0"/>
              <a:t>Osoby najbliższe, a także osoby pozostające na jego otrzymaniu mogą przystąpić do postępowania w charakterze oskarżyciela posiłkowego </a:t>
            </a:r>
            <a:r>
              <a:rPr lang="pl-PL" b="1" dirty="0"/>
              <a:t>w każdym stadium</a:t>
            </a:r>
            <a:r>
              <a:rPr lang="pl-PL" dirty="0"/>
              <a:t> postępowania.</a:t>
            </a:r>
          </a:p>
        </p:txBody>
      </p:sp>
      <p:sp>
        <p:nvSpPr>
          <p:cNvPr id="6" name="Content Placeholder 5"/>
          <p:cNvSpPr>
            <a:spLocks noGrp="1"/>
          </p:cNvSpPr>
          <p:nvPr>
            <p:ph sz="quarter" idx="4"/>
          </p:nvPr>
        </p:nvSpPr>
        <p:spPr>
          <a:xfrm>
            <a:off x="4644008" y="2060848"/>
            <a:ext cx="4392488" cy="4797152"/>
          </a:xfrm>
        </p:spPr>
        <p:txBody>
          <a:bodyPr>
            <a:normAutofit/>
          </a:bodyPr>
          <a:lstStyle/>
          <a:p>
            <a:r>
              <a:rPr lang="pl-PL" dirty="0"/>
              <a:t>Śmierć oskarżyciela subsydiarnego:</a:t>
            </a:r>
          </a:p>
          <a:p>
            <a:pPr algn="just">
              <a:buFont typeface="Arial" pitchFamily="34" charset="0"/>
              <a:buChar char="•"/>
            </a:pPr>
            <a:r>
              <a:rPr lang="pl-PL" dirty="0"/>
              <a:t>Postępowanie </a:t>
            </a:r>
            <a:r>
              <a:rPr lang="pl-PL" b="1" dirty="0"/>
              <a:t>zawiesza się</a:t>
            </a:r>
            <a:r>
              <a:rPr lang="pl-PL" dirty="0"/>
              <a:t> (art. 61 § 1 k.p.k. w zw. z art. 58 § 2 k.p.k.)</a:t>
            </a:r>
          </a:p>
          <a:p>
            <a:pPr algn="just">
              <a:buFont typeface="Arial" pitchFamily="34" charset="0"/>
              <a:buChar char="•"/>
            </a:pPr>
            <a:r>
              <a:rPr lang="pl-PL" dirty="0"/>
              <a:t>Osoby najbliższe lub osoby pozostające na utrzymaniu zmarłego mogą wstąpić w jego prawa w terminie </a:t>
            </a:r>
            <a:r>
              <a:rPr lang="pl-PL" b="1" dirty="0"/>
              <a:t>3 miesiecy od dnia śmierci</a:t>
            </a:r>
            <a:r>
              <a:rPr lang="pl-PL" dirty="0"/>
              <a:t>.</a:t>
            </a:r>
          </a:p>
          <a:p>
            <a:pPr algn="just">
              <a:buFont typeface="Arial" pitchFamily="34" charset="0"/>
              <a:buChar char="•"/>
            </a:pPr>
            <a:r>
              <a:rPr lang="pl-PL" dirty="0"/>
              <a:t>Żadna z osób nie wstąpi→ umorzenie (art. 61 § 2 k.p.k.).</a:t>
            </a:r>
          </a:p>
        </p:txBody>
      </p:sp>
    </p:spTree>
    <p:extLst>
      <p:ext uri="{BB962C8B-B14F-4D97-AF65-F5344CB8AC3E}">
        <p14:creationId xmlns:p14="http://schemas.microsoft.com/office/powerpoint/2010/main" val="28322428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Oskarżyciel prywatny - </a:t>
            </a:r>
            <a:r>
              <a:rPr lang="pl-PL" dirty="0"/>
              <a:t>pokrzywdzony, który wnosi i popiera oskarżenie o przestępstwo ścigane z oskarżenia prywatnego.</a:t>
            </a:r>
          </a:p>
          <a:p>
            <a:pPr algn="just"/>
            <a:endParaRPr lang="pl-PL" dirty="0"/>
          </a:p>
          <a:p>
            <a:pPr algn="just"/>
            <a:r>
              <a:rPr lang="pl-PL" dirty="0"/>
              <a:t>Art. 59 § 1 k.p.k.</a:t>
            </a:r>
          </a:p>
          <a:p>
            <a:pPr algn="just"/>
            <a:endParaRPr lang="pl-PL" dirty="0"/>
          </a:p>
          <a:p>
            <a:pPr algn="just"/>
            <a:r>
              <a:rPr lang="pl-PL" dirty="0"/>
              <a:t>Odrębny tryb postępowania: art. 485-499 k.p.k.</a:t>
            </a:r>
          </a:p>
          <a:p>
            <a:pPr algn="just"/>
            <a:endParaRPr lang="pl-PL" dirty="0"/>
          </a:p>
          <a:p>
            <a:pPr algn="just"/>
            <a:endParaRPr lang="pl-PL" dirty="0"/>
          </a:p>
        </p:txBody>
      </p:sp>
      <p:sp>
        <p:nvSpPr>
          <p:cNvPr id="3" name="Title 2"/>
          <p:cNvSpPr>
            <a:spLocks noGrp="1"/>
          </p:cNvSpPr>
          <p:nvPr>
            <p:ph type="title"/>
          </p:nvPr>
        </p:nvSpPr>
        <p:spPr/>
        <p:txBody>
          <a:bodyPr/>
          <a:lstStyle/>
          <a:p>
            <a:pPr algn="ctr"/>
            <a:r>
              <a:rPr lang="pl-PL" dirty="0"/>
              <a:t>Oskarżyciel prywatny</a:t>
            </a:r>
          </a:p>
        </p:txBody>
      </p:sp>
    </p:spTree>
    <p:extLst>
      <p:ext uri="{BB962C8B-B14F-4D97-AF65-F5344CB8AC3E}">
        <p14:creationId xmlns:p14="http://schemas.microsoft.com/office/powerpoint/2010/main" val="18557982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pl-PL" dirty="0"/>
              <a:t>Obecnie temu trybowi postępowania podlegają:</a:t>
            </a:r>
          </a:p>
          <a:p>
            <a:pPr marL="624078" indent="-514350">
              <a:lnSpc>
                <a:spcPct val="120000"/>
              </a:lnSpc>
              <a:buFont typeface="+mj-lt"/>
              <a:buAutoNum type="arabicParenR"/>
            </a:pPr>
            <a:r>
              <a:rPr lang="pl-PL" dirty="0"/>
              <a:t>Zniesławienie (art. 212 § 4 k.k.),</a:t>
            </a:r>
          </a:p>
          <a:p>
            <a:pPr marL="624078" indent="-514350">
              <a:lnSpc>
                <a:spcPct val="120000"/>
              </a:lnSpc>
              <a:buFont typeface="+mj-lt"/>
              <a:buAutoNum type="arabicParenR"/>
            </a:pPr>
            <a:r>
              <a:rPr lang="pl-PL" dirty="0"/>
              <a:t> Zniewaga (art. 216 § 5 k.k.),</a:t>
            </a:r>
          </a:p>
          <a:p>
            <a:pPr marL="624078" indent="-514350">
              <a:lnSpc>
                <a:spcPct val="120000"/>
              </a:lnSpc>
              <a:buFont typeface="+mj-lt"/>
              <a:buAutoNum type="arabicParenR"/>
            </a:pPr>
            <a:r>
              <a:rPr lang="pl-PL" dirty="0"/>
              <a:t>Naruszenie nietykalności cielesnej (art. 217 § 3 k.k.),</a:t>
            </a:r>
          </a:p>
          <a:p>
            <a:pPr marL="624078" indent="-514350">
              <a:lnSpc>
                <a:spcPct val="120000"/>
              </a:lnSpc>
              <a:buFont typeface="+mj-lt"/>
              <a:buAutoNum type="arabicParenR"/>
            </a:pPr>
            <a:r>
              <a:rPr lang="pl-PL" dirty="0"/>
              <a:t>Naruszenie narządów ciała lub rozstrój zdrowia, trwające nie dłużej niż 7 dni, chyba że pokrzywdzonym jest osoba najbliższa zamieszkująca wspólnie ze sprawcą (art. 157 § 2 i 4 k.k.),</a:t>
            </a:r>
          </a:p>
          <a:p>
            <a:pPr marL="624078" indent="-514350">
              <a:lnSpc>
                <a:spcPct val="120000"/>
              </a:lnSpc>
              <a:buFont typeface="+mj-lt"/>
              <a:buAutoNum type="arabicParenR"/>
            </a:pPr>
            <a:r>
              <a:rPr lang="pl-PL" dirty="0"/>
              <a:t>Nieumyślne uszkodzenie ciała inne niż powodujące ciężki uszczerbek na zdrowiu, trwające nie dłużej niż 7 dni, chyba że pokrzywdzonym jest osoba najbliższa zamieszkująca wspólnie ze sprawcą (art. 157 § 3 i 4 k.k.).</a:t>
            </a:r>
          </a:p>
        </p:txBody>
      </p:sp>
      <p:sp>
        <p:nvSpPr>
          <p:cNvPr id="3" name="Title 2"/>
          <p:cNvSpPr>
            <a:spLocks noGrp="1"/>
          </p:cNvSpPr>
          <p:nvPr>
            <p:ph type="title"/>
          </p:nvPr>
        </p:nvSpPr>
        <p:spPr/>
        <p:txBody>
          <a:bodyPr/>
          <a:lstStyle/>
          <a:p>
            <a:pPr algn="ctr"/>
            <a:r>
              <a:rPr lang="pl-PL" dirty="0"/>
              <a:t>Tryb prywatnoskargowy</a:t>
            </a:r>
          </a:p>
        </p:txBody>
      </p:sp>
    </p:spTree>
    <p:extLst>
      <p:ext uri="{BB962C8B-B14F-4D97-AF65-F5344CB8AC3E}">
        <p14:creationId xmlns:p14="http://schemas.microsoft.com/office/powerpoint/2010/main" val="36555460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Śmierć</a:t>
            </a:r>
            <a:r>
              <a:rPr lang="pl-PL" dirty="0"/>
              <a:t> oskarżyciela prywatnego→ art. 61 k.p.k.</a:t>
            </a:r>
          </a:p>
          <a:p>
            <a:pPr marL="109728" indent="0" algn="just">
              <a:buNone/>
            </a:pPr>
            <a:endParaRPr lang="pl-PL" dirty="0"/>
          </a:p>
          <a:p>
            <a:pPr algn="just">
              <a:buFont typeface="Arial" pitchFamily="34" charset="0"/>
              <a:buChar char="•"/>
            </a:pPr>
            <a:r>
              <a:rPr lang="pl-PL" b="1" dirty="0"/>
              <a:t>Zawieszenie</a:t>
            </a:r>
            <a:r>
              <a:rPr lang="pl-PL" dirty="0"/>
              <a:t> postępowania.</a:t>
            </a:r>
          </a:p>
          <a:p>
            <a:pPr algn="just">
              <a:buFont typeface="Arial" pitchFamily="34" charset="0"/>
              <a:buChar char="•"/>
            </a:pPr>
            <a:r>
              <a:rPr lang="pl-PL" dirty="0"/>
              <a:t>Osoby najbliższe lub pozostające na utrzymaniu zmarłego mogą wstąpić w jego prawa.</a:t>
            </a:r>
          </a:p>
          <a:p>
            <a:pPr algn="just">
              <a:buFont typeface="Arial" pitchFamily="34" charset="0"/>
              <a:buChar char="•"/>
            </a:pPr>
            <a:r>
              <a:rPr lang="pl-PL" dirty="0"/>
              <a:t>Termin: </a:t>
            </a:r>
            <a:r>
              <a:rPr lang="pl-PL" b="1" dirty="0"/>
              <a:t>3 miesiące od dnia śmierci</a:t>
            </a:r>
          </a:p>
          <a:p>
            <a:pPr algn="just">
              <a:buFont typeface="Arial" pitchFamily="34" charset="0"/>
              <a:buChar char="•"/>
            </a:pPr>
            <a:r>
              <a:rPr lang="pl-PL" b="1" dirty="0"/>
              <a:t>Niewstąpienie</a:t>
            </a:r>
            <a:r>
              <a:rPr lang="pl-PL" dirty="0"/>
              <a:t> w terminie 3 miesięcy→ </a:t>
            </a:r>
            <a:r>
              <a:rPr lang="pl-PL" b="1" dirty="0"/>
              <a:t>umorzenie</a:t>
            </a:r>
            <a:r>
              <a:rPr lang="pl-PL" dirty="0"/>
              <a:t>.</a:t>
            </a:r>
          </a:p>
        </p:txBody>
      </p:sp>
    </p:spTree>
    <p:extLst>
      <p:ext uri="{BB962C8B-B14F-4D97-AF65-F5344CB8AC3E}">
        <p14:creationId xmlns:p14="http://schemas.microsoft.com/office/powerpoint/2010/main" val="15571216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pl-PL" sz="2300" dirty="0"/>
              <a:t>Zakres przestępstw ściganych z oskarżenia prywatnego jest podyktowany </a:t>
            </a:r>
            <a:r>
              <a:rPr lang="pl-PL" sz="2300" b="1" dirty="0"/>
              <a:t>szczególnym rodzajem dóbr prawnych o ściśle osobistym charakterze</a:t>
            </a:r>
            <a:r>
              <a:rPr lang="pl-PL" sz="2300" dirty="0"/>
              <a:t>.</a:t>
            </a:r>
          </a:p>
          <a:p>
            <a:pPr marL="109728" indent="0">
              <a:buNone/>
            </a:pPr>
            <a:endParaRPr lang="pl-PL" sz="2300" dirty="0"/>
          </a:p>
          <a:p>
            <a:r>
              <a:rPr lang="pl-PL" sz="2300" b="1" dirty="0"/>
              <a:t>Karalność jest uzależniona od woli dysponenta </a:t>
            </a:r>
            <a:r>
              <a:rPr lang="pl-PL" sz="2300" dirty="0"/>
              <a:t>danego dobra i leży przede wszystkim w jego interesie, a tylko pośrednio w interesie społecznym.</a:t>
            </a:r>
          </a:p>
          <a:p>
            <a:endParaRPr lang="pl-PL" sz="2300" dirty="0"/>
          </a:p>
          <a:p>
            <a:r>
              <a:rPr lang="pl-PL" sz="2300" dirty="0"/>
              <a:t>Jeżeli </a:t>
            </a:r>
            <a:r>
              <a:rPr lang="pl-PL" sz="2300" b="1" dirty="0"/>
              <a:t>prokurator zauważa interes społeczny </a:t>
            </a:r>
            <a:r>
              <a:rPr lang="pl-PL" sz="2300" dirty="0"/>
              <a:t>w ściganiu takich przestępstw z urzędu, może wszcząć postępowanie lub wstąpić do postępowania już wszczętego→ </a:t>
            </a:r>
            <a:r>
              <a:rPr lang="pl-PL" sz="2300" b="1" dirty="0"/>
              <a:t>art. 60 k.p.k.</a:t>
            </a:r>
          </a:p>
        </p:txBody>
      </p:sp>
      <p:sp>
        <p:nvSpPr>
          <p:cNvPr id="3" name="Title 2"/>
          <p:cNvSpPr>
            <a:spLocks noGrp="1"/>
          </p:cNvSpPr>
          <p:nvPr>
            <p:ph type="title"/>
          </p:nvPr>
        </p:nvSpPr>
        <p:spPr/>
        <p:txBody>
          <a:bodyPr/>
          <a:lstStyle/>
          <a:p>
            <a:pPr algn="ctr"/>
            <a:r>
              <a:rPr lang="pl-PL" dirty="0"/>
              <a:t>Tryb prywatnoskargowy</a:t>
            </a:r>
          </a:p>
        </p:txBody>
      </p:sp>
    </p:spTree>
    <p:extLst>
      <p:ext uri="{BB962C8B-B14F-4D97-AF65-F5344CB8AC3E}">
        <p14:creationId xmlns:p14="http://schemas.microsoft.com/office/powerpoint/2010/main" val="1067827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485900" y="437198"/>
            <a:ext cx="6172200" cy="1143000"/>
          </a:xfrm>
        </p:spPr>
        <p:txBody>
          <a:bodyPr/>
          <a:lstStyle/>
          <a:p>
            <a:pPr algn="ctr"/>
            <a:r>
              <a:rPr lang="pl-PL" dirty="0"/>
              <a:t>Prawo do sądu</a:t>
            </a:r>
          </a:p>
        </p:txBody>
      </p:sp>
      <p:sp>
        <p:nvSpPr>
          <p:cNvPr id="5" name="Symbol zastępczy zawartości 2"/>
          <p:cNvSpPr>
            <a:spLocks noGrp="1"/>
          </p:cNvSpPr>
          <p:nvPr>
            <p:ph idx="1"/>
          </p:nvPr>
        </p:nvSpPr>
        <p:spPr>
          <a:xfrm>
            <a:off x="467544" y="1719354"/>
            <a:ext cx="7929696" cy="4356327"/>
          </a:xfrm>
        </p:spPr>
        <p:txBody>
          <a:bodyPr>
            <a:normAutofit lnSpcReduction="10000"/>
          </a:bodyPr>
          <a:lstStyle/>
          <a:p>
            <a:pPr marL="0" indent="0" algn="ctr">
              <a:buNone/>
            </a:pPr>
            <a:r>
              <a:rPr lang="pl-PL" sz="2400" b="1" dirty="0">
                <a:solidFill>
                  <a:srgbClr val="FF0000"/>
                </a:solidFill>
              </a:rPr>
              <a:t>Art. 45 § 1 Konstytucji RP</a:t>
            </a:r>
          </a:p>
          <a:p>
            <a:pPr marL="0" indent="0" algn="ctr">
              <a:buNone/>
            </a:pPr>
            <a:r>
              <a:rPr lang="pl-PL" sz="4400" dirty="0"/>
              <a:t>Każdy ma prawo do sprawiedliwego i jawnego rozpatrzenia sprawy bez nieuzasadnionej zwłoki przez </a:t>
            </a:r>
            <a:r>
              <a:rPr lang="pl-PL" sz="4400" b="1" dirty="0"/>
              <a:t>właściwy</a:t>
            </a:r>
            <a:r>
              <a:rPr lang="pl-PL" sz="4400" dirty="0"/>
              <a:t>, niezależny, bezstronny i niezawisły sąd</a:t>
            </a:r>
            <a:r>
              <a:rPr lang="pl-PL" sz="4000" dirty="0"/>
              <a:t>.</a:t>
            </a:r>
          </a:p>
        </p:txBody>
      </p:sp>
    </p:spTree>
    <p:extLst>
      <p:ext uri="{BB962C8B-B14F-4D97-AF65-F5344CB8AC3E}">
        <p14:creationId xmlns:p14="http://schemas.microsoft.com/office/powerpoint/2010/main" val="3528814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4583" y="386366"/>
            <a:ext cx="7377969" cy="1466882"/>
          </a:xfrm>
        </p:spPr>
        <p:txBody>
          <a:bodyPr>
            <a:normAutofit fontScale="90000"/>
          </a:bodyPr>
          <a:lstStyle/>
          <a:p>
            <a:pPr algn="ctr"/>
            <a:r>
              <a:rPr lang="pl-PL" dirty="0"/>
              <a:t>REPREZENTANCI STRON PROCESOWYCH</a:t>
            </a:r>
          </a:p>
        </p:txBody>
      </p:sp>
      <p:sp>
        <p:nvSpPr>
          <p:cNvPr id="4" name="Prostokąt 3"/>
          <p:cNvSpPr/>
          <p:nvPr/>
        </p:nvSpPr>
        <p:spPr>
          <a:xfrm>
            <a:off x="560232" y="1997839"/>
            <a:ext cx="8248918" cy="4154984"/>
          </a:xfrm>
          <a:prstGeom prst="rect">
            <a:avLst/>
          </a:prstGeom>
        </p:spPr>
        <p:txBody>
          <a:bodyPr wrap="square">
            <a:spAutoFit/>
          </a:bodyPr>
          <a:lstStyle/>
          <a:p>
            <a:r>
              <a:rPr lang="pl-PL" sz="2800" dirty="0">
                <a:latin typeface="Times New Roman" panose="02020603050405020304" pitchFamily="18" charset="0"/>
                <a:cs typeface="Times New Roman" panose="02020603050405020304" pitchFamily="18" charset="0"/>
              </a:rPr>
              <a:t>Osoby działające </a:t>
            </a:r>
            <a:r>
              <a:rPr lang="pl-PL" sz="2800" b="1" u="sng" dirty="0">
                <a:latin typeface="Times New Roman" panose="02020603050405020304" pitchFamily="18" charset="0"/>
                <a:cs typeface="Times New Roman" panose="02020603050405020304" pitchFamily="18" charset="0"/>
              </a:rPr>
              <a:t>za stronę i w jej imieniu</a:t>
            </a:r>
            <a:r>
              <a:rPr lang="pl-PL" sz="2800" dirty="0">
                <a:latin typeface="Times New Roman" panose="02020603050405020304" pitchFamily="18" charset="0"/>
                <a:cs typeface="Times New Roman" panose="02020603050405020304" pitchFamily="18" charset="0"/>
              </a:rPr>
              <a:t> na mocy odpowiedniego </a:t>
            </a:r>
            <a:r>
              <a:rPr lang="pl-PL" sz="2800" b="1" u="sng" dirty="0">
                <a:solidFill>
                  <a:schemeClr val="accent1"/>
                </a:solidFill>
                <a:latin typeface="Times New Roman" panose="02020603050405020304" pitchFamily="18" charset="0"/>
                <a:cs typeface="Times New Roman" panose="02020603050405020304" pitchFamily="18" charset="0"/>
              </a:rPr>
              <a:t>tytułu prawnego</a:t>
            </a:r>
            <a:r>
              <a:rPr lang="pl-PL" sz="2800" dirty="0">
                <a:latin typeface="Times New Roman" panose="02020603050405020304" pitchFamily="18" charset="0"/>
                <a:cs typeface="Times New Roman" panose="02020603050405020304" pitchFamily="18" charset="0"/>
              </a:rPr>
              <a:t>. </a:t>
            </a:r>
          </a:p>
          <a:p>
            <a:endParaRPr lang="pl-PL" sz="2800" dirty="0">
              <a:latin typeface="Times New Roman" panose="02020603050405020304" pitchFamily="18" charset="0"/>
              <a:cs typeface="Times New Roman" panose="02020603050405020304" pitchFamily="18" charset="0"/>
            </a:endParaRPr>
          </a:p>
          <a:p>
            <a:endParaRPr lang="pl-PL" sz="2800" dirty="0">
              <a:latin typeface="Times New Roman" panose="02020603050405020304" pitchFamily="18" charset="0"/>
              <a:cs typeface="Times New Roman" panose="02020603050405020304" pitchFamily="18" charset="0"/>
            </a:endParaRPr>
          </a:p>
          <a:p>
            <a:r>
              <a:rPr lang="pl-PL" sz="2400" dirty="0">
                <a:latin typeface="Times New Roman" panose="02020603050405020304" pitchFamily="18" charset="0"/>
                <a:cs typeface="Times New Roman" panose="02020603050405020304" pitchFamily="18" charset="0"/>
              </a:rPr>
              <a:t>Reprezentanci stron procesowych to:</a:t>
            </a:r>
          </a:p>
          <a:p>
            <a:pPr lvl="1"/>
            <a:r>
              <a:rPr lang="pl-PL" sz="2400" dirty="0">
                <a:latin typeface="Times New Roman" panose="02020603050405020304" pitchFamily="18" charset="0"/>
                <a:cs typeface="Times New Roman" panose="02020603050405020304" pitchFamily="18" charset="0"/>
              </a:rPr>
              <a:t>1. obrońcy</a:t>
            </a:r>
          </a:p>
          <a:p>
            <a:pPr lvl="1"/>
            <a:r>
              <a:rPr lang="pl-PL" sz="2400" dirty="0">
                <a:latin typeface="Times New Roman" panose="02020603050405020304" pitchFamily="18" charset="0"/>
                <a:cs typeface="Times New Roman" panose="02020603050405020304" pitchFamily="18" charset="0"/>
              </a:rPr>
              <a:t>2. pełnomocnicy </a:t>
            </a:r>
          </a:p>
          <a:p>
            <a:pPr lvl="1"/>
            <a:r>
              <a:rPr lang="pl-PL" sz="2400" dirty="0">
                <a:latin typeface="Times New Roman" panose="02020603050405020304" pitchFamily="18" charset="0"/>
                <a:cs typeface="Times New Roman" panose="02020603050405020304" pitchFamily="18" charset="0"/>
              </a:rPr>
              <a:t>3. przedstawiciele ustawowi</a:t>
            </a:r>
          </a:p>
          <a:p>
            <a:endParaRPr lang="pl-PL" sz="2800" dirty="0">
              <a:latin typeface="Times New Roman" panose="02020603050405020304" pitchFamily="18" charset="0"/>
              <a:cs typeface="Times New Roman" panose="02020603050405020304" pitchFamily="18" charset="0"/>
            </a:endParaRPr>
          </a:p>
          <a:p>
            <a:endParaRPr lang="pl-PL" sz="2800" dirty="0">
              <a:latin typeface="Times New Roman" panose="02020603050405020304" pitchFamily="18" charset="0"/>
              <a:cs typeface="Times New Roman" panose="02020603050405020304" pitchFamily="18" charset="0"/>
            </a:endParaRPr>
          </a:p>
        </p:txBody>
      </p:sp>
      <p:sp>
        <p:nvSpPr>
          <p:cNvPr id="5" name="Nawias klamrowy zamykający 4"/>
          <p:cNvSpPr/>
          <p:nvPr/>
        </p:nvSpPr>
        <p:spPr>
          <a:xfrm rot="5400000">
            <a:off x="6642077" y="2041604"/>
            <a:ext cx="685800" cy="1957388"/>
          </a:xfrm>
          <a:prstGeom prst="rightBrace">
            <a:avLst>
              <a:gd name="adj1" fmla="val 45833"/>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Prostokąt 5"/>
          <p:cNvSpPr/>
          <p:nvPr/>
        </p:nvSpPr>
        <p:spPr>
          <a:xfrm>
            <a:off x="5283557" y="3573590"/>
            <a:ext cx="3419342" cy="3170099"/>
          </a:xfrm>
          <a:prstGeom prst="rect">
            <a:avLst/>
          </a:prstGeom>
        </p:spPr>
        <p:txBody>
          <a:bodyPr wrap="square">
            <a:spAutoFit/>
          </a:bodyPr>
          <a:lstStyle/>
          <a:p>
            <a:pPr marL="342900" indent="-342900">
              <a:buAutoNum type="arabicPeriod"/>
            </a:pPr>
            <a:r>
              <a:rPr lang="pl-PL" sz="2000" dirty="0">
                <a:latin typeface="Times New Roman" panose="02020603050405020304" pitchFamily="18" charset="0"/>
                <a:cs typeface="Times New Roman" panose="02020603050405020304" pitchFamily="18" charset="0"/>
              </a:rPr>
              <a:t>pełnomocnictwo udzielone przez stronę lub jej przedstawiciela ustawowego </a:t>
            </a:r>
          </a:p>
          <a:p>
            <a:pPr marL="342900" indent="-342900">
              <a:buAutoNum type="arabicPeriod"/>
            </a:pPr>
            <a:r>
              <a:rPr lang="pl-PL" sz="2000" dirty="0">
                <a:latin typeface="Times New Roman" panose="02020603050405020304" pitchFamily="18" charset="0"/>
                <a:cs typeface="Times New Roman" panose="02020603050405020304" pitchFamily="18" charset="0"/>
              </a:rPr>
              <a:t>zarządzenie prezesa sądu, referendarza sądowego, (np. art. 81, 378), </a:t>
            </a:r>
          </a:p>
          <a:p>
            <a:pPr marL="342900" indent="-342900">
              <a:buAutoNum type="arabicPeriod"/>
            </a:pPr>
            <a:r>
              <a:rPr lang="pl-PL" sz="2000" dirty="0">
                <a:latin typeface="Times New Roman" panose="02020603050405020304" pitchFamily="18" charset="0"/>
                <a:cs typeface="Times New Roman" panose="02020603050405020304" pitchFamily="18" charset="0"/>
              </a:rPr>
              <a:t>postanowienie sądu (por. 387)</a:t>
            </a:r>
          </a:p>
          <a:p>
            <a:pPr marL="342900" indent="-342900">
              <a:buAutoNum type="arabicPeriod"/>
            </a:pPr>
            <a:r>
              <a:rPr lang="pl-PL" sz="2000" dirty="0">
                <a:latin typeface="Times New Roman" panose="02020603050405020304" pitchFamily="18" charset="0"/>
                <a:cs typeface="Times New Roman" panose="02020603050405020304" pitchFamily="18" charset="0"/>
              </a:rPr>
              <a:t>przepis ustawy  </a:t>
            </a:r>
          </a:p>
        </p:txBody>
      </p:sp>
    </p:spTree>
    <p:extLst>
      <p:ext uri="{BB962C8B-B14F-4D97-AF65-F5344CB8AC3E}">
        <p14:creationId xmlns:p14="http://schemas.microsoft.com/office/powerpoint/2010/main" val="8547547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endParaRPr lang="pl-PL" b="1" dirty="0"/>
          </a:p>
          <a:p>
            <a:pPr algn="just"/>
            <a:r>
              <a:rPr lang="pl-PL" b="1" dirty="0"/>
              <a:t>Obrońca </a:t>
            </a:r>
            <a:r>
              <a:rPr lang="pl-PL" dirty="0"/>
              <a:t>- przedstawiciel procesowy </a:t>
            </a:r>
            <a:r>
              <a:rPr lang="pl-PL" b="1" dirty="0"/>
              <a:t>oskarżonego</a:t>
            </a:r>
            <a:r>
              <a:rPr lang="pl-PL" dirty="0"/>
              <a:t>, reprezentujący go w toku postępowania karnego i działający w jego imieniu i na jego rzecz; obrońcą może być jedynie adwokat lub radca prawny (art. 82 k.p.k.)</a:t>
            </a:r>
          </a:p>
          <a:p>
            <a:pPr algn="just"/>
            <a:endParaRPr lang="pl-PL" dirty="0"/>
          </a:p>
          <a:p>
            <a:pPr marL="109728" indent="0" algn="just">
              <a:buNone/>
            </a:pPr>
            <a:endParaRPr lang="pl-PL" dirty="0"/>
          </a:p>
          <a:p>
            <a:pPr algn="just"/>
            <a:r>
              <a:rPr lang="pl-PL" b="1" dirty="0"/>
              <a:t>Pełnomocnik -</a:t>
            </a:r>
            <a:r>
              <a:rPr lang="pl-PL" dirty="0"/>
              <a:t>reprezentant procesowy (radca prawny lub adwokat) </a:t>
            </a:r>
            <a:r>
              <a:rPr lang="pl-PL" b="1" dirty="0"/>
              <a:t>strony innej niż oskarżony </a:t>
            </a:r>
            <a:r>
              <a:rPr lang="pl-PL" dirty="0"/>
              <a:t>(np. pokrzywdzonego), a także </a:t>
            </a:r>
            <a:r>
              <a:rPr lang="pl-PL" b="1" dirty="0"/>
              <a:t>osoby niebędącej stroną </a:t>
            </a:r>
            <a:r>
              <a:rPr lang="pl-PL" dirty="0"/>
              <a:t>(np. świadka).</a:t>
            </a:r>
          </a:p>
          <a:p>
            <a:pPr algn="just"/>
            <a:endParaRPr lang="pl-PL" dirty="0"/>
          </a:p>
          <a:p>
            <a:pPr algn="just"/>
            <a:r>
              <a:rPr lang="pl-PL" b="1" dirty="0"/>
              <a:t>Przedstawiciele ustawowi</a:t>
            </a:r>
          </a:p>
          <a:p>
            <a:pPr marL="109728" indent="0" algn="just">
              <a:buNone/>
            </a:pPr>
            <a:endParaRPr lang="pl-PL" dirty="0"/>
          </a:p>
        </p:txBody>
      </p:sp>
      <p:sp>
        <p:nvSpPr>
          <p:cNvPr id="3" name="Title 2"/>
          <p:cNvSpPr>
            <a:spLocks noGrp="1"/>
          </p:cNvSpPr>
          <p:nvPr>
            <p:ph type="title"/>
          </p:nvPr>
        </p:nvSpPr>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12302291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pl-PL" b="1" dirty="0"/>
              <a:t>OBROŃCA</a:t>
            </a:r>
          </a:p>
          <a:p>
            <a:pPr algn="just"/>
            <a:endParaRPr lang="pl-PL" b="1" dirty="0"/>
          </a:p>
          <a:p>
            <a:pPr algn="just"/>
            <a:r>
              <a:rPr lang="pl-PL" dirty="0"/>
              <a:t>Art. 83 k.p.k.</a:t>
            </a:r>
          </a:p>
          <a:p>
            <a:pPr algn="just"/>
            <a:r>
              <a:rPr lang="pl-PL" dirty="0"/>
              <a:t>Obrońcę ustanawia </a:t>
            </a:r>
            <a:r>
              <a:rPr lang="pl-PL" b="1" dirty="0"/>
              <a:t>oskarżony!</a:t>
            </a:r>
          </a:p>
          <a:p>
            <a:pPr algn="just"/>
            <a:r>
              <a:rPr lang="pl-PL" dirty="0"/>
              <a:t>Do czasu ustanowienia obrońcy przez </a:t>
            </a:r>
            <a:r>
              <a:rPr lang="pl-PL" b="1" dirty="0"/>
              <a:t>oskarżonego pozbawionego wolności</a:t>
            </a:r>
            <a:r>
              <a:rPr lang="pl-PL" dirty="0"/>
              <a:t>, obrońcę może ustanowić </a:t>
            </a:r>
            <a:r>
              <a:rPr lang="pl-PL" b="1" dirty="0"/>
              <a:t>inna osoba</a:t>
            </a:r>
            <a:r>
              <a:rPr lang="pl-PL" dirty="0"/>
              <a:t>, o czym niezwłocznie zawiadamia się oskarżonego.</a:t>
            </a:r>
          </a:p>
        </p:txBody>
      </p:sp>
      <p:sp>
        <p:nvSpPr>
          <p:cNvPr id="3" name="Title 2"/>
          <p:cNvSpPr>
            <a:spLocks noGrp="1"/>
          </p:cNvSpPr>
          <p:nvPr>
            <p:ph type="title"/>
          </p:nvPr>
        </p:nvSpPr>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24649422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96752"/>
            <a:ext cx="8229600" cy="5188032"/>
          </a:xfrm>
        </p:spPr>
        <p:txBody>
          <a:bodyPr>
            <a:normAutofit fontScale="92500" lnSpcReduction="10000"/>
          </a:bodyPr>
          <a:lstStyle/>
          <a:p>
            <a:pPr algn="just"/>
            <a:r>
              <a:rPr lang="pl-PL" dirty="0"/>
              <a:t>Obrońca może przedsiębrać czynności procesowe </a:t>
            </a:r>
            <a:r>
              <a:rPr lang="pl-PL" b="1" dirty="0"/>
              <a:t>jedynie na korzyść </a:t>
            </a:r>
            <a:r>
              <a:rPr lang="pl-PL" dirty="0"/>
              <a:t>oskarżonego(art. 86 § 1 k.p.k.).</a:t>
            </a:r>
          </a:p>
          <a:p>
            <a:pPr marL="109728" indent="0" algn="just">
              <a:buNone/>
            </a:pPr>
            <a:endParaRPr lang="pl-PL" dirty="0"/>
          </a:p>
          <a:p>
            <a:pPr algn="just"/>
            <a:r>
              <a:rPr lang="pl-PL" b="1" dirty="0"/>
              <a:t>Udział obrońcy </a:t>
            </a:r>
            <a:r>
              <a:rPr lang="pl-PL" dirty="0"/>
              <a:t>w postępowaniu </a:t>
            </a:r>
            <a:r>
              <a:rPr lang="pl-PL" b="1" dirty="0"/>
              <a:t>nie wyłącza osobistego działania w nim oskarżonego </a:t>
            </a:r>
            <a:r>
              <a:rPr lang="pl-PL" dirty="0"/>
              <a:t>(art. 86 § 2 k.p.k.). </a:t>
            </a:r>
          </a:p>
          <a:p>
            <a:pPr algn="just"/>
            <a:endParaRPr lang="pl-PL" dirty="0"/>
          </a:p>
          <a:p>
            <a:pPr algn="just"/>
            <a:r>
              <a:rPr lang="pl-PL" dirty="0"/>
              <a:t>Obrońca </a:t>
            </a:r>
            <a:r>
              <a:rPr lang="pl-PL" b="1" dirty="0"/>
              <a:t>może bronić kilku oskarżonych</a:t>
            </a:r>
            <a:r>
              <a:rPr lang="pl-PL" dirty="0"/>
              <a:t>, jeżeli ich </a:t>
            </a:r>
            <a:r>
              <a:rPr lang="pl-PL" b="1" dirty="0"/>
              <a:t>interesy nie pozostają w sprzeczności </a:t>
            </a:r>
            <a:r>
              <a:rPr lang="pl-PL" dirty="0"/>
              <a:t>(art. 85 §  1 k.p.k.).</a:t>
            </a:r>
          </a:p>
          <a:p>
            <a:pPr algn="just"/>
            <a:endParaRPr lang="pl-PL" dirty="0"/>
          </a:p>
          <a:p>
            <a:pPr algn="just"/>
            <a:r>
              <a:rPr lang="pl-PL" dirty="0"/>
              <a:t>W razie </a:t>
            </a:r>
            <a:r>
              <a:rPr lang="pl-PL" b="1" dirty="0"/>
              <a:t>rażącego naruszenia przez obrońcę jego obowiązków procesowych </a:t>
            </a:r>
            <a:r>
              <a:rPr lang="pl-PL" dirty="0"/>
              <a:t>sąd, a w postępowaniu przygotowawczym prokurator, zawiadamia o tym właściwą </a:t>
            </a:r>
            <a:r>
              <a:rPr lang="pl-PL" b="1" dirty="0"/>
              <a:t>okręgową radę adwokacką </a:t>
            </a:r>
            <a:r>
              <a:rPr lang="pl-PL" dirty="0"/>
              <a:t>(art. 20 § 1 k.p.k.).</a:t>
            </a:r>
          </a:p>
        </p:txBody>
      </p:sp>
      <p:sp>
        <p:nvSpPr>
          <p:cNvPr id="3" name="Title 2"/>
          <p:cNvSpPr>
            <a:spLocks noGrp="1"/>
          </p:cNvSpPr>
          <p:nvPr>
            <p:ph type="title"/>
          </p:nvPr>
        </p:nvSpPr>
        <p:spPr>
          <a:xfrm>
            <a:off x="611560" y="0"/>
            <a:ext cx="8229600" cy="1143000"/>
          </a:xfrm>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6450913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8366" y="-171400"/>
            <a:ext cx="8229600" cy="1143000"/>
          </a:xfrm>
        </p:spPr>
        <p:txBody>
          <a:bodyPr/>
          <a:lstStyle/>
          <a:p>
            <a:pPr algn="ctr"/>
            <a:r>
              <a:rPr lang="pl-PL" b="1" dirty="0"/>
              <a:t>OBROŃCA</a:t>
            </a:r>
          </a:p>
        </p:txBody>
      </p:sp>
      <p:sp>
        <p:nvSpPr>
          <p:cNvPr id="6" name="Symbol zastępczy tekstu 1"/>
          <p:cNvSpPr txBox="1">
            <a:spLocks/>
          </p:cNvSpPr>
          <p:nvPr/>
        </p:nvSpPr>
        <p:spPr>
          <a:xfrm>
            <a:off x="768096" y="2440103"/>
            <a:ext cx="3566160" cy="822960"/>
          </a:xfrm>
          <a:prstGeom prst="rect">
            <a:avLst/>
          </a:prstGeom>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pl-PL" dirty="0"/>
              <a:t>Ze względu na rodzaj tytułu do obrony, obrońcy mogą być: </a:t>
            </a:r>
          </a:p>
        </p:txBody>
      </p:sp>
      <p:sp>
        <p:nvSpPr>
          <p:cNvPr id="7" name="Symbol zastępczy zawartości 4"/>
          <p:cNvSpPr>
            <a:spLocks noGrp="1"/>
          </p:cNvSpPr>
          <p:nvPr>
            <p:ph sz="half" idx="4294967295"/>
          </p:nvPr>
        </p:nvSpPr>
        <p:spPr>
          <a:xfrm>
            <a:off x="768096" y="3263063"/>
            <a:ext cx="3566160" cy="3341572"/>
          </a:xfrm>
          <a:prstGeom prst="rect">
            <a:avLst/>
          </a:prstGeom>
        </p:spPr>
        <p:txBody>
          <a:bodyPr>
            <a:normAutofit fontScale="77500" lnSpcReduction="20000"/>
          </a:bodyPr>
          <a:lstStyle/>
          <a:p>
            <a:pPr algn="just"/>
            <a:r>
              <a:rPr lang="pl-PL" dirty="0"/>
              <a:t>- obrona </a:t>
            </a:r>
            <a:r>
              <a:rPr lang="pl-PL" b="1" dirty="0"/>
              <a:t>z wyboru</a:t>
            </a:r>
            <a:r>
              <a:rPr lang="pl-PL" dirty="0"/>
              <a:t> – tytułem prawnym jest upoważnienie do obrony udzielone adwokatowi (radcy prawnemu) przez oskarżonego lub jego przedstawiciela ustawowego </a:t>
            </a:r>
          </a:p>
          <a:p>
            <a:pPr algn="just"/>
            <a:r>
              <a:rPr lang="pl-PL" dirty="0"/>
              <a:t>- obrona z </a:t>
            </a:r>
            <a:r>
              <a:rPr lang="pl-PL" b="1" dirty="0"/>
              <a:t>urzędu</a:t>
            </a:r>
            <a:r>
              <a:rPr lang="pl-PL" dirty="0"/>
              <a:t> – tytułem prawnym jest zarządzenie prezesa sądu (referendarza sądowego)</a:t>
            </a:r>
          </a:p>
        </p:txBody>
      </p:sp>
      <p:sp>
        <p:nvSpPr>
          <p:cNvPr id="8" name="Symbol zastępczy tekstu 2"/>
          <p:cNvSpPr txBox="1">
            <a:spLocks/>
          </p:cNvSpPr>
          <p:nvPr/>
        </p:nvSpPr>
        <p:spPr>
          <a:xfrm>
            <a:off x="4493166" y="2440103"/>
            <a:ext cx="3566160" cy="822960"/>
          </a:xfrm>
          <a:prstGeom prst="rect">
            <a:avLst/>
          </a:prstGeom>
        </p:spPr>
        <p:txBody>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pl-PL"/>
              <a:t>Ze względu na obowiązek posiadania obrońcy:</a:t>
            </a:r>
            <a:endParaRPr lang="pl-PL" dirty="0"/>
          </a:p>
        </p:txBody>
      </p:sp>
      <p:sp>
        <p:nvSpPr>
          <p:cNvPr id="9" name="Symbol zastępczy zawartości 5"/>
          <p:cNvSpPr>
            <a:spLocks noGrp="1"/>
          </p:cNvSpPr>
          <p:nvPr>
            <p:ph sz="quarter" idx="4294967295"/>
          </p:nvPr>
        </p:nvSpPr>
        <p:spPr>
          <a:xfrm>
            <a:off x="4493166" y="3263063"/>
            <a:ext cx="3566160" cy="3341572"/>
          </a:xfrm>
          <a:prstGeom prst="rect">
            <a:avLst/>
          </a:prstGeom>
        </p:spPr>
        <p:txBody>
          <a:bodyPr>
            <a:normAutofit fontScale="85000" lnSpcReduction="20000"/>
          </a:bodyPr>
          <a:lstStyle/>
          <a:p>
            <a:pPr algn="just"/>
            <a:r>
              <a:rPr lang="pl-PL" dirty="0"/>
              <a:t>obrona </a:t>
            </a:r>
            <a:r>
              <a:rPr lang="pl-PL" b="1" dirty="0"/>
              <a:t>obligatoryjna</a:t>
            </a:r>
            <a:r>
              <a:rPr lang="pl-PL" dirty="0"/>
              <a:t> – oskarżony musi mieć obrońcę w sytuacjach wskazanych w ustawie (art. 79 § 1 i 2 oraz art. 80) </a:t>
            </a:r>
          </a:p>
          <a:p>
            <a:pPr algn="just"/>
            <a:r>
              <a:rPr lang="pl-PL" dirty="0"/>
              <a:t>obrona </a:t>
            </a:r>
            <a:r>
              <a:rPr lang="pl-PL" b="1" dirty="0"/>
              <a:t>fakultatywna</a:t>
            </a:r>
            <a:r>
              <a:rPr lang="pl-PL" dirty="0"/>
              <a:t> – oskarżony sam podejmuje decyzję czy chce korzystać z pomocy obrońcy </a:t>
            </a:r>
          </a:p>
        </p:txBody>
      </p:sp>
      <p:sp>
        <p:nvSpPr>
          <p:cNvPr id="10" name="pole tekstowe 9"/>
          <p:cNvSpPr txBox="1"/>
          <p:nvPr/>
        </p:nvSpPr>
        <p:spPr>
          <a:xfrm>
            <a:off x="768096" y="1592678"/>
            <a:ext cx="8254461" cy="1107996"/>
          </a:xfrm>
          <a:prstGeom prst="rect">
            <a:avLst/>
          </a:prstGeom>
          <a:noFill/>
        </p:spPr>
        <p:txBody>
          <a:bodyPr wrap="square" rtlCol="0">
            <a:spAutoFit/>
          </a:bodyPr>
          <a:lstStyle/>
          <a:p>
            <a:r>
              <a:rPr lang="pl-PL" sz="2400" dirty="0"/>
              <a:t>Prawo do obrony w znaczeniu formalnym to prawo do korzystania z pomocy obrońcy. </a:t>
            </a:r>
          </a:p>
          <a:p>
            <a:endParaRPr lang="pl-PL" dirty="0"/>
          </a:p>
        </p:txBody>
      </p:sp>
    </p:spTree>
    <p:extLst>
      <p:ext uri="{BB962C8B-B14F-4D97-AF65-F5344CB8AC3E}">
        <p14:creationId xmlns:p14="http://schemas.microsoft.com/office/powerpoint/2010/main" val="8641091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404664"/>
            <a:ext cx="8229600" cy="1143000"/>
          </a:xfrm>
        </p:spPr>
        <p:txBody>
          <a:bodyPr/>
          <a:lstStyle/>
          <a:p>
            <a:pPr algn="ctr"/>
            <a:r>
              <a:rPr lang="pl-PL" dirty="0"/>
              <a:t>OBROŃCA</a:t>
            </a:r>
          </a:p>
        </p:txBody>
      </p:sp>
      <p:sp>
        <p:nvSpPr>
          <p:cNvPr id="3" name="Symbol zastępczy zawartości 2"/>
          <p:cNvSpPr>
            <a:spLocks noGrp="1"/>
          </p:cNvSpPr>
          <p:nvPr>
            <p:ph idx="1"/>
          </p:nvPr>
        </p:nvSpPr>
        <p:spPr>
          <a:xfrm>
            <a:off x="107504" y="1447612"/>
            <a:ext cx="8856984" cy="5149739"/>
          </a:xfrm>
        </p:spPr>
        <p:txBody>
          <a:bodyPr>
            <a:noAutofit/>
          </a:bodyPr>
          <a:lstStyle/>
          <a:p>
            <a:pPr algn="just"/>
            <a:r>
              <a:rPr lang="pl-PL" sz="1900" dirty="0">
                <a:latin typeface="Times New Roman" panose="02020603050405020304" pitchFamily="18" charset="0"/>
                <a:cs typeface="Times New Roman" panose="02020603050405020304" pitchFamily="18" charset="0"/>
              </a:rPr>
              <a:t>Obrońcą może być jedynie adwokat lub radca prawny (por. art. 82). Oskarżony może mieć </a:t>
            </a:r>
            <a:r>
              <a:rPr lang="pl-PL" sz="1900" b="1" dirty="0">
                <a:latin typeface="Times New Roman" panose="02020603050405020304" pitchFamily="18" charset="0"/>
                <a:cs typeface="Times New Roman" panose="02020603050405020304" pitchFamily="18" charset="0"/>
              </a:rPr>
              <a:t>max. 3 obrońców</a:t>
            </a:r>
            <a:r>
              <a:rPr lang="pl-PL" sz="1900" dirty="0">
                <a:latin typeface="Times New Roman" panose="02020603050405020304" pitchFamily="18" charset="0"/>
                <a:cs typeface="Times New Roman" panose="02020603050405020304" pitchFamily="18" charset="0"/>
              </a:rPr>
              <a:t>. Natomiast jeden obrońca może bronić dowolnej liczby oskarżonych </a:t>
            </a:r>
            <a:r>
              <a:rPr lang="pl-PL" sz="1900" b="1" dirty="0">
                <a:latin typeface="Times New Roman" panose="02020603050405020304" pitchFamily="18" charset="0"/>
                <a:cs typeface="Times New Roman" panose="02020603050405020304" pitchFamily="18" charset="0"/>
              </a:rPr>
              <a:t>o ile interesy tych oskarżonych nie są sprzeczne (art. 85 § 1</a:t>
            </a:r>
            <a:r>
              <a:rPr lang="pl-PL" sz="1900" dirty="0">
                <a:latin typeface="Times New Roman" panose="02020603050405020304" pitchFamily="18" charset="0"/>
                <a:cs typeface="Times New Roman" panose="02020603050405020304" pitchFamily="18" charset="0"/>
              </a:rPr>
              <a:t>)</a:t>
            </a:r>
          </a:p>
          <a:p>
            <a:pPr lvl="1" algn="just"/>
            <a:r>
              <a:rPr lang="pl-PL" sz="1900" dirty="0">
                <a:latin typeface="Times New Roman" panose="02020603050405020304" pitchFamily="18" charset="0"/>
                <a:cs typeface="Times New Roman" panose="02020603050405020304" pitchFamily="18" charset="0"/>
              </a:rPr>
              <a:t>Wyrok SA w Warszawie z dnia 18 września 2012 r., II </a:t>
            </a:r>
            <a:r>
              <a:rPr lang="pl-PL" sz="1900" dirty="0" err="1">
                <a:latin typeface="Times New Roman" panose="02020603050405020304" pitchFamily="18" charset="0"/>
                <a:cs typeface="Times New Roman" panose="02020603050405020304" pitchFamily="18" charset="0"/>
              </a:rPr>
              <a:t>AKa</a:t>
            </a:r>
            <a:r>
              <a:rPr lang="pl-PL" sz="1900" dirty="0">
                <a:latin typeface="Times New Roman" panose="02020603050405020304" pitchFamily="18" charset="0"/>
                <a:cs typeface="Times New Roman" panose="02020603050405020304" pitchFamily="18" charset="0"/>
              </a:rPr>
              <a:t> 191/12 </a:t>
            </a:r>
            <a:r>
              <a:rPr lang="pl-PL" sz="1900" dirty="0">
                <a:latin typeface="Times New Roman" panose="02020603050405020304" pitchFamily="18" charset="0"/>
                <a:cs typeface="Times New Roman" panose="02020603050405020304" pitchFamily="18" charset="0"/>
                <a:sym typeface="Wingdings" panose="05000000000000000000" pitchFamily="2" charset="2"/>
              </a:rPr>
              <a:t> </a:t>
            </a:r>
            <a:r>
              <a:rPr lang="pl-PL" sz="1900" dirty="0">
                <a:latin typeface="Times New Roman" panose="02020603050405020304" pitchFamily="18" charset="0"/>
                <a:cs typeface="Times New Roman" panose="02020603050405020304" pitchFamily="18" charset="0"/>
              </a:rPr>
              <a:t>Sprzeczność interesów oskarżonych zachodzi wtedy, gdy obrona jednego z oskarżonych w sposób nieuchronny naraża dobro drugiego z nich, a więc gdy wyjaśnienia jednego z oskarżonych oraz ich ocena godzi w interes drugiego. Kolizja interesów prowadzi w takiej sytuacji do unicestwienia roli obrońcy w procesie karnym, co stanowi pogwałcenie uprawnień z art. 6 k.p.k. i z reguły musi być traktowane jako mogące mieć wpływ na treść wyroku.</a:t>
            </a:r>
          </a:p>
          <a:p>
            <a:pPr algn="just"/>
            <a:r>
              <a:rPr lang="pl-PL" sz="1900" dirty="0">
                <a:latin typeface="Times New Roman" panose="02020603050405020304" pitchFamily="18" charset="0"/>
                <a:cs typeface="Times New Roman" panose="02020603050405020304" pitchFamily="18" charset="0"/>
              </a:rPr>
              <a:t>Sąd (w postępowaniu przygotowawczym również prezes sądu właściwego do rozpoznania sprawy), stwierdzając sprzeczność interesów, wydaje w tej kwestii postanowienie, w którym jednocześnie:</a:t>
            </a:r>
          </a:p>
          <a:p>
            <a:pPr marL="630936" lvl="1" indent="-457200" algn="just">
              <a:buFont typeface="+mj-lt"/>
              <a:buAutoNum type="arabicPeriod"/>
            </a:pPr>
            <a:r>
              <a:rPr lang="pl-PL" sz="1900" dirty="0">
                <a:latin typeface="Times New Roman" panose="02020603050405020304" pitchFamily="18" charset="0"/>
                <a:cs typeface="Times New Roman" panose="02020603050405020304" pitchFamily="18" charset="0"/>
              </a:rPr>
              <a:t>przy obronie z wyboru wyznacza oskarżonym termin ustanowienia innych obrońców</a:t>
            </a:r>
          </a:p>
          <a:p>
            <a:pPr marL="630936" lvl="1" indent="-457200" algn="just">
              <a:buFont typeface="+mj-lt"/>
              <a:buAutoNum type="arabicPeriod"/>
            </a:pPr>
            <a:r>
              <a:rPr lang="pl-PL" sz="1900" dirty="0">
                <a:latin typeface="Times New Roman" panose="02020603050405020304" pitchFamily="18" charset="0"/>
                <a:cs typeface="Times New Roman" panose="02020603050405020304" pitchFamily="18" charset="0"/>
              </a:rPr>
              <a:t>przy obronie z urzędu wyznacza innego obrońcę.</a:t>
            </a:r>
          </a:p>
          <a:p>
            <a:pPr algn="just"/>
            <a:endParaRPr lang="pl-PL" sz="1900" dirty="0">
              <a:latin typeface="Times New Roman" panose="02020603050405020304" pitchFamily="18" charset="0"/>
              <a:cs typeface="Times New Roman" panose="02020603050405020304" pitchFamily="18" charset="0"/>
            </a:endParaRPr>
          </a:p>
          <a:p>
            <a:pPr marL="0" indent="0">
              <a:buNone/>
            </a:pPr>
            <a:endParaRPr lang="pl-PL"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94227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764704"/>
            <a:ext cx="8130278" cy="5564693"/>
          </a:xfrm>
        </p:spPr>
        <p:txBody>
          <a:bodyPr>
            <a:normAutofit fontScale="92500" lnSpcReduction="10000"/>
          </a:bodyPr>
          <a:lstStyle/>
          <a:p>
            <a:pPr algn="just"/>
            <a:r>
              <a:rPr lang="pl-PL" dirty="0">
                <a:latin typeface="Times New Roman" pitchFamily="18" charset="0"/>
                <a:cs typeface="Times New Roman" pitchFamily="18" charset="0"/>
              </a:rPr>
              <a:t>Obrońca </a:t>
            </a:r>
            <a:r>
              <a:rPr lang="pl-PL" b="1" dirty="0">
                <a:latin typeface="Times New Roman" pitchFamily="18" charset="0"/>
                <a:cs typeface="Times New Roman" pitchFamily="18" charset="0"/>
              </a:rPr>
              <a:t>z wyboru </a:t>
            </a:r>
            <a:r>
              <a:rPr lang="pl-PL" dirty="0">
                <a:latin typeface="Times New Roman" pitchFamily="18" charset="0"/>
                <a:cs typeface="Times New Roman" pitchFamily="18" charset="0"/>
              </a:rPr>
              <a:t>/ </a:t>
            </a:r>
            <a:r>
              <a:rPr lang="pl-PL" b="1" dirty="0">
                <a:latin typeface="Times New Roman" pitchFamily="18" charset="0"/>
                <a:cs typeface="Times New Roman" pitchFamily="18" charset="0"/>
              </a:rPr>
              <a:t>z urzędu</a:t>
            </a:r>
            <a:r>
              <a:rPr lang="pl-PL" dirty="0">
                <a:latin typeface="Times New Roman" pitchFamily="18" charset="0"/>
                <a:cs typeface="Times New Roman" pitchFamily="18" charset="0"/>
              </a:rPr>
              <a:t>,</a:t>
            </a:r>
          </a:p>
          <a:p>
            <a:pPr algn="just"/>
            <a:r>
              <a:rPr lang="pl-PL" dirty="0">
                <a:latin typeface="Times New Roman" pitchFamily="18" charset="0"/>
                <a:cs typeface="Times New Roman" pitchFamily="18" charset="0"/>
              </a:rPr>
              <a:t>Oskarżony ustanawia obrońcę na podstawie </a:t>
            </a:r>
            <a:r>
              <a:rPr lang="pl-PL" b="1" dirty="0">
                <a:latin typeface="Times New Roman" pitchFamily="18" charset="0"/>
                <a:cs typeface="Times New Roman" pitchFamily="18" charset="0"/>
              </a:rPr>
              <a:t>upoważnienia do obrony,</a:t>
            </a:r>
          </a:p>
          <a:p>
            <a:pPr algn="just"/>
            <a:r>
              <a:rPr lang="pl-PL" dirty="0">
                <a:latin typeface="Times New Roman" pitchFamily="18" charset="0"/>
                <a:cs typeface="Times New Roman" pitchFamily="18" charset="0"/>
              </a:rPr>
              <a:t>Obrońcę z urzędu prezes sądy lub referendarz sądowy wyznacza z listy obrońców; przyznanie obrońcy z urzędu wymaga wykazania, że oskarżony nie jest w stanie ponieść kosztów działania pełnomocnika bez uszczerbku dla niezbędnego utrzymania siebie i rodziny (tzw. prawo ubogich),</a:t>
            </a:r>
          </a:p>
          <a:p>
            <a:pPr algn="just"/>
            <a:r>
              <a:rPr lang="pl-PL" dirty="0">
                <a:latin typeface="Times New Roman" pitchFamily="18" charset="0"/>
                <a:cs typeface="Times New Roman" pitchFamily="18" charset="0"/>
              </a:rPr>
              <a:t>Uwaga! Zob. art. 616 § 2 pkt 2, art. 618 § 1 pkt 11 i art. 627 k.p.k.,</a:t>
            </a:r>
          </a:p>
          <a:p>
            <a:pPr algn="just"/>
            <a:r>
              <a:rPr lang="pl-PL" dirty="0">
                <a:latin typeface="Times New Roman" pitchFamily="18" charset="0"/>
                <a:cs typeface="Times New Roman" pitchFamily="18" charset="0"/>
              </a:rPr>
              <a:t>Obowiązek podejmowania czynności procesowych aż do prawomocnego zakończenia postępowania, obowiązek sporządzenia apelacji, gdy domaga się tego oskarżony,</a:t>
            </a:r>
          </a:p>
          <a:p>
            <a:pPr algn="just"/>
            <a:r>
              <a:rPr lang="pl-PL" dirty="0">
                <a:latin typeface="Times New Roman" pitchFamily="18" charset="0"/>
                <a:cs typeface="Times New Roman" pitchFamily="18" charset="0"/>
              </a:rPr>
              <a:t>Możliwość udzielenia </a:t>
            </a:r>
            <a:r>
              <a:rPr lang="pl-PL" b="1" dirty="0">
                <a:latin typeface="Times New Roman" pitchFamily="18" charset="0"/>
                <a:cs typeface="Times New Roman" pitchFamily="18" charset="0"/>
              </a:rPr>
              <a:t>substytucji</a:t>
            </a:r>
          </a:p>
        </p:txBody>
      </p:sp>
    </p:spTree>
    <p:extLst>
      <p:ext uri="{BB962C8B-B14F-4D97-AF65-F5344CB8AC3E}">
        <p14:creationId xmlns:p14="http://schemas.microsoft.com/office/powerpoint/2010/main" val="38476997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12502" y="450762"/>
            <a:ext cx="8607970" cy="5930566"/>
          </a:xfrm>
        </p:spPr>
        <p:txBody>
          <a:bodyPr>
            <a:normAutofit/>
          </a:bodyPr>
          <a:lstStyle/>
          <a:p>
            <a:pPr algn="just"/>
            <a:r>
              <a:rPr lang="pl-PL" sz="2400" dirty="0">
                <a:latin typeface="Times New Roman" panose="02020603050405020304" pitchFamily="18" charset="0"/>
                <a:cs typeface="Times New Roman" panose="02020603050405020304" pitchFamily="18" charset="0"/>
              </a:rPr>
              <a:t>Obrońca może przedsiębrać czynności procesowe </a:t>
            </a:r>
            <a:r>
              <a:rPr lang="pl-PL" sz="2400" b="1" u="sng" dirty="0">
                <a:latin typeface="Times New Roman" panose="02020603050405020304" pitchFamily="18" charset="0"/>
                <a:cs typeface="Times New Roman" panose="02020603050405020304" pitchFamily="18" charset="0"/>
              </a:rPr>
              <a:t>jedynie na korzyść oskarżonego</a:t>
            </a:r>
            <a:r>
              <a:rPr lang="pl-PL" sz="2400" dirty="0">
                <a:latin typeface="Times New Roman" panose="02020603050405020304" pitchFamily="18" charset="0"/>
                <a:cs typeface="Times New Roman" panose="02020603050405020304" pitchFamily="18" charset="0"/>
              </a:rPr>
              <a:t>. Udział obrońcy w postępowaniu nie wyłącza osobistego działania w nim oskarżonego. </a:t>
            </a:r>
          </a:p>
          <a:p>
            <a:pPr algn="just"/>
            <a:r>
              <a:rPr lang="pl-PL" sz="2400" dirty="0">
                <a:latin typeface="Times New Roman" panose="02020603050405020304" pitchFamily="18" charset="0"/>
                <a:cs typeface="Times New Roman" panose="02020603050405020304" pitchFamily="18" charset="0"/>
              </a:rPr>
              <a:t> Z nakazu działania wyłącznie na korzyść wynika też </a:t>
            </a:r>
            <a:r>
              <a:rPr lang="pl-PL" sz="2400" b="1" u="sng" dirty="0">
                <a:solidFill>
                  <a:schemeClr val="accent5"/>
                </a:solidFill>
                <a:latin typeface="Times New Roman" panose="02020603050405020304" pitchFamily="18" charset="0"/>
                <a:cs typeface="Times New Roman" panose="02020603050405020304" pitchFamily="18" charset="0"/>
              </a:rPr>
              <a:t>potrzeba uznania za bezskuteczne czynności obrończych niekorzystnych dla oskarżonego</a:t>
            </a:r>
            <a:r>
              <a:rPr lang="pl-PL" sz="2400" dirty="0">
                <a:latin typeface="Times New Roman" panose="02020603050405020304" pitchFamily="18" charset="0"/>
                <a:cs typeface="Times New Roman" panose="02020603050405020304" pitchFamily="18" charset="0"/>
              </a:rPr>
              <a:t>. </a:t>
            </a:r>
          </a:p>
          <a:p>
            <a:pPr algn="just"/>
            <a:r>
              <a:rPr lang="pl-PL" sz="2400" dirty="0">
                <a:latin typeface="Times New Roman" panose="02020603050405020304" pitchFamily="18" charset="0"/>
                <a:cs typeface="Times New Roman" panose="02020603050405020304" pitchFamily="18" charset="0"/>
              </a:rPr>
              <a:t>Postanowienie SN z dnia 28 lipca 2004 r., V KK 60/04 </a:t>
            </a:r>
            <a:r>
              <a:rPr lang="pl-PL" sz="2400" dirty="0">
                <a:latin typeface="Times New Roman" panose="02020603050405020304" pitchFamily="18" charset="0"/>
                <a:cs typeface="Times New Roman" panose="02020603050405020304" pitchFamily="18" charset="0"/>
                <a:sym typeface="Wingdings" panose="05000000000000000000" pitchFamily="2" charset="2"/>
              </a:rPr>
              <a:t> </a:t>
            </a:r>
            <a:r>
              <a:rPr lang="pl-PL" sz="2400" dirty="0">
                <a:latin typeface="Times New Roman" panose="02020603050405020304" pitchFamily="18" charset="0"/>
                <a:cs typeface="Times New Roman" panose="02020603050405020304" pitchFamily="18" charset="0"/>
              </a:rPr>
              <a:t>Obrońca zawsze winien działać z należytą starannością, niezależnie od tego czy jest obrońcą z wyboru, czy też z urzędu oraz czy obrona ma charakter obligatoryjny.</a:t>
            </a:r>
          </a:p>
          <a:p>
            <a:pPr algn="just"/>
            <a:r>
              <a:rPr lang="pl-PL" sz="2400" dirty="0">
                <a:latin typeface="Times New Roman" panose="02020603050405020304" pitchFamily="18" charset="0"/>
                <a:cs typeface="Times New Roman" panose="02020603050405020304" pitchFamily="18" charset="0"/>
              </a:rPr>
              <a:t>Obrońca może zostać ustanowiony (wyznaczony) do udziału w całym postępowaniu, jego części (np. w postępowaniu kasacyjnym) lub do dokonania określonej czynności (np. sporządzenia apelacji, udziału w przesłuchaniu świadka małoletniego). </a:t>
            </a:r>
          </a:p>
          <a:p>
            <a:pPr marL="0" indent="0">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21440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6" y="260648"/>
            <a:ext cx="7053542" cy="1400530"/>
          </a:xfrm>
        </p:spPr>
        <p:txBody>
          <a:bodyPr/>
          <a:lstStyle/>
          <a:p>
            <a:pPr algn="ctr"/>
            <a:r>
              <a:rPr lang="pl-PL" dirty="0"/>
              <a:t>OBROŃCA Z WYBORU</a:t>
            </a:r>
          </a:p>
        </p:txBody>
      </p:sp>
      <p:sp>
        <p:nvSpPr>
          <p:cNvPr id="3" name="Symbol zastępczy zawartości 2"/>
          <p:cNvSpPr>
            <a:spLocks noGrp="1"/>
          </p:cNvSpPr>
          <p:nvPr>
            <p:ph idx="1"/>
          </p:nvPr>
        </p:nvSpPr>
        <p:spPr>
          <a:xfrm>
            <a:off x="251520" y="1700808"/>
            <a:ext cx="8229600" cy="4389120"/>
          </a:xfrm>
        </p:spPr>
        <p:txBody>
          <a:bodyPr>
            <a:normAutofit fontScale="85000" lnSpcReduction="10000"/>
          </a:bodyPr>
          <a:lstStyle/>
          <a:p>
            <a:pPr algn="just"/>
            <a:r>
              <a:rPr lang="pl-PL" dirty="0"/>
              <a:t>Obrońcę ustanawia oskarżony, ewentualnie przedstawiciel ustawowy.  </a:t>
            </a:r>
          </a:p>
          <a:p>
            <a:pPr algn="just"/>
            <a:r>
              <a:rPr lang="pl-PL" dirty="0"/>
              <a:t>Do czasu ustanowienia obrońcy przez oskarżonego pozbawionego wolności, obrońcę może ustanowić inna osoba, o czym niezwłocznie zawiadamia się oskarżonego </a:t>
            </a:r>
            <a:r>
              <a:rPr lang="pl-PL" dirty="0">
                <a:sym typeface="Wingdings" panose="05000000000000000000" pitchFamily="2" charset="2"/>
              </a:rPr>
              <a:t> tzw. </a:t>
            </a:r>
            <a:r>
              <a:rPr lang="pl-PL" b="1" dirty="0">
                <a:sym typeface="Wingdings" panose="05000000000000000000" pitchFamily="2" charset="2"/>
              </a:rPr>
              <a:t>zastępcze upoważnienie do obrony</a:t>
            </a:r>
            <a:r>
              <a:rPr lang="pl-PL" dirty="0">
                <a:sym typeface="Wingdings" panose="05000000000000000000" pitchFamily="2" charset="2"/>
              </a:rPr>
              <a:t>.</a:t>
            </a:r>
            <a:endParaRPr lang="pl-PL" dirty="0"/>
          </a:p>
          <a:p>
            <a:pPr algn="just"/>
            <a:r>
              <a:rPr lang="pl-PL" dirty="0"/>
              <a:t>Upoważnienie do obrony może być udzielone </a:t>
            </a:r>
            <a:r>
              <a:rPr lang="pl-PL" b="1" dirty="0"/>
              <a:t>na piśmie </a:t>
            </a:r>
            <a:r>
              <a:rPr lang="pl-PL" dirty="0"/>
              <a:t>albo przez </a:t>
            </a:r>
            <a:r>
              <a:rPr lang="pl-PL" b="1" dirty="0"/>
              <a:t>oświadczenie do protokołu </a:t>
            </a:r>
            <a:r>
              <a:rPr lang="pl-PL" dirty="0"/>
              <a:t>organu prowadzącego postępowanie karne.</a:t>
            </a:r>
          </a:p>
          <a:p>
            <a:pPr algn="just"/>
            <a:r>
              <a:rPr lang="pl-PL" dirty="0"/>
              <a:t>Zakres działania - art. 84 § 1 – Ustanowienie obrońcy lub wyznaczenie obrońcy z urzędu </a:t>
            </a:r>
            <a:r>
              <a:rPr lang="pl-PL" b="1" u="sng" dirty="0">
                <a:solidFill>
                  <a:schemeClr val="accent6"/>
                </a:solidFill>
              </a:rPr>
              <a:t>uprawnia</a:t>
            </a:r>
            <a:r>
              <a:rPr lang="pl-PL" dirty="0"/>
              <a:t> go do </a:t>
            </a:r>
            <a:r>
              <a:rPr lang="pl-PL" u="sng" dirty="0"/>
              <a:t>działania w całym postępowaniu, nie wyłączając czynności po uprawomocnieniu się orzeczenia</a:t>
            </a:r>
            <a:r>
              <a:rPr lang="pl-PL" dirty="0"/>
              <a:t>, jeżeli nie zawiera ograniczeń.</a:t>
            </a:r>
          </a:p>
          <a:p>
            <a:pPr algn="just"/>
            <a:endParaRPr lang="pl-PL" dirty="0"/>
          </a:p>
          <a:p>
            <a:pPr algn="just"/>
            <a:endParaRPr lang="pl-PL" dirty="0"/>
          </a:p>
          <a:p>
            <a:pPr marL="0" indent="0">
              <a:buNone/>
            </a:pPr>
            <a:endParaRPr lang="pl-PL" dirty="0"/>
          </a:p>
        </p:txBody>
      </p:sp>
    </p:spTree>
    <p:extLst>
      <p:ext uri="{BB962C8B-B14F-4D97-AF65-F5344CB8AC3E}">
        <p14:creationId xmlns:p14="http://schemas.microsoft.com/office/powerpoint/2010/main" val="1930096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476672"/>
            <a:ext cx="8229600" cy="1143000"/>
          </a:xfrm>
        </p:spPr>
        <p:txBody>
          <a:bodyPr/>
          <a:lstStyle/>
          <a:p>
            <a:pPr algn="ctr"/>
            <a:r>
              <a:rPr lang="pl-PL" dirty="0"/>
              <a:t>OBROŃCA Z URZĘDU</a:t>
            </a:r>
          </a:p>
        </p:txBody>
      </p:sp>
      <p:sp>
        <p:nvSpPr>
          <p:cNvPr id="3" name="Symbol zastępczy zawartości 2"/>
          <p:cNvSpPr>
            <a:spLocks noGrp="1"/>
          </p:cNvSpPr>
          <p:nvPr>
            <p:ph idx="1"/>
          </p:nvPr>
        </p:nvSpPr>
        <p:spPr/>
        <p:txBody>
          <a:bodyPr>
            <a:normAutofit fontScale="92500" lnSpcReduction="20000"/>
          </a:bodyPr>
          <a:lstStyle/>
          <a:p>
            <a:pPr algn="just"/>
            <a:r>
              <a:rPr lang="pl-PL" dirty="0"/>
              <a:t>§ 1. </a:t>
            </a:r>
            <a:r>
              <a:rPr lang="pl-PL" b="1" u="sng" dirty="0">
                <a:solidFill>
                  <a:schemeClr val="accent3"/>
                </a:solidFill>
              </a:rPr>
              <a:t>Oskarżony</a:t>
            </a:r>
            <a:r>
              <a:rPr lang="pl-PL" dirty="0"/>
              <a:t>, który nie ma obrońcy z wyboru, może żądać, aby mu wyznaczono obrońcę z urzędu, </a:t>
            </a:r>
            <a:r>
              <a:rPr lang="pl-PL" b="1" dirty="0">
                <a:solidFill>
                  <a:schemeClr val="accent3"/>
                </a:solidFill>
              </a:rPr>
              <a:t>jeżeli w sposób należyty wykaże, że nie jest w stanie ponieść kosztów obrony bez uszczerbku dla niezbędnego utrzymania siebie i rodziny</a:t>
            </a:r>
            <a:r>
              <a:rPr lang="pl-PL" dirty="0"/>
              <a:t>. </a:t>
            </a:r>
          </a:p>
          <a:p>
            <a:pPr algn="just"/>
            <a:r>
              <a:rPr lang="pl-PL" dirty="0"/>
              <a:t>§1a.Przepis § 1 stosuje się odpowiednio, jeżeli oskarżony żąda wyznaczenia obrońcy z urzędu</a:t>
            </a:r>
            <a:r>
              <a:rPr lang="pl-PL" b="1" u="sng" dirty="0"/>
              <a:t> w celu dokonania określonej czynności procesowej.</a:t>
            </a:r>
          </a:p>
          <a:p>
            <a:pPr algn="just"/>
            <a:r>
              <a:rPr lang="pl-PL" dirty="0"/>
              <a:t>§ 2. Sąd może cofnąć wyznaczenie obrońcy, jeżeli okaże się, że nie istnieją okoliczności, na podstawie których go wyznaczono. Na postanowienie o cofnięciu wyznaczenia obrońcy przysługuje zażalenie do innego równorzędnego składu tego sądu.</a:t>
            </a:r>
          </a:p>
          <a:p>
            <a:pPr algn="just"/>
            <a:endParaRPr lang="pl-PL" dirty="0"/>
          </a:p>
          <a:p>
            <a:pPr algn="just"/>
            <a:endParaRPr lang="pl-PL" dirty="0"/>
          </a:p>
          <a:p>
            <a:pPr marL="0" indent="0">
              <a:buNone/>
            </a:pPr>
            <a:endParaRPr lang="pl-PL" dirty="0"/>
          </a:p>
        </p:txBody>
      </p:sp>
    </p:spTree>
    <p:extLst>
      <p:ext uri="{BB962C8B-B14F-4D97-AF65-F5344CB8AC3E}">
        <p14:creationId xmlns:p14="http://schemas.microsoft.com/office/powerpoint/2010/main" val="1974638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pl-PL" b="1" dirty="0"/>
              <a:t>Właściwość sądu- </a:t>
            </a:r>
            <a:r>
              <a:rPr lang="pl-PL" dirty="0"/>
              <a:t>obowiązek i zarazem uprawnienie sądu do dokonania określonej czynności procesowej lub zespołu czynności procesowych.</a:t>
            </a:r>
          </a:p>
          <a:p>
            <a:pPr marL="109728" indent="0">
              <a:buNone/>
            </a:pPr>
            <a:endParaRPr lang="pl-PL" dirty="0"/>
          </a:p>
          <a:p>
            <a:r>
              <a:rPr lang="pl-PL" dirty="0"/>
              <a:t>Właściwość rzeczowa</a:t>
            </a:r>
          </a:p>
          <a:p>
            <a:r>
              <a:rPr lang="pl-PL" dirty="0"/>
              <a:t>Właściwość miejscowa</a:t>
            </a:r>
          </a:p>
          <a:p>
            <a:r>
              <a:rPr lang="pl-PL" dirty="0"/>
              <a:t>Właściwość funkcjonalna</a:t>
            </a:r>
          </a:p>
          <a:p>
            <a:r>
              <a:rPr lang="pl-PL" dirty="0"/>
              <a:t>Właściwość z delegacji</a:t>
            </a:r>
          </a:p>
          <a:p>
            <a:r>
              <a:rPr lang="pl-PL" dirty="0"/>
              <a:t>Właściwość z łączności spraw</a:t>
            </a:r>
          </a:p>
          <a:p>
            <a:endParaRPr lang="pl-PL" dirty="0"/>
          </a:p>
        </p:txBody>
      </p:sp>
      <p:sp>
        <p:nvSpPr>
          <p:cNvPr id="3" name="Title 2"/>
          <p:cNvSpPr>
            <a:spLocks noGrp="1"/>
          </p:cNvSpPr>
          <p:nvPr>
            <p:ph type="title"/>
          </p:nvPr>
        </p:nvSpPr>
        <p:spPr>
          <a:xfrm>
            <a:off x="395536" y="548680"/>
            <a:ext cx="8229600" cy="1143000"/>
          </a:xfrm>
        </p:spPr>
        <p:txBody>
          <a:bodyPr>
            <a:normAutofit/>
          </a:bodyPr>
          <a:lstStyle/>
          <a:p>
            <a:pPr algn="ctr"/>
            <a:r>
              <a:rPr lang="pl-PL" dirty="0"/>
              <a:t>Właściwość sądu</a:t>
            </a:r>
          </a:p>
        </p:txBody>
      </p:sp>
    </p:spTree>
    <p:extLst>
      <p:ext uri="{BB962C8B-B14F-4D97-AF65-F5344CB8AC3E}">
        <p14:creationId xmlns:p14="http://schemas.microsoft.com/office/powerpoint/2010/main" val="150014350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476672"/>
            <a:ext cx="8229600" cy="1143000"/>
          </a:xfrm>
        </p:spPr>
        <p:txBody>
          <a:bodyPr/>
          <a:lstStyle/>
          <a:p>
            <a:pPr algn="ctr"/>
            <a:r>
              <a:rPr lang="pl-PL" dirty="0"/>
              <a:t>OBRONA OBLIGATORYJNA</a:t>
            </a:r>
          </a:p>
        </p:txBody>
      </p:sp>
      <p:sp>
        <p:nvSpPr>
          <p:cNvPr id="3" name="Symbol zastępczy zawartości 2"/>
          <p:cNvSpPr>
            <a:spLocks noGrp="1"/>
          </p:cNvSpPr>
          <p:nvPr>
            <p:ph idx="1"/>
          </p:nvPr>
        </p:nvSpPr>
        <p:spPr>
          <a:xfrm>
            <a:off x="828220" y="1705189"/>
            <a:ext cx="7488196" cy="4676139"/>
          </a:xfrm>
        </p:spPr>
        <p:txBody>
          <a:bodyPr>
            <a:normAutofit fontScale="85000" lnSpcReduction="20000"/>
          </a:bodyPr>
          <a:lstStyle/>
          <a:p>
            <a:pPr marL="0" indent="0" algn="just">
              <a:buNone/>
            </a:pPr>
            <a:r>
              <a:rPr lang="pl-PL" dirty="0">
                <a:latin typeface="Times New Roman" pitchFamily="18" charset="0"/>
                <a:cs typeface="Times New Roman" pitchFamily="18" charset="0"/>
              </a:rPr>
              <a:t>Przesłanki obrony obligatoryjnej zachodzą, gdy oskarżony (podejrzany):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nie ukończył 18 lat,</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jest głuchy, niemy lub niewidomy,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zachodzi uzasadniona wątpliwość co do jego poczytalności w czasie popełnienia czynu (tempore </a:t>
            </a:r>
            <a:r>
              <a:rPr lang="pl-PL" dirty="0" err="1">
                <a:latin typeface="Times New Roman" pitchFamily="18" charset="0"/>
                <a:cs typeface="Times New Roman" pitchFamily="18" charset="0"/>
              </a:rPr>
              <a:t>criminis</a:t>
            </a:r>
            <a:r>
              <a:rPr lang="pl-PL" dirty="0">
                <a:latin typeface="Times New Roman" pitchFamily="18" charset="0"/>
                <a:cs typeface="Times New Roman" pitchFamily="18" charset="0"/>
              </a:rPr>
              <a:t>),</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zachodzi uzasadniona wątpliwość, czy stan jego zdrowia psychicznego pozwala na udział w postępowaniu lub prowadzenie obrony w sposób samodzielny oraz rozsądny,</a:t>
            </a:r>
          </a:p>
          <a:p>
            <a:pPr lvl="1" algn="just">
              <a:buClr>
                <a:srgbClr val="00B050"/>
              </a:buClr>
              <a:buFont typeface="Wingdings 3" panose="05040102010807070707" pitchFamily="18" charset="2"/>
              <a:buChar char=""/>
            </a:pPr>
            <a:r>
              <a:rPr lang="pl-PL" dirty="0">
                <a:latin typeface="Times New Roman" pitchFamily="18" charset="0"/>
                <a:cs typeface="Times New Roman" pitchFamily="18" charset="0"/>
              </a:rPr>
              <a:t> jest oskarżony o zbrodnię w postępowaniu przed sądem okręgowym.</a:t>
            </a:r>
          </a:p>
          <a:p>
            <a:pPr lvl="1" algn="just">
              <a:buClr>
                <a:srgbClr val="00B050"/>
              </a:buClr>
              <a:buFont typeface="Wingdings 3" panose="05040102010807070707" pitchFamily="18" charset="2"/>
              <a:buChar char=""/>
            </a:pPr>
            <a:endParaRPr lang="pl-PL" dirty="0">
              <a:latin typeface="Times New Roman" pitchFamily="18" charset="0"/>
              <a:cs typeface="Times New Roman" pitchFamily="18" charset="0"/>
            </a:endParaRPr>
          </a:p>
          <a:p>
            <a:pPr marL="0" indent="0" algn="just">
              <a:buNone/>
            </a:pPr>
            <a:r>
              <a:rPr lang="pl-PL" dirty="0">
                <a:latin typeface="Times New Roman" pitchFamily="18" charset="0"/>
                <a:cs typeface="Times New Roman" pitchFamily="18" charset="0"/>
              </a:rPr>
              <a:t>Oskarżony musi mieć obrońcę także wtedy, gdy sąd uzna to za niezbędne ze względu na </a:t>
            </a:r>
            <a:r>
              <a:rPr lang="pl-PL" b="1" dirty="0">
                <a:latin typeface="Times New Roman" pitchFamily="18" charset="0"/>
                <a:cs typeface="Times New Roman" pitchFamily="18" charset="0"/>
              </a:rPr>
              <a:t>inne okoliczności utrudniające obronę.</a:t>
            </a:r>
          </a:p>
          <a:p>
            <a:pPr marL="0" indent="0" algn="just">
              <a:buNone/>
            </a:pPr>
            <a:endParaRPr lang="pl-PL" dirty="0">
              <a:latin typeface="Times New Roman" pitchFamily="18" charset="0"/>
              <a:cs typeface="Times New Roman" pitchFamily="18" charset="0"/>
            </a:endParaRPr>
          </a:p>
        </p:txBody>
      </p:sp>
    </p:spTree>
    <p:extLst>
      <p:ext uri="{BB962C8B-B14F-4D97-AF65-F5344CB8AC3E}">
        <p14:creationId xmlns:p14="http://schemas.microsoft.com/office/powerpoint/2010/main" val="20418150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1787" y="-171400"/>
            <a:ext cx="8182213" cy="836144"/>
          </a:xfrm>
        </p:spPr>
        <p:txBody>
          <a:bodyPr>
            <a:normAutofit/>
          </a:bodyPr>
          <a:lstStyle/>
          <a:p>
            <a:pPr algn="ctr"/>
            <a:r>
              <a:rPr lang="pl-PL" sz="2800" b="1" dirty="0">
                <a:solidFill>
                  <a:srgbClr val="FF0000"/>
                </a:solidFill>
              </a:rPr>
              <a:t>Inne okoliczności utrudniające obronę</a:t>
            </a:r>
          </a:p>
        </p:txBody>
      </p:sp>
      <p:sp>
        <p:nvSpPr>
          <p:cNvPr id="3" name="Symbol zastępczy zawartości 2"/>
          <p:cNvSpPr>
            <a:spLocks noGrp="1"/>
          </p:cNvSpPr>
          <p:nvPr>
            <p:ph idx="1"/>
          </p:nvPr>
        </p:nvSpPr>
        <p:spPr>
          <a:xfrm>
            <a:off x="179512" y="548680"/>
            <a:ext cx="8964488" cy="4467641"/>
          </a:xfrm>
        </p:spPr>
        <p:txBody>
          <a:bodyPr>
            <a:noAutofit/>
          </a:bodyPr>
          <a:lstStyle/>
          <a:p>
            <a:pPr marL="0" indent="0" algn="ctr">
              <a:buNone/>
            </a:pPr>
            <a:r>
              <a:rPr lang="pl-PL" sz="2400" dirty="0">
                <a:latin typeface="Times New Roman" panose="02020603050405020304" pitchFamily="18" charset="0"/>
                <a:cs typeface="Times New Roman" panose="02020603050405020304" pitchFamily="18" charset="0"/>
              </a:rPr>
              <a:t>Postanowienie SN z 25.06.2014 r., II KK 124/14 </a:t>
            </a:r>
          </a:p>
          <a:p>
            <a:pPr algn="just"/>
            <a:r>
              <a:rPr lang="pl-PL" sz="2400" dirty="0">
                <a:latin typeface="Times New Roman" panose="02020603050405020304" pitchFamily="18" charset="0"/>
                <a:cs typeface="Times New Roman" panose="02020603050405020304" pitchFamily="18" charset="0"/>
              </a:rPr>
              <a:t>1. Fakt, iż sprawa jest skomplikowana pod względem faktycznym lub nawet pod względem prawnym, sam przez się nie może zadecydować o przyjęciu przez organ procesowy istnienia przesłanki obrony obligatoryjnej, określonej w art. 79 § 2 k.p.k.</a:t>
            </a:r>
          </a:p>
          <a:p>
            <a:pPr algn="just"/>
            <a:r>
              <a:rPr lang="pl-PL" sz="2400" dirty="0">
                <a:latin typeface="Times New Roman" panose="02020603050405020304" pitchFamily="18" charset="0"/>
                <a:cs typeface="Times New Roman" panose="02020603050405020304" pitchFamily="18" charset="0"/>
              </a:rPr>
              <a:t>2. Decyzja, czy zachodzi przesłanka obrony obligatoryjnej, określona w art. 79 § 2 k.p.k., należy do organu procesowego i powinna być podejmowana w oparciu o kryteria zobiektywizowane, tym niemniej ma ona charakter ocenny, a jednym z istotnych elementów służących do dokonania właściwej oceny jest stanowisko oskarżonego co do możliwości skutecznego prowadzenia obrony osobistej.</a:t>
            </a:r>
          </a:p>
          <a:p>
            <a:pPr algn="just"/>
            <a:r>
              <a:rPr lang="pl-PL" sz="2400" dirty="0">
                <a:latin typeface="Times New Roman" panose="02020603050405020304" pitchFamily="18" charset="0"/>
                <a:cs typeface="Times New Roman" panose="02020603050405020304" pitchFamily="18" charset="0"/>
              </a:rPr>
              <a:t>Chodzi o właściwości osobiste oskarżonego, które nie uniemożliwiają, ale w znaczący sposób utrudniają realizację prawa do obrony materialnej bezpośrednio przez samego oskarżonego, np.: wiek, stan zdrowia, stan psychiczny, nieporadność. </a:t>
            </a:r>
          </a:p>
          <a:p>
            <a:pPr marL="0" indent="0">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519886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542236" y="-6460"/>
            <a:ext cx="7290054" cy="1499616"/>
          </a:xfrm>
        </p:spPr>
        <p:txBody>
          <a:bodyPr/>
          <a:lstStyle/>
          <a:p>
            <a:r>
              <a:rPr lang="pl-PL" dirty="0"/>
              <a:t>Obrona obligatoryjna </a:t>
            </a:r>
          </a:p>
        </p:txBody>
      </p:sp>
      <p:sp>
        <p:nvSpPr>
          <p:cNvPr id="5" name="Symbol zastępczy zawartości 2"/>
          <p:cNvSpPr>
            <a:spLocks noGrp="1"/>
          </p:cNvSpPr>
          <p:nvPr>
            <p:ph idx="1"/>
          </p:nvPr>
        </p:nvSpPr>
        <p:spPr>
          <a:xfrm>
            <a:off x="381731" y="1622530"/>
            <a:ext cx="2796635" cy="4861983"/>
          </a:xfrm>
        </p:spPr>
        <p:txBody>
          <a:bodyPr>
            <a:normAutofit fontScale="70000" lnSpcReduction="20000"/>
          </a:bodyPr>
          <a:lstStyle/>
          <a:p>
            <a:pPr algn="just"/>
            <a:r>
              <a:rPr lang="pl-PL" dirty="0"/>
              <a:t>Od reguły, że oskarżony samodzielnie decyduje, czy chce bronić się samodzielnie czy korzystać z pomocy obrońcy, </a:t>
            </a:r>
            <a:r>
              <a:rPr lang="pl-PL" dirty="0" err="1"/>
              <a:t>kpk</a:t>
            </a:r>
            <a:r>
              <a:rPr lang="pl-PL" dirty="0"/>
              <a:t> wprowadza wyjątek w postaci obrony obligatoryjnej. W sytuacjach wskazanych w art. 79 i 80 oskarżony </a:t>
            </a:r>
            <a:r>
              <a:rPr lang="pl-PL" b="1" dirty="0"/>
              <a:t>musi</a:t>
            </a:r>
            <a:r>
              <a:rPr lang="pl-PL" dirty="0"/>
              <a:t> mieć obrońcę</a:t>
            </a:r>
            <a:r>
              <a:rPr lang="pl-PL" u="sng" dirty="0"/>
              <a:t>. Jeżeli nie ma obrońcy z wyboru, prezes lub referendarz sądowy sądu właściwego do rozpoznania sprawy wyznacza mu obrońcę z urzędu.</a:t>
            </a:r>
          </a:p>
        </p:txBody>
      </p:sp>
      <p:graphicFrame>
        <p:nvGraphicFramePr>
          <p:cNvPr id="6" name="Diagram 5"/>
          <p:cNvGraphicFramePr/>
          <p:nvPr>
            <p:extLst>
              <p:ext uri="{D42A27DB-BD31-4B8C-83A1-F6EECF244321}">
                <p14:modId xmlns:p14="http://schemas.microsoft.com/office/powerpoint/2010/main" val="362772011"/>
              </p:ext>
            </p:extLst>
          </p:nvPr>
        </p:nvGraphicFramePr>
        <p:xfrm>
          <a:off x="3520763" y="1455311"/>
          <a:ext cx="5850732" cy="3749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pole tekstowe 6"/>
          <p:cNvSpPr txBox="1"/>
          <p:nvPr/>
        </p:nvSpPr>
        <p:spPr>
          <a:xfrm>
            <a:off x="3913669" y="5204943"/>
            <a:ext cx="1953816" cy="1477328"/>
          </a:xfrm>
          <a:prstGeom prst="rect">
            <a:avLst/>
          </a:prstGeom>
          <a:noFill/>
        </p:spPr>
        <p:txBody>
          <a:bodyPr wrap="square" rtlCol="0">
            <a:spAutoFit/>
          </a:bodyPr>
          <a:lstStyle/>
          <a:p>
            <a:r>
              <a:rPr lang="pl-PL" dirty="0"/>
              <a:t>okoliczności dotyczące oskarżonego wskazane w art. 79 § 1 i 2 </a:t>
            </a:r>
          </a:p>
        </p:txBody>
      </p:sp>
      <p:sp>
        <p:nvSpPr>
          <p:cNvPr id="8" name="pole tekstowe 7"/>
          <p:cNvSpPr txBox="1"/>
          <p:nvPr/>
        </p:nvSpPr>
        <p:spPr>
          <a:xfrm>
            <a:off x="6914044" y="5331987"/>
            <a:ext cx="1871663" cy="1200329"/>
          </a:xfrm>
          <a:prstGeom prst="rect">
            <a:avLst/>
          </a:prstGeom>
          <a:noFill/>
        </p:spPr>
        <p:txBody>
          <a:bodyPr wrap="square" rtlCol="0">
            <a:spAutoFit/>
          </a:bodyPr>
          <a:lstStyle/>
          <a:p>
            <a:r>
              <a:rPr lang="pl-PL" dirty="0"/>
              <a:t>waga zarzutów, jakie ciążą na oskarżonym – art. 80</a:t>
            </a:r>
          </a:p>
        </p:txBody>
      </p:sp>
    </p:spTree>
    <p:extLst>
      <p:ext uri="{BB962C8B-B14F-4D97-AF65-F5344CB8AC3E}">
        <p14:creationId xmlns:p14="http://schemas.microsoft.com/office/powerpoint/2010/main" val="22831217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b="1" dirty="0"/>
              <a:t>Zasada prawa do obrony</a:t>
            </a:r>
            <a:r>
              <a:rPr lang="pl-PL" dirty="0"/>
              <a:t>- dyrektywa, w myśl której oskarżony ma prawo bronić swoich interesów w procesie i korzystać z pomocy obrońcy.</a:t>
            </a:r>
          </a:p>
          <a:p>
            <a:pPr algn="just"/>
            <a:endParaRPr lang="pl-PL" dirty="0"/>
          </a:p>
          <a:p>
            <a:pPr algn="just"/>
            <a:r>
              <a:rPr lang="pl-PL" dirty="0"/>
              <a:t>art. 42 ust. 2 Konstytucji</a:t>
            </a:r>
          </a:p>
          <a:p>
            <a:pPr algn="just"/>
            <a:endParaRPr lang="pl-PL" dirty="0"/>
          </a:p>
          <a:p>
            <a:pPr algn="just"/>
            <a:r>
              <a:rPr lang="pl-PL" dirty="0"/>
              <a:t>Art. 6 k.p.k.</a:t>
            </a:r>
          </a:p>
          <a:p>
            <a:pPr algn="just"/>
            <a:endParaRPr lang="pl-PL" dirty="0"/>
          </a:p>
          <a:p>
            <a:pPr algn="just"/>
            <a:r>
              <a:rPr lang="pl-PL" dirty="0"/>
              <a:t>Art. 6 ust. 3 lit. c EKPCz</a:t>
            </a:r>
          </a:p>
        </p:txBody>
      </p:sp>
      <p:sp>
        <p:nvSpPr>
          <p:cNvPr id="3" name="Title 2"/>
          <p:cNvSpPr>
            <a:spLocks noGrp="1"/>
          </p:cNvSpPr>
          <p:nvPr>
            <p:ph type="title"/>
          </p:nvPr>
        </p:nvSpPr>
        <p:spPr/>
        <p:txBody>
          <a:bodyPr/>
          <a:lstStyle/>
          <a:p>
            <a:pPr algn="ctr"/>
            <a:r>
              <a:rPr lang="pl-PL" dirty="0"/>
              <a:t>Zasada prawa do obrony</a:t>
            </a:r>
          </a:p>
        </p:txBody>
      </p:sp>
    </p:spTree>
    <p:extLst>
      <p:ext uri="{BB962C8B-B14F-4D97-AF65-F5344CB8AC3E}">
        <p14:creationId xmlns:p14="http://schemas.microsoft.com/office/powerpoint/2010/main" val="265795696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Na prawo do obrony składa się zespół uprawnień procesowych pozwalających dokonać czynności zmierzających do odparcia oskarżenia lub złagodzenia odpowiedzialności.</a:t>
            </a:r>
          </a:p>
          <a:p>
            <a:pPr algn="just"/>
            <a:endParaRPr lang="pl-PL" dirty="0"/>
          </a:p>
          <a:p>
            <a:pPr algn="just"/>
            <a:r>
              <a:rPr lang="pl-PL" dirty="0"/>
              <a:t>Art. 6 k.p.k. zapewnia prawo do obrony w znaczeniu materialnym i formalnym, prawo do zachowania biernego oraz aktywnego.</a:t>
            </a:r>
          </a:p>
        </p:txBody>
      </p:sp>
      <p:sp>
        <p:nvSpPr>
          <p:cNvPr id="3" name="Title 2"/>
          <p:cNvSpPr>
            <a:spLocks noGrp="1"/>
          </p:cNvSpPr>
          <p:nvPr>
            <p:ph type="title"/>
          </p:nvPr>
        </p:nvSpPr>
        <p:spPr/>
        <p:txBody>
          <a:bodyPr/>
          <a:lstStyle/>
          <a:p>
            <a:pPr algn="ctr"/>
            <a:r>
              <a:rPr lang="pl-PL" dirty="0"/>
              <a:t>Zasada prawa do obrony</a:t>
            </a:r>
          </a:p>
        </p:txBody>
      </p:sp>
    </p:spTree>
    <p:extLst>
      <p:ext uri="{BB962C8B-B14F-4D97-AF65-F5344CB8AC3E}">
        <p14:creationId xmlns:p14="http://schemas.microsoft.com/office/powerpoint/2010/main" val="127930663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Zasada prawa do obrony</a:t>
            </a:r>
          </a:p>
        </p:txBody>
      </p:sp>
      <p:sp>
        <p:nvSpPr>
          <p:cNvPr id="5" name="Content Placeholder 4"/>
          <p:cNvSpPr>
            <a:spLocks noGrp="1"/>
          </p:cNvSpPr>
          <p:nvPr>
            <p:ph sz="quarter" idx="2"/>
          </p:nvPr>
        </p:nvSpPr>
        <p:spPr/>
        <p:txBody>
          <a:bodyPr>
            <a:normAutofit/>
          </a:bodyPr>
          <a:lstStyle/>
          <a:p>
            <a:pPr marL="109728" indent="0" algn="ctr">
              <a:buNone/>
            </a:pPr>
            <a:r>
              <a:rPr lang="pl-PL" b="1" dirty="0"/>
              <a:t>OBRONA MATERIALNA</a:t>
            </a:r>
          </a:p>
          <a:p>
            <a:pPr marL="109728" indent="0" algn="ctr">
              <a:buNone/>
            </a:pPr>
            <a:endParaRPr lang="pl-PL" dirty="0"/>
          </a:p>
          <a:p>
            <a:pPr marL="109728" indent="0" algn="ctr">
              <a:buNone/>
            </a:pPr>
            <a:r>
              <a:rPr lang="pl-PL" dirty="0"/>
              <a:t>podejmowanie przez jakąkolwiek osobę wszelkich czynności procesowych w celu ochrony interesów oskarżonego w procesie.</a:t>
            </a:r>
          </a:p>
          <a:p>
            <a:pPr marL="109728" indent="0" algn="ctr">
              <a:buNone/>
            </a:pPr>
            <a:endParaRPr lang="pl-PL" dirty="0"/>
          </a:p>
          <a:p>
            <a:r>
              <a:rPr lang="pl-PL" dirty="0"/>
              <a:t>Art. 74 § 1 k.p.k.</a:t>
            </a:r>
          </a:p>
          <a:p>
            <a:endParaRPr lang="pl-PL" dirty="0"/>
          </a:p>
          <a:p>
            <a:endParaRPr lang="pl-PL" dirty="0"/>
          </a:p>
        </p:txBody>
      </p:sp>
      <p:sp>
        <p:nvSpPr>
          <p:cNvPr id="6" name="Content Placeholder 5"/>
          <p:cNvSpPr>
            <a:spLocks noGrp="1"/>
          </p:cNvSpPr>
          <p:nvPr>
            <p:ph sz="quarter" idx="4"/>
          </p:nvPr>
        </p:nvSpPr>
        <p:spPr/>
        <p:txBody>
          <a:bodyPr>
            <a:normAutofit fontScale="77500" lnSpcReduction="20000"/>
          </a:bodyPr>
          <a:lstStyle/>
          <a:p>
            <a:pPr marL="109728" indent="0" algn="ctr">
              <a:buNone/>
            </a:pPr>
            <a:r>
              <a:rPr lang="pl-PL" b="1" dirty="0"/>
              <a:t>OBRONA FORMALNA</a:t>
            </a:r>
          </a:p>
          <a:p>
            <a:pPr marL="109728" indent="0" algn="ctr">
              <a:buNone/>
            </a:pPr>
            <a:endParaRPr lang="pl-PL" b="1" dirty="0"/>
          </a:p>
          <a:p>
            <a:pPr marL="109728" indent="0" algn="ctr">
              <a:buNone/>
            </a:pPr>
            <a:endParaRPr lang="pl-PL" dirty="0"/>
          </a:p>
          <a:p>
            <a:pPr marL="109728" indent="0" algn="ctr">
              <a:buNone/>
            </a:pPr>
            <a:r>
              <a:rPr lang="pl-PL" dirty="0"/>
              <a:t>korzystanie z pomocy obrońcy przez oskarżonego</a:t>
            </a:r>
          </a:p>
          <a:p>
            <a:pPr marL="109728" indent="0" algn="ctr">
              <a:buNone/>
            </a:pPr>
            <a:endParaRPr lang="pl-PL" dirty="0"/>
          </a:p>
          <a:p>
            <a:r>
              <a:rPr lang="pl-PL" dirty="0"/>
              <a:t>Uprawnienie do wyboru obrońcy (art. 83 § 1 k.p.k.)</a:t>
            </a:r>
          </a:p>
          <a:p>
            <a:endParaRPr lang="pl-PL" dirty="0"/>
          </a:p>
          <a:p>
            <a:r>
              <a:rPr lang="pl-PL" dirty="0"/>
              <a:t>Uprawnienie do korzystania z pomocy obrońcy z urzędu (art. 78-81 k.p.k.)</a:t>
            </a:r>
          </a:p>
          <a:p>
            <a:endParaRPr lang="pl-PL" dirty="0"/>
          </a:p>
          <a:p>
            <a:r>
              <a:rPr lang="pl-PL" dirty="0"/>
              <a:t>Obrona obligatoryjna (art. 79, 80, 451, 548 k.p.k.). </a:t>
            </a:r>
          </a:p>
        </p:txBody>
      </p:sp>
    </p:spTree>
    <p:extLst>
      <p:ext uri="{BB962C8B-B14F-4D97-AF65-F5344CB8AC3E}">
        <p14:creationId xmlns:p14="http://schemas.microsoft.com/office/powerpoint/2010/main" val="22278985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404664"/>
            <a:ext cx="8229600" cy="1143000"/>
          </a:xfrm>
        </p:spPr>
        <p:txBody>
          <a:bodyPr/>
          <a:lstStyle/>
          <a:p>
            <a:pPr algn="ctr"/>
            <a:r>
              <a:rPr lang="pl-PL" dirty="0"/>
              <a:t>PEŁNOMOCNIK</a:t>
            </a:r>
          </a:p>
        </p:txBody>
      </p:sp>
      <p:sp>
        <p:nvSpPr>
          <p:cNvPr id="3" name="Symbol zastępczy zawartości 2"/>
          <p:cNvSpPr>
            <a:spLocks noGrp="1"/>
          </p:cNvSpPr>
          <p:nvPr>
            <p:ph idx="1"/>
          </p:nvPr>
        </p:nvSpPr>
        <p:spPr>
          <a:xfrm>
            <a:off x="251520" y="1730947"/>
            <a:ext cx="7992888" cy="4578373"/>
          </a:xfrm>
        </p:spPr>
        <p:txBody>
          <a:bodyPr>
            <a:noAutofit/>
          </a:bodyPr>
          <a:lstStyle/>
          <a:p>
            <a:pPr algn="just"/>
            <a:r>
              <a:rPr lang="pl-PL" sz="2400" dirty="0">
                <a:latin typeface="Times New Roman" panose="02020603050405020304" pitchFamily="18" charset="0"/>
                <a:cs typeface="Times New Roman" panose="02020603050405020304" pitchFamily="18" charset="0"/>
              </a:rPr>
              <a:t>Reprezentant procesowy strony innej niż oskarżony (np. pokrzywdzonego, oskarżyciela posiłkowego), a także osoby nie będącej stroną (np. świadka),</a:t>
            </a:r>
          </a:p>
          <a:p>
            <a:pPr algn="just"/>
            <a:r>
              <a:rPr lang="pl-PL" sz="2400" dirty="0">
                <a:latin typeface="Times New Roman" panose="02020603050405020304" pitchFamily="18" charset="0"/>
                <a:cs typeface="Times New Roman" panose="02020603050405020304" pitchFamily="18" charset="0"/>
              </a:rPr>
              <a:t>Może nim być adwokat, radca prawny lub Radca Prokuratorii Generalnej RP (art. 88 </a:t>
            </a:r>
            <a:r>
              <a:rPr lang="pl-PL" sz="2400" dirty="0" err="1">
                <a:latin typeface="Times New Roman" panose="02020603050405020304" pitchFamily="18" charset="0"/>
                <a:cs typeface="Times New Roman" panose="02020603050405020304" pitchFamily="18" charset="0"/>
              </a:rPr>
              <a:t>k.</a:t>
            </a:r>
            <a:r>
              <a:rPr lang="pl-PL" sz="2400" err="1">
                <a:latin typeface="Times New Roman" panose="02020603050405020304" pitchFamily="18" charset="0"/>
                <a:cs typeface="Times New Roman" panose="02020603050405020304" pitchFamily="18" charset="0"/>
              </a:rPr>
              <a:t>p</a:t>
            </a:r>
            <a:r>
              <a:rPr lang="pl-PL" sz="2400">
                <a:latin typeface="Times New Roman" panose="02020603050405020304" pitchFamily="18" charset="0"/>
                <a:cs typeface="Times New Roman" panose="02020603050405020304" pitchFamily="18" charset="0"/>
              </a:rPr>
              <a:t>.k.)</a:t>
            </a:r>
            <a:endParaRPr lang="pl-PL" sz="2400" dirty="0">
              <a:latin typeface="Times New Roman" panose="02020603050405020304" pitchFamily="18" charset="0"/>
              <a:cs typeface="Times New Roman" panose="02020603050405020304" pitchFamily="18" charset="0"/>
            </a:endParaRPr>
          </a:p>
          <a:p>
            <a:pPr algn="just"/>
            <a:r>
              <a:rPr lang="pl-PL" sz="2400" dirty="0">
                <a:latin typeface="Times New Roman" panose="02020603050405020304" pitchFamily="18" charset="0"/>
                <a:cs typeface="Times New Roman" panose="02020603050405020304" pitchFamily="18" charset="0"/>
              </a:rPr>
              <a:t>Odpowiednie stosowanie przepisów o obrońcy (odesłanie w art. 88 k.p.k.)</a:t>
            </a:r>
          </a:p>
          <a:p>
            <a:pPr algn="just"/>
            <a:r>
              <a:rPr lang="pl-PL" sz="2400" dirty="0">
                <a:latin typeface="Times New Roman" panose="02020603050405020304" pitchFamily="18" charset="0"/>
                <a:cs typeface="Times New Roman" panose="02020603050405020304" pitchFamily="18" charset="0"/>
              </a:rPr>
              <a:t>Może być wyznaczony z urzędu pod warunkiem wykazania, że wnioskodawca nie jest w stanie ponieść kosztów działania pełnomocnika bez uszczerbku dla niezbędnego utrzymania siebie i rodziny,</a:t>
            </a:r>
          </a:p>
          <a:p>
            <a:pPr algn="just"/>
            <a:r>
              <a:rPr lang="pl-PL" sz="2400" dirty="0">
                <a:latin typeface="Times New Roman" panose="02020603050405020304" pitchFamily="18" charset="0"/>
                <a:cs typeface="Times New Roman" panose="02020603050405020304" pitchFamily="18" charset="0"/>
              </a:rPr>
              <a:t>Działa wyłącznie w granicach swego umocowania i nie jest ograniczony </a:t>
            </a:r>
            <a:r>
              <a:rPr lang="pl-PL" sz="2400" b="1" dirty="0">
                <a:latin typeface="Times New Roman" panose="02020603050405020304" pitchFamily="18" charset="0"/>
                <a:cs typeface="Times New Roman" panose="02020603050405020304" pitchFamily="18" charset="0"/>
              </a:rPr>
              <a:t>kierunkiem</a:t>
            </a:r>
            <a:r>
              <a:rPr lang="pl-PL" sz="2400" dirty="0">
                <a:latin typeface="Times New Roman" panose="02020603050405020304" pitchFamily="18" charset="0"/>
                <a:cs typeface="Times New Roman" panose="02020603050405020304" pitchFamily="18" charset="0"/>
              </a:rPr>
              <a:t> podejmowanych czynności.</a:t>
            </a:r>
          </a:p>
          <a:p>
            <a:pPr marL="0" indent="0" algn="just">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183976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OBROŃCA A PEŁNOMOCNIK</a:t>
            </a:r>
          </a:p>
        </p:txBody>
      </p:sp>
      <p:sp>
        <p:nvSpPr>
          <p:cNvPr id="3" name="Symbol zastępczy zawartości 2"/>
          <p:cNvSpPr>
            <a:spLocks noGrp="1"/>
          </p:cNvSpPr>
          <p:nvPr>
            <p:ph idx="1"/>
          </p:nvPr>
        </p:nvSpPr>
        <p:spPr/>
        <p:txBody>
          <a:bodyPr>
            <a:normAutofit/>
          </a:bodyPr>
          <a:lstStyle/>
          <a:p>
            <a:pPr algn="just"/>
            <a:r>
              <a:rPr lang="pl-PL" dirty="0"/>
              <a:t>Pełnomocnik i obrońca mają </a:t>
            </a:r>
            <a:r>
              <a:rPr lang="pl-PL" b="1" dirty="0"/>
              <a:t>różną pozycję procesową. </a:t>
            </a:r>
          </a:p>
          <a:p>
            <a:pPr algn="just"/>
            <a:r>
              <a:rPr lang="pl-PL" dirty="0"/>
              <a:t>Zaniedbania obrońcy nie mogą negatywnie oddziaływać na oskarżonego. Natomiast strona inna niż oskarżony ponosi ujemne konsekwencje nierzetelnego zachowania pełnomocnika. </a:t>
            </a:r>
          </a:p>
          <a:p>
            <a:pPr algn="just"/>
            <a:r>
              <a:rPr lang="pl-PL" dirty="0"/>
              <a:t>Por. zwłaszcza uchwała SN z 1 października 2013 r., I KZP 6/13 </a:t>
            </a:r>
          </a:p>
          <a:p>
            <a:pPr algn="just"/>
            <a:endParaRPr lang="pl-PL" dirty="0"/>
          </a:p>
          <a:p>
            <a:pPr marL="0" indent="0">
              <a:buNone/>
            </a:pPr>
            <a:endParaRPr lang="pl-PL" dirty="0"/>
          </a:p>
        </p:txBody>
      </p:sp>
    </p:spTree>
    <p:extLst>
      <p:ext uri="{BB962C8B-B14F-4D97-AF65-F5344CB8AC3E}">
        <p14:creationId xmlns:p14="http://schemas.microsoft.com/office/powerpoint/2010/main" val="1740236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568952" cy="4752528"/>
          </a:xfrm>
        </p:spPr>
        <p:txBody>
          <a:bodyPr/>
          <a:lstStyle/>
          <a:p>
            <a:pPr algn="just"/>
            <a:r>
              <a:rPr lang="pl-PL" b="1" dirty="0"/>
              <a:t>Właściwość rzeczowa - </a:t>
            </a:r>
            <a:r>
              <a:rPr lang="pl-PL" dirty="0"/>
              <a:t>kompetencja sądu do rozpoznawania sprawy w pierwszej instancji.</a:t>
            </a:r>
          </a:p>
          <a:p>
            <a:pPr algn="just"/>
            <a:endParaRPr lang="pl-PL" dirty="0"/>
          </a:p>
          <a:p>
            <a:pPr algn="just"/>
            <a:r>
              <a:rPr lang="pl-PL" dirty="0"/>
              <a:t>Kryterium: </a:t>
            </a:r>
            <a:r>
              <a:rPr lang="pl-PL" b="1" dirty="0"/>
              <a:t>rodzaj przestępstwa.</a:t>
            </a:r>
          </a:p>
          <a:p>
            <a:pPr algn="just"/>
            <a:endParaRPr lang="pl-PL" dirty="0"/>
          </a:p>
          <a:p>
            <a:pPr algn="just"/>
            <a:r>
              <a:rPr lang="pl-PL" dirty="0"/>
              <a:t>Sąd rejonowy rozstrzyga w pierwszej instancji w sprawach dotyczących wszystkich kategorii przestępstw z wyjątkiem tych, które zostały przekazane do rozpoznawania sądowi okręgowemu (art. 24 k.p.k.)</a:t>
            </a:r>
          </a:p>
        </p:txBody>
      </p:sp>
    </p:spTree>
    <p:extLst>
      <p:ext uri="{BB962C8B-B14F-4D97-AF65-F5344CB8AC3E}">
        <p14:creationId xmlns:p14="http://schemas.microsoft.com/office/powerpoint/2010/main" val="3628872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11968"/>
          </a:xfrm>
        </p:spPr>
        <p:txBody>
          <a:bodyPr>
            <a:normAutofit fontScale="85000" lnSpcReduction="10000"/>
          </a:bodyPr>
          <a:lstStyle/>
          <a:p>
            <a:r>
              <a:rPr lang="pl-PL" b="1" dirty="0"/>
              <a:t>Art. 25. §  1</a:t>
            </a:r>
            <a:r>
              <a:rPr lang="pl-PL" dirty="0"/>
              <a:t>.  Sąd  okręgowy  orzeka  w  pierwszej  instancji  w  sprawach  o następujące przestępstwa: </a:t>
            </a:r>
          </a:p>
          <a:p>
            <a:pPr marL="109728" indent="0" algn="just">
              <a:buNone/>
            </a:pPr>
            <a:r>
              <a:rPr lang="pl-PL" dirty="0"/>
              <a:t>1)  o zbrodnie określone w Kodeksie karnym oraz w ustawach szczególnych;</a:t>
            </a:r>
          </a:p>
          <a:p>
            <a:pPr marL="109728" indent="0" algn="just">
              <a:buFont typeface="Wingdings 2"/>
              <a:buNone/>
            </a:pPr>
            <a:r>
              <a:rPr lang="pl-PL" dirty="0"/>
              <a:t>2) o występki określone w rozdziałach XVI i XVII oraz w </a:t>
            </a:r>
            <a:r>
              <a:rPr lang="pl-PL" dirty="0">
                <a:hlinkClick r:id="rId2">
                  <a:extLst>
                    <a:ext uri="{A12FA001-AC4F-418D-AE19-62706E023703}">
                      <ahyp:hlinkClr xmlns:ahyp="http://schemas.microsoft.com/office/drawing/2018/hyperlinkcolor" val="tx"/>
                    </a:ext>
                  </a:extLst>
                </a:hlinkClick>
              </a:rPr>
              <a:t>art. 140-142</a:t>
            </a:r>
            <a:r>
              <a:rPr lang="pl-PL" dirty="0"/>
              <a:t>, </a:t>
            </a:r>
            <a:r>
              <a:rPr lang="pl-PL" dirty="0">
                <a:hlinkClick r:id="rId3">
                  <a:extLst>
                    <a:ext uri="{A12FA001-AC4F-418D-AE19-62706E023703}">
                      <ahyp:hlinkClr xmlns:ahyp="http://schemas.microsoft.com/office/drawing/2018/hyperlinkcolor" val="tx"/>
                    </a:ext>
                  </a:extLst>
                </a:hlinkClick>
              </a:rPr>
              <a:t>art. 148 § 4</a:t>
            </a:r>
            <a:r>
              <a:rPr lang="pl-PL" dirty="0"/>
              <a:t> i </a:t>
            </a:r>
            <a:r>
              <a:rPr lang="pl-PL" dirty="0">
                <a:hlinkClick r:id="rId4">
                  <a:extLst>
                    <a:ext uri="{A12FA001-AC4F-418D-AE19-62706E023703}">
                      <ahyp:hlinkClr xmlns:ahyp="http://schemas.microsoft.com/office/drawing/2018/hyperlinkcolor" val="tx"/>
                    </a:ext>
                  </a:extLst>
                </a:hlinkClick>
              </a:rPr>
              <a:t>5</a:t>
            </a:r>
            <a:r>
              <a:rPr lang="pl-PL" dirty="0"/>
              <a:t>, </a:t>
            </a:r>
            <a:r>
              <a:rPr lang="pl-PL" dirty="0">
                <a:hlinkClick r:id="rId5">
                  <a:extLst>
                    <a:ext uri="{A12FA001-AC4F-418D-AE19-62706E023703}">
                      <ahyp:hlinkClr xmlns:ahyp="http://schemas.microsoft.com/office/drawing/2018/hyperlinkcolor" val="tx"/>
                    </a:ext>
                  </a:extLst>
                </a:hlinkClick>
              </a:rPr>
              <a:t>art. 148a</a:t>
            </a:r>
            <a:r>
              <a:rPr lang="pl-PL" dirty="0"/>
              <a:t>, </a:t>
            </a:r>
            <a:r>
              <a:rPr lang="pl-PL" dirty="0">
                <a:hlinkClick r:id="rId6">
                  <a:extLst>
                    <a:ext uri="{A12FA001-AC4F-418D-AE19-62706E023703}">
                      <ahyp:hlinkClr xmlns:ahyp="http://schemas.microsoft.com/office/drawing/2018/hyperlinkcolor" val="tx"/>
                    </a:ext>
                  </a:extLst>
                </a:hlinkClick>
              </a:rPr>
              <a:t>art. 149</a:t>
            </a:r>
            <a:r>
              <a:rPr lang="pl-PL" dirty="0"/>
              <a:t>, </a:t>
            </a:r>
            <a:r>
              <a:rPr lang="pl-PL" dirty="0">
                <a:hlinkClick r:id="rId7">
                  <a:extLst>
                    <a:ext uri="{A12FA001-AC4F-418D-AE19-62706E023703}">
                      <ahyp:hlinkClr xmlns:ahyp="http://schemas.microsoft.com/office/drawing/2018/hyperlinkcolor" val="tx"/>
                    </a:ext>
                  </a:extLst>
                </a:hlinkClick>
              </a:rPr>
              <a:t>art. 150 § 1</a:t>
            </a:r>
            <a:r>
              <a:rPr lang="pl-PL" dirty="0"/>
              <a:t>, </a:t>
            </a:r>
            <a:r>
              <a:rPr lang="pl-PL" dirty="0">
                <a:hlinkClick r:id="rId8">
                  <a:extLst>
                    <a:ext uri="{A12FA001-AC4F-418D-AE19-62706E023703}">
                      <ahyp:hlinkClr xmlns:ahyp="http://schemas.microsoft.com/office/drawing/2018/hyperlinkcolor" val="tx"/>
                    </a:ext>
                  </a:extLst>
                </a:hlinkClick>
              </a:rPr>
              <a:t>art. 151-154</a:t>
            </a:r>
            <a:r>
              <a:rPr lang="pl-PL" dirty="0"/>
              <a:t>, </a:t>
            </a:r>
            <a:r>
              <a:rPr lang="pl-PL" dirty="0">
                <a:hlinkClick r:id="rId9">
                  <a:extLst>
                    <a:ext uri="{A12FA001-AC4F-418D-AE19-62706E023703}">
                      <ahyp:hlinkClr xmlns:ahyp="http://schemas.microsoft.com/office/drawing/2018/hyperlinkcolor" val="tx"/>
                    </a:ext>
                  </a:extLst>
                </a:hlinkClick>
              </a:rPr>
              <a:t>art. 158 § 3</a:t>
            </a:r>
            <a:r>
              <a:rPr lang="pl-PL" dirty="0"/>
              <a:t>, </a:t>
            </a:r>
            <a:r>
              <a:rPr lang="pl-PL" dirty="0">
                <a:hlinkClick r:id="rId10">
                  <a:extLst>
                    <a:ext uri="{A12FA001-AC4F-418D-AE19-62706E023703}">
                      <ahyp:hlinkClr xmlns:ahyp="http://schemas.microsoft.com/office/drawing/2018/hyperlinkcolor" val="tx"/>
                    </a:ext>
                  </a:extLst>
                </a:hlinkClick>
              </a:rPr>
              <a:t>art. 163 § 3</a:t>
            </a:r>
            <a:r>
              <a:rPr lang="pl-PL" dirty="0"/>
              <a:t> i </a:t>
            </a:r>
            <a:r>
              <a:rPr lang="pl-PL" dirty="0">
                <a:hlinkClick r:id="rId11">
                  <a:extLst>
                    <a:ext uri="{A12FA001-AC4F-418D-AE19-62706E023703}">
                      <ahyp:hlinkClr xmlns:ahyp="http://schemas.microsoft.com/office/drawing/2018/hyperlinkcolor" val="tx"/>
                    </a:ext>
                  </a:extLst>
                </a:hlinkClick>
              </a:rPr>
              <a:t>4</a:t>
            </a:r>
            <a:r>
              <a:rPr lang="pl-PL" dirty="0"/>
              <a:t>, </a:t>
            </a:r>
            <a:r>
              <a:rPr lang="pl-PL" dirty="0">
                <a:hlinkClick r:id="rId12">
                  <a:extLst>
                    <a:ext uri="{A12FA001-AC4F-418D-AE19-62706E023703}">
                      <ahyp:hlinkClr xmlns:ahyp="http://schemas.microsoft.com/office/drawing/2018/hyperlinkcolor" val="tx"/>
                    </a:ext>
                  </a:extLst>
                </a:hlinkClick>
              </a:rPr>
              <a:t>art. 165 § 1</a:t>
            </a:r>
            <a:r>
              <a:rPr lang="pl-PL" dirty="0"/>
              <a:t>, </a:t>
            </a:r>
            <a:r>
              <a:rPr lang="pl-PL" dirty="0">
                <a:hlinkClick r:id="rId13">
                  <a:extLst>
                    <a:ext uri="{A12FA001-AC4F-418D-AE19-62706E023703}">
                      <ahyp:hlinkClr xmlns:ahyp="http://schemas.microsoft.com/office/drawing/2018/hyperlinkcolor" val="tx"/>
                    </a:ext>
                  </a:extLst>
                </a:hlinkClick>
              </a:rPr>
              <a:t>3</a:t>
            </a:r>
            <a:r>
              <a:rPr lang="pl-PL" dirty="0"/>
              <a:t> i </a:t>
            </a:r>
            <a:r>
              <a:rPr lang="pl-PL" dirty="0">
                <a:hlinkClick r:id="rId14">
                  <a:extLst>
                    <a:ext uri="{A12FA001-AC4F-418D-AE19-62706E023703}">
                      <ahyp:hlinkClr xmlns:ahyp="http://schemas.microsoft.com/office/drawing/2018/hyperlinkcolor" val="tx"/>
                    </a:ext>
                  </a:extLst>
                </a:hlinkClick>
              </a:rPr>
              <a:t>4</a:t>
            </a:r>
            <a:r>
              <a:rPr lang="pl-PL" dirty="0"/>
              <a:t>, </a:t>
            </a:r>
            <a:r>
              <a:rPr lang="pl-PL" dirty="0">
                <a:hlinkClick r:id="rId15">
                  <a:extLst>
                    <a:ext uri="{A12FA001-AC4F-418D-AE19-62706E023703}">
                      <ahyp:hlinkClr xmlns:ahyp="http://schemas.microsoft.com/office/drawing/2018/hyperlinkcolor" val="tx"/>
                    </a:ext>
                  </a:extLst>
                </a:hlinkClick>
              </a:rPr>
              <a:t>art. 166 § 1</a:t>
            </a:r>
            <a:r>
              <a:rPr lang="pl-PL" dirty="0"/>
              <a:t>, </a:t>
            </a:r>
            <a:r>
              <a:rPr lang="pl-PL" dirty="0">
                <a:hlinkClick r:id="rId16">
                  <a:extLst>
                    <a:ext uri="{A12FA001-AC4F-418D-AE19-62706E023703}">
                      <ahyp:hlinkClr xmlns:ahyp="http://schemas.microsoft.com/office/drawing/2018/hyperlinkcolor" val="tx"/>
                    </a:ext>
                  </a:extLst>
                </a:hlinkClick>
              </a:rPr>
              <a:t>art. 173 § 3</a:t>
            </a:r>
            <a:r>
              <a:rPr lang="pl-PL" dirty="0"/>
              <a:t> i </a:t>
            </a:r>
            <a:r>
              <a:rPr lang="pl-PL" dirty="0">
                <a:hlinkClick r:id="rId17">
                  <a:extLst>
                    <a:ext uri="{A12FA001-AC4F-418D-AE19-62706E023703}">
                      <ahyp:hlinkClr xmlns:ahyp="http://schemas.microsoft.com/office/drawing/2018/hyperlinkcolor" val="tx"/>
                    </a:ext>
                  </a:extLst>
                </a:hlinkClick>
              </a:rPr>
              <a:t>4</a:t>
            </a:r>
            <a:r>
              <a:rPr lang="pl-PL" dirty="0"/>
              <a:t>, </a:t>
            </a:r>
            <a:r>
              <a:rPr lang="pl-PL" dirty="0">
                <a:hlinkClick r:id="rId18">
                  <a:extLst>
                    <a:ext uri="{A12FA001-AC4F-418D-AE19-62706E023703}">
                      <ahyp:hlinkClr xmlns:ahyp="http://schemas.microsoft.com/office/drawing/2018/hyperlinkcolor" val="tx"/>
                    </a:ext>
                  </a:extLst>
                </a:hlinkClick>
              </a:rPr>
              <a:t>art. 185 § 2</a:t>
            </a:r>
            <a:r>
              <a:rPr lang="pl-PL" dirty="0"/>
              <a:t>, </a:t>
            </a:r>
            <a:r>
              <a:rPr lang="pl-PL" dirty="0">
                <a:hlinkClick r:id="rId19">
                  <a:extLst>
                    <a:ext uri="{A12FA001-AC4F-418D-AE19-62706E023703}">
                      <ahyp:hlinkClr xmlns:ahyp="http://schemas.microsoft.com/office/drawing/2018/hyperlinkcolor" val="tx"/>
                    </a:ext>
                  </a:extLst>
                </a:hlinkClick>
              </a:rPr>
              <a:t>art. 189a § 2</a:t>
            </a:r>
            <a:r>
              <a:rPr lang="pl-PL" dirty="0"/>
              <a:t>, </a:t>
            </a:r>
            <a:r>
              <a:rPr lang="pl-PL" dirty="0">
                <a:hlinkClick r:id="rId20">
                  <a:extLst>
                    <a:ext uri="{A12FA001-AC4F-418D-AE19-62706E023703}">
                      <ahyp:hlinkClr xmlns:ahyp="http://schemas.microsoft.com/office/drawing/2018/hyperlinkcolor" val="tx"/>
                    </a:ext>
                  </a:extLst>
                </a:hlinkClick>
              </a:rPr>
              <a:t>art. 210 § 2</a:t>
            </a:r>
            <a:r>
              <a:rPr lang="pl-PL" dirty="0"/>
              <a:t>, </a:t>
            </a:r>
            <a:r>
              <a:rPr lang="pl-PL" dirty="0">
                <a:hlinkClick r:id="rId21">
                  <a:extLst>
                    <a:ext uri="{A12FA001-AC4F-418D-AE19-62706E023703}">
                      <ahyp:hlinkClr xmlns:ahyp="http://schemas.microsoft.com/office/drawing/2018/hyperlinkcolor" val="tx"/>
                    </a:ext>
                  </a:extLst>
                </a:hlinkClick>
              </a:rPr>
              <a:t>art. 211a</a:t>
            </a:r>
            <a:r>
              <a:rPr lang="pl-PL" dirty="0"/>
              <a:t>, </a:t>
            </a:r>
            <a:r>
              <a:rPr lang="pl-PL" dirty="0">
                <a:hlinkClick r:id="rId22">
                  <a:extLst>
                    <a:ext uri="{A12FA001-AC4F-418D-AE19-62706E023703}">
                      <ahyp:hlinkClr xmlns:ahyp="http://schemas.microsoft.com/office/drawing/2018/hyperlinkcolor" val="tx"/>
                    </a:ext>
                  </a:extLst>
                </a:hlinkClick>
              </a:rPr>
              <a:t>art. 252 § 3</a:t>
            </a:r>
            <a:r>
              <a:rPr lang="pl-PL" dirty="0"/>
              <a:t>, </a:t>
            </a:r>
            <a:r>
              <a:rPr lang="pl-PL" dirty="0">
                <a:hlinkClick r:id="rId23">
                  <a:extLst>
                    <a:ext uri="{A12FA001-AC4F-418D-AE19-62706E023703}">
                      <ahyp:hlinkClr xmlns:ahyp="http://schemas.microsoft.com/office/drawing/2018/hyperlinkcolor" val="tx"/>
                    </a:ext>
                  </a:extLst>
                </a:hlinkClick>
              </a:rPr>
              <a:t>art. 258 § 1-3</a:t>
            </a:r>
            <a:r>
              <a:rPr lang="pl-PL" dirty="0"/>
              <a:t>, </a:t>
            </a:r>
            <a:r>
              <a:rPr lang="pl-PL" dirty="0">
                <a:hlinkClick r:id="rId24">
                  <a:extLst>
                    <a:ext uri="{A12FA001-AC4F-418D-AE19-62706E023703}">
                      <ahyp:hlinkClr xmlns:ahyp="http://schemas.microsoft.com/office/drawing/2018/hyperlinkcolor" val="tx"/>
                    </a:ext>
                  </a:extLst>
                </a:hlinkClick>
              </a:rPr>
              <a:t>art. 265 § 1</a:t>
            </a:r>
            <a:r>
              <a:rPr lang="pl-PL" dirty="0"/>
              <a:t> i </a:t>
            </a:r>
            <a:r>
              <a:rPr lang="pl-PL" dirty="0">
                <a:hlinkClick r:id="rId25">
                  <a:extLst>
                    <a:ext uri="{A12FA001-AC4F-418D-AE19-62706E023703}">
                      <ahyp:hlinkClr xmlns:ahyp="http://schemas.microsoft.com/office/drawing/2018/hyperlinkcolor" val="tx"/>
                    </a:ext>
                  </a:extLst>
                </a:hlinkClick>
              </a:rPr>
              <a:t>2</a:t>
            </a:r>
            <a:r>
              <a:rPr lang="pl-PL" dirty="0"/>
              <a:t>, </a:t>
            </a:r>
            <a:r>
              <a:rPr lang="pl-PL" dirty="0">
                <a:hlinkClick r:id="rId26">
                  <a:extLst>
                    <a:ext uri="{A12FA001-AC4F-418D-AE19-62706E023703}">
                      <ahyp:hlinkClr xmlns:ahyp="http://schemas.microsoft.com/office/drawing/2018/hyperlinkcolor" val="tx"/>
                    </a:ext>
                  </a:extLst>
                </a:hlinkClick>
              </a:rPr>
              <a:t>art. 269</a:t>
            </a:r>
            <a:r>
              <a:rPr lang="pl-PL" b="1" dirty="0"/>
              <a:t>, </a:t>
            </a:r>
            <a:r>
              <a:rPr lang="pl-PL" b="1" dirty="0">
                <a:hlinkClick r:id="rId27">
                  <a:extLst>
                    <a:ext uri="{A12FA001-AC4F-418D-AE19-62706E023703}">
                      <ahyp:hlinkClr xmlns:ahyp="http://schemas.microsoft.com/office/drawing/2018/hyperlinkcolor" val="tx"/>
                    </a:ext>
                  </a:extLst>
                </a:hlinkClick>
              </a:rPr>
              <a:t>art. 278 § 1</a:t>
            </a:r>
            <a:r>
              <a:rPr lang="pl-PL" b="1" dirty="0"/>
              <a:t>, </a:t>
            </a:r>
            <a:r>
              <a:rPr lang="pl-PL" b="1" dirty="0">
                <a:hlinkClick r:id="rId28">
                  <a:extLst>
                    <a:ext uri="{A12FA001-AC4F-418D-AE19-62706E023703}">
                      <ahyp:hlinkClr xmlns:ahyp="http://schemas.microsoft.com/office/drawing/2018/hyperlinkcolor" val="tx"/>
                    </a:ext>
                  </a:extLst>
                </a:hlinkClick>
              </a:rPr>
              <a:t>2</a:t>
            </a:r>
            <a:r>
              <a:rPr lang="pl-PL" b="1" dirty="0"/>
              <a:t> i </a:t>
            </a:r>
            <a:r>
              <a:rPr lang="pl-PL" b="1" dirty="0">
                <a:hlinkClick r:id="rId29">
                  <a:extLst>
                    <a:ext uri="{A12FA001-AC4F-418D-AE19-62706E023703}">
                      <ahyp:hlinkClr xmlns:ahyp="http://schemas.microsoft.com/office/drawing/2018/hyperlinkcolor" val="tx"/>
                    </a:ext>
                  </a:extLst>
                </a:hlinkClick>
              </a:rPr>
              <a:t>3a</a:t>
            </a:r>
            <a:r>
              <a:rPr lang="pl-PL" b="1" dirty="0"/>
              <a:t> </a:t>
            </a:r>
            <a:r>
              <a:rPr lang="pl-PL" dirty="0"/>
              <a:t>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2">
                  <a:extLst>
                    <a:ext uri="{A12FA001-AC4F-418D-AE19-62706E023703}">
                      <ahyp:hlinkClr xmlns:ahyp="http://schemas.microsoft.com/office/drawing/2018/hyperlinkcolor" val="tx"/>
                    </a:ext>
                  </a:extLst>
                </a:hlinkClick>
              </a:rPr>
              <a:t>art. 284 § 1</a:t>
            </a:r>
            <a:r>
              <a:rPr lang="pl-PL" dirty="0"/>
              <a:t> i </a:t>
            </a:r>
            <a:r>
              <a:rPr lang="pl-PL" dirty="0">
                <a:hlinkClick r:id="rId33">
                  <a:extLst>
                    <a:ext uri="{A12FA001-AC4F-418D-AE19-62706E023703}">
                      <ahyp:hlinkClr xmlns:ahyp="http://schemas.microsoft.com/office/drawing/2018/hyperlinkcolor" val="tx"/>
                    </a:ext>
                  </a:extLst>
                </a:hlinkClick>
              </a:rPr>
              <a:t>2</a:t>
            </a:r>
            <a:r>
              <a:rPr lang="pl-PL" dirty="0"/>
              <a:t> 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4">
                  <a:extLst>
                    <a:ext uri="{A12FA001-AC4F-418D-AE19-62706E023703}">
                      <ahyp:hlinkClr xmlns:ahyp="http://schemas.microsoft.com/office/drawing/2018/hyperlinkcolor" val="tx"/>
                    </a:ext>
                  </a:extLst>
                </a:hlinkClick>
              </a:rPr>
              <a:t>art. 286 § 1</a:t>
            </a:r>
            <a:r>
              <a:rPr lang="pl-PL" dirty="0"/>
              <a:t> 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5">
                  <a:extLst>
                    <a:ext uri="{A12FA001-AC4F-418D-AE19-62706E023703}">
                      <ahyp:hlinkClr xmlns:ahyp="http://schemas.microsoft.com/office/drawing/2018/hyperlinkcolor" val="tx"/>
                    </a:ext>
                  </a:extLst>
                </a:hlinkClick>
              </a:rPr>
              <a:t>art. 287 § 1</a:t>
            </a:r>
            <a:r>
              <a:rPr lang="pl-PL" dirty="0"/>
              <a:t> w zw. z </a:t>
            </a:r>
            <a:r>
              <a:rPr lang="pl-PL" dirty="0">
                <a:hlinkClick r:id="rId30">
                  <a:extLst>
                    <a:ext uri="{A12FA001-AC4F-418D-AE19-62706E023703}">
                      <ahyp:hlinkClr xmlns:ahyp="http://schemas.microsoft.com/office/drawing/2018/hyperlinkcolor" val="tx"/>
                    </a:ext>
                  </a:extLst>
                </a:hlinkClick>
              </a:rPr>
              <a:t>art. 294 § 1</a:t>
            </a:r>
            <a:r>
              <a:rPr lang="pl-PL" dirty="0"/>
              <a:t> lub </a:t>
            </a:r>
            <a:r>
              <a:rPr lang="pl-PL" dirty="0">
                <a:hlinkClick r:id="rId31">
                  <a:extLst>
                    <a:ext uri="{A12FA001-AC4F-418D-AE19-62706E023703}">
                      <ahyp:hlinkClr xmlns:ahyp="http://schemas.microsoft.com/office/drawing/2018/hyperlinkcolor" val="tx"/>
                    </a:ext>
                  </a:extLst>
                </a:hlinkClick>
              </a:rPr>
              <a:t>2</a:t>
            </a:r>
            <a:r>
              <a:rPr lang="pl-PL" dirty="0"/>
              <a:t>, </a:t>
            </a:r>
            <a:r>
              <a:rPr lang="pl-PL" dirty="0">
                <a:hlinkClick r:id="rId36">
                  <a:extLst>
                    <a:ext uri="{A12FA001-AC4F-418D-AE19-62706E023703}">
                      <ahyp:hlinkClr xmlns:ahyp="http://schemas.microsoft.com/office/drawing/2018/hyperlinkcolor" val="tx"/>
                    </a:ext>
                  </a:extLst>
                </a:hlinkClick>
              </a:rPr>
              <a:t>art. 296 § 3</a:t>
            </a:r>
            <a:r>
              <a:rPr lang="pl-PL" dirty="0"/>
              <a:t> oraz </a:t>
            </a:r>
            <a:r>
              <a:rPr lang="pl-PL" dirty="0">
                <a:hlinkClick r:id="rId37">
                  <a:extLst>
                    <a:ext uri="{A12FA001-AC4F-418D-AE19-62706E023703}">
                      <ahyp:hlinkClr xmlns:ahyp="http://schemas.microsoft.com/office/drawing/2018/hyperlinkcolor" val="tx"/>
                    </a:ext>
                  </a:extLst>
                </a:hlinkClick>
              </a:rPr>
              <a:t>art. 299</a:t>
            </a:r>
            <a:r>
              <a:rPr lang="pl-PL" dirty="0"/>
              <a:t> Kodeksu karnego;</a:t>
            </a:r>
          </a:p>
          <a:p>
            <a:pPr marL="109728" indent="0" algn="just">
              <a:buNone/>
            </a:pPr>
            <a:r>
              <a:rPr lang="pl-PL" dirty="0"/>
              <a:t>3)  o występki, które z mocy przepisu szczególnego należą do właściwości sądu okręgowego (np. art. 43 prawa prasowego)</a:t>
            </a:r>
          </a:p>
        </p:txBody>
      </p:sp>
    </p:spTree>
    <p:extLst>
      <p:ext uri="{BB962C8B-B14F-4D97-AF65-F5344CB8AC3E}">
        <p14:creationId xmlns:p14="http://schemas.microsoft.com/office/powerpoint/2010/main" val="33384704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6455</TotalTime>
  <Words>6286</Words>
  <Application>Microsoft Office PowerPoint</Application>
  <PresentationFormat>Pokaz na ekranie (4:3)</PresentationFormat>
  <Paragraphs>476</Paragraphs>
  <Slides>77</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77</vt:i4>
      </vt:variant>
    </vt:vector>
  </HeadingPairs>
  <TitlesOfParts>
    <vt:vector size="85" baseType="lpstr">
      <vt:lpstr>Arial</vt:lpstr>
      <vt:lpstr>Calibri</vt:lpstr>
      <vt:lpstr>Constantia</vt:lpstr>
      <vt:lpstr>Times New Roman</vt:lpstr>
      <vt:lpstr>Wingdings</vt:lpstr>
      <vt:lpstr>Wingdings 2</vt:lpstr>
      <vt:lpstr>Wingdings 3</vt:lpstr>
      <vt:lpstr>Flow</vt:lpstr>
      <vt:lpstr>Uczestnicy postępowania</vt:lpstr>
      <vt:lpstr>Uczestnicy procesu karnego</vt:lpstr>
      <vt:lpstr>Prezentacja programu PowerPoint</vt:lpstr>
      <vt:lpstr>Sąd jako organ postępowania karnego</vt:lpstr>
      <vt:lpstr>Znaczenie procesowe pojęcia „sąd”</vt:lpstr>
      <vt:lpstr>Prawo do sądu</vt:lpstr>
      <vt:lpstr>Właściwość sądu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Przykłady czynności podejmowanych przez dany sąd w ramach właściwości funkcjonalnej</vt:lpstr>
      <vt:lpstr>Wyłączenie sędziego</vt:lpstr>
      <vt:lpstr>Iudex suspectus</vt:lpstr>
      <vt:lpstr>Wyłączenie sędziego</vt:lpstr>
      <vt:lpstr>Zasada niezawisłości sędziowskiej</vt:lpstr>
      <vt:lpstr>Ławnicy i referendarze</vt:lpstr>
      <vt:lpstr>Skład sądu</vt:lpstr>
      <vt:lpstr>Prezentacja programu PowerPoint</vt:lpstr>
      <vt:lpstr>Prokurator</vt:lpstr>
      <vt:lpstr>Prezentacja programu PowerPoint</vt:lpstr>
      <vt:lpstr>Prezentacja programu PowerPoint</vt:lpstr>
      <vt:lpstr>Policja, ABW, CBA, inne uprawnione służby</vt:lpstr>
      <vt:lpstr>Policja</vt:lpstr>
      <vt:lpstr>Organy postępowania przygotowawczego</vt:lpstr>
      <vt:lpstr>Organy postępowania przygotowawczego</vt:lpstr>
      <vt:lpstr>Organy postępowania przygotowawczego</vt:lpstr>
      <vt:lpstr>Kazus nr 1</vt:lpstr>
      <vt:lpstr>Kazus nr 2</vt:lpstr>
      <vt:lpstr>Kazus nr 3</vt:lpstr>
      <vt:lpstr>Strony procesowe</vt:lpstr>
      <vt:lpstr>Strony procesowe</vt:lpstr>
      <vt:lpstr>Strony procesowe</vt:lpstr>
      <vt:lpstr>Strony procesowe</vt:lpstr>
      <vt:lpstr>Strony procesowe</vt:lpstr>
      <vt:lpstr>Prezentacja programu PowerPoint</vt:lpstr>
      <vt:lpstr>Podejrzany</vt:lpstr>
      <vt:lpstr>Osoba podejrzana</vt:lpstr>
      <vt:lpstr>Prezentacja programu PowerPoint</vt:lpstr>
      <vt:lpstr>Obowiązki oskarżonego</vt:lpstr>
      <vt:lpstr>Obowiązki oskarżonego</vt:lpstr>
      <vt:lpstr>Pokrzywdzony</vt:lpstr>
      <vt:lpstr>Pokrzywdzony</vt:lpstr>
      <vt:lpstr>Pokrzywdzony</vt:lpstr>
      <vt:lpstr>Reprezentacja dziecka przez rodzica</vt:lpstr>
      <vt:lpstr>Oskarżyciel posiłkowy</vt:lpstr>
      <vt:lpstr>Oskarżyciel posiłkowy</vt:lpstr>
      <vt:lpstr>Oskarżyciel posiłkowy subsydiarny </vt:lpstr>
      <vt:lpstr>Prezentacja programu PowerPoint</vt:lpstr>
      <vt:lpstr>Oskarżyciel posiłkowy</vt:lpstr>
      <vt:lpstr>Oskarżyciel posiłkowy</vt:lpstr>
      <vt:lpstr>Oskarżyciel prywatny</vt:lpstr>
      <vt:lpstr>Tryb prywatnoskargowy</vt:lpstr>
      <vt:lpstr>Prezentacja programu PowerPoint</vt:lpstr>
      <vt:lpstr>Tryb prywatnoskargowy</vt:lpstr>
      <vt:lpstr>REPREZENTANCI STRON PROCESOWYCH</vt:lpstr>
      <vt:lpstr>Przedstawiciele procesowi stron</vt:lpstr>
      <vt:lpstr>Przedstawiciele procesowi stron</vt:lpstr>
      <vt:lpstr>Przedstawiciele procesowi stron</vt:lpstr>
      <vt:lpstr>OBROŃCA</vt:lpstr>
      <vt:lpstr>OBROŃCA</vt:lpstr>
      <vt:lpstr>Prezentacja programu PowerPoint</vt:lpstr>
      <vt:lpstr>Prezentacja programu PowerPoint</vt:lpstr>
      <vt:lpstr>OBROŃCA Z WYBORU</vt:lpstr>
      <vt:lpstr>OBROŃCA Z URZĘDU</vt:lpstr>
      <vt:lpstr>OBRONA OBLIGATORYJNA</vt:lpstr>
      <vt:lpstr>Inne okoliczności utrudniające obronę</vt:lpstr>
      <vt:lpstr>Obrona obligatoryjna </vt:lpstr>
      <vt:lpstr>Zasada prawa do obrony</vt:lpstr>
      <vt:lpstr>Zasada prawa do obrony</vt:lpstr>
      <vt:lpstr>Zasada prawa do obrony</vt:lpstr>
      <vt:lpstr>PEŁNOMOCNIK</vt:lpstr>
      <vt:lpstr>OBROŃCA A PEŁNOMOCNIK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ZSP  zajęcia 2 i 3</dc:title>
  <dc:creator>Asus</dc:creator>
  <cp:lastModifiedBy>Karol Jarząbek</cp:lastModifiedBy>
  <cp:revision>154</cp:revision>
  <dcterms:created xsi:type="dcterms:W3CDTF">2017-10-26T08:53:43Z</dcterms:created>
  <dcterms:modified xsi:type="dcterms:W3CDTF">2025-03-09T11:26:46Z</dcterms:modified>
</cp:coreProperties>
</file>