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62" r:id="rId5"/>
    <p:sldId id="273" r:id="rId6"/>
    <p:sldId id="274" r:id="rId7"/>
    <p:sldId id="275" r:id="rId8"/>
    <p:sldId id="276" r:id="rId9"/>
    <p:sldId id="277" r:id="rId10"/>
    <p:sldId id="278" r:id="rId11"/>
    <p:sldId id="279"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9" r:id="rId26"/>
    <p:sldId id="300" r:id="rId27"/>
    <p:sldId id="301" r:id="rId28"/>
    <p:sldId id="302" r:id="rId29"/>
    <p:sldId id="303" r:id="rId30"/>
    <p:sldId id="304" r:id="rId31"/>
    <p:sldId id="305" r:id="rId32"/>
    <p:sldId id="306" r:id="rId33"/>
    <p:sldId id="348" r:id="rId34"/>
    <p:sldId id="349" r:id="rId35"/>
    <p:sldId id="341" r:id="rId36"/>
    <p:sldId id="343" r:id="rId37"/>
    <p:sldId id="344" r:id="rId38"/>
    <p:sldId id="350" r:id="rId39"/>
    <p:sldId id="351" r:id="rId40"/>
    <p:sldId id="352" r:id="rId41"/>
    <p:sldId id="353" r:id="rId42"/>
    <p:sldId id="345" r:id="rId43"/>
    <p:sldId id="310" r:id="rId44"/>
    <p:sldId id="313" r:id="rId45"/>
    <p:sldId id="314" r:id="rId46"/>
    <p:sldId id="315" r:id="rId47"/>
    <p:sldId id="316" r:id="rId48"/>
    <p:sldId id="318" r:id="rId49"/>
    <p:sldId id="319" r:id="rId50"/>
    <p:sldId id="342" r:id="rId51"/>
    <p:sldId id="321" r:id="rId52"/>
    <p:sldId id="322" r:id="rId53"/>
    <p:sldId id="323" r:id="rId54"/>
    <p:sldId id="324" r:id="rId55"/>
    <p:sldId id="325" r:id="rId56"/>
    <p:sldId id="326" r:id="rId57"/>
    <p:sldId id="327" r:id="rId58"/>
    <p:sldId id="340"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aseline="0"/>
            </a:pPr>
            <a:r>
              <a:rPr lang="en-US"/>
              <a:t>Osoby dorosłe skazane w pierwszej instancji w sądach okręgowych</a:t>
            </a:r>
            <a:r>
              <a:rPr lang="pl-PL"/>
              <a:t> </a:t>
            </a:r>
          </a:p>
          <a:p>
            <a:pPr>
              <a:defRPr sz="1400" baseline="0"/>
            </a:pPr>
            <a:r>
              <a:rPr lang="en-US"/>
              <a:t>w latach 1997 -</a:t>
            </a:r>
            <a:r>
              <a:rPr lang="pl-PL"/>
              <a:t> </a:t>
            </a:r>
            <a:r>
              <a:rPr lang="en-US"/>
              <a:t>201</a:t>
            </a:r>
            <a:r>
              <a:rPr lang="pl-PL"/>
              <a:t>7</a:t>
            </a:r>
            <a:endParaRPr lang="en-US"/>
          </a:p>
        </c:rich>
      </c:tx>
      <c:layout/>
      <c:overlay val="0"/>
    </c:title>
    <c:autoTitleDeleted val="0"/>
    <c:plotArea>
      <c:layout>
        <c:manualLayout>
          <c:layoutTarget val="inner"/>
          <c:xMode val="edge"/>
          <c:yMode val="edge"/>
          <c:x val="8.1475731026579429E-2"/>
          <c:y val="0.16227958052328662"/>
          <c:w val="0.7552829672953365"/>
          <c:h val="0.67341113610798653"/>
        </c:manualLayout>
      </c:layout>
      <c:lineChart>
        <c:grouping val="standard"/>
        <c:varyColors val="0"/>
        <c:ser>
          <c:idx val="0"/>
          <c:order val="0"/>
          <c:tx>
            <c:v>liczba skazań</c:v>
          </c:tx>
          <c:marker>
            <c:symbol val="none"/>
          </c:marker>
          <c:cat>
            <c:numRef>
              <c:f>'[skazania---osadzenia-w-i-instancji-w-latach-1997---2017-lacznie-z-kks---t.05.02.2018-r_.xls]skazania I instancja SO'!$A$9:$A$29</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'[skazania---osadzenia-w-i-instancji-w-latach-1997---2017-lacznie-z-kks---t.05.02.2018-r_.xls]skazania I instancja SO'!$C$9:$C$29</c:f>
              <c:numCache>
                <c:formatCode>#,##0</c:formatCode>
                <c:ptCount val="21"/>
                <c:pt idx="0">
                  <c:v>7509</c:v>
                </c:pt>
                <c:pt idx="1">
                  <c:v>8372</c:v>
                </c:pt>
                <c:pt idx="2">
                  <c:v>8621</c:v>
                </c:pt>
                <c:pt idx="3">
                  <c:v>9864</c:v>
                </c:pt>
                <c:pt idx="4">
                  <c:v>11014</c:v>
                </c:pt>
                <c:pt idx="5">
                  <c:v>10864</c:v>
                </c:pt>
                <c:pt idx="6">
                  <c:v>10483</c:v>
                </c:pt>
                <c:pt idx="7">
                  <c:v>8604</c:v>
                </c:pt>
                <c:pt idx="8">
                  <c:v>7553</c:v>
                </c:pt>
                <c:pt idx="9">
                  <c:v>7070</c:v>
                </c:pt>
                <c:pt idx="10">
                  <c:v>6320</c:v>
                </c:pt>
                <c:pt idx="11">
                  <c:v>6294</c:v>
                </c:pt>
                <c:pt idx="12">
                  <c:v>7360</c:v>
                </c:pt>
                <c:pt idx="13">
                  <c:v>7880</c:v>
                </c:pt>
                <c:pt idx="14">
                  <c:v>8359</c:v>
                </c:pt>
                <c:pt idx="15">
                  <c:v>8042</c:v>
                </c:pt>
                <c:pt idx="16">
                  <c:v>7898</c:v>
                </c:pt>
                <c:pt idx="17">
                  <c:v>7423</c:v>
                </c:pt>
                <c:pt idx="18">
                  <c:v>8398</c:v>
                </c:pt>
                <c:pt idx="19">
                  <c:v>7830</c:v>
                </c:pt>
                <c:pt idx="20">
                  <c:v>7537</c:v>
                </c:pt>
              </c:numCache>
            </c:numRef>
          </c:val>
          <c:smooth val="0"/>
          <c:extLst>
            <c:ext xmlns:c16="http://schemas.microsoft.com/office/drawing/2014/chart" uri="{C3380CC4-5D6E-409C-BE32-E72D297353CC}">
              <c16:uniqueId val="{00000000-9F83-439C-A014-063D3D14F762}"/>
            </c:ext>
          </c:extLst>
        </c:ser>
        <c:dLbls>
          <c:showLegendKey val="0"/>
          <c:showVal val="0"/>
          <c:showCatName val="0"/>
          <c:showSerName val="0"/>
          <c:showPercent val="0"/>
          <c:showBubbleSize val="0"/>
        </c:dLbls>
        <c:smooth val="0"/>
        <c:axId val="406452816"/>
        <c:axId val="1"/>
      </c:lineChart>
      <c:catAx>
        <c:axId val="406452816"/>
        <c:scaling>
          <c:orientation val="minMax"/>
        </c:scaling>
        <c:delete val="0"/>
        <c:axPos val="b"/>
        <c:numFmt formatCode="General" sourceLinked="1"/>
        <c:majorTickMark val="out"/>
        <c:minorTickMark val="none"/>
        <c:tickLblPos val="nextTo"/>
        <c:txPr>
          <a:bodyPr rot="-2580000"/>
          <a:lstStyle/>
          <a:p>
            <a:pPr>
              <a:defRPr/>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crossAx val="406452816"/>
        <c:crosses val="autoZero"/>
        <c:crossBetween val="between"/>
      </c:valAx>
    </c:plotArea>
    <c:legend>
      <c:legendPos val="r"/>
      <c:layout>
        <c:manualLayout>
          <c:xMode val="edge"/>
          <c:yMode val="edge"/>
          <c:x val="0.84106644423270582"/>
          <c:y val="0.44827701520013147"/>
          <c:w val="0.1530109141503162"/>
          <c:h val="0.12260567937097615"/>
        </c:manualLayout>
      </c:layout>
      <c:overlay val="1"/>
    </c:legend>
    <c:plotVisOnly val="1"/>
    <c:dispBlanksAs val="gap"/>
    <c:showDLblsOverMax val="0"/>
  </c:chart>
  <c:spPr>
    <a:solidFill>
      <a:srgbClr val="92D050"/>
    </a:solidFill>
  </c:spPr>
  <c:txPr>
    <a:bodyPr/>
    <a:lstStyle/>
    <a:p>
      <a:pPr>
        <a:defRPr b="1" i="0" baseline="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sz="1400" baseline="0"/>
            </a:pPr>
            <a:r>
              <a:rPr lang="en-US"/>
              <a:t>Osoby dorosłe skazane w pierwszej instancji w sądach rejonowych</a:t>
            </a:r>
            <a:endParaRPr lang="pl-PL"/>
          </a:p>
          <a:p>
            <a:pPr>
              <a:defRPr sz="1400" baseline="0"/>
            </a:pPr>
            <a:r>
              <a:rPr lang="en-US"/>
              <a:t>w latach 1997 - 201</a:t>
            </a:r>
            <a:r>
              <a:rPr lang="pl-PL"/>
              <a:t>7</a:t>
            </a:r>
            <a:endParaRPr lang="en-US"/>
          </a:p>
        </c:rich>
      </c:tx>
      <c:layout>
        <c:manualLayout>
          <c:xMode val="edge"/>
          <c:yMode val="edge"/>
          <c:x val="0.16994910534660326"/>
          <c:y val="1.2393473594843924E-2"/>
        </c:manualLayout>
      </c:layout>
      <c:overlay val="0"/>
    </c:title>
    <c:autoTitleDeleted val="0"/>
    <c:plotArea>
      <c:layout>
        <c:manualLayout>
          <c:layoutTarget val="inner"/>
          <c:xMode val="edge"/>
          <c:yMode val="edge"/>
          <c:x val="8.0962116577533078E-2"/>
          <c:y val="0.17609900952162003"/>
          <c:w val="0.7549925161533364"/>
          <c:h val="0.66823585008078368"/>
        </c:manualLayout>
      </c:layout>
      <c:lineChart>
        <c:grouping val="standard"/>
        <c:varyColors val="0"/>
        <c:ser>
          <c:idx val="0"/>
          <c:order val="0"/>
          <c:tx>
            <c:v>liczba skazań</c:v>
          </c:tx>
          <c:marker>
            <c:symbol val="none"/>
          </c:marker>
          <c:cat>
            <c:numRef>
              <c:f>'[skazania---osadzenia-w-i-instancji-w-latach-1997---2017-lacznie-z-kks---t.05.02.2018-r_.xls]skazania I instancja SR'!$A$9:$A$29</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'[skazania---osadzenia-w-i-instancji-w-latach-1997---2017-lacznie-z-kks---t.05.02.2018-r_.xls]skazania I instancja SR'!$C$9:$C$29</c:f>
              <c:numCache>
                <c:formatCode>#,##0</c:formatCode>
                <c:ptCount val="21"/>
                <c:pt idx="0">
                  <c:v>230882</c:v>
                </c:pt>
                <c:pt idx="1">
                  <c:v>225696</c:v>
                </c:pt>
                <c:pt idx="2">
                  <c:v>211941</c:v>
                </c:pt>
                <c:pt idx="3">
                  <c:v>240290</c:v>
                </c:pt>
                <c:pt idx="4">
                  <c:v>332457</c:v>
                </c:pt>
                <c:pt idx="5">
                  <c:v>367609</c:v>
                </c:pt>
                <c:pt idx="6">
                  <c:v>437030</c:v>
                </c:pt>
                <c:pt idx="7">
                  <c:v>506113</c:v>
                </c:pt>
                <c:pt idx="8">
                  <c:v>519317</c:v>
                </c:pt>
                <c:pt idx="9">
                  <c:v>480049</c:v>
                </c:pt>
                <c:pt idx="10">
                  <c:v>460839</c:v>
                </c:pt>
                <c:pt idx="11">
                  <c:v>418202</c:v>
                </c:pt>
                <c:pt idx="12">
                  <c:v>417816</c:v>
                </c:pt>
                <c:pt idx="13">
                  <c:v>422896</c:v>
                </c:pt>
                <c:pt idx="14">
                  <c:v>426936</c:v>
                </c:pt>
                <c:pt idx="15">
                  <c:v>408550</c:v>
                </c:pt>
                <c:pt idx="16">
                  <c:v>360374</c:v>
                </c:pt>
                <c:pt idx="17">
                  <c:v>311503</c:v>
                </c:pt>
                <c:pt idx="18">
                  <c:v>281620</c:v>
                </c:pt>
                <c:pt idx="19">
                  <c:v>272756</c:v>
                </c:pt>
                <c:pt idx="20">
                  <c:v>256837</c:v>
                </c:pt>
              </c:numCache>
            </c:numRef>
          </c:val>
          <c:smooth val="0"/>
          <c:extLst>
            <c:ext xmlns:c16="http://schemas.microsoft.com/office/drawing/2014/chart" uri="{C3380CC4-5D6E-409C-BE32-E72D297353CC}">
              <c16:uniqueId val="{00000000-A082-4067-BF8D-D6DF45B9DB60}"/>
            </c:ext>
          </c:extLst>
        </c:ser>
        <c:dLbls>
          <c:showLegendKey val="0"/>
          <c:showVal val="0"/>
          <c:showCatName val="0"/>
          <c:showSerName val="0"/>
          <c:showPercent val="0"/>
          <c:showBubbleSize val="0"/>
        </c:dLbls>
        <c:smooth val="0"/>
        <c:axId val="406451176"/>
        <c:axId val="1"/>
      </c:lineChart>
      <c:catAx>
        <c:axId val="406451176"/>
        <c:scaling>
          <c:orientation val="minMax"/>
        </c:scaling>
        <c:delete val="0"/>
        <c:axPos val="b"/>
        <c:numFmt formatCode="General" sourceLinked="1"/>
        <c:majorTickMark val="out"/>
        <c:minorTickMark val="none"/>
        <c:tickLblPos val="nextTo"/>
        <c:txPr>
          <a:bodyPr rot="-2580000"/>
          <a:lstStyle/>
          <a:p>
            <a:pPr>
              <a:defRPr b="1" i="0" baseline="0"/>
            </a:pPr>
            <a:endParaRPr lang="pl-PL"/>
          </a:p>
        </c:txPr>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b="1" i="0" baseline="0"/>
            </a:pPr>
            <a:endParaRPr lang="pl-PL"/>
          </a:p>
        </c:txPr>
        <c:crossAx val="406451176"/>
        <c:crosses val="autoZero"/>
        <c:crossBetween val="between"/>
      </c:valAx>
    </c:plotArea>
    <c:legend>
      <c:legendPos val="r"/>
      <c:layout>
        <c:manualLayout>
          <c:xMode val="edge"/>
          <c:yMode val="edge"/>
          <c:x val="0.85544678524344253"/>
          <c:y val="0.49471969203809202"/>
          <c:w val="0.13663386153193871"/>
          <c:h val="5.1056480672970354E-2"/>
        </c:manualLayout>
      </c:layout>
      <c:overlay val="1"/>
      <c:txPr>
        <a:bodyPr/>
        <a:lstStyle/>
        <a:p>
          <a:pPr>
            <a:defRPr b="1"/>
          </a:pPr>
          <a:endParaRPr lang="pl-PL"/>
        </a:p>
      </c:txPr>
    </c:legend>
    <c:plotVisOnly val="1"/>
    <c:dispBlanksAs val="gap"/>
    <c:showDLblsOverMax val="0"/>
  </c:chart>
  <c:spPr>
    <a:solidFill>
      <a:srgbClr val="FFC000"/>
    </a:solidFill>
  </c:sp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l-PL" smtClean="0"/>
              <a:t>Kliknij, aby edytować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l-PL" smtClean="0"/>
              <a:t>Kliknij, aby edytować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smtClean="0"/>
              <a:t>Kliknij, aby edytować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Edytuj style wzorca tekstu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l-PL" smtClean="0"/>
              <a:t>Kliknij, aby edytować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smtClean="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smtClean="0"/>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smtClean="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l-PL" smtClean="0"/>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smtClean="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l-PL" smtClean="0"/>
              <a:t>Kliknij, aby edytować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ytuł i zawartość">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pl-PL" smtClean="0"/>
              <a:t>Kliknij, aby edytować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3310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smtClean="0"/>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l-PL" smtClean="0"/>
              <a:t>Kliknij, aby edytować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10/3/2018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168435" y="2514600"/>
            <a:ext cx="9336178" cy="2262781"/>
          </a:xfrm>
        </p:spPr>
        <p:txBody>
          <a:bodyPr/>
          <a:lstStyle/>
          <a:p>
            <a:r>
              <a:rPr lang="pl-PL" dirty="0"/>
              <a:t>Prawo </a:t>
            </a:r>
            <a:r>
              <a:rPr lang="pl-PL" dirty="0" smtClean="0"/>
              <a:t>karne wykonawcze</a:t>
            </a:r>
            <a:endParaRPr lang="pl-PL" dirty="0"/>
          </a:p>
        </p:txBody>
      </p:sp>
      <p:sp>
        <p:nvSpPr>
          <p:cNvPr id="3" name="Podtytuł 2"/>
          <p:cNvSpPr>
            <a:spLocks noGrp="1"/>
          </p:cNvSpPr>
          <p:nvPr>
            <p:ph type="subTitle" idx="1"/>
          </p:nvPr>
        </p:nvSpPr>
        <p:spPr>
          <a:xfrm>
            <a:off x="2168435" y="4777379"/>
            <a:ext cx="9336177" cy="1126283"/>
          </a:xfrm>
        </p:spPr>
        <p:txBody>
          <a:bodyPr/>
          <a:lstStyle/>
          <a:p>
            <a:r>
              <a:rPr lang="pl-PL" dirty="0" smtClean="0"/>
              <a:t>Wybrane zagadnienia i problemy. Szkolenie prokuratorów 3-5 października 2018 r.</a:t>
            </a:r>
            <a:endParaRPr lang="pl-PL" dirty="0"/>
          </a:p>
        </p:txBody>
      </p:sp>
    </p:spTree>
    <p:extLst>
      <p:ext uri="{BB962C8B-B14F-4D97-AF65-F5344CB8AC3E}">
        <p14:creationId xmlns:p14="http://schemas.microsoft.com/office/powerpoint/2010/main" val="351645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pl-PL" altLang="pl-PL" sz="2800" b="1" i="1" dirty="0"/>
              <a:t>Cele kary a prawo karne wykonawcze</a:t>
            </a:r>
          </a:p>
        </p:txBody>
      </p:sp>
      <p:sp>
        <p:nvSpPr>
          <p:cNvPr id="157699" name="Rectangle 3"/>
          <p:cNvSpPr>
            <a:spLocks noGrp="1" noChangeArrowheads="1"/>
          </p:cNvSpPr>
          <p:nvPr>
            <p:ph idx="1"/>
          </p:nvPr>
        </p:nvSpPr>
        <p:spPr>
          <a:xfrm>
            <a:off x="1254035" y="1288869"/>
            <a:ext cx="10781212" cy="5569131"/>
          </a:xfrm>
        </p:spPr>
        <p:txBody>
          <a:bodyPr>
            <a:normAutofit/>
          </a:bodyPr>
          <a:lstStyle/>
          <a:p>
            <a:pPr>
              <a:lnSpc>
                <a:spcPct val="80000"/>
              </a:lnSpc>
            </a:pPr>
            <a:r>
              <a:rPr lang="pl-PL" altLang="pl-PL" sz="2200" dirty="0" smtClean="0"/>
              <a:t>Postępowanie </a:t>
            </a:r>
            <a:r>
              <a:rPr lang="pl-PL" altLang="pl-PL" sz="2200" dirty="0"/>
              <a:t>wykonawcze regulowane przepisami prawa karnego wykonawczego powinno być instrumentem różnokierunkowego oddziaływania na sprawców przestępstw i nie tylko na nich. </a:t>
            </a:r>
            <a:endParaRPr lang="pl-PL" altLang="pl-PL" sz="2200" dirty="0" smtClean="0"/>
          </a:p>
          <a:p>
            <a:pPr>
              <a:lnSpc>
                <a:spcPct val="80000"/>
              </a:lnSpc>
            </a:pPr>
            <a:r>
              <a:rPr lang="pl-PL" altLang="pl-PL" sz="2200" dirty="0" smtClean="0"/>
              <a:t>Sankcja</a:t>
            </a:r>
            <a:r>
              <a:rPr lang="pl-PL" altLang="pl-PL" sz="2200" dirty="0"/>
              <a:t>, ujmowana jako świadoma reakcja uprawnionych konstytucyjnie organów państwa, ma w konsekwencji do zrealizowania cały kompleks celów począwszy </a:t>
            </a:r>
            <a:r>
              <a:rPr lang="pl-PL" altLang="pl-PL" sz="2200" b="1" dirty="0"/>
              <a:t>od sprawiedliwej odpłaty, przez prewencję generalną, a na prewencji indywidualnej kończąc. </a:t>
            </a:r>
          </a:p>
          <a:p>
            <a:pPr>
              <a:lnSpc>
                <a:spcPct val="80000"/>
              </a:lnSpc>
            </a:pPr>
            <a:r>
              <a:rPr lang="pl-PL" altLang="pl-PL" sz="2200" dirty="0"/>
              <a:t>W pewnym sensie możemy powiedzieć, że przed prawem karnym wykonawczym, w kategoriach najbardziej ogólnych, formułuje się zadanie w postaci przeciwdziałania recydywie. </a:t>
            </a:r>
            <a:endParaRPr lang="pl-PL" altLang="pl-PL" sz="2200" dirty="0" smtClean="0"/>
          </a:p>
          <a:p>
            <a:pPr>
              <a:lnSpc>
                <a:spcPct val="80000"/>
              </a:lnSpc>
            </a:pPr>
            <a:r>
              <a:rPr lang="pl-PL" altLang="pl-PL" sz="2200" dirty="0" smtClean="0"/>
              <a:t>Cel </a:t>
            </a:r>
            <a:r>
              <a:rPr lang="pl-PL" altLang="pl-PL" sz="2200" dirty="0"/>
              <a:t>ten można osiągnąć bądź przez pozytywny proces reedukacji lub gdy to nie jest możliwe przez techniczne uniemożliwienie lub dłuższą eliminację. Okoliczności te decydują, że w sposób w pełni uprawniony mówić możemy o szczególnym znaczeniu prawnym postępowania wykonawczego. </a:t>
            </a:r>
          </a:p>
          <a:p>
            <a:pPr>
              <a:lnSpc>
                <a:spcPct val="80000"/>
              </a:lnSpc>
            </a:pPr>
            <a:r>
              <a:rPr lang="pl-PL" altLang="pl-PL" sz="2200" dirty="0"/>
              <a:t>Wykonywana sankcja, jako pojęcie prawne wymaga jak najściślejszego unormowania, dlatego że ogranicza człowieka w jego najbardziej podstawowych i naturalnych możliwościach, w jego decyzjach i postanowieniach. </a:t>
            </a:r>
          </a:p>
        </p:txBody>
      </p:sp>
    </p:spTree>
    <p:extLst>
      <p:ext uri="{BB962C8B-B14F-4D97-AF65-F5344CB8AC3E}">
        <p14:creationId xmlns:p14="http://schemas.microsoft.com/office/powerpoint/2010/main" val="2492989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pl-PL" altLang="pl-PL" sz="2800" b="1" i="1"/>
              <a:t>Podsumowanie</a:t>
            </a:r>
          </a:p>
        </p:txBody>
      </p:sp>
      <p:sp>
        <p:nvSpPr>
          <p:cNvPr id="158723" name="Rectangle 3"/>
          <p:cNvSpPr>
            <a:spLocks noGrp="1" noChangeArrowheads="1"/>
          </p:cNvSpPr>
          <p:nvPr>
            <p:ph idx="1"/>
          </p:nvPr>
        </p:nvSpPr>
        <p:spPr>
          <a:xfrm>
            <a:off x="1774825" y="1541417"/>
            <a:ext cx="10129792" cy="4981303"/>
          </a:xfrm>
        </p:spPr>
        <p:txBody>
          <a:bodyPr>
            <a:normAutofit/>
          </a:bodyPr>
          <a:lstStyle/>
          <a:p>
            <a:r>
              <a:rPr lang="pl-PL" altLang="pl-PL" sz="2800" dirty="0"/>
              <a:t>Najlepszym podsumowaniem naszych rozważań </a:t>
            </a:r>
            <a:r>
              <a:rPr lang="pl-PL" altLang="pl-PL" sz="2800" dirty="0" smtClean="0"/>
              <a:t>dotyczących przedmiotu </a:t>
            </a:r>
            <a:r>
              <a:rPr lang="pl-PL" altLang="pl-PL" sz="2800" dirty="0"/>
              <a:t>prawa karnego wykonawczego jest stwierdzenie </a:t>
            </a:r>
            <a:r>
              <a:rPr lang="pl-PL" altLang="pl-PL" sz="2800" dirty="0" smtClean="0"/>
              <a:t>prof. Zbigniewa </a:t>
            </a:r>
            <a:r>
              <a:rPr lang="pl-PL" altLang="pl-PL" sz="2800" dirty="0"/>
              <a:t>Hołdy, który wyraźnie podkreśla, że: </a:t>
            </a:r>
            <a:endParaRPr lang="pl-PL" altLang="pl-PL" sz="2800" dirty="0" smtClean="0"/>
          </a:p>
          <a:p>
            <a:pPr marL="0" indent="0">
              <a:buNone/>
            </a:pPr>
            <a:endParaRPr lang="pl-PL" altLang="pl-PL" sz="2800" dirty="0"/>
          </a:p>
          <a:p>
            <a:r>
              <a:rPr lang="pl-PL" altLang="pl-PL" sz="2800" b="1" i="1" dirty="0"/>
              <a:t>"Przedmiotem prawa karnego wykonawczego jest (...) bardzo delikatna materia, gdzie państwo demonstruje swoją siłę i stosuje drastyczne środki, a człowiek łatwo może paść jego ofiarą.”</a:t>
            </a:r>
            <a:endParaRPr lang="pl-PL" altLang="pl-PL" sz="2800" b="1" dirty="0"/>
          </a:p>
        </p:txBody>
      </p:sp>
    </p:spTree>
    <p:extLst>
      <p:ext uri="{BB962C8B-B14F-4D97-AF65-F5344CB8AC3E}">
        <p14:creationId xmlns:p14="http://schemas.microsoft.com/office/powerpoint/2010/main" val="450298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Warunkowe zwolnienie</a:t>
            </a:r>
            <a:endParaRPr lang="pl-PL" dirty="0"/>
          </a:p>
        </p:txBody>
      </p:sp>
      <p:sp>
        <p:nvSpPr>
          <p:cNvPr id="3" name="Podtytuł 2"/>
          <p:cNvSpPr>
            <a:spLocks noGrp="1"/>
          </p:cNvSpPr>
          <p:nvPr>
            <p:ph type="subTitle" idx="1"/>
          </p:nvPr>
        </p:nvSpPr>
        <p:spPr/>
        <p:txBody>
          <a:bodyPr/>
          <a:lstStyle/>
          <a:p>
            <a:r>
              <a:rPr lang="pl-PL" dirty="0" smtClean="0"/>
              <a:t>Dyskrecjonalne czy automatyczne?</a:t>
            </a:r>
            <a:endParaRPr lang="pl-PL" dirty="0"/>
          </a:p>
        </p:txBody>
      </p:sp>
    </p:spTree>
    <p:extLst>
      <p:ext uri="{BB962C8B-B14F-4D97-AF65-F5344CB8AC3E}">
        <p14:creationId xmlns:p14="http://schemas.microsoft.com/office/powerpoint/2010/main" val="296005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63041" y="136430"/>
            <a:ext cx="10555378" cy="1039227"/>
          </a:xfrm>
        </p:spPr>
        <p:txBody>
          <a:bodyPr>
            <a:normAutofit fontScale="90000"/>
          </a:bodyPr>
          <a:lstStyle/>
          <a:p>
            <a:r>
              <a:rPr lang="pl-PL" dirty="0" smtClean="0"/>
              <a:t>Czy warunkowe zwolnienie to wyjątkowa instytucja?</a:t>
            </a:r>
            <a:endParaRPr lang="pl-PL" dirty="0"/>
          </a:p>
        </p:txBody>
      </p:sp>
      <p:sp>
        <p:nvSpPr>
          <p:cNvPr id="3" name="Symbol zastępczy zawartości 2"/>
          <p:cNvSpPr>
            <a:spLocks noGrp="1"/>
          </p:cNvSpPr>
          <p:nvPr>
            <p:ph idx="1"/>
          </p:nvPr>
        </p:nvSpPr>
        <p:spPr>
          <a:xfrm>
            <a:off x="1576250" y="862149"/>
            <a:ext cx="10537373" cy="5995851"/>
          </a:xfrm>
        </p:spPr>
        <p:txBody>
          <a:bodyPr>
            <a:normAutofit lnSpcReduction="10000"/>
          </a:bodyPr>
          <a:lstStyle/>
          <a:p>
            <a:r>
              <a:rPr lang="pl-PL" dirty="0" smtClean="0"/>
              <a:t>kilka </a:t>
            </a:r>
            <a:r>
              <a:rPr lang="pl-PL" dirty="0"/>
              <a:t>przykładów z orzecznictwa: </a:t>
            </a:r>
          </a:p>
          <a:p>
            <a:pPr>
              <a:buFont typeface="+mj-lt"/>
              <a:buAutoNum type="arabicPeriod"/>
            </a:pPr>
            <a:r>
              <a:rPr lang="pl-PL" dirty="0" smtClean="0"/>
              <a:t>„…</a:t>
            </a:r>
            <a:r>
              <a:rPr lang="pl-PL" dirty="0"/>
              <a:t>warunkowe przedterminowe zwolnienie z reszty kary pozbawienia wolności </a:t>
            </a:r>
            <a:r>
              <a:rPr lang="pl-PL" b="1" dirty="0"/>
              <a:t>jest wyjątkiem od zasady odbycia kary w całości</a:t>
            </a:r>
            <a:r>
              <a:rPr lang="pl-PL" dirty="0"/>
              <a:t>, jak ją orzeczono w wyroku skazującym…”; </a:t>
            </a:r>
          </a:p>
          <a:p>
            <a:pPr>
              <a:buFont typeface="+mj-lt"/>
              <a:buAutoNum type="arabicPeriod"/>
            </a:pPr>
            <a:r>
              <a:rPr lang="pl-PL" dirty="0" smtClean="0"/>
              <a:t>”…</a:t>
            </a:r>
            <a:r>
              <a:rPr lang="pl-PL" dirty="0"/>
              <a:t>instytucja przedterminowego zwolnienia </a:t>
            </a:r>
            <a:r>
              <a:rPr lang="pl-PL" b="1" dirty="0"/>
              <a:t>ma charakter wyjątkowy i wyjątkowo może być zastosowana</a:t>
            </a:r>
            <a:r>
              <a:rPr lang="pl-PL" dirty="0"/>
              <a:t>…”;  </a:t>
            </a:r>
          </a:p>
          <a:p>
            <a:pPr>
              <a:buFont typeface="+mj-lt"/>
              <a:buAutoNum type="arabicPeriod"/>
            </a:pPr>
            <a:r>
              <a:rPr lang="pl-PL" dirty="0" smtClean="0"/>
              <a:t>„…</a:t>
            </a:r>
            <a:r>
              <a:rPr lang="pl-PL" b="1" dirty="0"/>
              <a:t>zasadą jest odbycie kary w całości</a:t>
            </a:r>
            <a:r>
              <a:rPr lang="pl-PL" dirty="0"/>
              <a:t>, a ulgi w tym są wyjątkiem stosowanym, gdy jest to sprawiedliwe, a więc zarówno zasłużone, jak celowe…”;  </a:t>
            </a:r>
          </a:p>
          <a:p>
            <a:pPr>
              <a:buFont typeface="+mj-lt"/>
              <a:buAutoNum type="arabicPeriod"/>
            </a:pPr>
            <a:r>
              <a:rPr lang="pl-PL" dirty="0" smtClean="0"/>
              <a:t>„…</a:t>
            </a:r>
            <a:r>
              <a:rPr lang="pl-PL" b="1" dirty="0"/>
              <a:t>zawsze jako zasada powinno być postrzegane odbywanie prawomocnie orzeczonej kary w całości</a:t>
            </a:r>
            <a:r>
              <a:rPr lang="pl-PL" dirty="0"/>
              <a:t>, a więc w takim rozmiarze, w jakim została ona wymierzona i w sposób nieprzerwany…”; </a:t>
            </a:r>
          </a:p>
          <a:p>
            <a:r>
              <a:rPr lang="pl-PL" dirty="0"/>
              <a:t>Żaden z obowiązujących przepisów, a zwłaszcza art. 77 §1 kk, nie dają podstaw do formułowania tezy, że warunkowe zwolnienie jest instytucją wyjątkową.  </a:t>
            </a:r>
            <a:endParaRPr lang="pl-PL" dirty="0" smtClean="0"/>
          </a:p>
          <a:p>
            <a:r>
              <a:rPr lang="pl-PL" dirty="0" smtClean="0"/>
              <a:t>Co </a:t>
            </a:r>
            <a:r>
              <a:rPr lang="pl-PL" dirty="0"/>
              <a:t>więcej, w perspektywie przesłanek warunkowego zwolnienia, nie sposób znaleźć podstaw do odmowy warunkowego zwolnienia, gdy spełnione są łącznie przesłanki: formalna i  materialna.  </a:t>
            </a:r>
            <a:endParaRPr lang="pl-PL" dirty="0" smtClean="0"/>
          </a:p>
          <a:p>
            <a:r>
              <a:rPr lang="pl-PL" dirty="0" smtClean="0"/>
              <a:t>Wreszcie</a:t>
            </a:r>
            <a:r>
              <a:rPr lang="pl-PL" dirty="0"/>
              <a:t>, </a:t>
            </a:r>
            <a:r>
              <a:rPr lang="pl-PL" b="1" dirty="0"/>
              <a:t>okres próby w ramach warunkowego zwolnienia, to nie jest żadne skrócenie, czy też darowanie kary. W istocie jest to forma dokończenia w zmienionych warunkach (podkreślmy, że na wolności) rozpoczętego w zakładzie karnym procesu, </a:t>
            </a:r>
            <a:r>
              <a:rPr lang="pl-PL" dirty="0"/>
              <a:t>związanego z realizacją celu kary pozbawienia wolności, który wynika z art. 67 </a:t>
            </a:r>
            <a:r>
              <a:rPr lang="pl-PL" dirty="0" err="1"/>
              <a:t>kkw</a:t>
            </a:r>
            <a:r>
              <a:rPr lang="pl-PL" dirty="0"/>
              <a:t>.  </a:t>
            </a:r>
          </a:p>
        </p:txBody>
      </p:sp>
    </p:spTree>
    <p:extLst>
      <p:ext uri="{BB962C8B-B14F-4D97-AF65-F5344CB8AC3E}">
        <p14:creationId xmlns:p14="http://schemas.microsoft.com/office/powerpoint/2010/main" val="2222912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54535" y="240933"/>
            <a:ext cx="8911687" cy="1280890"/>
          </a:xfrm>
        </p:spPr>
        <p:txBody>
          <a:bodyPr>
            <a:normAutofit/>
          </a:bodyPr>
          <a:lstStyle/>
          <a:p>
            <a:r>
              <a:rPr lang="pl-PL" dirty="0" smtClean="0"/>
              <a:t>Progi formalne – zabezpieczenie przed dowolnością</a:t>
            </a:r>
            <a:endParaRPr lang="pl-PL" dirty="0"/>
          </a:p>
        </p:txBody>
      </p:sp>
      <p:sp>
        <p:nvSpPr>
          <p:cNvPr id="3" name="Symbol zastępczy zawartości 2"/>
          <p:cNvSpPr>
            <a:spLocks noGrp="1"/>
          </p:cNvSpPr>
          <p:nvPr>
            <p:ph idx="1"/>
          </p:nvPr>
        </p:nvSpPr>
        <p:spPr>
          <a:xfrm>
            <a:off x="1227909" y="1419497"/>
            <a:ext cx="10738313" cy="5438503"/>
          </a:xfrm>
        </p:spPr>
        <p:txBody>
          <a:bodyPr>
            <a:normAutofit lnSpcReduction="10000"/>
          </a:bodyPr>
          <a:lstStyle/>
          <a:p>
            <a:r>
              <a:rPr lang="pl-PL" sz="2400" dirty="0"/>
              <a:t>Z</a:t>
            </a:r>
            <a:r>
              <a:rPr lang="pl-PL" sz="2400" dirty="0" smtClean="0"/>
              <a:t>abezpieczenie przed oderwaniem się etapu wykonania od wyrokowania stanowią abstrakcyjnie wyznaczone minima formalne (art.78 kk). </a:t>
            </a:r>
          </a:p>
          <a:p>
            <a:r>
              <a:rPr lang="pl-PL" sz="2400" dirty="0" smtClean="0"/>
              <a:t>Dzięki </a:t>
            </a:r>
            <a:r>
              <a:rPr lang="pl-PL" sz="2400" dirty="0"/>
              <a:t>progom formalnym tworzy się swoisty pomost między tymi dwoma etapami szeroko rozumianego postępowania karnego, z wyraźnie zróżnicowanymi akcentami w zakresie szczegółowych celów. </a:t>
            </a:r>
          </a:p>
          <a:p>
            <a:r>
              <a:rPr lang="pl-PL" sz="2400" dirty="0"/>
              <a:t>Jedyny wyjątek o jakim mówić możemy w ramach warunkowego zwolnienia to konstrukcja zawarta w ramach </a:t>
            </a:r>
            <a:r>
              <a:rPr lang="pl-PL" sz="2400" b="1" dirty="0"/>
              <a:t>art. 77§2 kk, który zezwala w szczególnie uzasadnionych przypadkach na wyznaczenie surowszych progów formalnych, </a:t>
            </a:r>
            <a:r>
              <a:rPr lang="pl-PL" sz="2400" dirty="0"/>
              <a:t>niż te wynikające z podstawowej regulacji zawartej w art. 78 kk (zresztą konstrukcja dość kontrowersyjna, przez wyraźny brak wyznaczników dla zawartego tam zwrotu szacunkowego). </a:t>
            </a:r>
          </a:p>
          <a:p>
            <a:endParaRPr lang="pl-PL" dirty="0"/>
          </a:p>
        </p:txBody>
      </p:sp>
    </p:spTree>
    <p:extLst>
      <p:ext uri="{BB962C8B-B14F-4D97-AF65-F5344CB8AC3E}">
        <p14:creationId xmlns:p14="http://schemas.microsoft.com/office/powerpoint/2010/main" val="2654265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33006" y="84178"/>
            <a:ext cx="10276703" cy="856348"/>
          </a:xfrm>
        </p:spPr>
        <p:txBody>
          <a:bodyPr>
            <a:normAutofit/>
          </a:bodyPr>
          <a:lstStyle/>
          <a:p>
            <a:r>
              <a:rPr lang="pl-PL" dirty="0" smtClean="0"/>
              <a:t>Treść i </a:t>
            </a:r>
            <a:r>
              <a:rPr lang="pl-PL" sz="4134" dirty="0" smtClean="0"/>
              <a:t>kierunek</a:t>
            </a:r>
            <a:r>
              <a:rPr lang="pl-PL" dirty="0" smtClean="0"/>
              <a:t> prognozy kryminologicznej</a:t>
            </a:r>
            <a:endParaRPr lang="pl-PL" dirty="0"/>
          </a:p>
        </p:txBody>
      </p:sp>
      <p:sp>
        <p:nvSpPr>
          <p:cNvPr id="3" name="Symbol zastępczy zawartości 2"/>
          <p:cNvSpPr>
            <a:spLocks noGrp="1"/>
          </p:cNvSpPr>
          <p:nvPr>
            <p:ph idx="1"/>
          </p:nvPr>
        </p:nvSpPr>
        <p:spPr>
          <a:xfrm>
            <a:off x="853440" y="801189"/>
            <a:ext cx="11338560" cy="5965371"/>
          </a:xfrm>
        </p:spPr>
        <p:txBody>
          <a:bodyPr>
            <a:noAutofit/>
          </a:bodyPr>
          <a:lstStyle/>
          <a:p>
            <a:r>
              <a:rPr lang="pl-PL" sz="2200" dirty="0" smtClean="0"/>
              <a:t>Prognoza kryminologiczna </a:t>
            </a:r>
            <a:r>
              <a:rPr lang="pl-PL" sz="2200" dirty="0"/>
              <a:t>obecnie jest jedyną przesłanka materialną (</a:t>
            </a:r>
            <a:r>
              <a:rPr lang="pl-PL" sz="2200" dirty="0" err="1"/>
              <a:t>ocenną</a:t>
            </a:r>
            <a:r>
              <a:rPr lang="pl-PL" sz="2200" dirty="0"/>
              <a:t>) warunkowego </a:t>
            </a:r>
            <a:r>
              <a:rPr lang="pl-PL" sz="2200" dirty="0" smtClean="0"/>
              <a:t>zwolnienia. Jej </a:t>
            </a:r>
            <a:r>
              <a:rPr lang="pl-PL" sz="2200" dirty="0"/>
              <a:t>pewna i oparta na konkretnie wskazanych ustaleniach treść, jest kluczowa dla praktyki stosowania warunkowego zwolnienia. </a:t>
            </a:r>
            <a:endParaRPr lang="pl-PL" sz="2200" dirty="0" smtClean="0"/>
          </a:p>
          <a:p>
            <a:r>
              <a:rPr lang="pl-PL" sz="2200" dirty="0"/>
              <a:t>P</a:t>
            </a:r>
            <a:r>
              <a:rPr lang="pl-PL" sz="2200" dirty="0" smtClean="0"/>
              <a:t>oruszamy </a:t>
            </a:r>
            <a:r>
              <a:rPr lang="pl-PL" sz="2200" dirty="0"/>
              <a:t>się w przestrzeni założeń co do przyszłego i nieznanego nam zachowania skazanego. Chodzi w istocie o swoistą projekcję (wyobrażenie) co do funkcjonowania skazanego na wolności po opuszczeniu zakładu karnego</a:t>
            </a:r>
            <a:r>
              <a:rPr lang="pl-PL" sz="2200" dirty="0" smtClean="0"/>
              <a:t>.</a:t>
            </a:r>
          </a:p>
          <a:p>
            <a:r>
              <a:rPr lang="pl-PL" sz="2200" dirty="0" smtClean="0"/>
              <a:t>trudno </a:t>
            </a:r>
            <a:r>
              <a:rPr lang="pl-PL" sz="2200" dirty="0"/>
              <a:t>zaakceptować wyrażany (niestety dość często) w orzecznictwie pogląd, że </a:t>
            </a:r>
            <a:r>
              <a:rPr lang="pl-PL" sz="2000" i="1" dirty="0"/>
              <a:t>„…sąd może warunkowo zwolnić skazanego z odbycia reszty kary wyłącznie wtedy, gdy zachodzi jednoznacznie pozytywna prognoza kryminologiczna, tzn. gdy postawa skazanego, jego właściwości i warunki osobiste sposób życia przed i po dokonaniu przestępstwa, zachowanie w czasie odbywania kary, jak również okoliczności przestępstwa </a:t>
            </a:r>
            <a:r>
              <a:rPr lang="pl-PL" sz="2000" b="1" i="1" dirty="0"/>
              <a:t>uzasadniają przekonanie, iż  w trakcie odbywania kary nastąpiła trwała i pozytywna zmiana zachowania skazanego, co gwarantuje, iż po zwolnieniu będzie on przestrzegał porządku prawnego i nie popełni przestępstwa…</a:t>
            </a:r>
            <a:r>
              <a:rPr lang="pl-PL" sz="2000" i="1" dirty="0"/>
              <a:t>”</a:t>
            </a:r>
            <a:r>
              <a:rPr lang="pl-PL" sz="2000" dirty="0"/>
              <a:t>. </a:t>
            </a:r>
            <a:r>
              <a:rPr lang="pl-PL" sz="2200" dirty="0"/>
              <a:t> </a:t>
            </a:r>
            <a:endParaRPr lang="pl-PL" sz="2200" dirty="0" smtClean="0"/>
          </a:p>
          <a:p>
            <a:r>
              <a:rPr lang="pl-PL" sz="2200" dirty="0" smtClean="0"/>
              <a:t>Prognoza </a:t>
            </a:r>
            <a:r>
              <a:rPr lang="pl-PL" sz="2200" dirty="0"/>
              <a:t>to nie to samo co pewność, nie można tych pojęć </a:t>
            </a:r>
            <a:r>
              <a:rPr lang="pl-PL" sz="2200" dirty="0" smtClean="0"/>
              <a:t>utożsamiać.</a:t>
            </a:r>
            <a:endParaRPr lang="pl-PL" sz="2200" dirty="0"/>
          </a:p>
        </p:txBody>
      </p:sp>
    </p:spTree>
    <p:extLst>
      <p:ext uri="{BB962C8B-B14F-4D97-AF65-F5344CB8AC3E}">
        <p14:creationId xmlns:p14="http://schemas.microsoft.com/office/powerpoint/2010/main" val="1289380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r"/>
            <a:r>
              <a:rPr lang="pl-PL" dirty="0" smtClean="0"/>
              <a:t>Prognoza kryminologiczna</a:t>
            </a:r>
            <a:endParaRPr lang="pl-PL" dirty="0"/>
          </a:p>
        </p:txBody>
      </p:sp>
      <p:sp>
        <p:nvSpPr>
          <p:cNvPr id="3" name="Symbol zastępczy zawartości 2"/>
          <p:cNvSpPr>
            <a:spLocks noGrp="1"/>
          </p:cNvSpPr>
          <p:nvPr>
            <p:ph idx="1"/>
          </p:nvPr>
        </p:nvSpPr>
        <p:spPr>
          <a:xfrm>
            <a:off x="1132114" y="1463040"/>
            <a:ext cx="10478694" cy="5186116"/>
          </a:xfrm>
        </p:spPr>
        <p:txBody>
          <a:bodyPr>
            <a:normAutofit/>
          </a:bodyPr>
          <a:lstStyle/>
          <a:p>
            <a:pPr algn="r"/>
            <a:r>
              <a:rPr lang="pl-PL" sz="2400" b="1" dirty="0"/>
              <a:t>Uchwała SN z dnia 26 kwietnia 2017 r. I KZP 2/17</a:t>
            </a:r>
            <a:endParaRPr lang="pl-PL" sz="2400" b="1" dirty="0" smtClean="0"/>
          </a:p>
          <a:p>
            <a:r>
              <a:rPr lang="pl-PL" sz="2400" dirty="0" smtClean="0"/>
              <a:t>Art. 77 </a:t>
            </a:r>
            <a:r>
              <a:rPr lang="pl-PL" sz="2400" dirty="0"/>
              <a:t>§1 kk</a:t>
            </a:r>
            <a:r>
              <a:rPr lang="pl-PL" sz="2400" b="1" dirty="0"/>
              <a:t>. </a:t>
            </a:r>
            <a:r>
              <a:rPr lang="pl-PL" sz="2400" b="1" dirty="0" smtClean="0"/>
              <a:t>             </a:t>
            </a:r>
          </a:p>
          <a:p>
            <a:r>
              <a:rPr lang="pl-PL" sz="2400" dirty="0" smtClean="0"/>
              <a:t>Katalog </a:t>
            </a:r>
            <a:r>
              <a:rPr lang="pl-PL" sz="2400" dirty="0"/>
              <a:t>zawarty we wskazanym przepisie, ma charakter zamknięty. </a:t>
            </a:r>
            <a:endParaRPr lang="pl-PL" sz="2400" dirty="0" smtClean="0"/>
          </a:p>
          <a:p>
            <a:r>
              <a:rPr lang="pl-PL" sz="2400" dirty="0" smtClean="0"/>
              <a:t>Oznacza </a:t>
            </a:r>
            <a:r>
              <a:rPr lang="pl-PL" sz="2400" dirty="0"/>
              <a:t>to, co należy podkreślić z dużym naciskiem, że nie wolno wnioskować w zakresie prognozy kryminologicznej na podstawie innych okoliczności niż te wymienione przez ustawodawcę. </a:t>
            </a:r>
            <a:endParaRPr lang="pl-PL" sz="2400" dirty="0" smtClean="0"/>
          </a:p>
          <a:p>
            <a:r>
              <a:rPr lang="pl-PL" sz="2400" dirty="0"/>
              <a:t>Z</a:t>
            </a:r>
            <a:r>
              <a:rPr lang="pl-PL" sz="2400" dirty="0" smtClean="0"/>
              <a:t>decydowanie </a:t>
            </a:r>
            <a:r>
              <a:rPr lang="pl-PL" sz="2400" dirty="0"/>
              <a:t>należy zaprotestować, wobec praktyki powoływania się w ramach warunkowego zwolnienia na </a:t>
            </a:r>
            <a:r>
              <a:rPr lang="pl-PL" sz="2400" b="1" dirty="0"/>
              <a:t>dyrektywy sądowego wymiaru kary (art. 53 kk), na okoliczność rozmiaru odbytej kary, a w tym kontekście jej adekwatność i współmierność do okoliczności popełnienia przestępstwa, a także na prewencję generalną. </a:t>
            </a:r>
          </a:p>
        </p:txBody>
      </p:sp>
    </p:spTree>
    <p:extLst>
      <p:ext uri="{BB962C8B-B14F-4D97-AF65-F5344CB8AC3E}">
        <p14:creationId xmlns:p14="http://schemas.microsoft.com/office/powerpoint/2010/main" val="3009889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92925" y="113212"/>
            <a:ext cx="7778984" cy="696686"/>
          </a:xfrm>
        </p:spPr>
        <p:txBody>
          <a:bodyPr/>
          <a:lstStyle/>
          <a:p>
            <a:pPr algn="r"/>
            <a:r>
              <a:rPr lang="pl-PL" dirty="0"/>
              <a:t>Prognoza kryminologiczna</a:t>
            </a:r>
          </a:p>
        </p:txBody>
      </p:sp>
      <p:sp>
        <p:nvSpPr>
          <p:cNvPr id="3" name="Symbol zastępczy zawartości 2"/>
          <p:cNvSpPr>
            <a:spLocks noGrp="1"/>
          </p:cNvSpPr>
          <p:nvPr>
            <p:ph idx="1"/>
          </p:nvPr>
        </p:nvSpPr>
        <p:spPr>
          <a:xfrm>
            <a:off x="1193074" y="1280160"/>
            <a:ext cx="10998926" cy="5501882"/>
          </a:xfrm>
        </p:spPr>
        <p:txBody>
          <a:bodyPr>
            <a:normAutofit/>
          </a:bodyPr>
          <a:lstStyle/>
          <a:p>
            <a:r>
              <a:rPr lang="pl-PL" sz="2400" dirty="0"/>
              <a:t>Zawarta w kodeksie karnym konstrukcja przewiduje, że na prognozę kryminologiczną składają się: postawa skazanego, jego właściwości i warunki osobiste, okoliczności popełnienia przestępstwa, zachowanie po popełnieniu przestępstwa oraz zachowanie w czasie odbywania kary. </a:t>
            </a:r>
            <a:endParaRPr lang="pl-PL" sz="2400" dirty="0" smtClean="0"/>
          </a:p>
          <a:p>
            <a:r>
              <a:rPr lang="pl-PL" sz="2400" dirty="0" smtClean="0"/>
              <a:t>Na </a:t>
            </a:r>
            <a:r>
              <a:rPr lang="pl-PL" sz="2400" dirty="0"/>
              <a:t>marginesie należy dodać, że kodeks karny wykonawczy zawiera jeszcze dwie regulacje, które muszą być uwzględniane w perspektywie prognozy kryminologicznej. Przepis art. 162§1 </a:t>
            </a:r>
            <a:r>
              <a:rPr lang="pl-PL" sz="2400" dirty="0" err="1"/>
              <a:t>kkw</a:t>
            </a:r>
            <a:r>
              <a:rPr lang="pl-PL" sz="2400" dirty="0"/>
              <a:t> przewiduje, że sąd penitencjarny uwzględnia także ugodę zawartą w wyniku mediacji oraz w wypadku skazanego za przestępstwo określone w art. 197-203 kk, popełnione w związku z zaburzeniami preferencji seksualnych, warunkowe zwolnienie nie może być udzielone bez zasięgnięcia opinii biegłych. </a:t>
            </a:r>
          </a:p>
        </p:txBody>
      </p:sp>
    </p:spTree>
    <p:extLst>
      <p:ext uri="{BB962C8B-B14F-4D97-AF65-F5344CB8AC3E}">
        <p14:creationId xmlns:p14="http://schemas.microsoft.com/office/powerpoint/2010/main" val="195739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40527" y="66762"/>
            <a:ext cx="11051766" cy="638632"/>
          </a:xfrm>
        </p:spPr>
        <p:txBody>
          <a:bodyPr>
            <a:normAutofit fontScale="90000"/>
          </a:bodyPr>
          <a:lstStyle/>
          <a:p>
            <a:pPr algn="r"/>
            <a:r>
              <a:rPr lang="pl-PL" dirty="0" smtClean="0"/>
              <a:t>Postawa, właściwości osobiste i warunki osobiste</a:t>
            </a:r>
            <a:endParaRPr lang="pl-PL" dirty="0"/>
          </a:p>
        </p:txBody>
      </p:sp>
      <p:sp>
        <p:nvSpPr>
          <p:cNvPr id="3" name="Symbol zastępczy zawartości 2"/>
          <p:cNvSpPr>
            <a:spLocks noGrp="1"/>
          </p:cNvSpPr>
          <p:nvPr>
            <p:ph idx="1"/>
          </p:nvPr>
        </p:nvSpPr>
        <p:spPr>
          <a:xfrm>
            <a:off x="1445622" y="775063"/>
            <a:ext cx="10667355" cy="6082937"/>
          </a:xfrm>
        </p:spPr>
        <p:txBody>
          <a:bodyPr>
            <a:normAutofit/>
          </a:bodyPr>
          <a:lstStyle/>
          <a:p>
            <a:r>
              <a:rPr lang="pl-PL" dirty="0"/>
              <a:t>W praktyce należy ustalić po pierwsze</a:t>
            </a:r>
            <a:r>
              <a:rPr lang="pl-PL" b="1" dirty="0"/>
              <a:t>, tzw. postawę skazanego.  </a:t>
            </a:r>
            <a:r>
              <a:rPr lang="pl-PL" dirty="0"/>
              <a:t>Chodzi tu o stosunek skazanego do życia, do określonych zjawisk społecznych, nastawienie, prezentowane stanowiska, a także poglądy. W ramach postawy oceniane muszą być relacje do innych ludzi, chodzi zwłaszcza o pewne powtarzalne zachowania. </a:t>
            </a:r>
            <a:endParaRPr lang="pl-PL" dirty="0" smtClean="0"/>
          </a:p>
          <a:p>
            <a:r>
              <a:rPr lang="pl-PL" b="1" dirty="0"/>
              <a:t>W</a:t>
            </a:r>
            <a:r>
              <a:rPr lang="pl-PL" b="1" dirty="0" smtClean="0"/>
              <a:t>łaściwości </a:t>
            </a:r>
            <a:r>
              <a:rPr lang="pl-PL" b="1" dirty="0"/>
              <a:t>osobiste</a:t>
            </a:r>
            <a:r>
              <a:rPr lang="pl-PL" dirty="0"/>
              <a:t>. Kategoria ta nawiązuje bezpośrednio do cech biologicznych skazanego (wieki, płeć, stan zdrowia psychicznego i fizycznego, kalectwo). Poza tymi cechami koncentruje się także na takich elementach jak: cechy charakteru, temperament, osobowość, zdolność do samokrytyki, wrażliwość sumienia, poziom rozwoju intelektualnego, wiedza, plany życiowe, zdolności czy zainteresowania. </a:t>
            </a:r>
            <a:endParaRPr lang="pl-PL" dirty="0" smtClean="0"/>
          </a:p>
          <a:p>
            <a:r>
              <a:rPr lang="pl-PL" dirty="0" smtClean="0"/>
              <a:t>Osobnym </a:t>
            </a:r>
            <a:r>
              <a:rPr lang="pl-PL" dirty="0"/>
              <a:t>elementem prognozy są </a:t>
            </a:r>
            <a:r>
              <a:rPr lang="pl-PL" b="1" dirty="0"/>
              <a:t>warunki osobiste</a:t>
            </a:r>
            <a:r>
              <a:rPr lang="pl-PL" dirty="0"/>
              <a:t>. Tutaj chodzi zwłaszcza o warunki środowiskowe, w których skazany żyje, sytuację mieszkaniową, miejsce pracy czy warunki aktywności zawodowej, względnie pozycję materialną. </a:t>
            </a:r>
          </a:p>
          <a:p>
            <a:r>
              <a:rPr lang="pl-PL" dirty="0"/>
              <a:t>Wskazane wyżej </a:t>
            </a:r>
            <a:r>
              <a:rPr lang="pl-PL" b="1" dirty="0"/>
              <a:t>czynniki powinny być oceniane w układzie dynamicznym, obejmującym przeszłość, teraźniejszość oraz przyszłe zmiany (możliwe przekształcenia). </a:t>
            </a:r>
            <a:r>
              <a:rPr lang="pl-PL" dirty="0"/>
              <a:t>Wyraźnie należy zaznaczyć, że w niektórych przypadkach szczególnie cenne będą właśnie zmiany obserwowane u skazanego, oczekiwane zwłaszcza w perspektywie prowadzonych oddziaływań penitencjarnych. Czy też zdarzenia, czasem zupełnie niezależne od tego oddziaływania, które są następstwem kolejnych etapów życia każdego człowieka. W momencie orzekania o warunkowym zwolnieniu należy mieć na uwadze ewolucję postawy oraz zmiany w zakresie właściwości i warunków osobistych skazanego.</a:t>
            </a:r>
          </a:p>
          <a:p>
            <a:endParaRPr lang="pl-PL" dirty="0"/>
          </a:p>
        </p:txBody>
      </p:sp>
    </p:spTree>
    <p:extLst>
      <p:ext uri="{BB962C8B-B14F-4D97-AF65-F5344CB8AC3E}">
        <p14:creationId xmlns:p14="http://schemas.microsoft.com/office/powerpoint/2010/main" val="144461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6089" y="1"/>
            <a:ext cx="11875911" cy="731520"/>
          </a:xfrm>
        </p:spPr>
        <p:txBody>
          <a:bodyPr>
            <a:noAutofit/>
          </a:bodyPr>
          <a:lstStyle/>
          <a:p>
            <a:pPr algn="r"/>
            <a:r>
              <a:rPr lang="pl-PL" sz="2400" b="1" dirty="0" smtClean="0"/>
              <a:t>Okoliczności popełnienia przestępstwa, zachowanie po popełnieniu przestępstwa i w trakcie odbywania kary</a:t>
            </a:r>
            <a:endParaRPr lang="pl-PL" sz="2400" b="1" dirty="0"/>
          </a:p>
        </p:txBody>
      </p:sp>
      <p:sp>
        <p:nvSpPr>
          <p:cNvPr id="3" name="Symbol zastępczy zawartości 2"/>
          <p:cNvSpPr>
            <a:spLocks noGrp="1"/>
          </p:cNvSpPr>
          <p:nvPr>
            <p:ph idx="1"/>
          </p:nvPr>
        </p:nvSpPr>
        <p:spPr>
          <a:xfrm>
            <a:off x="1210491" y="870857"/>
            <a:ext cx="10981508" cy="5987143"/>
          </a:xfrm>
        </p:spPr>
        <p:txBody>
          <a:bodyPr>
            <a:normAutofit fontScale="92500" lnSpcReduction="10000"/>
          </a:bodyPr>
          <a:lstStyle/>
          <a:p>
            <a:r>
              <a:rPr lang="pl-PL" b="1" dirty="0" smtClean="0"/>
              <a:t>Okoliczności </a:t>
            </a:r>
            <a:r>
              <a:rPr lang="pl-PL" b="1" dirty="0"/>
              <a:t>popełnienia przestępstwa. </a:t>
            </a:r>
            <a:r>
              <a:rPr lang="pl-PL" dirty="0"/>
              <a:t>Ten element ma dość szczególne miejsce pośród pozostałych kształtujących prognozę, jest to konsekwencją tego, iż wskazane okoliczności zostały już uwzględnione przede wszystkim w ramach wymiaru kary. Co więcej, mają one charakter statyczny (nie podlegają przekształceniu). Ich rola jest zatem pomocnicza, przydatna zwłaszcza w zakresie w jakim wskazane okoliczności świadczą o właściwościach osobistych skazanego. W doktrynie wyrażany jest pogląd, że okoliczności popełnienia przestępstwa nie mają samodzielnego bytu w toku procesu prognozowania i nie mogą stanowić jedynej podstawy do odmowy udzielenia warunkowego zwolnienia. </a:t>
            </a:r>
          </a:p>
          <a:p>
            <a:r>
              <a:rPr lang="pl-PL" b="1" dirty="0"/>
              <a:t>Zachowanie po popełnieniu przestępstwa </a:t>
            </a:r>
            <a:r>
              <a:rPr lang="pl-PL" dirty="0"/>
              <a:t>– ten element procedury prognozowania dość często sprowadza się do uwzględnienia starań skazanego zmierzających do zapobiegnięcia skutkom przestępstwa, naprawienia szkody, zadośćuczynieniu, ale także do wyrażenia skruchy, przyznania się do popełnienia przestępstwa i przeproszenia pokrzywdzonego. Wartość prognostyczna wskazanych okoliczności może być bardzo różna. Po pierwsze, każdy ma prawo do obrony (a zatem nie musi przyznawać się do przestępstwa). Po drugie, przyznanie się do winy oraz pozostałe działania mogą być obliczone na uzyskanie korzystnego wyroku, a zatem mogą być traktowane przez skazanego czysto instrumentalnie. Problemem są tutaj także karalne przygotowanie, usiłowanie, czy też przestępstwo </a:t>
            </a:r>
            <a:r>
              <a:rPr lang="pl-PL" dirty="0" err="1"/>
              <a:t>bezskutkowe</a:t>
            </a:r>
            <a:r>
              <a:rPr lang="pl-PL" dirty="0"/>
              <a:t>.</a:t>
            </a:r>
          </a:p>
          <a:p>
            <a:r>
              <a:rPr lang="pl-PL" dirty="0"/>
              <a:t>Ostatnią okolicznością uwzględniana w ramach prognozy kryminologicznej jest </a:t>
            </a:r>
            <a:r>
              <a:rPr lang="pl-PL" b="1" dirty="0"/>
              <a:t>zachowanie w czasie odbywania kary. </a:t>
            </a:r>
            <a:r>
              <a:rPr lang="pl-PL" dirty="0"/>
              <a:t>To jedna z najstarszych przesłanek uwzględnianych w toku stosowania warunkowego zwolnienia (znają ją wszystkie polskie regulacje tej instytucji). Kategoria ta ma charakter zbiorczy, obejmując wszelkie przejawy działania lub zaniechania skazanego, których ocena może mieć wpływ na kierunek prognozy. Ocena zachowania skazanego w toku odbywania kary pozbawienia wolności musi mieć charakter kompleksowy, a jednostkowe incydenty powinny być oceniane we właściwej skali. </a:t>
            </a:r>
          </a:p>
        </p:txBody>
      </p:sp>
    </p:spTree>
    <p:extLst>
      <p:ext uri="{BB962C8B-B14F-4D97-AF65-F5344CB8AC3E}">
        <p14:creationId xmlns:p14="http://schemas.microsoft.com/office/powerpoint/2010/main" val="3911243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fontScale="90000"/>
          </a:bodyPr>
          <a:lstStyle/>
          <a:p>
            <a:pPr algn="r">
              <a:lnSpc>
                <a:spcPct val="90000"/>
              </a:lnSpc>
            </a:pPr>
            <a:r>
              <a:rPr lang="pl-PL" altLang="pl-PL" b="1" i="1" dirty="0"/>
              <a:t>Pojęcie i rozwój prawa karnego wykonawczego oraz jego miejsce w walce z przestępczością</a:t>
            </a:r>
          </a:p>
        </p:txBody>
      </p:sp>
      <p:sp>
        <p:nvSpPr>
          <p:cNvPr id="2051" name="Rectangle 3"/>
          <p:cNvSpPr>
            <a:spLocks noGrp="1" noChangeArrowheads="1"/>
          </p:cNvSpPr>
          <p:nvPr>
            <p:ph type="body" idx="1"/>
          </p:nvPr>
        </p:nvSpPr>
        <p:spPr/>
        <p:txBody>
          <a:bodyPr/>
          <a:lstStyle/>
          <a:p>
            <a:pPr algn="r">
              <a:lnSpc>
                <a:spcPct val="90000"/>
              </a:lnSpc>
            </a:pPr>
            <a:r>
              <a:rPr lang="pl-PL" altLang="pl-PL" b="1" i="1" dirty="0" smtClean="0"/>
              <a:t>Podstawowe informacje</a:t>
            </a:r>
            <a:endParaRPr lang="pl-PL" altLang="pl-PL" b="1" i="1" dirty="0"/>
          </a:p>
        </p:txBody>
      </p:sp>
    </p:spTree>
    <p:extLst>
      <p:ext uri="{BB962C8B-B14F-4D97-AF65-F5344CB8AC3E}">
        <p14:creationId xmlns:p14="http://schemas.microsoft.com/office/powerpoint/2010/main" val="337431868"/>
      </p:ext>
    </p:extLst>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93816" y="0"/>
            <a:ext cx="8911687" cy="635726"/>
          </a:xfrm>
        </p:spPr>
        <p:txBody>
          <a:bodyPr>
            <a:normAutofit fontScale="90000"/>
          </a:bodyPr>
          <a:lstStyle/>
          <a:p>
            <a:pPr algn="r"/>
            <a:r>
              <a:rPr lang="pl-PL" dirty="0" smtClean="0"/>
              <a:t>Uzasadnienie postanowienia</a:t>
            </a:r>
            <a:endParaRPr lang="pl-PL" dirty="0"/>
          </a:p>
        </p:txBody>
      </p:sp>
      <p:sp>
        <p:nvSpPr>
          <p:cNvPr id="3" name="Symbol zastępczy zawartości 2"/>
          <p:cNvSpPr>
            <a:spLocks noGrp="1"/>
          </p:cNvSpPr>
          <p:nvPr>
            <p:ph idx="1"/>
          </p:nvPr>
        </p:nvSpPr>
        <p:spPr>
          <a:xfrm>
            <a:off x="1436914" y="635726"/>
            <a:ext cx="10755086" cy="6222274"/>
          </a:xfrm>
        </p:spPr>
        <p:txBody>
          <a:bodyPr>
            <a:noAutofit/>
          </a:bodyPr>
          <a:lstStyle/>
          <a:p>
            <a:r>
              <a:rPr lang="pl-PL" sz="2200" dirty="0" smtClean="0"/>
              <a:t>Sąd </a:t>
            </a:r>
            <a:r>
              <a:rPr lang="pl-PL" sz="2200" dirty="0"/>
              <a:t>musi wyjaśnić, jakie elementy uznała za czynniki decydujące o kierunku prognozy kryminologicznej i na jakich dowodach się w tym zakresie oparł. Mówimy tu oczywiście o swobodnej ocenie dowodów, gdzie rozstrzygnięcia sądu muszą być racjonalnie uzasadnione. </a:t>
            </a:r>
            <a:endParaRPr lang="pl-PL" sz="2200" dirty="0" smtClean="0"/>
          </a:p>
          <a:p>
            <a:r>
              <a:rPr lang="pl-PL" sz="2200" dirty="0" smtClean="0"/>
              <a:t>Uzasadnienie </a:t>
            </a:r>
            <a:r>
              <a:rPr lang="pl-PL" sz="2200" dirty="0"/>
              <a:t>powinno spełniać funkcję perswazyjną, to znaczy przedstawiać tok rozumowania i powody podjęcia określonych decyzji, tak aby strony mogły przekonać się o jej słuszności, względnie lepiej przygotować się w przyszłości do warunkowego zwolnienia. Staranność w tym zakresie wpisuje się także w funkcję kontrolną, która pozwala instancji odwoławczej na weryfikację zaskarżonego rozstrzygnięcia.</a:t>
            </a:r>
          </a:p>
          <a:p>
            <a:r>
              <a:rPr lang="pl-PL" sz="2200" dirty="0" smtClean="0"/>
              <a:t>Codzienność </a:t>
            </a:r>
            <a:r>
              <a:rPr lang="pl-PL" sz="2200" dirty="0"/>
              <a:t>orzecznicza w tym zakresie, co trzeba przyznać z duża przykrością, to niestarannie opracowane rozstrzygnięcia, często bardzo lakoniczne, wręcz zdawkowe. W wielu miejscach ograniczające się jedynie do swoistego powtórzenia przesłanek ustawowych. </a:t>
            </a:r>
          </a:p>
          <a:p>
            <a:r>
              <a:rPr lang="pl-PL" sz="2200" dirty="0"/>
              <a:t>Jeszcze gorszą i zupełnie niedopuszczalna praktyką jest w przypadkach odmowy udzielenia warunkowego zwolnienia powoływanie się na okoliczności nienależące do czynników prognozowania. </a:t>
            </a:r>
          </a:p>
        </p:txBody>
      </p:sp>
    </p:spTree>
    <p:extLst>
      <p:ext uri="{BB962C8B-B14F-4D97-AF65-F5344CB8AC3E}">
        <p14:creationId xmlns:p14="http://schemas.microsoft.com/office/powerpoint/2010/main" val="570193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33556" y="25397"/>
            <a:ext cx="8911687" cy="801917"/>
          </a:xfrm>
        </p:spPr>
        <p:txBody>
          <a:bodyPr>
            <a:normAutofit/>
          </a:bodyPr>
          <a:lstStyle/>
          <a:p>
            <a:r>
              <a:rPr lang="pl-PL" dirty="0" smtClean="0"/>
              <a:t>Autonomiczność decyzji sędziowskich</a:t>
            </a:r>
            <a:endParaRPr lang="pl-PL" dirty="0"/>
          </a:p>
        </p:txBody>
      </p:sp>
      <p:sp>
        <p:nvSpPr>
          <p:cNvPr id="3" name="Symbol zastępczy zawartości 2"/>
          <p:cNvSpPr>
            <a:spLocks noGrp="1"/>
          </p:cNvSpPr>
          <p:nvPr>
            <p:ph idx="1"/>
          </p:nvPr>
        </p:nvSpPr>
        <p:spPr>
          <a:xfrm>
            <a:off x="1079862" y="1027611"/>
            <a:ext cx="10965381" cy="5734436"/>
          </a:xfrm>
        </p:spPr>
        <p:txBody>
          <a:bodyPr>
            <a:normAutofit/>
          </a:bodyPr>
          <a:lstStyle/>
          <a:p>
            <a:r>
              <a:rPr lang="pl-PL" sz="2200" dirty="0" smtClean="0"/>
              <a:t>Nie </a:t>
            </a:r>
            <a:r>
              <a:rPr lang="pl-PL" sz="2200" dirty="0"/>
              <a:t>jest dziełem przypadku, opisana dowolność, czasami wychodzenie poza istniejące przesłanki prognostyczne, względnie traktowanie okoliczności z art. 77 kk jako zbitki niewiele znaczących słów, przytaczanych dla lakonicznego uzasadnienia wydawanych postanowień. </a:t>
            </a:r>
            <a:endParaRPr lang="pl-PL" sz="2200" dirty="0" smtClean="0"/>
          </a:p>
          <a:p>
            <a:r>
              <a:rPr lang="pl-PL" sz="2200" dirty="0" smtClean="0"/>
              <a:t>Przy </a:t>
            </a:r>
            <a:r>
              <a:rPr lang="pl-PL" sz="2200" dirty="0"/>
              <a:t>takiej praktyce uzasadniania postanowień w przedmiocie warunkowego zwolnienia, </a:t>
            </a:r>
            <a:r>
              <a:rPr lang="pl-PL" sz="2200" b="1" dirty="0"/>
              <a:t>nie da się wykluczyć, że sądy zdają się przede wszystkim orientować na ustaloną praktykę w podobnych sprawach, albo niekiedy kierować się własnym systemem wartości, osobistymi nastawieniami czy przekonaniami.</a:t>
            </a:r>
            <a:r>
              <a:rPr lang="pl-PL" sz="2200" dirty="0"/>
              <a:t> </a:t>
            </a:r>
            <a:endParaRPr lang="pl-PL" sz="2200" dirty="0" smtClean="0"/>
          </a:p>
          <a:p>
            <a:r>
              <a:rPr lang="pl-PL" sz="2200" dirty="0" smtClean="0"/>
              <a:t>Przyjęcie </a:t>
            </a:r>
            <a:r>
              <a:rPr lang="pl-PL" sz="2200" dirty="0"/>
              <a:t>tak zakreślonej perspektywy oznacza, że nie należy przeceniać praktycznego znaczenia przepisów formułujących przesłanki warunkowego zwolnienia. </a:t>
            </a:r>
            <a:endParaRPr lang="pl-PL" sz="2200" dirty="0" smtClean="0"/>
          </a:p>
          <a:p>
            <a:r>
              <a:rPr lang="pl-PL" sz="2200" b="1" dirty="0" smtClean="0"/>
              <a:t>W okresie PRL uwzględnione wnioski nawet 83,5 % składanych do sądu od 1970-1997 tylko w 2 latach (1972 i 1973) był niższy niż 50%. Aktualnie ani razu nie przekroczył 48% a nawet spadał do 38% (2001 i 2006).</a:t>
            </a:r>
            <a:endParaRPr lang="pl-PL" sz="2200" b="1" dirty="0"/>
          </a:p>
        </p:txBody>
      </p:sp>
    </p:spTree>
    <p:extLst>
      <p:ext uri="{BB962C8B-B14F-4D97-AF65-F5344CB8AC3E}">
        <p14:creationId xmlns:p14="http://schemas.microsoft.com/office/powerpoint/2010/main" val="3963828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27290" y="78377"/>
            <a:ext cx="11164710" cy="862149"/>
          </a:xfrm>
        </p:spPr>
        <p:txBody>
          <a:bodyPr>
            <a:normAutofit fontScale="90000"/>
          </a:bodyPr>
          <a:lstStyle/>
          <a:p>
            <a:pPr algn="r"/>
            <a:r>
              <a:rPr lang="pl-PL" dirty="0" smtClean="0"/>
              <a:t>Proces prognozowania jego charakter – </a:t>
            </a:r>
            <a:br>
              <a:rPr lang="pl-PL" dirty="0" smtClean="0"/>
            </a:br>
            <a:r>
              <a:rPr lang="pl-PL" dirty="0" smtClean="0"/>
              <a:t>wartość czynników (kwantyfikatorów) prognozy</a:t>
            </a:r>
            <a:endParaRPr lang="pl-PL" dirty="0"/>
          </a:p>
        </p:txBody>
      </p:sp>
      <p:sp>
        <p:nvSpPr>
          <p:cNvPr id="3" name="Symbol zastępczy zawartości 2"/>
          <p:cNvSpPr>
            <a:spLocks noGrp="1"/>
          </p:cNvSpPr>
          <p:nvPr>
            <p:ph idx="1"/>
          </p:nvPr>
        </p:nvSpPr>
        <p:spPr>
          <a:xfrm>
            <a:off x="1027290" y="1149531"/>
            <a:ext cx="11164710" cy="5708469"/>
          </a:xfrm>
        </p:spPr>
        <p:txBody>
          <a:bodyPr>
            <a:noAutofit/>
          </a:bodyPr>
          <a:lstStyle/>
          <a:p>
            <a:r>
              <a:rPr lang="pl-PL" sz="2200" dirty="0"/>
              <a:t>Biorąc do ręki słownik języka polskiego i poszukując znaczenia terminu prognoza przeczytać możemy, że jest to: </a:t>
            </a:r>
            <a:endParaRPr lang="pl-PL" sz="2200" dirty="0" smtClean="0"/>
          </a:p>
          <a:p>
            <a:pPr>
              <a:buFont typeface="+mj-lt"/>
              <a:buAutoNum type="arabicPeriod"/>
            </a:pPr>
            <a:r>
              <a:rPr lang="pl-PL" sz="2200" dirty="0" smtClean="0"/>
              <a:t>„…</a:t>
            </a:r>
            <a:r>
              <a:rPr lang="pl-PL" sz="2200" dirty="0"/>
              <a:t>przewidywanie przyszłych faktów, zdarzeń, zjawisk oparte na uzasadnionych, zwykle naukowych, przesłankach, danych, obliczeniach, badaniach, formułowane najczęściej przez specjalistów w danej dziedzinie…”, </a:t>
            </a:r>
            <a:endParaRPr lang="pl-PL" sz="2200" dirty="0" smtClean="0"/>
          </a:p>
          <a:p>
            <a:pPr>
              <a:buFont typeface="+mj-lt"/>
              <a:buAutoNum type="arabicPeriod"/>
            </a:pPr>
            <a:r>
              <a:rPr lang="pl-PL" sz="2200" dirty="0" smtClean="0"/>
              <a:t>względnie </a:t>
            </a:r>
            <a:r>
              <a:rPr lang="pl-PL" sz="2200" dirty="0"/>
              <a:t>„…czyjeś przewidywanie, przypuszczenie, często intuicyjne…”  </a:t>
            </a:r>
            <a:endParaRPr lang="pl-PL" sz="2200" dirty="0" smtClean="0"/>
          </a:p>
          <a:p>
            <a:r>
              <a:rPr lang="pl-PL" sz="2200" dirty="0" smtClean="0"/>
              <a:t>W </a:t>
            </a:r>
            <a:r>
              <a:rPr lang="pl-PL" sz="2200" dirty="0"/>
              <a:t>perspektywie wskazanych znaczeń terminu prognoza możemy mieć wyraźny kłopot, z udzieleniem odpowiedzi na pytanie, które z nich lepiej pasuje do procesu prognozowania w ramach warunkowego zwolnienia. </a:t>
            </a:r>
          </a:p>
          <a:p>
            <a:r>
              <a:rPr lang="pl-PL" sz="2200" dirty="0" smtClean="0"/>
              <a:t>Czy </a:t>
            </a:r>
            <a:r>
              <a:rPr lang="pl-PL" sz="2200" dirty="0"/>
              <a:t>kolejne, dodawane w toku rozwoju tej instytucji faktory, to wynik świadomych i opartych na wynikach badań naukowych decyzji ustawodawcy, czy też nieco intuicyjne poszukiwanie takich czynników. </a:t>
            </a:r>
            <a:endParaRPr lang="pl-PL" sz="2200" dirty="0" smtClean="0"/>
          </a:p>
          <a:p>
            <a:r>
              <a:rPr lang="pl-PL" sz="2200" dirty="0"/>
              <a:t>N</a:t>
            </a:r>
            <a:r>
              <a:rPr lang="pl-PL" sz="2200" dirty="0" smtClean="0"/>
              <a:t>a </a:t>
            </a:r>
            <a:r>
              <a:rPr lang="pl-PL" sz="2200" dirty="0"/>
              <a:t>ile wykorzystywane składniki </a:t>
            </a:r>
            <a:r>
              <a:rPr lang="pl-PL" sz="2200" dirty="0" smtClean="0"/>
              <a:t>potwierdzone </a:t>
            </a:r>
            <a:r>
              <a:rPr lang="pl-PL" sz="2200" dirty="0"/>
              <a:t>są w perspektywie ich prognostycznej efektywności. </a:t>
            </a:r>
          </a:p>
        </p:txBody>
      </p:sp>
    </p:spTree>
    <p:extLst>
      <p:ext uri="{BB962C8B-B14F-4D97-AF65-F5344CB8AC3E}">
        <p14:creationId xmlns:p14="http://schemas.microsoft.com/office/powerpoint/2010/main" val="2149133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93669" y="0"/>
            <a:ext cx="10462865" cy="775063"/>
          </a:xfrm>
        </p:spPr>
        <p:txBody>
          <a:bodyPr>
            <a:normAutofit fontScale="90000"/>
          </a:bodyPr>
          <a:lstStyle/>
          <a:p>
            <a:pPr algn="r"/>
            <a:r>
              <a:rPr lang="pl-PL" dirty="0" smtClean="0"/>
              <a:t>Sąd penitencjarny.</a:t>
            </a:r>
            <a:br>
              <a:rPr lang="pl-PL" dirty="0" smtClean="0"/>
            </a:br>
            <a:r>
              <a:rPr lang="pl-PL" dirty="0" smtClean="0"/>
              <a:t>praktyka orzecznicza w </a:t>
            </a:r>
            <a:r>
              <a:rPr lang="pl-PL" dirty="0"/>
              <a:t>ś</a:t>
            </a:r>
            <a:r>
              <a:rPr lang="pl-PL" dirty="0" smtClean="0"/>
              <a:t>wietle danych </a:t>
            </a:r>
            <a:r>
              <a:rPr lang="pl-PL" dirty="0" err="1" smtClean="0"/>
              <a:t>czsw</a:t>
            </a:r>
            <a:endParaRPr lang="pl-PL" dirty="0"/>
          </a:p>
        </p:txBody>
      </p:sp>
      <p:sp>
        <p:nvSpPr>
          <p:cNvPr id="3" name="Symbol zastępczy zawartości 2"/>
          <p:cNvSpPr>
            <a:spLocks noGrp="1"/>
          </p:cNvSpPr>
          <p:nvPr>
            <p:ph idx="1"/>
          </p:nvPr>
        </p:nvSpPr>
        <p:spPr>
          <a:xfrm>
            <a:off x="1210491" y="1149531"/>
            <a:ext cx="10846043" cy="5612513"/>
          </a:xfrm>
        </p:spPr>
        <p:txBody>
          <a:bodyPr>
            <a:normAutofit/>
          </a:bodyPr>
          <a:lstStyle/>
          <a:p>
            <a:endParaRPr lang="pl-PL" sz="2200" dirty="0" smtClean="0"/>
          </a:p>
          <a:p>
            <a:r>
              <a:rPr lang="pl-PL" sz="2200" dirty="0" smtClean="0"/>
              <a:t>Warto</a:t>
            </a:r>
            <a:r>
              <a:rPr lang="pl-PL" sz="2200" dirty="0"/>
              <a:t>, przyjrzeć się także sylwetce sędziego penitencjarnego (pamiętając, że sąd penitencjarny, w gestii którego spoczywa orzecznictwo w zakresie warunkowego zwolnienia proceduje w składzie jednoosobowym). W tym miejscu należy podnieść, że licząca – w skali całej Polski – ok. </a:t>
            </a:r>
            <a:r>
              <a:rPr lang="pl-PL" sz="2200" dirty="0" smtClean="0"/>
              <a:t>140 </a:t>
            </a:r>
            <a:r>
              <a:rPr lang="pl-PL" sz="2200" dirty="0"/>
              <a:t>osób grupa sędziów penitencjarnych, </a:t>
            </a:r>
            <a:endParaRPr lang="pl-PL" sz="2200" dirty="0" smtClean="0"/>
          </a:p>
          <a:p>
            <a:r>
              <a:rPr lang="pl-PL" sz="2200" dirty="0" smtClean="0"/>
              <a:t>Problemem </a:t>
            </a:r>
            <a:r>
              <a:rPr lang="pl-PL" sz="2200" dirty="0"/>
              <a:t>może być także brak odpowiednich kwalifikacji zorientowanych na treści pedagogiczne, psychologiczne i socjologiczne. Wiedza z tego zakresu nie znajduje adekwatnego odbicia w aktualnych programach studiów prawniczych oraz programach aplikacyjnych. </a:t>
            </a:r>
            <a:endParaRPr lang="pl-PL" sz="2200" dirty="0" smtClean="0"/>
          </a:p>
          <a:p>
            <a:r>
              <a:rPr lang="pl-PL" sz="2200" dirty="0" smtClean="0"/>
              <a:t>W </a:t>
            </a:r>
            <a:r>
              <a:rPr lang="pl-PL" sz="2200" dirty="0"/>
              <a:t>tej sytuacji najlepszy nawet prawnik, realizujący swoje kompetencje w obszarze prawa karnego wykonawczego, które bardzo często zahaczają o wskazane wyżej dyscypliny, może napotkać trudności, z którymi będzie mu bardzo ciężko się uporać. </a:t>
            </a:r>
            <a:endParaRPr lang="pl-PL" sz="2200" dirty="0" smtClean="0"/>
          </a:p>
          <a:p>
            <a:endParaRPr lang="pl-PL" dirty="0"/>
          </a:p>
        </p:txBody>
      </p:sp>
    </p:spTree>
    <p:extLst>
      <p:ext uri="{BB962C8B-B14F-4D97-AF65-F5344CB8AC3E}">
        <p14:creationId xmlns:p14="http://schemas.microsoft.com/office/powerpoint/2010/main" val="2631879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348504" y="361245"/>
            <a:ext cx="11459183" cy="6231465"/>
          </a:xfrm>
          <a:prstGeom prst="rect">
            <a:avLst/>
          </a:prstGeom>
        </p:spPr>
      </p:pic>
    </p:spTree>
    <p:extLst>
      <p:ext uri="{BB962C8B-B14F-4D97-AF65-F5344CB8AC3E}">
        <p14:creationId xmlns:p14="http://schemas.microsoft.com/office/powerpoint/2010/main" val="509547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Systemy automatycznego warunkowego zwolnienia</a:t>
            </a:r>
            <a:endParaRPr lang="pl-PL" dirty="0"/>
          </a:p>
        </p:txBody>
      </p:sp>
      <p:sp>
        <p:nvSpPr>
          <p:cNvPr id="3" name="Symbol zastępczy zawartości 2"/>
          <p:cNvSpPr>
            <a:spLocks noGrp="1"/>
          </p:cNvSpPr>
          <p:nvPr>
            <p:ph idx="1"/>
          </p:nvPr>
        </p:nvSpPr>
        <p:spPr>
          <a:xfrm>
            <a:off x="2020389" y="1828800"/>
            <a:ext cx="9484223" cy="4911634"/>
          </a:xfrm>
        </p:spPr>
        <p:txBody>
          <a:bodyPr>
            <a:normAutofit/>
          </a:bodyPr>
          <a:lstStyle/>
          <a:p>
            <a:r>
              <a:rPr lang="pl-PL" sz="2200" dirty="0" smtClean="0"/>
              <a:t>Formuła, w ramach której skazany jest zwalniany warunkowo niezwłocznie po odbyciu określonej części kary, o ile nie zachodzą wyjątkowe okoliczności przemawiające przeciwko takiemu zwolnieniu.</a:t>
            </a:r>
          </a:p>
          <a:p>
            <a:r>
              <a:rPr lang="pl-PL" sz="2200" dirty="0" smtClean="0"/>
              <a:t>W tym rozwiązaniu przedmiotem indywidualizacji są obowiązki okresu próby oraz dozór.</a:t>
            </a:r>
          </a:p>
          <a:p>
            <a:r>
              <a:rPr lang="pl-PL" sz="2200" dirty="0" smtClean="0"/>
              <a:t>Brak kryteriów materialnych.</a:t>
            </a:r>
          </a:p>
          <a:p>
            <a:r>
              <a:rPr lang="pl-PL" sz="2200" dirty="0" smtClean="0"/>
              <a:t>Unikanie decyzji uznaniowych.</a:t>
            </a:r>
          </a:p>
          <a:p>
            <a:r>
              <a:rPr lang="pl-PL" sz="2200" dirty="0" smtClean="0"/>
              <a:t>Równe traktowanie skazanych.</a:t>
            </a:r>
          </a:p>
          <a:p>
            <a:r>
              <a:rPr lang="pl-PL" sz="2200" dirty="0" smtClean="0"/>
              <a:t>Zmniejszenie kosztów wydatkowanych na postępowania sądowe</a:t>
            </a:r>
            <a:r>
              <a:rPr lang="pl-PL" dirty="0" smtClean="0"/>
              <a:t>.</a:t>
            </a:r>
            <a:endParaRPr lang="pl-PL" dirty="0"/>
          </a:p>
        </p:txBody>
      </p:sp>
    </p:spTree>
    <p:extLst>
      <p:ext uri="{BB962C8B-B14F-4D97-AF65-F5344CB8AC3E}">
        <p14:creationId xmlns:p14="http://schemas.microsoft.com/office/powerpoint/2010/main" val="1859777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436914" y="0"/>
            <a:ext cx="10668589" cy="940526"/>
          </a:xfrm>
        </p:spPr>
        <p:txBody>
          <a:bodyPr>
            <a:normAutofit fontScale="90000"/>
          </a:bodyPr>
          <a:lstStyle/>
          <a:p>
            <a:pPr algn="r"/>
            <a:r>
              <a:rPr lang="pl-PL" dirty="0"/>
              <a:t>Systemy automatycznego warunkowego zwolnienia</a:t>
            </a:r>
          </a:p>
        </p:txBody>
      </p:sp>
      <p:sp>
        <p:nvSpPr>
          <p:cNvPr id="3" name="Symbol zastępczy zawartości 2"/>
          <p:cNvSpPr>
            <a:spLocks noGrp="1"/>
          </p:cNvSpPr>
          <p:nvPr>
            <p:ph idx="1"/>
          </p:nvPr>
        </p:nvSpPr>
        <p:spPr>
          <a:xfrm>
            <a:off x="1672046" y="940526"/>
            <a:ext cx="9938762" cy="5726974"/>
          </a:xfrm>
        </p:spPr>
        <p:txBody>
          <a:bodyPr>
            <a:normAutofit/>
          </a:bodyPr>
          <a:lstStyle/>
          <a:p>
            <a:r>
              <a:rPr lang="pl-PL" dirty="0" smtClean="0"/>
              <a:t>SZWECJA – </a:t>
            </a:r>
          </a:p>
          <a:p>
            <a:pPr marL="0" indent="0">
              <a:buNone/>
            </a:pPr>
            <a:r>
              <a:rPr lang="pl-PL" dirty="0" smtClean="0"/>
              <a:t>Kara orzekana – od 14 dni do 10 lat, nadzwyczajny wymiar dla recydywistów za ciężkie przestępstwa 14 lub 18 lat, także kara dożywotniego pozbawienia.</a:t>
            </a:r>
          </a:p>
          <a:p>
            <a:pPr marL="0" indent="0">
              <a:buNone/>
            </a:pPr>
            <a:r>
              <a:rPr lang="pl-PL" dirty="0" smtClean="0"/>
              <a:t>Warunkowe zwolnienie po odbyciu 2/3 kary, nie mniej niż 1 miesiąc.</a:t>
            </a:r>
          </a:p>
          <a:p>
            <a:pPr marL="0" indent="0">
              <a:buNone/>
            </a:pPr>
            <a:r>
              <a:rPr lang="pl-PL" dirty="0" smtClean="0"/>
              <a:t>Przesunięcie terminu zwolnienia na prośbę skazanego albo na skutek wymierzenia mu kary dyscyplinarnej za poważne wykroczenie dyscyplinarne (np. narkotyki). Każda kara dyscyplinarna za poważne wykroczenie może powodować przesunięcie zwolnienia na czas do 15 dni. </a:t>
            </a:r>
          </a:p>
          <a:p>
            <a:pPr marL="0" indent="0">
              <a:buNone/>
            </a:pPr>
            <a:r>
              <a:rPr lang="pl-PL" dirty="0" smtClean="0"/>
              <a:t>Decyzja o przesunięciu podejmowana jest przez Krajowy Zarząd Więziennictwa i Probacji</a:t>
            </a:r>
          </a:p>
          <a:p>
            <a:pPr marL="0" indent="0">
              <a:buNone/>
            </a:pPr>
            <a:r>
              <a:rPr lang="pl-PL" dirty="0" smtClean="0"/>
              <a:t>Brak warunkowego zwolnienia z kar zastępczych, ani kary pozbawienia wolności orzekanej obok probacji (jej wymiar to 14 dni do 3 miesięcy.)</a:t>
            </a:r>
          </a:p>
          <a:p>
            <a:pPr marL="0" indent="0">
              <a:buNone/>
            </a:pPr>
            <a:r>
              <a:rPr lang="pl-PL" dirty="0" smtClean="0"/>
              <a:t>Skazani na kare dożywotniego więzienia mogą być ułaskawieni przez rząd. Ułaskawienie oznacza zamianę na kar terminową która następnie jest przedmiotem warunkowego zwolnienia.</a:t>
            </a:r>
          </a:p>
          <a:p>
            <a:pPr marL="0" indent="0">
              <a:buNone/>
            </a:pPr>
            <a:r>
              <a:rPr lang="pl-PL" dirty="0" smtClean="0"/>
              <a:t>W praktyce skazani na kare dożywotniego pozbawienia wolności odbywają ok 12 lat kary.</a:t>
            </a:r>
            <a:endParaRPr lang="pl-PL" dirty="0"/>
          </a:p>
        </p:txBody>
      </p:sp>
    </p:spTree>
    <p:extLst>
      <p:ext uri="{BB962C8B-B14F-4D97-AF65-F5344CB8AC3E}">
        <p14:creationId xmlns:p14="http://schemas.microsoft.com/office/powerpoint/2010/main" val="3394678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7646" y="121920"/>
            <a:ext cx="11339104" cy="722811"/>
          </a:xfrm>
        </p:spPr>
        <p:txBody>
          <a:bodyPr>
            <a:normAutofit fontScale="90000"/>
          </a:bodyPr>
          <a:lstStyle/>
          <a:p>
            <a:pPr algn="r"/>
            <a:r>
              <a:rPr lang="pl-PL" dirty="0"/>
              <a:t>Systemy automatycznego warunkowego zwolnienia</a:t>
            </a:r>
          </a:p>
        </p:txBody>
      </p:sp>
      <p:sp>
        <p:nvSpPr>
          <p:cNvPr id="3" name="Symbol zastępczy zawartości 2"/>
          <p:cNvSpPr>
            <a:spLocks noGrp="1"/>
          </p:cNvSpPr>
          <p:nvPr>
            <p:ph idx="1"/>
          </p:nvPr>
        </p:nvSpPr>
        <p:spPr>
          <a:xfrm>
            <a:off x="1515291" y="844731"/>
            <a:ext cx="10581459" cy="6013269"/>
          </a:xfrm>
        </p:spPr>
        <p:txBody>
          <a:bodyPr>
            <a:normAutofit fontScale="92500" lnSpcReduction="10000"/>
          </a:bodyPr>
          <a:lstStyle/>
          <a:p>
            <a:r>
              <a:rPr lang="pl-PL" dirty="0" smtClean="0"/>
              <a:t>FINLANDIA – </a:t>
            </a:r>
          </a:p>
          <a:p>
            <a:pPr marL="0" indent="0">
              <a:buNone/>
            </a:pPr>
            <a:r>
              <a:rPr lang="pl-PL" dirty="0" smtClean="0"/>
              <a:t>Kara pozbawienia wolności orzekana w przedziale od 14 dni do 12 lat, szczególne wypadki 15 lat oraz kara dożywotniego pozbawienia wolności.</a:t>
            </a:r>
          </a:p>
          <a:p>
            <a:pPr marL="0" indent="0">
              <a:buNone/>
            </a:pPr>
            <a:r>
              <a:rPr lang="pl-PL" dirty="0" smtClean="0"/>
              <a:t>Minimum do warunkowego zwolnienia to 14 dni, zwolnienie automatyczne następuje po odbyciu ½ kary dla pierwszy raz skazanych oraz 2/3 dla recydywistów.</a:t>
            </a:r>
          </a:p>
          <a:p>
            <a:pPr marL="0" indent="0">
              <a:buNone/>
            </a:pPr>
            <a:r>
              <a:rPr lang="pl-PL" dirty="0" smtClean="0"/>
              <a:t>Nieletni i młodociani maja specjalne </a:t>
            </a:r>
            <a:r>
              <a:rPr lang="pl-PL" dirty="0" err="1" smtClean="0"/>
              <a:t>juvenil</a:t>
            </a:r>
            <a:r>
              <a:rPr lang="pl-PL" dirty="0" smtClean="0"/>
              <a:t> </a:t>
            </a:r>
            <a:r>
              <a:rPr lang="pl-PL" dirty="0" err="1" smtClean="0"/>
              <a:t>prison</a:t>
            </a:r>
            <a:r>
              <a:rPr lang="pl-PL" dirty="0" smtClean="0"/>
              <a:t>, w ich przypadku warunkowe zwolnienie może nastąpić po odbyciu nawet 1/3 kary.</a:t>
            </a:r>
          </a:p>
          <a:p>
            <a:pPr marL="0" indent="0">
              <a:buNone/>
            </a:pPr>
            <a:r>
              <a:rPr lang="pl-PL" dirty="0" smtClean="0"/>
              <a:t>Odroczenie warunkowego zwolnienia na prośbę skazanego oraz jeżeli naruszył warunki udzielonej przepustki, popełnił nowe przestępstwo, zachodzi obawa, że popełni nowe przestępstwo przeciwko bezpieczeństwu innych osób.</a:t>
            </a:r>
          </a:p>
          <a:p>
            <a:pPr marL="0" indent="0">
              <a:buNone/>
            </a:pPr>
            <a:r>
              <a:rPr lang="pl-PL" dirty="0" smtClean="0"/>
              <a:t>Decyzje o warunkowym zwolnieniu podejmuje dyrektor zakładu, o odroczeniu decyduje Zarząd Sankcji Karnych, na tą decyzję skazany może złożyć odwołanie do sądu okręgowego.</a:t>
            </a:r>
          </a:p>
          <a:p>
            <a:pPr marL="0" indent="0">
              <a:buNone/>
            </a:pPr>
            <a:r>
              <a:rPr lang="pl-PL" dirty="0" smtClean="0"/>
              <a:t>Istniej także możliwość wcześniejszego warunkowego zwolnienia, tzw. szczególne wypadki – zdrowotne, sytuacja rodzinna, nauka praca.</a:t>
            </a:r>
          </a:p>
          <a:p>
            <a:pPr marL="0" indent="0">
              <a:buNone/>
            </a:pPr>
            <a:r>
              <a:rPr lang="pl-PL" dirty="0" smtClean="0"/>
              <a:t>Brak zwolnienia z kar zastępczych, oraz wobec skazanych którzy po wykonaniu kary będą objęci </a:t>
            </a:r>
            <a:r>
              <a:rPr lang="pl-PL" dirty="0" err="1" smtClean="0"/>
              <a:t>postpenalnymi</a:t>
            </a:r>
            <a:r>
              <a:rPr lang="pl-PL" dirty="0" smtClean="0"/>
              <a:t> </a:t>
            </a:r>
            <a:r>
              <a:rPr lang="pl-PL" dirty="0"/>
              <a:t>ś</a:t>
            </a:r>
            <a:r>
              <a:rPr lang="pl-PL" dirty="0" smtClean="0"/>
              <a:t>rodkami zabezpieczającymi.</a:t>
            </a:r>
          </a:p>
          <a:p>
            <a:pPr marL="0" indent="0">
              <a:buNone/>
            </a:pPr>
            <a:r>
              <a:rPr lang="pl-PL" dirty="0" smtClean="0"/>
              <a:t>Skazani na karę dożywotniego więzienia zwalniani są w drodze ułaskawienia prezydenckiego średnio po odbyciu 12-14 lat kary.</a:t>
            </a:r>
          </a:p>
          <a:p>
            <a:pPr marL="0" indent="0">
              <a:buNone/>
            </a:pPr>
            <a:r>
              <a:rPr lang="pl-PL" b="1" dirty="0" smtClean="0"/>
              <a:t>W praktyce 99% skazanych opuszcza jednostki w trybie warunkowego zwolnienia, w tym ok. 6% po różnego rodzaju </a:t>
            </a:r>
            <a:r>
              <a:rPr lang="pl-PL" b="1" dirty="0" err="1" smtClean="0"/>
              <a:t>odroczeniach</a:t>
            </a:r>
            <a:r>
              <a:rPr lang="pl-PL" b="1" dirty="0" smtClean="0"/>
              <a:t> zwolnień.</a:t>
            </a:r>
            <a:endParaRPr lang="pl-PL" b="1" dirty="0"/>
          </a:p>
        </p:txBody>
      </p:sp>
    </p:spTree>
    <p:extLst>
      <p:ext uri="{BB962C8B-B14F-4D97-AF65-F5344CB8AC3E}">
        <p14:creationId xmlns:p14="http://schemas.microsoft.com/office/powerpoint/2010/main" val="967904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411826" y="243840"/>
            <a:ext cx="8596668" cy="699911"/>
          </a:xfrm>
        </p:spPr>
        <p:txBody>
          <a:bodyPr>
            <a:normAutofit/>
          </a:bodyPr>
          <a:lstStyle/>
          <a:p>
            <a:r>
              <a:rPr lang="pl-PL" dirty="0"/>
              <a:t>Systemy </a:t>
            </a:r>
            <a:r>
              <a:rPr lang="pl-PL" dirty="0" smtClean="0"/>
              <a:t>automatycznego</a:t>
            </a:r>
            <a:endParaRPr lang="pl-PL" dirty="0"/>
          </a:p>
        </p:txBody>
      </p:sp>
      <p:sp>
        <p:nvSpPr>
          <p:cNvPr id="3" name="Symbol zastępczy zawartości 2"/>
          <p:cNvSpPr>
            <a:spLocks noGrp="1"/>
          </p:cNvSpPr>
          <p:nvPr>
            <p:ph idx="1"/>
          </p:nvPr>
        </p:nvSpPr>
        <p:spPr>
          <a:xfrm>
            <a:off x="1132114" y="1053738"/>
            <a:ext cx="10876380" cy="5674440"/>
          </a:xfrm>
        </p:spPr>
        <p:txBody>
          <a:bodyPr>
            <a:noAutofit/>
          </a:bodyPr>
          <a:lstStyle/>
          <a:p>
            <a:r>
              <a:rPr lang="pl-PL" sz="2200" dirty="0" smtClean="0"/>
              <a:t>HOLANDIA – AUTOMATYCZNE BEZWARUNKOWE ZWOLNIENIE !!!!!</a:t>
            </a:r>
          </a:p>
          <a:p>
            <a:r>
              <a:rPr lang="pl-PL" sz="2200" dirty="0" smtClean="0"/>
              <a:t>Kara wymierzana w przedziale od 1 dnia do 15 lat, wyjątkowo 20 lat, istniej także kara dożywotniego pozbawienia wolności. Ta ostatnia jest zamieniana na kare terminowa w drodze prawa łaski, średnio zwolnienie z tej kary następuje po odbyciu 15 lat.</a:t>
            </a:r>
          </a:p>
          <a:p>
            <a:r>
              <a:rPr lang="pl-PL" sz="2200" dirty="0" smtClean="0"/>
              <a:t>To jedyny kraj w Europie z takim systemem.</a:t>
            </a:r>
          </a:p>
          <a:p>
            <a:r>
              <a:rPr lang="pl-PL" sz="2200" dirty="0" smtClean="0"/>
              <a:t>Do roku pozbawienia wolności zwolnienia po 6 miesiącach plus 1/3 pozostałej kary, powyżej roku po 2/3 kary.</a:t>
            </a:r>
          </a:p>
          <a:p>
            <a:r>
              <a:rPr lang="pl-PL" sz="2200" dirty="0" smtClean="0"/>
              <a:t>Odmowa względnie przesunięcie terminu wyjątkowo jeżeli: mamy do czynienia z zaburzeniami psychicznymi, jeżeli skazany w trakcie kary popełnił przestępstwo, jeżeli uchylał się odo odbywania kary lub usiłował się uwolnić.</a:t>
            </a:r>
          </a:p>
          <a:p>
            <a:r>
              <a:rPr lang="pl-PL" sz="2200" dirty="0" smtClean="0"/>
              <a:t>Decyzje podejmuje sąd na wniosek prokuratora, w razie odroczenia od razu wskazuje datę zwolnienia.</a:t>
            </a:r>
          </a:p>
          <a:p>
            <a:r>
              <a:rPr lang="pl-PL" sz="2200" dirty="0" smtClean="0"/>
              <a:t>Rozwiązania te są mocno krytykowane.</a:t>
            </a:r>
            <a:endParaRPr lang="pl-PL" sz="2200" dirty="0"/>
          </a:p>
        </p:txBody>
      </p:sp>
    </p:spTree>
    <p:extLst>
      <p:ext uri="{BB962C8B-B14F-4D97-AF65-F5344CB8AC3E}">
        <p14:creationId xmlns:p14="http://schemas.microsoft.com/office/powerpoint/2010/main" val="3906955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3" y="609600"/>
            <a:ext cx="10916355" cy="677333"/>
          </a:xfrm>
        </p:spPr>
        <p:txBody>
          <a:bodyPr>
            <a:normAutofit/>
          </a:bodyPr>
          <a:lstStyle/>
          <a:p>
            <a:pPr algn="r"/>
            <a:r>
              <a:rPr lang="pl-PL" dirty="0"/>
              <a:t>Systemy </a:t>
            </a:r>
            <a:r>
              <a:rPr lang="pl-PL" dirty="0" smtClean="0"/>
              <a:t>dyskrecjonalne</a:t>
            </a:r>
            <a:endParaRPr lang="pl-PL" dirty="0"/>
          </a:p>
        </p:txBody>
      </p:sp>
      <p:sp>
        <p:nvSpPr>
          <p:cNvPr id="3" name="Symbol zastępczy zawartości 2"/>
          <p:cNvSpPr>
            <a:spLocks noGrp="1"/>
          </p:cNvSpPr>
          <p:nvPr>
            <p:ph idx="1"/>
          </p:nvPr>
        </p:nvSpPr>
        <p:spPr>
          <a:xfrm>
            <a:off x="1323703" y="1219200"/>
            <a:ext cx="10710253" cy="5457826"/>
          </a:xfrm>
        </p:spPr>
        <p:txBody>
          <a:bodyPr>
            <a:normAutofit fontScale="92500" lnSpcReduction="10000"/>
          </a:bodyPr>
          <a:lstStyle/>
          <a:p>
            <a:r>
              <a:rPr lang="pl-PL" dirty="0" smtClean="0"/>
              <a:t>NIEMCY</a:t>
            </a:r>
          </a:p>
          <a:p>
            <a:pPr marL="0" indent="0">
              <a:buNone/>
            </a:pPr>
            <a:r>
              <a:rPr lang="pl-PL" dirty="0" smtClean="0"/>
              <a:t>Kara od 1 miesiąca do 15 lat oraz kara dożywotniego pozbawienia wolności.</a:t>
            </a:r>
          </a:p>
          <a:p>
            <a:pPr marL="0" indent="0">
              <a:buNone/>
            </a:pPr>
            <a:r>
              <a:rPr lang="pl-PL" dirty="0" smtClean="0"/>
              <a:t>Warunkowe zwolnienie w trybie decyzji sądowej, po ustaleniu prognozy kryminologicznej, </a:t>
            </a:r>
          </a:p>
          <a:p>
            <a:pPr marL="0" indent="0">
              <a:buNone/>
            </a:pPr>
            <a:r>
              <a:rPr lang="pl-PL" dirty="0" smtClean="0"/>
              <a:t>przesłanka formalna 2/3 kary nie mniej niż 2 miesiące - </a:t>
            </a:r>
            <a:r>
              <a:rPr lang="pl-PL" b="1" dirty="0" smtClean="0"/>
              <a:t>sąd zwalnia </a:t>
            </a:r>
            <a:r>
              <a:rPr lang="pl-PL" dirty="0" smtClean="0"/>
              <a:t>skazanego.</a:t>
            </a:r>
          </a:p>
          <a:p>
            <a:pPr marL="0" indent="0">
              <a:buNone/>
            </a:pPr>
            <a:r>
              <a:rPr lang="pl-PL" dirty="0" smtClean="0"/>
              <a:t>W przypadku skazanych po raz pierwszy jeżeli kara nie przekracza 2 lat </a:t>
            </a:r>
            <a:r>
              <a:rPr lang="pl-PL" b="1" dirty="0" smtClean="0"/>
              <a:t>sąd może </a:t>
            </a:r>
            <a:r>
              <a:rPr lang="pl-PL" dirty="0" smtClean="0"/>
              <a:t>zwolnić warunkowo po ½ kary, nie mniej niż 6 miesięcy.</a:t>
            </a:r>
          </a:p>
          <a:p>
            <a:pPr marL="0" indent="0">
              <a:buNone/>
            </a:pPr>
            <a:r>
              <a:rPr lang="pl-PL" dirty="0" smtClean="0"/>
              <a:t>Zwolnienia z kary dożywotniego pozbawienia wolności po 15 latach (w praktyce jest to 18-20 lat)</a:t>
            </a:r>
          </a:p>
          <a:p>
            <a:r>
              <a:rPr lang="pl-PL" dirty="0" smtClean="0"/>
              <a:t>SZWAJCARIA</a:t>
            </a:r>
          </a:p>
          <a:p>
            <a:pPr marL="0" indent="0">
              <a:buNone/>
            </a:pPr>
            <a:r>
              <a:rPr lang="pl-PL" dirty="0" smtClean="0"/>
              <a:t>Kara aresztu 1 dzień do 3 miesięcy, kara więzienia 3 dni do 3 lat, kara ciężkiego więzienia od 1 roku do 20 lat albo dożywotnio.</a:t>
            </a:r>
          </a:p>
          <a:p>
            <a:pPr marL="0" indent="0">
              <a:buNone/>
            </a:pPr>
            <a:r>
              <a:rPr lang="pl-PL" dirty="0" smtClean="0"/>
              <a:t>W przypadku ustalenia pozytywnej prognozy kryminologicznej, organ decydujący zwalnia po 2/3 kary, dożywotnie pozbawienie wolności po 15 latach,</a:t>
            </a:r>
          </a:p>
          <a:p>
            <a:pPr marL="0" indent="0">
              <a:buNone/>
            </a:pPr>
            <a:r>
              <a:rPr lang="pl-PL" dirty="0" smtClean="0"/>
              <a:t>Organ decydujący może zwolnić, w wyjątkowym wypadku po połowie kary, nie mniej niż 3 miesiące, a w przypadku skazanych na karę dożywotniego pozbawienia wolności</a:t>
            </a:r>
          </a:p>
          <a:p>
            <a:r>
              <a:rPr lang="pl-PL" dirty="0" smtClean="0"/>
              <a:t>LITWA</a:t>
            </a:r>
          </a:p>
          <a:p>
            <a:r>
              <a:rPr lang="pl-PL" dirty="0" smtClean="0"/>
              <a:t>POLSKA</a:t>
            </a:r>
            <a:endParaRPr lang="pl-PL" dirty="0"/>
          </a:p>
        </p:txBody>
      </p:sp>
    </p:spTree>
    <p:extLst>
      <p:ext uri="{BB962C8B-B14F-4D97-AF65-F5344CB8AC3E}">
        <p14:creationId xmlns:p14="http://schemas.microsoft.com/office/powerpoint/2010/main" val="3435237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pl-PL" altLang="pl-PL" sz="2800" b="1" i="1"/>
              <a:t>Przedmiot </a:t>
            </a:r>
            <a:br>
              <a:rPr lang="pl-PL" altLang="pl-PL" sz="2800" b="1" i="1"/>
            </a:br>
            <a:r>
              <a:rPr lang="pl-PL" altLang="pl-PL" sz="2800" b="1" i="1"/>
              <a:t>prawa karnego wykonawczego</a:t>
            </a:r>
          </a:p>
        </p:txBody>
      </p:sp>
      <p:sp>
        <p:nvSpPr>
          <p:cNvPr id="116739" name="Rectangle 3"/>
          <p:cNvSpPr>
            <a:spLocks noGrp="1" noChangeArrowheads="1"/>
          </p:cNvSpPr>
          <p:nvPr>
            <p:ph idx="1"/>
          </p:nvPr>
        </p:nvSpPr>
        <p:spPr>
          <a:xfrm>
            <a:off x="1847851" y="1989138"/>
            <a:ext cx="10169978" cy="4608512"/>
          </a:xfrm>
        </p:spPr>
        <p:txBody>
          <a:bodyPr>
            <a:normAutofit/>
          </a:bodyPr>
          <a:lstStyle/>
          <a:p>
            <a:pPr>
              <a:lnSpc>
                <a:spcPct val="80000"/>
              </a:lnSpc>
              <a:buClr>
                <a:schemeClr val="tx1"/>
              </a:buClr>
              <a:buFont typeface="Wingdings" panose="05000000000000000000" pitchFamily="2" charset="2"/>
              <a:buNone/>
            </a:pPr>
            <a:r>
              <a:rPr lang="pl-PL" altLang="pl-PL" sz="2400" dirty="0"/>
              <a:t>Przedmiotem prawa karnego wykonawczego jest: </a:t>
            </a:r>
          </a:p>
          <a:p>
            <a:pPr>
              <a:lnSpc>
                <a:spcPct val="80000"/>
              </a:lnSpc>
              <a:buClr>
                <a:schemeClr val="tx1"/>
              </a:buClr>
              <a:buFontTx/>
              <a:buAutoNum type="arabicPeriod"/>
            </a:pPr>
            <a:r>
              <a:rPr lang="pl-PL" altLang="pl-PL" sz="2400" dirty="0"/>
              <a:t>określenie trybu postępowania zmierzającego do wykonania orzeczonych kar lub innych środków reakcji na przestępstwo (wykroczenie),</a:t>
            </a:r>
          </a:p>
          <a:p>
            <a:pPr>
              <a:lnSpc>
                <a:spcPct val="80000"/>
              </a:lnSpc>
              <a:buClr>
                <a:schemeClr val="tx1"/>
              </a:buClr>
              <a:buFont typeface="Wingdings" panose="05000000000000000000" pitchFamily="2" charset="2"/>
              <a:buAutoNum type="arabicPeriod"/>
            </a:pPr>
            <a:r>
              <a:rPr lang="pl-PL" altLang="pl-PL" sz="2400" dirty="0"/>
              <a:t>nakreślenie celów, które w toku ich wykonywania powinny zostać osiągnięte, </a:t>
            </a:r>
          </a:p>
          <a:p>
            <a:pPr>
              <a:lnSpc>
                <a:spcPct val="80000"/>
              </a:lnSpc>
              <a:buClr>
                <a:schemeClr val="tx1"/>
              </a:buClr>
              <a:buFont typeface="Wingdings" panose="05000000000000000000" pitchFamily="2" charset="2"/>
              <a:buAutoNum type="arabicPeriod"/>
            </a:pPr>
            <a:r>
              <a:rPr lang="pl-PL" altLang="pl-PL" sz="2400" dirty="0"/>
              <a:t>wskazanie kształtu poszczególnych kar i środków oraz zasad ich wykonywania. </a:t>
            </a:r>
          </a:p>
          <a:p>
            <a:pPr>
              <a:lnSpc>
                <a:spcPct val="80000"/>
              </a:lnSpc>
              <a:buClr>
                <a:schemeClr val="tx1"/>
              </a:buClr>
            </a:pPr>
            <a:r>
              <a:rPr lang="pl-PL" altLang="pl-PL" sz="2400" dirty="0"/>
              <a:t>Specyfiką przepisów prawa karnego wykonawczego jest wyraźne przemieszanie regulacji mających charakter procesowo-wykonawczy (np</a:t>
            </a:r>
            <a:r>
              <a:rPr lang="pl-PL" altLang="pl-PL" sz="2400" dirty="0" smtClean="0"/>
              <a:t>.: postępowanie </a:t>
            </a:r>
            <a:r>
              <a:rPr lang="pl-PL" altLang="pl-PL" sz="2400" dirty="0"/>
              <a:t>wykonawcze), z regulacjami materialno-wykonawczymi (zasady wykonania kar i innych środków).</a:t>
            </a:r>
          </a:p>
          <a:p>
            <a:pPr>
              <a:lnSpc>
                <a:spcPct val="80000"/>
              </a:lnSpc>
            </a:pPr>
            <a:endParaRPr lang="pl-PL" altLang="pl-PL" sz="2400" dirty="0"/>
          </a:p>
        </p:txBody>
      </p:sp>
    </p:spTree>
    <p:extLst>
      <p:ext uri="{BB962C8B-B14F-4D97-AF65-F5344CB8AC3E}">
        <p14:creationId xmlns:p14="http://schemas.microsoft.com/office/powerpoint/2010/main" val="324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72533" y="237067"/>
            <a:ext cx="11102802" cy="660400"/>
          </a:xfrm>
        </p:spPr>
        <p:txBody>
          <a:bodyPr>
            <a:normAutofit/>
          </a:bodyPr>
          <a:lstStyle/>
          <a:p>
            <a:pPr algn="r"/>
            <a:r>
              <a:rPr lang="pl-PL" dirty="0" smtClean="0"/>
              <a:t>System mieszany warunkowego zwolnienia</a:t>
            </a:r>
            <a:endParaRPr lang="pl-PL" dirty="0"/>
          </a:p>
        </p:txBody>
      </p:sp>
      <p:sp>
        <p:nvSpPr>
          <p:cNvPr id="3" name="Symbol zastępczy zawartości 2"/>
          <p:cNvSpPr>
            <a:spLocks noGrp="1"/>
          </p:cNvSpPr>
          <p:nvPr>
            <p:ph idx="1"/>
          </p:nvPr>
        </p:nvSpPr>
        <p:spPr>
          <a:xfrm>
            <a:off x="1515290" y="897467"/>
            <a:ext cx="10345783" cy="5960533"/>
          </a:xfrm>
        </p:spPr>
        <p:txBody>
          <a:bodyPr>
            <a:normAutofit/>
          </a:bodyPr>
          <a:lstStyle/>
          <a:p>
            <a:r>
              <a:rPr lang="pl-PL" dirty="0" smtClean="0"/>
              <a:t>ANGLIA I WALIA </a:t>
            </a:r>
          </a:p>
          <a:p>
            <a:r>
              <a:rPr lang="pl-PL" dirty="0" smtClean="0"/>
              <a:t>Zróżnicowanie kar krótkich i dłuższych. Pragmatyczna eliminacja potrzeby rozpatrywania spraw o warunkowe zwolnienie w wielu drobnych sprawach lub na krótki okres przed rzeczywistym końcem kary.</a:t>
            </a:r>
          </a:p>
          <a:p>
            <a:r>
              <a:rPr lang="pl-PL" dirty="0" smtClean="0"/>
              <a:t>Skazani do 1 roku pozbawienia wolności zwalniani są automatycznie po ½ kary, zwolnienie ma charakter warunkowy - prosty.</a:t>
            </a:r>
          </a:p>
          <a:p>
            <a:r>
              <a:rPr lang="pl-PL" dirty="0" smtClean="0"/>
              <a:t>Pozostałe wyroki należy podzielić na wyroki określone standardowe tzw. niezdeterminowane oraz wyroki specjalne tzw. zdeterminowane oraz wyroki nieoznaczone oraz dożywotnie pozbawienie wolności. W przypadku tych drugich warunkowe zwolnienie udzielane jest przez Parole Board.</a:t>
            </a:r>
          </a:p>
          <a:p>
            <a:r>
              <a:rPr lang="pl-PL" dirty="0" smtClean="0"/>
              <a:t>W przypadkach tzw. </a:t>
            </a:r>
            <a:r>
              <a:rPr lang="pl-PL" dirty="0"/>
              <a:t>a</a:t>
            </a:r>
            <a:r>
              <a:rPr lang="pl-PL" dirty="0" smtClean="0"/>
              <a:t>utomatycznego zwolnienia zwolnienie odracza się o dodatkowe dni w zakładzie karnym, które są konsekwencją wymierzenia kar dyscyplinarnych z najcięższe przewinienia dyscyplinarne.</a:t>
            </a:r>
          </a:p>
          <a:p>
            <a:endParaRPr lang="pl-PL" dirty="0"/>
          </a:p>
        </p:txBody>
      </p:sp>
      <p:sp>
        <p:nvSpPr>
          <p:cNvPr id="4" name="pole tekstowe 3"/>
          <p:cNvSpPr txBox="1"/>
          <p:nvPr/>
        </p:nvSpPr>
        <p:spPr>
          <a:xfrm>
            <a:off x="7910930" y="4765715"/>
            <a:ext cx="4504267" cy="2031325"/>
          </a:xfrm>
          <a:prstGeom prst="rect">
            <a:avLst/>
          </a:prstGeom>
          <a:noFill/>
        </p:spPr>
        <p:txBody>
          <a:bodyPr wrap="square" rtlCol="0">
            <a:spAutoFit/>
          </a:bodyPr>
          <a:lstStyle/>
          <a:p>
            <a:r>
              <a:rPr lang="en-US" dirty="0"/>
              <a:t>SED – sentence expiry date</a:t>
            </a:r>
            <a:endParaRPr lang="pl-PL" dirty="0"/>
          </a:p>
          <a:p>
            <a:r>
              <a:rPr lang="en-US" dirty="0"/>
              <a:t>ARD – automatic release date</a:t>
            </a:r>
            <a:endParaRPr lang="pl-PL" dirty="0"/>
          </a:p>
          <a:p>
            <a:r>
              <a:rPr lang="en-US" dirty="0"/>
              <a:t>HDC – home detention </a:t>
            </a:r>
            <a:r>
              <a:rPr lang="en-US" dirty="0" smtClean="0"/>
              <a:t>curfew</a:t>
            </a:r>
          </a:p>
          <a:p>
            <a:r>
              <a:rPr lang="en-US" dirty="0" smtClean="0"/>
              <a:t>ADA – additional days addend</a:t>
            </a:r>
            <a:endParaRPr lang="pl-PL" dirty="0" smtClean="0"/>
          </a:p>
          <a:p>
            <a:r>
              <a:rPr lang="en-US" dirty="0" smtClean="0"/>
              <a:t>CRD – conditional release date</a:t>
            </a:r>
            <a:endParaRPr lang="pl-PL" dirty="0" smtClean="0"/>
          </a:p>
          <a:p>
            <a:r>
              <a:rPr lang="en-US" dirty="0" smtClean="0"/>
              <a:t>LED – </a:t>
            </a:r>
            <a:r>
              <a:rPr lang="en-US" dirty="0" err="1" smtClean="0"/>
              <a:t>licen</a:t>
            </a:r>
            <a:r>
              <a:rPr lang="pl-PL" dirty="0" smtClean="0"/>
              <a:t>s</a:t>
            </a:r>
            <a:r>
              <a:rPr lang="en-US" dirty="0" smtClean="0"/>
              <a:t>e expiry date</a:t>
            </a:r>
            <a:endParaRPr lang="pl-PL" dirty="0" smtClean="0"/>
          </a:p>
          <a:p>
            <a:r>
              <a:rPr lang="en-US" dirty="0" smtClean="0"/>
              <a:t>at risk/supervision</a:t>
            </a:r>
            <a:endParaRPr lang="pl-PL" dirty="0"/>
          </a:p>
        </p:txBody>
      </p:sp>
    </p:spTree>
    <p:extLst>
      <p:ext uri="{BB962C8B-B14F-4D97-AF65-F5344CB8AC3E}">
        <p14:creationId xmlns:p14="http://schemas.microsoft.com/office/powerpoint/2010/main" val="3007239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96028" y="302436"/>
            <a:ext cx="11928601" cy="3360658"/>
          </a:xfrm>
          <a:prstGeom prst="rect">
            <a:avLst/>
          </a:prstGeom>
        </p:spPr>
      </p:pic>
      <p:pic>
        <p:nvPicPr>
          <p:cNvPr id="5" name="Obraz 4"/>
          <p:cNvPicPr>
            <a:picLocks noChangeAspect="1"/>
          </p:cNvPicPr>
          <p:nvPr/>
        </p:nvPicPr>
        <p:blipFill>
          <a:blip r:embed="rId3"/>
          <a:stretch>
            <a:fillRect/>
          </a:stretch>
        </p:blipFill>
        <p:spPr>
          <a:xfrm>
            <a:off x="96028" y="3652559"/>
            <a:ext cx="11928602" cy="3205441"/>
          </a:xfrm>
          <a:prstGeom prst="rect">
            <a:avLst/>
          </a:prstGeom>
        </p:spPr>
      </p:pic>
    </p:spTree>
    <p:extLst>
      <p:ext uri="{BB962C8B-B14F-4D97-AF65-F5344CB8AC3E}">
        <p14:creationId xmlns:p14="http://schemas.microsoft.com/office/powerpoint/2010/main" val="199343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8492" y="81366"/>
            <a:ext cx="12054456" cy="3218161"/>
          </a:xfrm>
          <a:prstGeom prst="rect">
            <a:avLst/>
          </a:prstGeom>
        </p:spPr>
      </p:pic>
      <p:pic>
        <p:nvPicPr>
          <p:cNvPr id="3" name="Obraz 2"/>
          <p:cNvPicPr>
            <a:picLocks noChangeAspect="1"/>
          </p:cNvPicPr>
          <p:nvPr/>
        </p:nvPicPr>
        <p:blipFill>
          <a:blip r:embed="rId3"/>
          <a:stretch>
            <a:fillRect/>
          </a:stretch>
        </p:blipFill>
        <p:spPr>
          <a:xfrm>
            <a:off x="126819" y="3394636"/>
            <a:ext cx="11979362" cy="3269041"/>
          </a:xfrm>
          <a:prstGeom prst="rect">
            <a:avLst/>
          </a:prstGeom>
        </p:spPr>
      </p:pic>
      <p:sp>
        <p:nvSpPr>
          <p:cNvPr id="4" name="pole tekstowe 3"/>
          <p:cNvSpPr txBox="1"/>
          <p:nvPr/>
        </p:nvSpPr>
        <p:spPr>
          <a:xfrm>
            <a:off x="178545" y="6594008"/>
            <a:ext cx="11875911" cy="276999"/>
          </a:xfrm>
          <a:prstGeom prst="rect">
            <a:avLst/>
          </a:prstGeom>
          <a:noFill/>
        </p:spPr>
        <p:txBody>
          <a:bodyPr wrap="square" rtlCol="0">
            <a:spAutoFit/>
          </a:bodyPr>
          <a:lstStyle/>
          <a:p>
            <a:r>
              <a:rPr lang="pl-PL" sz="1200" dirty="0" smtClean="0"/>
              <a:t>Schematy za: </a:t>
            </a:r>
            <a:r>
              <a:rPr lang="pl-PL" sz="1200" dirty="0" err="1" smtClean="0"/>
              <a:t>M.Muskała</a:t>
            </a:r>
            <a:r>
              <a:rPr lang="pl-PL" sz="1200" dirty="0" smtClean="0"/>
              <a:t>, Instytucje prawne regulujące zwolnienie z zakładu karnego w </a:t>
            </a:r>
            <a:r>
              <a:rPr lang="pl-PL" sz="1200" dirty="0"/>
              <a:t>A</a:t>
            </a:r>
            <a:r>
              <a:rPr lang="pl-PL" sz="1200" dirty="0" smtClean="0"/>
              <a:t>nglii i Walii, Studia edukacyjne, Nr 20/2012, s. 31-48 </a:t>
            </a:r>
            <a:endParaRPr lang="pl-PL" sz="1200" dirty="0"/>
          </a:p>
        </p:txBody>
      </p:sp>
    </p:spTree>
    <p:extLst>
      <p:ext uri="{BB962C8B-B14F-4D97-AF65-F5344CB8AC3E}">
        <p14:creationId xmlns:p14="http://schemas.microsoft.com/office/powerpoint/2010/main" val="4222659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406399" y="1135399"/>
            <a:ext cx="10769601" cy="5552289"/>
          </a:xfrm>
          <a:prstGeom prst="rect">
            <a:avLst/>
          </a:prstGeom>
        </p:spPr>
      </p:pic>
      <p:sp>
        <p:nvSpPr>
          <p:cNvPr id="6" name="pole tekstowe 5"/>
          <p:cNvSpPr txBox="1"/>
          <p:nvPr/>
        </p:nvSpPr>
        <p:spPr>
          <a:xfrm>
            <a:off x="1140178" y="467994"/>
            <a:ext cx="10035822" cy="523220"/>
          </a:xfrm>
          <a:prstGeom prst="rect">
            <a:avLst/>
          </a:prstGeom>
          <a:noFill/>
        </p:spPr>
        <p:txBody>
          <a:bodyPr wrap="square" rtlCol="0">
            <a:spAutoFit/>
          </a:bodyPr>
          <a:lstStyle/>
          <a:p>
            <a:pPr algn="r"/>
            <a:r>
              <a:rPr lang="pl-PL" sz="2800" dirty="0" smtClean="0">
                <a:ln w="0"/>
                <a:effectLst>
                  <a:outerShdw blurRad="38100" dist="19050" dir="2700000" algn="tl" rotWithShape="0">
                    <a:schemeClr val="dk1">
                      <a:alpha val="40000"/>
                    </a:schemeClr>
                  </a:outerShdw>
                </a:effectLst>
              </a:rPr>
              <a:t>Podstawowe warunki licencji warunkowego zwolnienia</a:t>
            </a:r>
            <a:endParaRPr lang="pl-PL" sz="2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980133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66043" y="1131753"/>
            <a:ext cx="10804673" cy="4171097"/>
          </a:xfrm>
          <a:prstGeom prst="rect">
            <a:avLst/>
          </a:prstGeom>
        </p:spPr>
      </p:pic>
      <p:pic>
        <p:nvPicPr>
          <p:cNvPr id="3" name="Obraz 2"/>
          <p:cNvPicPr>
            <a:picLocks noChangeAspect="1"/>
          </p:cNvPicPr>
          <p:nvPr/>
        </p:nvPicPr>
        <p:blipFill>
          <a:blip r:embed="rId3"/>
          <a:stretch>
            <a:fillRect/>
          </a:stretch>
        </p:blipFill>
        <p:spPr>
          <a:xfrm>
            <a:off x="580452" y="4935928"/>
            <a:ext cx="11611548" cy="1504192"/>
          </a:xfrm>
          <a:prstGeom prst="rect">
            <a:avLst/>
          </a:prstGeom>
        </p:spPr>
      </p:pic>
      <p:sp>
        <p:nvSpPr>
          <p:cNvPr id="4" name="pole tekstowe 3"/>
          <p:cNvSpPr txBox="1"/>
          <p:nvPr/>
        </p:nvSpPr>
        <p:spPr>
          <a:xfrm>
            <a:off x="880533" y="485422"/>
            <a:ext cx="9064977" cy="646331"/>
          </a:xfrm>
          <a:prstGeom prst="rect">
            <a:avLst/>
          </a:prstGeom>
          <a:noFill/>
        </p:spPr>
        <p:txBody>
          <a:bodyPr wrap="square" rtlCol="0">
            <a:spAutoFit/>
          </a:bodyPr>
          <a:lstStyle/>
          <a:p>
            <a:pPr algn="r"/>
            <a:r>
              <a:rPr lang="pl-PL" sz="3600" dirty="0" smtClean="0"/>
              <a:t>Dodatkowe elementy okresu próby</a:t>
            </a:r>
            <a:endParaRPr lang="pl-PL" sz="3600" dirty="0"/>
          </a:p>
        </p:txBody>
      </p:sp>
      <p:sp>
        <p:nvSpPr>
          <p:cNvPr id="5" name="pole tekstowe 4"/>
          <p:cNvSpPr txBox="1"/>
          <p:nvPr/>
        </p:nvSpPr>
        <p:spPr>
          <a:xfrm>
            <a:off x="112889" y="6440120"/>
            <a:ext cx="11875911" cy="307777"/>
          </a:xfrm>
          <a:prstGeom prst="rect">
            <a:avLst/>
          </a:prstGeom>
          <a:noFill/>
        </p:spPr>
        <p:txBody>
          <a:bodyPr wrap="square" rtlCol="0">
            <a:spAutoFit/>
          </a:bodyPr>
          <a:lstStyle/>
          <a:p>
            <a:r>
              <a:rPr lang="pl-PL" sz="1400" dirty="0" smtClean="0"/>
              <a:t>Schematy za: </a:t>
            </a:r>
            <a:r>
              <a:rPr lang="pl-PL" sz="1400" dirty="0" err="1" smtClean="0"/>
              <a:t>M.Muskała</a:t>
            </a:r>
            <a:r>
              <a:rPr lang="pl-PL" sz="1400" dirty="0" smtClean="0"/>
              <a:t>, Instytucje prawne regulujące zwolnienie z zakładu karnego w </a:t>
            </a:r>
            <a:r>
              <a:rPr lang="pl-PL" sz="1400" dirty="0"/>
              <a:t>A</a:t>
            </a:r>
            <a:r>
              <a:rPr lang="pl-PL" sz="1400" dirty="0" smtClean="0"/>
              <a:t>nglii i Walii, Studia edukacyjne, Nr 20/2012, s. 31-48 </a:t>
            </a:r>
            <a:endParaRPr lang="pl-PL" sz="1400" dirty="0"/>
          </a:p>
        </p:txBody>
      </p:sp>
    </p:spTree>
    <p:extLst>
      <p:ext uri="{BB962C8B-B14F-4D97-AF65-F5344CB8AC3E}">
        <p14:creationId xmlns:p14="http://schemas.microsoft.com/office/powerpoint/2010/main" val="3173364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13509" y="130321"/>
            <a:ext cx="10546080" cy="5706635"/>
          </a:xfrm>
          <a:prstGeom prst="rect">
            <a:avLst/>
          </a:prstGeom>
        </p:spPr>
      </p:pic>
      <p:pic>
        <p:nvPicPr>
          <p:cNvPr id="3" name="Obraz 2"/>
          <p:cNvPicPr>
            <a:picLocks noChangeAspect="1"/>
          </p:cNvPicPr>
          <p:nvPr/>
        </p:nvPicPr>
        <p:blipFill>
          <a:blip r:embed="rId3"/>
          <a:stretch>
            <a:fillRect/>
          </a:stretch>
        </p:blipFill>
        <p:spPr>
          <a:xfrm>
            <a:off x="8271120" y="5237672"/>
            <a:ext cx="3818400" cy="1590800"/>
          </a:xfrm>
          <a:prstGeom prst="rect">
            <a:avLst/>
          </a:prstGeom>
        </p:spPr>
      </p:pic>
    </p:spTree>
    <p:extLst>
      <p:ext uri="{BB962C8B-B14F-4D97-AF65-F5344CB8AC3E}">
        <p14:creationId xmlns:p14="http://schemas.microsoft.com/office/powerpoint/2010/main" val="14230933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593399" y="0"/>
            <a:ext cx="5598601" cy="5634446"/>
          </a:xfrm>
          <a:prstGeom prst="rect">
            <a:avLst/>
          </a:prstGeom>
        </p:spPr>
      </p:pic>
      <p:pic>
        <p:nvPicPr>
          <p:cNvPr id="3" name="Obraz 2"/>
          <p:cNvPicPr>
            <a:picLocks noChangeAspect="1"/>
          </p:cNvPicPr>
          <p:nvPr/>
        </p:nvPicPr>
        <p:blipFill>
          <a:blip r:embed="rId3"/>
          <a:stretch>
            <a:fillRect/>
          </a:stretch>
        </p:blipFill>
        <p:spPr>
          <a:xfrm>
            <a:off x="81683" y="0"/>
            <a:ext cx="6676891" cy="6857999"/>
          </a:xfrm>
          <a:prstGeom prst="rect">
            <a:avLst/>
          </a:prstGeom>
        </p:spPr>
      </p:pic>
      <p:pic>
        <p:nvPicPr>
          <p:cNvPr id="4" name="Obraz 3"/>
          <p:cNvPicPr>
            <a:picLocks noChangeAspect="1"/>
          </p:cNvPicPr>
          <p:nvPr/>
        </p:nvPicPr>
        <p:blipFill>
          <a:blip r:embed="rId4"/>
          <a:stretch>
            <a:fillRect/>
          </a:stretch>
        </p:blipFill>
        <p:spPr>
          <a:xfrm>
            <a:off x="9683930" y="5791200"/>
            <a:ext cx="2405589" cy="1037272"/>
          </a:xfrm>
          <a:prstGeom prst="rect">
            <a:avLst/>
          </a:prstGeom>
        </p:spPr>
      </p:pic>
    </p:spTree>
    <p:extLst>
      <p:ext uri="{BB962C8B-B14F-4D97-AF65-F5344CB8AC3E}">
        <p14:creationId xmlns:p14="http://schemas.microsoft.com/office/powerpoint/2010/main" val="3802894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Wykres 1"/>
          <p:cNvGraphicFramePr>
            <a:graphicFrameLocks/>
          </p:cNvGraphicFramePr>
          <p:nvPr>
            <p:extLst>
              <p:ext uri="{D42A27DB-BD31-4B8C-83A1-F6EECF244321}">
                <p14:modId xmlns:p14="http://schemas.microsoft.com/office/powerpoint/2010/main" val="1592137775"/>
              </p:ext>
            </p:extLst>
          </p:nvPr>
        </p:nvGraphicFramePr>
        <p:xfrm>
          <a:off x="198664" y="0"/>
          <a:ext cx="11853999" cy="34311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Wykres 2"/>
          <p:cNvGraphicFramePr>
            <a:graphicFrameLocks/>
          </p:cNvGraphicFramePr>
          <p:nvPr>
            <p:extLst>
              <p:ext uri="{D42A27DB-BD31-4B8C-83A1-F6EECF244321}">
                <p14:modId xmlns:p14="http://schemas.microsoft.com/office/powerpoint/2010/main" val="968756660"/>
              </p:ext>
            </p:extLst>
          </p:nvPr>
        </p:nvGraphicFramePr>
        <p:xfrm>
          <a:off x="198664" y="3283131"/>
          <a:ext cx="11914959" cy="35748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6429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96091" y="0"/>
            <a:ext cx="11652069" cy="6505303"/>
          </a:xfrm>
          <a:prstGeom prst="rect">
            <a:avLst/>
          </a:prstGeom>
        </p:spPr>
      </p:pic>
      <p:sp>
        <p:nvSpPr>
          <p:cNvPr id="3" name="Prostokąt 2"/>
          <p:cNvSpPr/>
          <p:nvPr/>
        </p:nvSpPr>
        <p:spPr>
          <a:xfrm>
            <a:off x="296091" y="6635931"/>
            <a:ext cx="7120860" cy="246221"/>
          </a:xfrm>
          <a:prstGeom prst="rect">
            <a:avLst/>
          </a:prstGeom>
        </p:spPr>
        <p:txBody>
          <a:bodyPr wrap="none">
            <a:spAutoFit/>
          </a:bodyPr>
          <a:lstStyle/>
          <a:p>
            <a:r>
              <a:rPr lang="pl-PL" sz="1000" dirty="0" err="1">
                <a:latin typeface="Times New Roman" panose="02020603050405020304" pitchFamily="18" charset="0"/>
                <a:ea typeface="Times New Roman" panose="02020603050405020304" pitchFamily="18" charset="0"/>
              </a:rPr>
              <a:t>K.Mycka</a:t>
            </a:r>
            <a:r>
              <a:rPr lang="pl-PL" sz="1000" dirty="0">
                <a:latin typeface="Times New Roman" panose="02020603050405020304" pitchFamily="18" charset="0"/>
                <a:ea typeface="Times New Roman" panose="02020603050405020304" pitchFamily="18" charset="0"/>
              </a:rPr>
              <a:t>, </a:t>
            </a:r>
            <a:r>
              <a:rPr lang="pl-PL" sz="1000" dirty="0" err="1">
                <a:latin typeface="Times New Roman" panose="02020603050405020304" pitchFamily="18" charset="0"/>
                <a:ea typeface="Times New Roman" panose="02020603050405020304" pitchFamily="18" charset="0"/>
              </a:rPr>
              <a:t>T.Kozłowski</a:t>
            </a:r>
            <a:r>
              <a:rPr lang="pl-PL" sz="1000" dirty="0">
                <a:latin typeface="Times New Roman" panose="02020603050405020304" pitchFamily="18" charset="0"/>
                <a:ea typeface="Times New Roman" panose="02020603050405020304" pitchFamily="18" charset="0"/>
              </a:rPr>
              <a:t>, Zarys aktualnych tendencji w polskiej polityce karnej w oparciu o dane statystyczne, Probacja nr 1 z 2017 r. </a:t>
            </a:r>
            <a:endParaRPr lang="pl-PL" dirty="0"/>
          </a:p>
        </p:txBody>
      </p:sp>
    </p:spTree>
    <p:extLst>
      <p:ext uri="{BB962C8B-B14F-4D97-AF65-F5344CB8AC3E}">
        <p14:creationId xmlns:p14="http://schemas.microsoft.com/office/powerpoint/2010/main" val="1774225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748936" y="237862"/>
            <a:ext cx="10763795" cy="6382337"/>
          </a:xfrm>
          <a:prstGeom prst="rect">
            <a:avLst/>
          </a:prstGeom>
        </p:spPr>
      </p:pic>
      <p:sp>
        <p:nvSpPr>
          <p:cNvPr id="3" name="Prostokąt 2"/>
          <p:cNvSpPr/>
          <p:nvPr/>
        </p:nvSpPr>
        <p:spPr>
          <a:xfrm>
            <a:off x="296091" y="6635931"/>
            <a:ext cx="7120860" cy="246221"/>
          </a:xfrm>
          <a:prstGeom prst="rect">
            <a:avLst/>
          </a:prstGeom>
        </p:spPr>
        <p:txBody>
          <a:bodyPr wrap="none">
            <a:spAutoFit/>
          </a:bodyPr>
          <a:lstStyle/>
          <a:p>
            <a:r>
              <a:rPr lang="pl-PL" sz="1000" dirty="0" err="1">
                <a:latin typeface="Times New Roman" panose="02020603050405020304" pitchFamily="18" charset="0"/>
                <a:ea typeface="Times New Roman" panose="02020603050405020304" pitchFamily="18" charset="0"/>
              </a:rPr>
              <a:t>K.Mycka</a:t>
            </a:r>
            <a:r>
              <a:rPr lang="pl-PL" sz="1000" dirty="0">
                <a:latin typeface="Times New Roman" panose="02020603050405020304" pitchFamily="18" charset="0"/>
                <a:ea typeface="Times New Roman" panose="02020603050405020304" pitchFamily="18" charset="0"/>
              </a:rPr>
              <a:t>, </a:t>
            </a:r>
            <a:r>
              <a:rPr lang="pl-PL" sz="1000" dirty="0" err="1">
                <a:latin typeface="Times New Roman" panose="02020603050405020304" pitchFamily="18" charset="0"/>
                <a:ea typeface="Times New Roman" panose="02020603050405020304" pitchFamily="18" charset="0"/>
              </a:rPr>
              <a:t>T.Kozłowski</a:t>
            </a:r>
            <a:r>
              <a:rPr lang="pl-PL" sz="1000" dirty="0">
                <a:latin typeface="Times New Roman" panose="02020603050405020304" pitchFamily="18" charset="0"/>
                <a:ea typeface="Times New Roman" panose="02020603050405020304" pitchFamily="18" charset="0"/>
              </a:rPr>
              <a:t>, Zarys aktualnych tendencji w polskiej polityce karnej w oparciu o dane statystyczne, Probacja nr 1 z 2017 r. </a:t>
            </a:r>
            <a:endParaRPr lang="pl-PL" dirty="0"/>
          </a:p>
        </p:txBody>
      </p:sp>
    </p:spTree>
    <p:extLst>
      <p:ext uri="{BB962C8B-B14F-4D97-AF65-F5344CB8AC3E}">
        <p14:creationId xmlns:p14="http://schemas.microsoft.com/office/powerpoint/2010/main" val="107555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pl-PL" altLang="pl-PL" sz="2800" b="1" i="1"/>
              <a:t>Prawo karne wykonawcze – </a:t>
            </a:r>
            <a:br>
              <a:rPr lang="pl-PL" altLang="pl-PL" sz="2800" b="1" i="1"/>
            </a:br>
            <a:r>
              <a:rPr lang="pl-PL" altLang="pl-PL" sz="2800" b="1" i="1"/>
              <a:t>problem tzw. samowystarczalności</a:t>
            </a:r>
          </a:p>
        </p:txBody>
      </p:sp>
      <p:sp>
        <p:nvSpPr>
          <p:cNvPr id="141315" name="Rectangle 3"/>
          <p:cNvSpPr>
            <a:spLocks noGrp="1" noChangeArrowheads="1"/>
          </p:cNvSpPr>
          <p:nvPr>
            <p:ph idx="1"/>
          </p:nvPr>
        </p:nvSpPr>
        <p:spPr>
          <a:xfrm>
            <a:off x="1774825" y="1981200"/>
            <a:ext cx="10225586" cy="4687888"/>
          </a:xfrm>
        </p:spPr>
        <p:txBody>
          <a:bodyPr>
            <a:normAutofit/>
          </a:bodyPr>
          <a:lstStyle/>
          <a:p>
            <a:pPr>
              <a:lnSpc>
                <a:spcPct val="80000"/>
              </a:lnSpc>
            </a:pPr>
            <a:r>
              <a:rPr lang="pl-PL" altLang="pl-PL" sz="2400" dirty="0"/>
              <a:t>C</a:t>
            </a:r>
            <a:r>
              <a:rPr lang="pl-PL" altLang="pl-PL" sz="2400" dirty="0" smtClean="0"/>
              <a:t>harakter </a:t>
            </a:r>
            <a:r>
              <a:rPr lang="pl-PL" altLang="pl-PL" sz="2400" dirty="0"/>
              <a:t>i stopień skomplikowania współczesnego postępowania wykonawczego </a:t>
            </a:r>
            <a:r>
              <a:rPr lang="pl-PL" altLang="pl-PL" sz="2400" dirty="0" smtClean="0"/>
              <a:t>powoduje, że prawo </a:t>
            </a:r>
            <a:r>
              <a:rPr lang="pl-PL" altLang="pl-PL" sz="2400" dirty="0"/>
              <a:t>karne wykonawcze nie jest dziedziną w pełni samowystarczalną. </a:t>
            </a:r>
          </a:p>
          <a:p>
            <a:pPr>
              <a:lnSpc>
                <a:spcPct val="80000"/>
              </a:lnSpc>
            </a:pPr>
            <a:r>
              <a:rPr lang="pl-PL" altLang="pl-PL" sz="2400" dirty="0" smtClean="0"/>
              <a:t>Prawo </a:t>
            </a:r>
            <a:r>
              <a:rPr lang="pl-PL" altLang="pl-PL" sz="2400" dirty="0"/>
              <a:t>karne wykonawcze poza szeroko rozumianym prawem karnym wykorzystuje prawo i naukę prawa administracyjnego, cywilnego, pracy, konstytucyjnego, międzynarodowego. </a:t>
            </a:r>
          </a:p>
          <a:p>
            <a:pPr>
              <a:lnSpc>
                <a:spcPct val="80000"/>
              </a:lnSpc>
            </a:pPr>
            <a:r>
              <a:rPr lang="pl-PL" altLang="pl-PL" sz="2400" dirty="0"/>
              <a:t>Związki te w obrębie prawa karnego wykonawczego są dość częste i nader wyraźne w codziennej praktyce. </a:t>
            </a:r>
          </a:p>
          <a:p>
            <a:pPr>
              <a:lnSpc>
                <a:spcPct val="80000"/>
              </a:lnSpc>
            </a:pPr>
            <a:r>
              <a:rPr lang="pl-PL" altLang="pl-PL" sz="2400" dirty="0"/>
              <a:t>Oprócz tego, nauka prawa karnego wykonawczego, bardzo często sięga do kryminologii, nauki polityki kryminalnej, pedagogiki, psychologii, psychiatrii czy socjologii. </a:t>
            </a:r>
          </a:p>
        </p:txBody>
      </p:sp>
    </p:spTree>
    <p:extLst>
      <p:ext uri="{BB962C8B-B14F-4D97-AF65-F5344CB8AC3E}">
        <p14:creationId xmlns:p14="http://schemas.microsoft.com/office/powerpoint/2010/main" val="1172433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27017" y="269453"/>
            <a:ext cx="10572206" cy="6157473"/>
          </a:xfrm>
          <a:prstGeom prst="rect">
            <a:avLst/>
          </a:prstGeom>
        </p:spPr>
      </p:pic>
      <p:sp>
        <p:nvSpPr>
          <p:cNvPr id="3" name="Prostokąt 2"/>
          <p:cNvSpPr/>
          <p:nvPr/>
        </p:nvSpPr>
        <p:spPr>
          <a:xfrm>
            <a:off x="296091" y="6635931"/>
            <a:ext cx="7120860" cy="246221"/>
          </a:xfrm>
          <a:prstGeom prst="rect">
            <a:avLst/>
          </a:prstGeom>
        </p:spPr>
        <p:txBody>
          <a:bodyPr wrap="none">
            <a:spAutoFit/>
          </a:bodyPr>
          <a:lstStyle/>
          <a:p>
            <a:r>
              <a:rPr lang="pl-PL" sz="1000" dirty="0" err="1">
                <a:latin typeface="Times New Roman" panose="02020603050405020304" pitchFamily="18" charset="0"/>
                <a:ea typeface="Times New Roman" panose="02020603050405020304" pitchFamily="18" charset="0"/>
              </a:rPr>
              <a:t>K.Mycka</a:t>
            </a:r>
            <a:r>
              <a:rPr lang="pl-PL" sz="1000" dirty="0">
                <a:latin typeface="Times New Roman" panose="02020603050405020304" pitchFamily="18" charset="0"/>
                <a:ea typeface="Times New Roman" panose="02020603050405020304" pitchFamily="18" charset="0"/>
              </a:rPr>
              <a:t>, </a:t>
            </a:r>
            <a:r>
              <a:rPr lang="pl-PL" sz="1000" dirty="0" err="1">
                <a:latin typeface="Times New Roman" panose="02020603050405020304" pitchFamily="18" charset="0"/>
                <a:ea typeface="Times New Roman" panose="02020603050405020304" pitchFamily="18" charset="0"/>
              </a:rPr>
              <a:t>T.Kozłowski</a:t>
            </a:r>
            <a:r>
              <a:rPr lang="pl-PL" sz="1000" dirty="0">
                <a:latin typeface="Times New Roman" panose="02020603050405020304" pitchFamily="18" charset="0"/>
                <a:ea typeface="Times New Roman" panose="02020603050405020304" pitchFamily="18" charset="0"/>
              </a:rPr>
              <a:t>, Zarys aktualnych tendencji w polskiej polityce karnej w oparciu o dane statystyczne, Probacja nr 1 z 2017 r. </a:t>
            </a:r>
            <a:endParaRPr lang="pl-PL" dirty="0"/>
          </a:p>
        </p:txBody>
      </p:sp>
    </p:spTree>
    <p:extLst>
      <p:ext uri="{BB962C8B-B14F-4D97-AF65-F5344CB8AC3E}">
        <p14:creationId xmlns:p14="http://schemas.microsoft.com/office/powerpoint/2010/main" val="3861536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844731" y="452846"/>
            <a:ext cx="10676709" cy="6165667"/>
          </a:xfrm>
          <a:prstGeom prst="rect">
            <a:avLst/>
          </a:prstGeom>
        </p:spPr>
      </p:pic>
      <p:sp>
        <p:nvSpPr>
          <p:cNvPr id="3" name="Prostokąt 2"/>
          <p:cNvSpPr/>
          <p:nvPr/>
        </p:nvSpPr>
        <p:spPr>
          <a:xfrm>
            <a:off x="296091" y="6635931"/>
            <a:ext cx="7120860" cy="246221"/>
          </a:xfrm>
          <a:prstGeom prst="rect">
            <a:avLst/>
          </a:prstGeom>
        </p:spPr>
        <p:txBody>
          <a:bodyPr wrap="none">
            <a:spAutoFit/>
          </a:bodyPr>
          <a:lstStyle/>
          <a:p>
            <a:r>
              <a:rPr lang="pl-PL" sz="1000" dirty="0" err="1">
                <a:latin typeface="Times New Roman" panose="02020603050405020304" pitchFamily="18" charset="0"/>
                <a:ea typeface="Times New Roman" panose="02020603050405020304" pitchFamily="18" charset="0"/>
              </a:rPr>
              <a:t>K.Mycka</a:t>
            </a:r>
            <a:r>
              <a:rPr lang="pl-PL" sz="1000" dirty="0">
                <a:latin typeface="Times New Roman" panose="02020603050405020304" pitchFamily="18" charset="0"/>
                <a:ea typeface="Times New Roman" panose="02020603050405020304" pitchFamily="18" charset="0"/>
              </a:rPr>
              <a:t>, </a:t>
            </a:r>
            <a:r>
              <a:rPr lang="pl-PL" sz="1000" dirty="0" err="1">
                <a:latin typeface="Times New Roman" panose="02020603050405020304" pitchFamily="18" charset="0"/>
                <a:ea typeface="Times New Roman" panose="02020603050405020304" pitchFamily="18" charset="0"/>
              </a:rPr>
              <a:t>T.Kozłowski</a:t>
            </a:r>
            <a:r>
              <a:rPr lang="pl-PL" sz="1000" dirty="0">
                <a:latin typeface="Times New Roman" panose="02020603050405020304" pitchFamily="18" charset="0"/>
                <a:ea typeface="Times New Roman" panose="02020603050405020304" pitchFamily="18" charset="0"/>
              </a:rPr>
              <a:t>, Zarys aktualnych tendencji w polskiej polityce karnej w oparciu o dane statystyczne, Probacja nr 1 z 2017 r. </a:t>
            </a:r>
            <a:endParaRPr lang="pl-PL" dirty="0"/>
          </a:p>
        </p:txBody>
      </p:sp>
    </p:spTree>
    <p:extLst>
      <p:ext uri="{BB962C8B-B14F-4D97-AF65-F5344CB8AC3E}">
        <p14:creationId xmlns:p14="http://schemas.microsoft.com/office/powerpoint/2010/main" val="2193252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70561" y="197743"/>
            <a:ext cx="11059886" cy="6433716"/>
          </a:xfrm>
          <a:prstGeom prst="rect">
            <a:avLst/>
          </a:prstGeom>
        </p:spPr>
      </p:pic>
    </p:spTree>
    <p:extLst>
      <p:ext uri="{BB962C8B-B14F-4D97-AF65-F5344CB8AC3E}">
        <p14:creationId xmlns:p14="http://schemas.microsoft.com/office/powerpoint/2010/main" val="5095113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817511" y="1662029"/>
            <a:ext cx="8689976" cy="2509213"/>
          </a:xfrm>
        </p:spPr>
        <p:txBody>
          <a:bodyPr>
            <a:normAutofit fontScale="90000"/>
          </a:bodyPr>
          <a:lstStyle/>
          <a:p>
            <a:pPr algn="r"/>
            <a:r>
              <a:rPr lang="pl-PL" b="1" dirty="0">
                <a:solidFill>
                  <a:srgbClr val="929292"/>
                </a:solidFill>
                <a:latin typeface="Arial" panose="020B0604020202020204" pitchFamily="34" charset="0"/>
              </a:rPr>
              <a:t>Eksperyment masowego uwięzienia? </a:t>
            </a:r>
            <a:r>
              <a:rPr lang="pl-PL" b="1" dirty="0" smtClean="0">
                <a:solidFill>
                  <a:srgbClr val="929292"/>
                </a:solidFill>
                <a:latin typeface="Arial" panose="020B0604020202020204" pitchFamily="34" charset="0"/>
              </a:rPr>
              <a:t/>
            </a:r>
            <a:br>
              <a:rPr lang="pl-PL" b="1" dirty="0" smtClean="0">
                <a:solidFill>
                  <a:srgbClr val="929292"/>
                </a:solidFill>
                <a:latin typeface="Arial" panose="020B0604020202020204" pitchFamily="34" charset="0"/>
              </a:rPr>
            </a:br>
            <a:endParaRPr lang="pl-PL" dirty="0"/>
          </a:p>
        </p:txBody>
      </p:sp>
      <p:sp>
        <p:nvSpPr>
          <p:cNvPr id="3" name="Podtytuł 2"/>
          <p:cNvSpPr>
            <a:spLocks noGrp="1"/>
          </p:cNvSpPr>
          <p:nvPr>
            <p:ph type="subTitle" idx="1"/>
          </p:nvPr>
        </p:nvSpPr>
        <p:spPr>
          <a:xfrm>
            <a:off x="1751012" y="4255911"/>
            <a:ext cx="8689976" cy="1001888"/>
          </a:xfrm>
        </p:spPr>
        <p:txBody>
          <a:bodyPr>
            <a:normAutofit/>
          </a:bodyPr>
          <a:lstStyle/>
          <a:p>
            <a:pPr algn="r"/>
            <a:r>
              <a:rPr lang="pl-PL" b="1" dirty="0">
                <a:solidFill>
                  <a:srgbClr val="929292"/>
                </a:solidFill>
                <a:latin typeface="Arial" panose="020B0604020202020204" pitchFamily="34" charset="0"/>
              </a:rPr>
              <a:t>Czy kara wykonywana na wolności?</a:t>
            </a:r>
            <a:endParaRPr lang="pl-PL" dirty="0"/>
          </a:p>
        </p:txBody>
      </p:sp>
    </p:spTree>
    <p:extLst>
      <p:ext uri="{BB962C8B-B14F-4D97-AF65-F5344CB8AC3E}">
        <p14:creationId xmlns:p14="http://schemas.microsoft.com/office/powerpoint/2010/main" val="16148785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45478" y="136430"/>
            <a:ext cx="8911687" cy="1280890"/>
          </a:xfrm>
        </p:spPr>
        <p:txBody>
          <a:bodyPr/>
          <a:lstStyle/>
          <a:p>
            <a:r>
              <a:rPr lang="pl-PL" dirty="0"/>
              <a:t> (tzw. postulat </a:t>
            </a:r>
            <a:r>
              <a:rPr lang="pl-PL" i="1" dirty="0"/>
              <a:t>ultima ratio</a:t>
            </a:r>
            <a:r>
              <a:rPr lang="pl-PL" dirty="0"/>
              <a:t> w zakresie stosowania kar izolacyjnych</a:t>
            </a:r>
            <a:r>
              <a:rPr lang="pl-PL" dirty="0" smtClean="0"/>
              <a:t>)</a:t>
            </a:r>
            <a:endParaRPr lang="pl-PL" dirty="0"/>
          </a:p>
        </p:txBody>
      </p:sp>
      <p:sp>
        <p:nvSpPr>
          <p:cNvPr id="3" name="Symbol zastępczy zawartości 2"/>
          <p:cNvSpPr>
            <a:spLocks noGrp="1"/>
          </p:cNvSpPr>
          <p:nvPr>
            <p:ph sz="quarter" idx="13"/>
          </p:nvPr>
        </p:nvSpPr>
        <p:spPr>
          <a:xfrm>
            <a:off x="1750422" y="1663337"/>
            <a:ext cx="9527177" cy="4861641"/>
          </a:xfrm>
        </p:spPr>
        <p:txBody>
          <a:bodyPr>
            <a:normAutofit/>
          </a:bodyPr>
          <a:lstStyle/>
          <a:p>
            <a:r>
              <a:rPr lang="pl-PL" sz="2200" dirty="0" smtClean="0"/>
              <a:t>Niska efektywność</a:t>
            </a:r>
            <a:r>
              <a:rPr lang="pl-PL" sz="2200" dirty="0"/>
              <a:t>,</a:t>
            </a:r>
          </a:p>
          <a:p>
            <a:r>
              <a:rPr lang="pl-PL" sz="2200" dirty="0"/>
              <a:t>wysokie koszty społeczne i </a:t>
            </a:r>
            <a:r>
              <a:rPr lang="pl-PL" sz="2200" dirty="0" smtClean="0"/>
              <a:t>ekonomiczne,</a:t>
            </a:r>
            <a:endParaRPr lang="pl-PL" sz="2200" dirty="0"/>
          </a:p>
          <a:p>
            <a:r>
              <a:rPr lang="pl-PL" sz="2200" dirty="0" smtClean="0"/>
              <a:t>negatywne następstwa </a:t>
            </a:r>
            <a:r>
              <a:rPr lang="pl-PL" sz="2200" dirty="0"/>
              <a:t>w sferze indywidualnej, </a:t>
            </a:r>
            <a:endParaRPr lang="pl-PL" sz="2200" dirty="0" smtClean="0"/>
          </a:p>
          <a:p>
            <a:r>
              <a:rPr lang="pl-PL" sz="2200" dirty="0" smtClean="0"/>
              <a:t>schemat </a:t>
            </a:r>
            <a:r>
              <a:rPr lang="pl-PL" sz="2200" dirty="0"/>
              <a:t>organizacyjny więzienia, jako organizacji która stwarza rodzaj odrębnego świata, rządzącego się własnymi prawami i odseparowanego od reszty </a:t>
            </a:r>
            <a:r>
              <a:rPr lang="pl-PL" sz="2200" dirty="0" smtClean="0"/>
              <a:t>społeczeństwa,</a:t>
            </a:r>
          </a:p>
          <a:p>
            <a:r>
              <a:rPr lang="pl-PL" sz="2200" dirty="0" smtClean="0"/>
              <a:t>W </a:t>
            </a:r>
            <a:r>
              <a:rPr lang="pl-PL" sz="2200" dirty="0"/>
              <a:t>praktyce mamy do czynienia z wyraźnym paradoksem, polegającym na stworzeniu instytucji represyjnej w swym rzeczywistym charakterze i resocjalizacyjnej w przestrzeni oczekiwań (związanej z oczekiwaniem na pełną społeczną readaptację skazanego). </a:t>
            </a:r>
          </a:p>
        </p:txBody>
      </p:sp>
    </p:spTree>
    <p:extLst>
      <p:ext uri="{BB962C8B-B14F-4D97-AF65-F5344CB8AC3E}">
        <p14:creationId xmlns:p14="http://schemas.microsoft.com/office/powerpoint/2010/main" val="2030667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93815" y="127721"/>
            <a:ext cx="8911687" cy="1280890"/>
          </a:xfrm>
        </p:spPr>
        <p:txBody>
          <a:bodyPr/>
          <a:lstStyle/>
          <a:p>
            <a:r>
              <a:rPr lang="pl-PL" dirty="0"/>
              <a:t>mit resocjalizacyjnej zdolności do przeobrażenia każdego </a:t>
            </a:r>
            <a:r>
              <a:rPr lang="pl-PL" dirty="0" smtClean="0"/>
              <a:t>przestępcy</a:t>
            </a:r>
            <a:endParaRPr lang="pl-PL" dirty="0"/>
          </a:p>
        </p:txBody>
      </p:sp>
      <p:sp>
        <p:nvSpPr>
          <p:cNvPr id="3" name="Symbol zastępczy zawartości 2"/>
          <p:cNvSpPr>
            <a:spLocks noGrp="1"/>
          </p:cNvSpPr>
          <p:nvPr>
            <p:ph sz="quarter" idx="13"/>
          </p:nvPr>
        </p:nvSpPr>
        <p:spPr>
          <a:xfrm>
            <a:off x="1419496" y="2065868"/>
            <a:ext cx="9858103" cy="4481688"/>
          </a:xfrm>
        </p:spPr>
        <p:txBody>
          <a:bodyPr>
            <a:normAutofit/>
          </a:bodyPr>
          <a:lstStyle/>
          <a:p>
            <a:r>
              <a:rPr lang="pl-PL" sz="2200" dirty="0"/>
              <a:t>wyobrażenie więzienia sprawiedliwego i budzącego powszechny lęk, a jednocześnie wyrażającego poszanowanie dla wartości chronionych prawem i kształtującego nawyk zgodnego z tym prawem postępowania, nigdy nie miało nic wspólnego z rzeczywistością. </a:t>
            </a:r>
          </a:p>
          <a:p>
            <a:r>
              <a:rPr lang="pl-PL" sz="2200" dirty="0"/>
              <a:t>t</a:t>
            </a:r>
            <a:r>
              <a:rPr lang="pl-PL" sz="2200" dirty="0" smtClean="0"/>
              <a:t>akie założenie </a:t>
            </a:r>
            <a:r>
              <a:rPr lang="pl-PL" sz="2200" dirty="0"/>
              <a:t>jest zapewne atrakcyjne w przestrzeni populistycznych strategii walki z przestępczością. </a:t>
            </a:r>
          </a:p>
          <a:p>
            <a:r>
              <a:rPr lang="pl-PL" sz="2200" dirty="0" smtClean="0"/>
              <a:t>ten </a:t>
            </a:r>
            <a:r>
              <a:rPr lang="pl-PL" sz="2200" dirty="0"/>
              <a:t>kierunek myślenia o karze pozbawienia wolności to jeden z głównych czynników rozczarowania efektywnością kary pozbawienia wolności i źródło wadliwego postrzegania tej sankcji. </a:t>
            </a:r>
          </a:p>
          <a:p>
            <a:endParaRPr lang="pl-PL" dirty="0"/>
          </a:p>
        </p:txBody>
      </p:sp>
    </p:spTree>
    <p:extLst>
      <p:ext uri="{BB962C8B-B14F-4D97-AF65-F5344CB8AC3E}">
        <p14:creationId xmlns:p14="http://schemas.microsoft.com/office/powerpoint/2010/main" val="758461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10979" y="162556"/>
            <a:ext cx="8911687" cy="1280890"/>
          </a:xfrm>
        </p:spPr>
        <p:txBody>
          <a:bodyPr/>
          <a:lstStyle/>
          <a:p>
            <a:r>
              <a:rPr lang="pl-PL" dirty="0"/>
              <a:t>rozmiary populacji osób karnie izolowanych na całym świecie</a:t>
            </a:r>
          </a:p>
        </p:txBody>
      </p:sp>
      <p:sp>
        <p:nvSpPr>
          <p:cNvPr id="3" name="Symbol zastępczy zawartości 2"/>
          <p:cNvSpPr>
            <a:spLocks noGrp="1"/>
          </p:cNvSpPr>
          <p:nvPr>
            <p:ph sz="quarter" idx="13"/>
          </p:nvPr>
        </p:nvSpPr>
        <p:spPr>
          <a:xfrm>
            <a:off x="1036320" y="1367246"/>
            <a:ext cx="10986346" cy="5490754"/>
          </a:xfrm>
        </p:spPr>
        <p:txBody>
          <a:bodyPr>
            <a:normAutofit/>
          </a:bodyPr>
          <a:lstStyle/>
          <a:p>
            <a:r>
              <a:rPr lang="pl-PL" sz="2400" dirty="0" smtClean="0"/>
              <a:t>Szacowana populacja </a:t>
            </a:r>
            <a:r>
              <a:rPr lang="pl-PL" sz="2400" dirty="0"/>
              <a:t>skazanych na świecie oscyluje w granicach </a:t>
            </a:r>
            <a:r>
              <a:rPr lang="pl-PL" sz="2400" dirty="0" smtClean="0"/>
              <a:t>         </a:t>
            </a:r>
            <a:r>
              <a:rPr lang="pl-PL" sz="2400" b="1" dirty="0" smtClean="0"/>
              <a:t>10 </a:t>
            </a:r>
            <a:r>
              <a:rPr lang="pl-PL" sz="2400" b="1" dirty="0"/>
              <a:t>milionów 350 tysięcy osób</a:t>
            </a:r>
            <a:r>
              <a:rPr lang="pl-PL" sz="2400" dirty="0"/>
              <a:t>. </a:t>
            </a:r>
          </a:p>
          <a:p>
            <a:r>
              <a:rPr lang="pl-PL" sz="2400" dirty="0" smtClean="0"/>
              <a:t>największe </a:t>
            </a:r>
            <a:r>
              <a:rPr lang="pl-PL" sz="2400" dirty="0"/>
              <a:t>systemy penitencjarne na świecie to liczące: 2,2 ml USA, 1,65 ml Chiny, 640.000 Rosja, 607.000 Brazylia, 418.000 Indie, 311.000 Tajlandia, Meksyk 250.000, Iran 225.000, Turcja 172.000 oraz RPA 159.000. </a:t>
            </a:r>
            <a:endParaRPr lang="pl-PL" sz="2400" dirty="0" smtClean="0"/>
          </a:p>
          <a:p>
            <a:r>
              <a:rPr lang="pl-PL" sz="2400" dirty="0" smtClean="0"/>
              <a:t>populacja </a:t>
            </a:r>
            <a:r>
              <a:rPr lang="pl-PL" sz="2400" dirty="0"/>
              <a:t>całej planety w relacji do roku 2000 wzrosła o 18% </a:t>
            </a:r>
            <a:r>
              <a:rPr lang="pl-PL" sz="2400" dirty="0" smtClean="0"/>
              <a:t>- populacja </a:t>
            </a:r>
            <a:r>
              <a:rPr lang="pl-PL" sz="2400" dirty="0"/>
              <a:t>skazanych w tym samym okresie urosła </a:t>
            </a:r>
            <a:r>
              <a:rPr lang="pl-PL" sz="2400" b="1" dirty="0"/>
              <a:t>aż o 20%. </a:t>
            </a:r>
          </a:p>
          <a:p>
            <a:r>
              <a:rPr lang="pl-PL" sz="2400" dirty="0"/>
              <a:t>Bardzo znamienny jest wzrost w ramach tej populacji kobiet, który osiąga wartość 50%. W liczbach bezwzględnych oznacza to, iż aktualnie w instytucjach izolacyjnych na całym świecie przebywa ok. </a:t>
            </a:r>
            <a:r>
              <a:rPr lang="pl-PL" sz="2400" b="1" dirty="0"/>
              <a:t>700.000 kobiet. </a:t>
            </a:r>
          </a:p>
        </p:txBody>
      </p:sp>
    </p:spTree>
    <p:extLst>
      <p:ext uri="{BB962C8B-B14F-4D97-AF65-F5344CB8AC3E}">
        <p14:creationId xmlns:p14="http://schemas.microsoft.com/office/powerpoint/2010/main" val="2637597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a 12"/>
          <p:cNvGraphicFramePr>
            <a:graphicFrameLocks noGrp="1"/>
          </p:cNvGraphicFramePr>
          <p:nvPr>
            <p:extLst>
              <p:ext uri="{D42A27DB-BD31-4B8C-83A1-F6EECF244321}">
                <p14:modId xmlns:p14="http://schemas.microsoft.com/office/powerpoint/2010/main" val="1418671861"/>
              </p:ext>
            </p:extLst>
          </p:nvPr>
        </p:nvGraphicFramePr>
        <p:xfrm>
          <a:off x="0" y="0"/>
          <a:ext cx="12192000" cy="6857998"/>
        </p:xfrm>
        <a:graphic>
          <a:graphicData uri="http://schemas.openxmlformats.org/drawingml/2006/table">
            <a:tbl>
              <a:tblPr>
                <a:tableStyleId>{5C22544A-7EE6-4342-B048-85BDC9FD1C3A}</a:tableStyleId>
              </a:tblPr>
              <a:tblGrid>
                <a:gridCol w="1328929">
                  <a:extLst>
                    <a:ext uri="{9D8B030D-6E8A-4147-A177-3AD203B41FA5}">
                      <a16:colId xmlns:a16="http://schemas.microsoft.com/office/drawing/2014/main" val="329342645"/>
                    </a:ext>
                  </a:extLst>
                </a:gridCol>
                <a:gridCol w="1716635">
                  <a:extLst>
                    <a:ext uri="{9D8B030D-6E8A-4147-A177-3AD203B41FA5}">
                      <a16:colId xmlns:a16="http://schemas.microsoft.com/office/drawing/2014/main" val="3511685857"/>
                    </a:ext>
                  </a:extLst>
                </a:gridCol>
                <a:gridCol w="1906829">
                  <a:extLst>
                    <a:ext uri="{9D8B030D-6E8A-4147-A177-3AD203B41FA5}">
                      <a16:colId xmlns:a16="http://schemas.microsoft.com/office/drawing/2014/main" val="976947967"/>
                    </a:ext>
                  </a:extLst>
                </a:gridCol>
                <a:gridCol w="2097024">
                  <a:extLst>
                    <a:ext uri="{9D8B030D-6E8A-4147-A177-3AD203B41FA5}">
                      <a16:colId xmlns:a16="http://schemas.microsoft.com/office/drawing/2014/main" val="4224890854"/>
                    </a:ext>
                  </a:extLst>
                </a:gridCol>
                <a:gridCol w="1731262">
                  <a:extLst>
                    <a:ext uri="{9D8B030D-6E8A-4147-A177-3AD203B41FA5}">
                      <a16:colId xmlns:a16="http://schemas.microsoft.com/office/drawing/2014/main" val="2070248504"/>
                    </a:ext>
                  </a:extLst>
                </a:gridCol>
                <a:gridCol w="1563015">
                  <a:extLst>
                    <a:ext uri="{9D8B030D-6E8A-4147-A177-3AD203B41FA5}">
                      <a16:colId xmlns:a16="http://schemas.microsoft.com/office/drawing/2014/main" val="1858839567"/>
                    </a:ext>
                  </a:extLst>
                </a:gridCol>
                <a:gridCol w="1848306">
                  <a:extLst>
                    <a:ext uri="{9D8B030D-6E8A-4147-A177-3AD203B41FA5}">
                      <a16:colId xmlns:a16="http://schemas.microsoft.com/office/drawing/2014/main" val="1514591571"/>
                    </a:ext>
                  </a:extLst>
                </a:gridCol>
              </a:tblGrid>
              <a:tr h="1182414">
                <a:tc>
                  <a:txBody>
                    <a:bodyPr/>
                    <a:lstStyle/>
                    <a:p>
                      <a:pPr>
                        <a:lnSpc>
                          <a:spcPct val="107000"/>
                        </a:lnSpc>
                        <a:spcAft>
                          <a:spcPts val="0"/>
                        </a:spcAft>
                      </a:pPr>
                      <a:r>
                        <a:rPr lang="pl-PL" sz="1400">
                          <a:effectLst/>
                        </a:rPr>
                        <a:t> </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tc>
                <a:tc>
                  <a:txBody>
                    <a:bodyPr/>
                    <a:lstStyle/>
                    <a:p>
                      <a:pPr algn="ctr">
                        <a:lnSpc>
                          <a:spcPct val="107000"/>
                        </a:lnSpc>
                        <a:spcAft>
                          <a:spcPts val="0"/>
                        </a:spcAft>
                      </a:pPr>
                      <a:r>
                        <a:rPr lang="pl-PL" sz="1400" b="1">
                          <a:effectLst/>
                        </a:rPr>
                        <a:t>Populacja osadzonych (dane na 2015 r.)</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Populacja mieszkańców w poszczególnych państwach</a:t>
                      </a:r>
                    </a:p>
                    <a:p>
                      <a:pPr algn="ctr">
                        <a:lnSpc>
                          <a:spcPct val="107000"/>
                        </a:lnSpc>
                        <a:spcAft>
                          <a:spcPts val="0"/>
                        </a:spcAft>
                      </a:pPr>
                      <a:r>
                        <a:rPr lang="pl-PL" sz="1400" b="1" dirty="0">
                          <a:effectLst/>
                        </a:rPr>
                        <a:t>(dane na 2015 r.)</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Współczynnik</a:t>
                      </a:r>
                    </a:p>
                    <a:p>
                      <a:pPr algn="ctr">
                        <a:lnSpc>
                          <a:spcPct val="107000"/>
                        </a:lnSpc>
                        <a:spcAft>
                          <a:spcPts val="0"/>
                        </a:spcAft>
                      </a:pPr>
                      <a:r>
                        <a:rPr lang="pl-PL" sz="1400" b="1">
                          <a:effectLst/>
                        </a:rPr>
                        <a:t>pryzonizacji (dane na 2015 r.)</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Wyszczególnienie w latach</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Populacja osadzonych</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Współczynnik </a:t>
                      </a:r>
                      <a:r>
                        <a:rPr lang="pl-PL" sz="1400" b="1" dirty="0" err="1">
                          <a:effectLst/>
                        </a:rPr>
                        <a:t>pryzonizacji</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3981983164"/>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U.S.A.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2,217,000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317.76ml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698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1,937,482</a:t>
                      </a:r>
                    </a:p>
                    <a:p>
                      <a:pPr algn="ctr">
                        <a:lnSpc>
                          <a:spcPct val="107000"/>
                        </a:lnSpc>
                        <a:spcAft>
                          <a:spcPts val="0"/>
                        </a:spcAft>
                      </a:pPr>
                      <a:r>
                        <a:rPr lang="pl-PL" sz="1400" b="1">
                          <a:effectLst/>
                        </a:rPr>
                        <a:t>2,195,471</a:t>
                      </a:r>
                    </a:p>
                    <a:p>
                      <a:pPr algn="ctr">
                        <a:lnSpc>
                          <a:spcPct val="107000"/>
                        </a:lnSpc>
                        <a:spcAft>
                          <a:spcPts val="0"/>
                        </a:spcAft>
                      </a:pPr>
                      <a:r>
                        <a:rPr lang="pl-PL" sz="1400" b="1">
                          <a:effectLst/>
                        </a:rPr>
                        <a:t>2,270,142</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683</a:t>
                      </a:r>
                    </a:p>
                    <a:p>
                      <a:pPr algn="ctr">
                        <a:lnSpc>
                          <a:spcPct val="107000"/>
                        </a:lnSpc>
                        <a:spcAft>
                          <a:spcPts val="0"/>
                        </a:spcAft>
                      </a:pPr>
                      <a:r>
                        <a:rPr lang="pl-PL" sz="1400" b="1">
                          <a:effectLst/>
                        </a:rPr>
                        <a:t>739</a:t>
                      </a:r>
                    </a:p>
                    <a:p>
                      <a:pPr algn="ctr">
                        <a:lnSpc>
                          <a:spcPct val="107000"/>
                        </a:lnSpc>
                        <a:spcAft>
                          <a:spcPts val="0"/>
                        </a:spcAft>
                      </a:pPr>
                      <a:r>
                        <a:rPr lang="pl-PL" sz="1400" b="1">
                          <a:effectLst/>
                        </a:rPr>
                        <a:t>731</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4245871607"/>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Meksyk</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255,138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120.20ml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212</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154,765</a:t>
                      </a:r>
                    </a:p>
                    <a:p>
                      <a:pPr algn="ctr">
                        <a:lnSpc>
                          <a:spcPct val="107000"/>
                        </a:lnSpc>
                        <a:spcAft>
                          <a:spcPts val="0"/>
                        </a:spcAft>
                      </a:pPr>
                      <a:r>
                        <a:rPr lang="pl-PL" sz="1400" b="1">
                          <a:effectLst/>
                        </a:rPr>
                        <a:t>205,821</a:t>
                      </a:r>
                    </a:p>
                    <a:p>
                      <a:pPr algn="ctr">
                        <a:lnSpc>
                          <a:spcPct val="107000"/>
                        </a:lnSpc>
                        <a:spcAft>
                          <a:spcPts val="0"/>
                        </a:spcAft>
                      </a:pPr>
                      <a:r>
                        <a:rPr lang="pl-PL" sz="1400" b="1">
                          <a:effectLst/>
                        </a:rPr>
                        <a:t>219,027</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156</a:t>
                      </a:r>
                    </a:p>
                    <a:p>
                      <a:pPr algn="ctr">
                        <a:lnSpc>
                          <a:spcPct val="107000"/>
                        </a:lnSpc>
                        <a:spcAft>
                          <a:spcPts val="0"/>
                        </a:spcAft>
                      </a:pPr>
                      <a:r>
                        <a:rPr lang="pl-PL" sz="1400" b="1">
                          <a:effectLst/>
                        </a:rPr>
                        <a:t>195</a:t>
                      </a:r>
                    </a:p>
                    <a:p>
                      <a:pPr algn="ctr">
                        <a:lnSpc>
                          <a:spcPct val="107000"/>
                        </a:lnSpc>
                        <a:spcAft>
                          <a:spcPts val="0"/>
                        </a:spcAft>
                      </a:pPr>
                      <a:r>
                        <a:rPr lang="pl-PL" sz="1400" b="1">
                          <a:effectLst/>
                        </a:rPr>
                        <a:t>194</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62264143"/>
                  </a:ext>
                </a:extLst>
              </a:tr>
              <a:tr h="709448">
                <a:tc>
                  <a:txBody>
                    <a:bodyPr/>
                    <a:lstStyle/>
                    <a:p>
                      <a:pPr algn="ctr">
                        <a:lnSpc>
                          <a:spcPct val="107000"/>
                        </a:lnSpc>
                        <a:spcAft>
                          <a:spcPts val="0"/>
                        </a:spcAft>
                      </a:pPr>
                      <a:r>
                        <a:rPr lang="pl-PL" sz="1400" b="1">
                          <a:effectLst/>
                        </a:rPr>
                        <a:t>Brazylia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607,731</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202.03ml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301</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232,755</a:t>
                      </a:r>
                    </a:p>
                    <a:p>
                      <a:pPr algn="ctr">
                        <a:lnSpc>
                          <a:spcPct val="107000"/>
                        </a:lnSpc>
                        <a:spcAft>
                          <a:spcPts val="0"/>
                        </a:spcAft>
                      </a:pPr>
                      <a:r>
                        <a:rPr lang="pl-PL" sz="1400" b="1">
                          <a:effectLst/>
                        </a:rPr>
                        <a:t>361,402</a:t>
                      </a:r>
                    </a:p>
                    <a:p>
                      <a:pPr algn="ctr">
                        <a:lnSpc>
                          <a:spcPct val="107000"/>
                        </a:lnSpc>
                        <a:spcAft>
                          <a:spcPts val="0"/>
                        </a:spcAft>
                      </a:pPr>
                      <a:r>
                        <a:rPr lang="pl-PL" sz="1400" b="1">
                          <a:effectLst/>
                        </a:rPr>
                        <a:t>496,251</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133</a:t>
                      </a:r>
                    </a:p>
                    <a:p>
                      <a:pPr algn="ctr">
                        <a:lnSpc>
                          <a:spcPct val="107000"/>
                        </a:lnSpc>
                        <a:spcAft>
                          <a:spcPts val="0"/>
                        </a:spcAft>
                      </a:pPr>
                      <a:r>
                        <a:rPr lang="pl-PL" sz="1400" b="1">
                          <a:effectLst/>
                        </a:rPr>
                        <a:t>193</a:t>
                      </a:r>
                    </a:p>
                    <a:p>
                      <a:pPr algn="ctr">
                        <a:lnSpc>
                          <a:spcPct val="107000"/>
                        </a:lnSpc>
                        <a:spcAft>
                          <a:spcPts val="0"/>
                        </a:spcAft>
                      </a:pPr>
                      <a:r>
                        <a:rPr lang="pl-PL" sz="1400" b="1">
                          <a:effectLst/>
                        </a:rPr>
                        <a:t>253</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1635067815"/>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Anglia i Walia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85,843</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58.02ml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148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64,602</a:t>
                      </a:r>
                    </a:p>
                    <a:p>
                      <a:pPr algn="ctr">
                        <a:lnSpc>
                          <a:spcPct val="107000"/>
                        </a:lnSpc>
                        <a:spcAft>
                          <a:spcPts val="0"/>
                        </a:spcAft>
                      </a:pPr>
                      <a:r>
                        <a:rPr lang="pl-PL" sz="1400" b="1">
                          <a:effectLst/>
                        </a:rPr>
                        <a:t>75,979</a:t>
                      </a:r>
                    </a:p>
                    <a:p>
                      <a:pPr algn="ctr">
                        <a:lnSpc>
                          <a:spcPct val="107000"/>
                        </a:lnSpc>
                        <a:spcAft>
                          <a:spcPts val="0"/>
                        </a:spcAft>
                      </a:pPr>
                      <a:r>
                        <a:rPr lang="pl-PL" sz="1400" b="1">
                          <a:effectLst/>
                        </a:rPr>
                        <a:t>84,725</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124</a:t>
                      </a:r>
                    </a:p>
                    <a:p>
                      <a:pPr algn="ctr">
                        <a:lnSpc>
                          <a:spcPct val="107000"/>
                        </a:lnSpc>
                        <a:spcAft>
                          <a:spcPts val="0"/>
                        </a:spcAft>
                      </a:pPr>
                      <a:r>
                        <a:rPr lang="pl-PL" sz="1400" b="1">
                          <a:effectLst/>
                        </a:rPr>
                        <a:t>142</a:t>
                      </a:r>
                    </a:p>
                    <a:p>
                      <a:pPr algn="ctr">
                        <a:lnSpc>
                          <a:spcPct val="107000"/>
                        </a:lnSpc>
                        <a:spcAft>
                          <a:spcPts val="0"/>
                        </a:spcAft>
                      </a:pPr>
                      <a:r>
                        <a:rPr lang="pl-PL" sz="1400" b="1">
                          <a:effectLst/>
                        </a:rPr>
                        <a:t>153</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454348704"/>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Francja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60,896</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64.39ml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 </a:t>
                      </a:r>
                    </a:p>
                    <a:p>
                      <a:pPr algn="ctr">
                        <a:lnSpc>
                          <a:spcPct val="107000"/>
                        </a:lnSpc>
                        <a:spcAft>
                          <a:spcPts val="0"/>
                        </a:spcAft>
                      </a:pPr>
                      <a:r>
                        <a:rPr lang="pl-PL" sz="1400" b="1" dirty="0">
                          <a:effectLst/>
                        </a:rPr>
                        <a:t>95</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48,049</a:t>
                      </a:r>
                    </a:p>
                    <a:p>
                      <a:pPr algn="ctr">
                        <a:lnSpc>
                          <a:spcPct val="107000"/>
                        </a:lnSpc>
                        <a:spcAft>
                          <a:spcPts val="0"/>
                        </a:spcAft>
                      </a:pPr>
                      <a:r>
                        <a:rPr lang="pl-PL" sz="1400" b="1">
                          <a:effectLst/>
                        </a:rPr>
                        <a:t>55,302</a:t>
                      </a:r>
                    </a:p>
                    <a:p>
                      <a:pPr algn="ctr">
                        <a:lnSpc>
                          <a:spcPct val="107000"/>
                        </a:lnSpc>
                        <a:spcAft>
                          <a:spcPts val="0"/>
                        </a:spcAft>
                      </a:pPr>
                      <a:r>
                        <a:rPr lang="pl-PL" sz="1400" b="1">
                          <a:effectLst/>
                        </a:rPr>
                        <a:t>61,430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82</a:t>
                      </a:r>
                    </a:p>
                    <a:p>
                      <a:pPr algn="ctr">
                        <a:lnSpc>
                          <a:spcPct val="107000"/>
                        </a:lnSpc>
                        <a:spcAft>
                          <a:spcPts val="0"/>
                        </a:spcAft>
                      </a:pPr>
                      <a:r>
                        <a:rPr lang="pl-PL" sz="1400" b="1">
                          <a:effectLst/>
                        </a:rPr>
                        <a:t>91</a:t>
                      </a:r>
                    </a:p>
                    <a:p>
                      <a:pPr algn="ctr">
                        <a:lnSpc>
                          <a:spcPct val="107000"/>
                        </a:lnSpc>
                        <a:spcAft>
                          <a:spcPts val="0"/>
                        </a:spcAft>
                      </a:pPr>
                      <a:r>
                        <a:rPr lang="pl-PL" sz="1400" b="1">
                          <a:effectLst/>
                        </a:rPr>
                        <a:t>98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993445052"/>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Niemcy</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63,628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81.29ml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78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70,252</a:t>
                      </a:r>
                    </a:p>
                    <a:p>
                      <a:pPr algn="ctr">
                        <a:lnSpc>
                          <a:spcPct val="107000"/>
                        </a:lnSpc>
                        <a:spcAft>
                          <a:spcPts val="0"/>
                        </a:spcAft>
                      </a:pPr>
                      <a:r>
                        <a:rPr lang="pl-PL" sz="1400" b="1">
                          <a:effectLst/>
                        </a:rPr>
                        <a:t>78,664</a:t>
                      </a:r>
                    </a:p>
                    <a:p>
                      <a:pPr algn="ctr">
                        <a:lnSpc>
                          <a:spcPct val="107000"/>
                        </a:lnSpc>
                        <a:spcAft>
                          <a:spcPts val="0"/>
                        </a:spcAft>
                      </a:pPr>
                      <a:r>
                        <a:rPr lang="pl-PL" sz="1400" b="1">
                          <a:effectLst/>
                        </a:rPr>
                        <a:t>69,385</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85</a:t>
                      </a:r>
                    </a:p>
                    <a:p>
                      <a:pPr algn="ctr">
                        <a:lnSpc>
                          <a:spcPct val="107000"/>
                        </a:lnSpc>
                        <a:spcAft>
                          <a:spcPts val="0"/>
                        </a:spcAft>
                      </a:pPr>
                      <a:r>
                        <a:rPr lang="pl-PL" sz="1400" b="1">
                          <a:effectLst/>
                        </a:rPr>
                        <a:t>95</a:t>
                      </a:r>
                    </a:p>
                    <a:p>
                      <a:pPr algn="ctr">
                        <a:lnSpc>
                          <a:spcPct val="107000"/>
                        </a:lnSpc>
                        <a:spcAft>
                          <a:spcPts val="0"/>
                        </a:spcAft>
                      </a:pPr>
                      <a:r>
                        <a:rPr lang="pl-PL" sz="1400" b="1">
                          <a:effectLst/>
                        </a:rPr>
                        <a:t>85</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681463762"/>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Polska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72,609</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37.99ml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191</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70,544</a:t>
                      </a:r>
                    </a:p>
                    <a:p>
                      <a:pPr algn="ctr">
                        <a:lnSpc>
                          <a:spcPct val="107000"/>
                        </a:lnSpc>
                        <a:spcAft>
                          <a:spcPts val="0"/>
                        </a:spcAft>
                      </a:pPr>
                      <a:r>
                        <a:rPr lang="pl-PL" sz="1400" b="1">
                          <a:effectLst/>
                        </a:rPr>
                        <a:t>82,955</a:t>
                      </a:r>
                    </a:p>
                    <a:p>
                      <a:pPr algn="ctr">
                        <a:lnSpc>
                          <a:spcPct val="107000"/>
                        </a:lnSpc>
                        <a:spcAft>
                          <a:spcPts val="0"/>
                        </a:spcAft>
                      </a:pPr>
                      <a:r>
                        <a:rPr lang="pl-PL" sz="1400" b="1">
                          <a:effectLst/>
                        </a:rPr>
                        <a:t>80,728</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184</a:t>
                      </a:r>
                    </a:p>
                    <a:p>
                      <a:pPr algn="ctr">
                        <a:lnSpc>
                          <a:spcPct val="107000"/>
                        </a:lnSpc>
                        <a:spcAft>
                          <a:spcPts val="0"/>
                        </a:spcAft>
                      </a:pPr>
                      <a:r>
                        <a:rPr lang="pl-PL" sz="1400" b="1" dirty="0">
                          <a:effectLst/>
                        </a:rPr>
                        <a:t>217</a:t>
                      </a:r>
                    </a:p>
                    <a:p>
                      <a:pPr algn="ctr">
                        <a:lnSpc>
                          <a:spcPct val="107000"/>
                        </a:lnSpc>
                        <a:spcAft>
                          <a:spcPts val="0"/>
                        </a:spcAft>
                      </a:pPr>
                      <a:r>
                        <a:rPr lang="pl-PL" sz="1400" b="1" dirty="0">
                          <a:effectLst/>
                        </a:rPr>
                        <a:t>210</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758261710"/>
                  </a:ext>
                </a:extLst>
              </a:tr>
              <a:tr h="709448">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Rosja</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642,470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144.4ml</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 </a:t>
                      </a:r>
                    </a:p>
                    <a:p>
                      <a:pPr algn="ctr">
                        <a:lnSpc>
                          <a:spcPct val="107000"/>
                        </a:lnSpc>
                        <a:spcAft>
                          <a:spcPts val="0"/>
                        </a:spcAft>
                      </a:pPr>
                      <a:r>
                        <a:rPr lang="pl-PL" sz="1400" b="1">
                          <a:effectLst/>
                        </a:rPr>
                        <a:t>445</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2000</a:t>
                      </a:r>
                    </a:p>
                    <a:p>
                      <a:pPr algn="ctr">
                        <a:lnSpc>
                          <a:spcPct val="107000"/>
                        </a:lnSpc>
                        <a:spcAft>
                          <a:spcPts val="0"/>
                        </a:spcAft>
                      </a:pPr>
                      <a:r>
                        <a:rPr lang="pl-PL" sz="1400" b="1">
                          <a:effectLst/>
                        </a:rPr>
                        <a:t>2005</a:t>
                      </a:r>
                    </a:p>
                    <a:p>
                      <a:pPr algn="ctr">
                        <a:lnSpc>
                          <a:spcPct val="107000"/>
                        </a:lnSpc>
                        <a:spcAft>
                          <a:spcPts val="0"/>
                        </a:spcAft>
                      </a:pPr>
                      <a:r>
                        <a:rPr lang="pl-PL" sz="1400" b="1">
                          <a:effectLst/>
                        </a:rPr>
                        <a:t>2010</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a:effectLst/>
                        </a:rPr>
                        <a:t>1,060,404</a:t>
                      </a:r>
                    </a:p>
                    <a:p>
                      <a:pPr algn="ctr">
                        <a:lnSpc>
                          <a:spcPct val="107000"/>
                        </a:lnSpc>
                        <a:spcAft>
                          <a:spcPts val="0"/>
                        </a:spcAft>
                      </a:pPr>
                      <a:r>
                        <a:rPr lang="pl-PL" sz="1400" b="1">
                          <a:effectLst/>
                        </a:rPr>
                        <a:t>763,115</a:t>
                      </a:r>
                    </a:p>
                    <a:p>
                      <a:pPr algn="ctr">
                        <a:lnSpc>
                          <a:spcPct val="107000"/>
                        </a:lnSpc>
                        <a:spcAft>
                          <a:spcPts val="0"/>
                        </a:spcAft>
                      </a:pPr>
                      <a:r>
                        <a:rPr lang="pl-PL" sz="1400" b="1">
                          <a:effectLst/>
                        </a:rPr>
                        <a:t>864,197</a:t>
                      </a:r>
                      <a:endParaRPr lang="pl-PL" sz="1400" b="1">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tc>
                  <a:txBody>
                    <a:bodyPr/>
                    <a:lstStyle/>
                    <a:p>
                      <a:pPr algn="ctr">
                        <a:lnSpc>
                          <a:spcPct val="107000"/>
                        </a:lnSpc>
                        <a:spcAft>
                          <a:spcPts val="0"/>
                        </a:spcAft>
                      </a:pPr>
                      <a:r>
                        <a:rPr lang="pl-PL" sz="1400" b="1" dirty="0">
                          <a:effectLst/>
                        </a:rPr>
                        <a:t>729</a:t>
                      </a:r>
                    </a:p>
                    <a:p>
                      <a:pPr algn="ctr">
                        <a:lnSpc>
                          <a:spcPct val="107000"/>
                        </a:lnSpc>
                        <a:spcAft>
                          <a:spcPts val="0"/>
                        </a:spcAft>
                      </a:pPr>
                      <a:r>
                        <a:rPr lang="pl-PL" sz="1400" b="1" dirty="0">
                          <a:effectLst/>
                        </a:rPr>
                        <a:t>532</a:t>
                      </a:r>
                    </a:p>
                    <a:p>
                      <a:pPr algn="ctr">
                        <a:lnSpc>
                          <a:spcPct val="107000"/>
                        </a:lnSpc>
                        <a:spcAft>
                          <a:spcPts val="0"/>
                        </a:spcAft>
                      </a:pPr>
                      <a:r>
                        <a:rPr lang="pl-PL" sz="1400" b="1" dirty="0">
                          <a:effectLst/>
                        </a:rPr>
                        <a:t>609</a:t>
                      </a:r>
                      <a:endParaRPr lang="pl-PL"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783" marR="44783" marT="0" marB="0" anchor="ctr"/>
                </a:tc>
                <a:extLst>
                  <a:ext uri="{0D108BD9-81ED-4DB2-BD59-A6C34878D82A}">
                    <a16:rowId xmlns:a16="http://schemas.microsoft.com/office/drawing/2014/main" val="2316515973"/>
                  </a:ext>
                </a:extLst>
              </a:tr>
            </a:tbl>
          </a:graphicData>
        </a:graphic>
      </p:graphicFrame>
    </p:spTree>
    <p:extLst>
      <p:ext uri="{BB962C8B-B14F-4D97-AF65-F5344CB8AC3E}">
        <p14:creationId xmlns:p14="http://schemas.microsoft.com/office/powerpoint/2010/main" val="470560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12837570"/>
              </p:ext>
            </p:extLst>
          </p:nvPr>
        </p:nvGraphicFramePr>
        <p:xfrm>
          <a:off x="846665" y="767645"/>
          <a:ext cx="11119555" cy="6128961"/>
        </p:xfrm>
        <a:graphic>
          <a:graphicData uri="http://schemas.openxmlformats.org/drawingml/2006/table">
            <a:tbl>
              <a:tblPr/>
              <a:tblGrid>
                <a:gridCol w="2223911">
                  <a:extLst>
                    <a:ext uri="{9D8B030D-6E8A-4147-A177-3AD203B41FA5}">
                      <a16:colId xmlns:a16="http://schemas.microsoft.com/office/drawing/2014/main" val="507634469"/>
                    </a:ext>
                  </a:extLst>
                </a:gridCol>
                <a:gridCol w="2223911">
                  <a:extLst>
                    <a:ext uri="{9D8B030D-6E8A-4147-A177-3AD203B41FA5}">
                      <a16:colId xmlns:a16="http://schemas.microsoft.com/office/drawing/2014/main" val="743419449"/>
                    </a:ext>
                  </a:extLst>
                </a:gridCol>
                <a:gridCol w="2223911">
                  <a:extLst>
                    <a:ext uri="{9D8B030D-6E8A-4147-A177-3AD203B41FA5}">
                      <a16:colId xmlns:a16="http://schemas.microsoft.com/office/drawing/2014/main" val="3095999060"/>
                    </a:ext>
                  </a:extLst>
                </a:gridCol>
                <a:gridCol w="2223911">
                  <a:extLst>
                    <a:ext uri="{9D8B030D-6E8A-4147-A177-3AD203B41FA5}">
                      <a16:colId xmlns:a16="http://schemas.microsoft.com/office/drawing/2014/main" val="3532870988"/>
                    </a:ext>
                  </a:extLst>
                </a:gridCol>
                <a:gridCol w="2223911">
                  <a:extLst>
                    <a:ext uri="{9D8B030D-6E8A-4147-A177-3AD203B41FA5}">
                      <a16:colId xmlns:a16="http://schemas.microsoft.com/office/drawing/2014/main" val="1424690083"/>
                    </a:ext>
                  </a:extLst>
                </a:gridCol>
              </a:tblGrid>
              <a:tr h="1468947">
                <a:tc>
                  <a:txBody>
                    <a:bodyPr/>
                    <a:lstStyle/>
                    <a:p>
                      <a:pPr algn="l">
                        <a:lnSpc>
                          <a:spcPct val="107000"/>
                        </a:lnSpc>
                      </a:pPr>
                      <a:endParaRPr lang="pl-PL" sz="2000" dirty="0">
                        <a:effectLst/>
                        <a:latin typeface="Calibri" panose="020F0502020204030204" pitchFamily="34" charset="0"/>
                        <a:cs typeface="Times New Roman" panose="02020603050405020304" pitchFamily="18" charset="0"/>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IX 2009</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IX 2015</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VIII 2017</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VII </a:t>
                      </a: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2018</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186134"/>
                  </a:ext>
                </a:extLst>
              </a:tr>
              <a:tr h="1468947">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Orzeczenia oczekujące na wykonanie</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42.356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50.603</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55.939</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l-PL" sz="2000" b="1" i="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54.568</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169732"/>
                  </a:ext>
                </a:extLst>
              </a:tr>
              <a:tr h="1468947">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Osoby, których orzeczenia dotyczą</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36.287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40.777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44.311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l-PL" sz="2000" b="1" i="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43.914</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695529"/>
                  </a:ext>
                </a:extLst>
              </a:tr>
              <a:tr h="1683514">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Osoby, które nie stawiły się do odbycia kary pomimo upływu terminu</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32.536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36.365</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40.162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i="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l-PL" sz="2000" b="1" i="1" kern="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39.590</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961034"/>
                  </a:ext>
                </a:extLst>
              </a:tr>
            </a:tbl>
          </a:graphicData>
        </a:graphic>
      </p:graphicFrame>
    </p:spTree>
    <p:extLst>
      <p:ext uri="{BB962C8B-B14F-4D97-AF65-F5344CB8AC3E}">
        <p14:creationId xmlns:p14="http://schemas.microsoft.com/office/powerpoint/2010/main" val="6758176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r"/>
            <a:r>
              <a:rPr lang="pl-PL" dirty="0" smtClean="0"/>
              <a:t>Koszty więziennictwa</a:t>
            </a:r>
            <a:endParaRPr lang="pl-PL" dirty="0"/>
          </a:p>
        </p:txBody>
      </p:sp>
      <p:sp>
        <p:nvSpPr>
          <p:cNvPr id="3" name="Symbol zastępczy zawartości 2"/>
          <p:cNvSpPr>
            <a:spLocks noGrp="1"/>
          </p:cNvSpPr>
          <p:nvPr>
            <p:ph sz="quarter" idx="13"/>
          </p:nvPr>
        </p:nvSpPr>
        <p:spPr>
          <a:xfrm>
            <a:off x="2838994" y="2367092"/>
            <a:ext cx="8438606" cy="3424107"/>
          </a:xfrm>
        </p:spPr>
        <p:txBody>
          <a:bodyPr>
            <a:normAutofit/>
          </a:bodyPr>
          <a:lstStyle/>
          <a:p>
            <a:r>
              <a:rPr lang="pl-PL" sz="3200" dirty="0"/>
              <a:t>Nowoczesne systemy penitencjarne na całym świecie w praktyce bardzo dużo kosztują i jak się wydaje trudno spodziewać się jakiś redukcji w zakresie tych wydatków. </a:t>
            </a:r>
          </a:p>
        </p:txBody>
      </p:sp>
    </p:spTree>
    <p:extLst>
      <p:ext uri="{BB962C8B-B14F-4D97-AF65-F5344CB8AC3E}">
        <p14:creationId xmlns:p14="http://schemas.microsoft.com/office/powerpoint/2010/main" val="2491108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933304" y="84179"/>
            <a:ext cx="10093234" cy="612507"/>
          </a:xfrm>
        </p:spPr>
        <p:txBody>
          <a:bodyPr>
            <a:normAutofit fontScale="90000"/>
          </a:bodyPr>
          <a:lstStyle/>
          <a:p>
            <a:pPr algn="r"/>
            <a:r>
              <a:rPr lang="pl-PL" altLang="pl-PL" sz="2800" b="1" i="1" dirty="0"/>
              <a:t>Wyodrębnienie się </a:t>
            </a:r>
            <a:br>
              <a:rPr lang="pl-PL" altLang="pl-PL" sz="2800" b="1" i="1" dirty="0"/>
            </a:br>
            <a:r>
              <a:rPr lang="pl-PL" altLang="pl-PL" sz="2800" b="1" i="1" dirty="0"/>
              <a:t>prawa karnego wykonawczego</a:t>
            </a:r>
          </a:p>
        </p:txBody>
      </p:sp>
      <p:sp>
        <p:nvSpPr>
          <p:cNvPr id="152579" name="Rectangle 3"/>
          <p:cNvSpPr>
            <a:spLocks noGrp="1" noChangeArrowheads="1"/>
          </p:cNvSpPr>
          <p:nvPr>
            <p:ph idx="1"/>
          </p:nvPr>
        </p:nvSpPr>
        <p:spPr>
          <a:xfrm>
            <a:off x="1158241" y="1045029"/>
            <a:ext cx="10868296" cy="5697084"/>
          </a:xfrm>
        </p:spPr>
        <p:txBody>
          <a:bodyPr>
            <a:normAutofit lnSpcReduction="10000"/>
          </a:bodyPr>
          <a:lstStyle/>
          <a:p>
            <a:pPr>
              <a:lnSpc>
                <a:spcPct val="80000"/>
              </a:lnSpc>
            </a:pPr>
            <a:r>
              <a:rPr lang="pl-PL" altLang="pl-PL" sz="2200" dirty="0"/>
              <a:t>Prawo karne wykonawcze należy traktować jako odrębną gałąź prawa. </a:t>
            </a:r>
          </a:p>
          <a:p>
            <a:pPr>
              <a:lnSpc>
                <a:spcPct val="80000"/>
              </a:lnSpc>
            </a:pPr>
            <a:r>
              <a:rPr lang="pl-PL" altLang="pl-PL" sz="2200" dirty="0"/>
              <a:t>Uchwalony  dnia 6 czerwca 1997 r. Kodeks karny wykonawczy ostatecznie o tym przesądza. Zasadniczą rolę w tym procesie emancypacji odegrał oczywiście jego poprzednik, czyli pierwszy polski kodeks karny wykonawczy uchwalony 19 kwietnia 1969 r.</a:t>
            </a:r>
          </a:p>
          <a:p>
            <a:pPr>
              <a:lnSpc>
                <a:spcPct val="80000"/>
              </a:lnSpc>
            </a:pPr>
            <a:r>
              <a:rPr lang="pl-PL" altLang="pl-PL" sz="2200" dirty="0"/>
              <a:t>Bardzo kategorycznie kwestię tą potwierdza Stanisław Walczak, jeden z twórców kodeksu z 1969 r., pisząc: ”Regulując całokształt problematyki wykonywania kar, kodeks karny wykonawczy stworzył tym samym podstawę do ukształtowania się prawa karnego wykonawczego, jako samodzielnej gałęzi prawa obok prawa karnego materialnego i procesowego (…).” </a:t>
            </a:r>
          </a:p>
          <a:p>
            <a:pPr>
              <a:lnSpc>
                <a:spcPct val="80000"/>
              </a:lnSpc>
            </a:pPr>
            <a:r>
              <a:rPr lang="pl-PL" altLang="pl-PL" sz="2200" dirty="0"/>
              <a:t>Jerzy Śliwowski dodaje: „Trzecim ogniwem (…) tryptyku jest prawo karne wykonawcze skodyfikowane po raz pierwszy w kodeksie karnym wykonawczym będącym precedensem w skali światowej. Kodeks ten łączy w jedną całość najważniejsze normy dotyczące wykonywania kar oraz innych środków korekcyjnych, poprzedzając ich unormowanie omówieniem podstawowych instytucji tej gałęzi prawa.”</a:t>
            </a:r>
          </a:p>
          <a:p>
            <a:pPr>
              <a:lnSpc>
                <a:spcPct val="80000"/>
              </a:lnSpc>
            </a:pPr>
            <a:r>
              <a:rPr lang="pl-PL" altLang="pl-PL" sz="2200" dirty="0"/>
              <a:t>Skodyfikowanie prawa karnego wykonawczego, na co zwraca uwagę Andrzej Marek, ma walory nie tylko porządkowe, lecz także gwarancyjne. Przepisy ustawowe w tym zakresie powodują, że prawo karne wykonawcze wpisuje się także w zasadę demokratycznego państwa prawnego stosownie do postanowień Konstytucji RP </a:t>
            </a:r>
          </a:p>
          <a:p>
            <a:pPr>
              <a:lnSpc>
                <a:spcPct val="80000"/>
              </a:lnSpc>
              <a:buFont typeface="Wingdings" panose="05000000000000000000" pitchFamily="2" charset="2"/>
              <a:buNone/>
            </a:pPr>
            <a:endParaRPr lang="pl-PL" altLang="pl-PL" dirty="0">
              <a:hlinkClick r:id="" action="ppaction://noaction"/>
            </a:endParaRPr>
          </a:p>
        </p:txBody>
      </p:sp>
    </p:spTree>
    <p:extLst>
      <p:ext uri="{BB962C8B-B14F-4D97-AF65-F5344CB8AC3E}">
        <p14:creationId xmlns:p14="http://schemas.microsoft.com/office/powerpoint/2010/main" val="3306863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4155160153"/>
              </p:ext>
            </p:extLst>
          </p:nvPr>
        </p:nvGraphicFramePr>
        <p:xfrm>
          <a:off x="1335741" y="277907"/>
          <a:ext cx="10596283" cy="6463691"/>
        </p:xfrm>
        <a:graphic>
          <a:graphicData uri="http://schemas.openxmlformats.org/drawingml/2006/table">
            <a:tbl>
              <a:tblPr/>
              <a:tblGrid>
                <a:gridCol w="2372135">
                  <a:extLst>
                    <a:ext uri="{9D8B030D-6E8A-4147-A177-3AD203B41FA5}">
                      <a16:colId xmlns:a16="http://schemas.microsoft.com/office/drawing/2014/main" val="3053832310"/>
                    </a:ext>
                  </a:extLst>
                </a:gridCol>
                <a:gridCol w="2025265">
                  <a:extLst>
                    <a:ext uri="{9D8B030D-6E8A-4147-A177-3AD203B41FA5}">
                      <a16:colId xmlns:a16="http://schemas.microsoft.com/office/drawing/2014/main" val="3180473005"/>
                    </a:ext>
                  </a:extLst>
                </a:gridCol>
                <a:gridCol w="1667208">
                  <a:extLst>
                    <a:ext uri="{9D8B030D-6E8A-4147-A177-3AD203B41FA5}">
                      <a16:colId xmlns:a16="http://schemas.microsoft.com/office/drawing/2014/main" val="3931137567"/>
                    </a:ext>
                  </a:extLst>
                </a:gridCol>
                <a:gridCol w="1544127">
                  <a:extLst>
                    <a:ext uri="{9D8B030D-6E8A-4147-A177-3AD203B41FA5}">
                      <a16:colId xmlns:a16="http://schemas.microsoft.com/office/drawing/2014/main" val="757085232"/>
                    </a:ext>
                  </a:extLst>
                </a:gridCol>
                <a:gridCol w="1544127">
                  <a:extLst>
                    <a:ext uri="{9D8B030D-6E8A-4147-A177-3AD203B41FA5}">
                      <a16:colId xmlns:a16="http://schemas.microsoft.com/office/drawing/2014/main" val="224050499"/>
                    </a:ext>
                  </a:extLst>
                </a:gridCol>
                <a:gridCol w="1443421">
                  <a:extLst>
                    <a:ext uri="{9D8B030D-6E8A-4147-A177-3AD203B41FA5}">
                      <a16:colId xmlns:a16="http://schemas.microsoft.com/office/drawing/2014/main" val="3683210055"/>
                    </a:ext>
                  </a:extLst>
                </a:gridCol>
              </a:tblGrid>
              <a:tr h="1383965">
                <a:tc rowSpan="2">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Wyszczególnienie</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Ogółem</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 tys. zł.)</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Średni stan osadzonych w roku</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ase">
                        <a:lnSpc>
                          <a:spcPct val="107000"/>
                        </a:lnSpc>
                        <a:spcBef>
                          <a:spcPts val="48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Wydatki na utrzymanie </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base">
                        <a:lnSpc>
                          <a:spcPct val="107000"/>
                        </a:lnSpc>
                        <a:spcBef>
                          <a:spcPts val="48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osadzonego w zł.</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846016706"/>
                  </a:ext>
                </a:extLst>
              </a:tr>
              <a:tr h="588521">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dzienny</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miesięczny</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roczny</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900333"/>
                  </a:ext>
                </a:extLst>
              </a:tr>
              <a:tr h="805656">
                <a:tc>
                  <a:txBody>
                    <a:bodyPr/>
                    <a:lstStyle/>
                    <a:p>
                      <a:pPr algn="ctr" fontAlgn="base">
                        <a:lnSpc>
                          <a:spcPct val="107000"/>
                        </a:lnSpc>
                        <a:spcBef>
                          <a:spcPts val="385"/>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wydatki ogółem poniesione w 2008 r.</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2 393 958,00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85 920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76,13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2 321,89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27 862,64 </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766875"/>
                  </a:ext>
                </a:extLst>
              </a:tr>
              <a:tr h="1042139">
                <a:tc>
                  <a:txBody>
                    <a:bodyPr/>
                    <a:lstStyle/>
                    <a:p>
                      <a:pPr algn="ctr" fontAlgn="base">
                        <a:lnSpc>
                          <a:spcPct val="107000"/>
                        </a:lnSpc>
                        <a:spcBef>
                          <a:spcPts val="385"/>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wydatki ogółem poniesione w </a:t>
                      </a:r>
                      <a:r>
                        <a:rPr lang="pl-PL" sz="20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2014r</a:t>
                      </a: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2 719 671,00</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78 987</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94,00</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2 869, 00</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34 432,00</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346788"/>
                  </a:ext>
                </a:extLst>
              </a:tr>
              <a:tr h="809955">
                <a:tc>
                  <a:txBody>
                    <a:bodyPr/>
                    <a:lstStyle/>
                    <a:p>
                      <a:pPr algn="ctr" fontAlgn="base">
                        <a:lnSpc>
                          <a:spcPct val="107000"/>
                        </a:lnSpc>
                        <a:spcBef>
                          <a:spcPts val="385"/>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wydatki ogółem poniesione w 2016 r.</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2 774 506,00</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71 456</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106,00</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3 236,00</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38 828,00</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540805"/>
                  </a:ext>
                </a:extLst>
              </a:tr>
              <a:tr h="802375">
                <a:tc>
                  <a:txBody>
                    <a:bodyPr/>
                    <a:lstStyle/>
                    <a:p>
                      <a:pPr marL="0" marR="0" lvl="0" indent="0" algn="ctr" defTabSz="457200" rtl="0" eaLnBrk="1" fontAlgn="base" latinLnBrk="0" hangingPunct="1">
                        <a:lnSpc>
                          <a:spcPct val="107000"/>
                        </a:lnSpc>
                        <a:spcBef>
                          <a:spcPts val="385"/>
                        </a:spcBef>
                        <a:spcAft>
                          <a:spcPts val="0"/>
                        </a:spcAft>
                        <a:buClrTx/>
                        <a:buSzTx/>
                        <a:buFontTx/>
                        <a:buNone/>
                        <a:tabLst/>
                        <a:defRPr/>
                      </a:pPr>
                      <a:r>
                        <a:rPr lang="pl-PL" sz="20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wydatki ogółem poniesione w 2017</a:t>
                      </a:r>
                      <a:r>
                        <a:rPr lang="pl-PL" sz="2000" b="1" kern="1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0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dirty="0" smtClean="0">
                          <a:effectLst/>
                          <a:latin typeface="Times New Roman" panose="02020603050405020304" pitchFamily="18" charset="0"/>
                          <a:ea typeface="Calibri" panose="020F0502020204030204" pitchFamily="34" charset="0"/>
                          <a:cs typeface="Times New Roman" panose="02020603050405020304" pitchFamily="18" charset="0"/>
                        </a:rPr>
                        <a:t>3 040 707,00</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dirty="0" smtClean="0">
                          <a:effectLst/>
                          <a:latin typeface="Times New Roman" panose="02020603050405020304" pitchFamily="18" charset="0"/>
                          <a:ea typeface="Calibri" panose="020F0502020204030204" pitchFamily="34" charset="0"/>
                          <a:cs typeface="Times New Roman" panose="02020603050405020304" pitchFamily="18" charset="0"/>
                        </a:rPr>
                        <a:t>73 807</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dirty="0" smtClean="0">
                          <a:effectLst/>
                          <a:latin typeface="Times New Roman" panose="02020603050405020304" pitchFamily="18" charset="0"/>
                          <a:ea typeface="Calibri" panose="020F0502020204030204" pitchFamily="34" charset="0"/>
                          <a:cs typeface="Times New Roman" panose="02020603050405020304" pitchFamily="18" charset="0"/>
                        </a:rPr>
                        <a:t>114,44</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0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3 433,17</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0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41 198,08</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7530653"/>
                  </a:ext>
                </a:extLst>
              </a:tr>
              <a:tr h="1031080">
                <a:tc>
                  <a:txBody>
                    <a:bodyPr/>
                    <a:lstStyle/>
                    <a:p>
                      <a:pPr algn="l" fontAlgn="base">
                        <a:lnSpc>
                          <a:spcPct val="107000"/>
                        </a:lnSpc>
                        <a:spcBef>
                          <a:spcPts val="385"/>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 tym szacunkowo wydatki bieżące pozapłacowe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8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497 582,00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xxx</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15,82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482,60 </a:t>
                      </a:r>
                      <a:endParaRPr lang="pl-PL"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base">
                        <a:lnSpc>
                          <a:spcPct val="107000"/>
                        </a:lnSpc>
                        <a:spcBef>
                          <a:spcPts val="430"/>
                        </a:spcBef>
                        <a:spcAft>
                          <a:spcPts val="0"/>
                        </a:spcAft>
                      </a:pPr>
                      <a:r>
                        <a:rPr lang="pl-PL"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5 791,22 </a:t>
                      </a:r>
                      <a:endParaRPr lang="pl-PL"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133" marR="47133" marT="23567" marB="23567"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483478"/>
                  </a:ext>
                </a:extLst>
              </a:tr>
            </a:tbl>
          </a:graphicData>
        </a:graphic>
      </p:graphicFrame>
      <p:sp>
        <p:nvSpPr>
          <p:cNvPr id="3" name="Rectangle 1"/>
          <p:cNvSpPr>
            <a:spLocks noChangeArrowheads="1"/>
          </p:cNvSpPr>
          <p:nvPr/>
        </p:nvSpPr>
        <p:spPr bwMode="auto">
          <a:xfrm>
            <a:off x="527497" y="1919501"/>
            <a:ext cx="19285391" cy="74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spTree>
    <p:extLst>
      <p:ext uri="{BB962C8B-B14F-4D97-AF65-F5344CB8AC3E}">
        <p14:creationId xmlns:p14="http://schemas.microsoft.com/office/powerpoint/2010/main" val="34401010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823464" y="245984"/>
            <a:ext cx="10364451" cy="623261"/>
          </a:xfrm>
        </p:spPr>
        <p:txBody>
          <a:bodyPr>
            <a:normAutofit fontScale="90000"/>
          </a:bodyPr>
          <a:lstStyle/>
          <a:p>
            <a:pPr algn="r"/>
            <a:r>
              <a:rPr lang="pl-PL" dirty="0" smtClean="0"/>
              <a:t>Europa  i USA - Koszty</a:t>
            </a:r>
            <a:endParaRPr lang="pl-PL" dirty="0"/>
          </a:p>
        </p:txBody>
      </p:sp>
      <p:sp>
        <p:nvSpPr>
          <p:cNvPr id="5" name="Symbol zastępczy zawartości 4"/>
          <p:cNvSpPr>
            <a:spLocks noGrp="1"/>
          </p:cNvSpPr>
          <p:nvPr>
            <p:ph sz="quarter" idx="13"/>
          </p:nvPr>
        </p:nvSpPr>
        <p:spPr>
          <a:xfrm>
            <a:off x="1132113" y="966652"/>
            <a:ext cx="11059887" cy="5772816"/>
          </a:xfrm>
        </p:spPr>
        <p:txBody>
          <a:bodyPr>
            <a:noAutofit/>
          </a:bodyPr>
          <a:lstStyle/>
          <a:p>
            <a:r>
              <a:rPr lang="pl-PL" sz="2200" b="1" dirty="0"/>
              <a:t>Średni koszt izolacji penitencjarnej dla Europy, wynosił w 2014 r.  </a:t>
            </a:r>
            <a:r>
              <a:rPr lang="pl-PL" sz="2200" b="1" dirty="0" smtClean="0"/>
              <a:t>              102,61 </a:t>
            </a:r>
            <a:r>
              <a:rPr lang="pl-PL" sz="2200" b="1" dirty="0"/>
              <a:t>€ na dzień, </a:t>
            </a:r>
            <a:r>
              <a:rPr lang="pl-PL" sz="2200" b="1" dirty="0" smtClean="0"/>
              <a:t>Mediana </a:t>
            </a:r>
            <a:r>
              <a:rPr lang="pl-PL" sz="2200" b="1" dirty="0"/>
              <a:t>kształtowała się na poziomie 59,72 €. </a:t>
            </a:r>
            <a:endParaRPr lang="pl-PL" sz="2200" b="1" dirty="0" smtClean="0"/>
          </a:p>
          <a:p>
            <a:pPr marL="0" indent="0">
              <a:buNone/>
            </a:pPr>
            <a:endParaRPr lang="pl-PL" sz="2200" dirty="0"/>
          </a:p>
          <a:p>
            <a:r>
              <a:rPr lang="pl-PL" sz="2200" dirty="0"/>
              <a:t>Równie wysokie są koszty wykonania kary w USA, w 2015 r. </a:t>
            </a:r>
            <a:r>
              <a:rPr lang="pl-PL" sz="2200" dirty="0" smtClean="0"/>
              <a:t>wydatki </a:t>
            </a:r>
            <a:r>
              <a:rPr lang="pl-PL" sz="2200" dirty="0"/>
              <a:t>na jednego osadzonego wyniosły </a:t>
            </a:r>
            <a:r>
              <a:rPr lang="pl-PL" sz="2200" b="1" dirty="0"/>
              <a:t>średnio 33.274 USD w skali roku</a:t>
            </a:r>
            <a:r>
              <a:rPr lang="pl-PL" sz="2200" dirty="0"/>
              <a:t>. </a:t>
            </a:r>
          </a:p>
          <a:p>
            <a:r>
              <a:rPr lang="pl-PL" sz="2200" dirty="0"/>
              <a:t>Najmniej kosztował podatników skazany w Alabamie – 14.780 USD. </a:t>
            </a:r>
          </a:p>
          <a:p>
            <a:r>
              <a:rPr lang="pl-PL" sz="2200" dirty="0"/>
              <a:t>Najwyższe koszty zanotowano w </a:t>
            </a:r>
            <a:r>
              <a:rPr lang="pl-PL" sz="2200" b="1" dirty="0"/>
              <a:t>Nowym Jorku</a:t>
            </a:r>
            <a:r>
              <a:rPr lang="pl-PL" sz="2200" dirty="0"/>
              <a:t>, gdzie w ciągu roku na jednego osadzonego należało wydać aż </a:t>
            </a:r>
            <a:r>
              <a:rPr lang="pl-PL" sz="2200" b="1" dirty="0"/>
              <a:t>63.355 USD</a:t>
            </a:r>
            <a:r>
              <a:rPr lang="pl-PL" sz="2200" dirty="0"/>
              <a:t>. Alaska, Kalifornia, Connecticut, Massachusetts, New Jersey, New York, </a:t>
            </a:r>
            <a:r>
              <a:rPr lang="pl-PL" sz="2200" dirty="0" err="1"/>
              <a:t>Rhode</a:t>
            </a:r>
            <a:r>
              <a:rPr lang="pl-PL" sz="2200" dirty="0"/>
              <a:t> Island i Vermont – w tych stanach wydatki na jednego więźnia przekraczały 50 tys. USD. </a:t>
            </a:r>
          </a:p>
          <a:p>
            <a:r>
              <a:rPr lang="pl-PL" sz="2200" b="1" dirty="0"/>
              <a:t>W osiemnastu stanach, głównie południowych, koszty te nie przekraczały </a:t>
            </a:r>
            <a:r>
              <a:rPr lang="pl-PL" sz="2200" b="1" dirty="0" smtClean="0"/>
              <a:t>             25 </a:t>
            </a:r>
            <a:r>
              <a:rPr lang="pl-PL" sz="2200" b="1" dirty="0"/>
              <a:t>tys. USD. </a:t>
            </a:r>
            <a:r>
              <a:rPr lang="pl-PL" sz="2200" dirty="0"/>
              <a:t>W pozostałych stanach koszty utrzymania jednego osadzonego w skali roku oscylowały w przedziale od 25 tys. USD do 50 tys. USD</a:t>
            </a:r>
            <a:r>
              <a:rPr lang="pl-PL" sz="2200" dirty="0" smtClean="0"/>
              <a:t>.</a:t>
            </a:r>
            <a:endParaRPr lang="pl-PL" sz="2200" dirty="0"/>
          </a:p>
        </p:txBody>
      </p:sp>
    </p:spTree>
    <p:extLst>
      <p:ext uri="{BB962C8B-B14F-4D97-AF65-F5344CB8AC3E}">
        <p14:creationId xmlns:p14="http://schemas.microsoft.com/office/powerpoint/2010/main" val="498784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468174417"/>
              </p:ext>
            </p:extLst>
          </p:nvPr>
        </p:nvGraphicFramePr>
        <p:xfrm>
          <a:off x="169333" y="0"/>
          <a:ext cx="11864622" cy="6877807"/>
        </p:xfrm>
        <a:graphic>
          <a:graphicData uri="http://schemas.openxmlformats.org/drawingml/2006/table">
            <a:tbl>
              <a:tblPr firstRow="1" firstCol="1" bandRow="1">
                <a:tableStyleId>{5C22544A-7EE6-4342-B048-85BDC9FD1C3A}</a:tableStyleId>
              </a:tblPr>
              <a:tblGrid>
                <a:gridCol w="2965502">
                  <a:extLst>
                    <a:ext uri="{9D8B030D-6E8A-4147-A177-3AD203B41FA5}">
                      <a16:colId xmlns:a16="http://schemas.microsoft.com/office/drawing/2014/main" val="3939840804"/>
                    </a:ext>
                  </a:extLst>
                </a:gridCol>
                <a:gridCol w="2966809">
                  <a:extLst>
                    <a:ext uri="{9D8B030D-6E8A-4147-A177-3AD203B41FA5}">
                      <a16:colId xmlns:a16="http://schemas.microsoft.com/office/drawing/2014/main" val="96199139"/>
                    </a:ext>
                  </a:extLst>
                </a:gridCol>
                <a:gridCol w="2965502">
                  <a:extLst>
                    <a:ext uri="{9D8B030D-6E8A-4147-A177-3AD203B41FA5}">
                      <a16:colId xmlns:a16="http://schemas.microsoft.com/office/drawing/2014/main" val="4014638340"/>
                    </a:ext>
                  </a:extLst>
                </a:gridCol>
                <a:gridCol w="2966809">
                  <a:extLst>
                    <a:ext uri="{9D8B030D-6E8A-4147-A177-3AD203B41FA5}">
                      <a16:colId xmlns:a16="http://schemas.microsoft.com/office/drawing/2014/main" val="504114862"/>
                    </a:ext>
                  </a:extLst>
                </a:gridCol>
              </a:tblGrid>
              <a:tr h="1659631">
                <a:tc>
                  <a:txBody>
                    <a:bodyPr/>
                    <a:lstStyle/>
                    <a:p>
                      <a:pPr algn="ctr">
                        <a:lnSpc>
                          <a:spcPct val="107000"/>
                        </a:lnSpc>
                        <a:spcAft>
                          <a:spcPts val="0"/>
                        </a:spcAft>
                      </a:pPr>
                      <a:r>
                        <a:rPr lang="pl-PL" sz="2000" dirty="0">
                          <a:effectLst/>
                        </a:rPr>
                        <a:t>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Wydatki na utrzymanie jednego osadzonego (średnia wartość w przeliczeniu na jeden dzień w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Wydatki na utrzymanie jednego osadzonego (średnia wartość w przeliczeniu na jeden dzień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1224419673"/>
                  </a:ext>
                </a:extLst>
              </a:tr>
              <a:tr h="323974">
                <a:tc>
                  <a:txBody>
                    <a:bodyPr/>
                    <a:lstStyle/>
                    <a:p>
                      <a:pPr algn="ctr">
                        <a:lnSpc>
                          <a:spcPct val="107000"/>
                        </a:lnSpc>
                        <a:spcAft>
                          <a:spcPts val="0"/>
                        </a:spcAft>
                      </a:pPr>
                      <a:r>
                        <a:rPr lang="pl-PL" sz="2000">
                          <a:effectLst/>
                        </a:rPr>
                        <a:t>Austria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112,97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Rosja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22,51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3194509004"/>
                  </a:ext>
                </a:extLst>
              </a:tr>
              <a:tr h="323974">
                <a:tc>
                  <a:txBody>
                    <a:bodyPr/>
                    <a:lstStyle/>
                    <a:p>
                      <a:pPr algn="ctr">
                        <a:lnSpc>
                          <a:spcPct val="107000"/>
                        </a:lnSpc>
                        <a:spcAft>
                          <a:spcPts val="0"/>
                        </a:spcAft>
                      </a:pPr>
                      <a:r>
                        <a:rPr lang="pl-PL" sz="2000">
                          <a:effectLst/>
                        </a:rPr>
                        <a:t>Belgia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137,28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Hiszpania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59,72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918174784"/>
                  </a:ext>
                </a:extLst>
              </a:tr>
              <a:tr h="323974">
                <a:tc>
                  <a:txBody>
                    <a:bodyPr/>
                    <a:lstStyle/>
                    <a:p>
                      <a:pPr algn="ctr">
                        <a:lnSpc>
                          <a:spcPct val="107000"/>
                        </a:lnSpc>
                        <a:spcAft>
                          <a:spcPts val="0"/>
                        </a:spcAft>
                      </a:pPr>
                      <a:r>
                        <a:rPr lang="pl-PL" sz="2000">
                          <a:effectLst/>
                        </a:rPr>
                        <a:t>Bułgaria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13,68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Szwecja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354,00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168800385"/>
                  </a:ext>
                </a:extLst>
              </a:tr>
              <a:tr h="323974">
                <a:tc>
                  <a:txBody>
                    <a:bodyPr/>
                    <a:lstStyle/>
                    <a:p>
                      <a:pPr algn="ctr">
                        <a:lnSpc>
                          <a:spcPct val="107000"/>
                        </a:lnSpc>
                        <a:spcAft>
                          <a:spcPts val="0"/>
                        </a:spcAft>
                      </a:pPr>
                      <a:r>
                        <a:rPr lang="pl-PL" sz="2000">
                          <a:effectLst/>
                        </a:rPr>
                        <a:t>Czechy</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45,00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Turcja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21,72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4036349135"/>
                  </a:ext>
                </a:extLst>
              </a:tr>
              <a:tr h="323974">
                <a:tc>
                  <a:txBody>
                    <a:bodyPr/>
                    <a:lstStyle/>
                    <a:p>
                      <a:pPr algn="ctr">
                        <a:lnSpc>
                          <a:spcPct val="107000"/>
                        </a:lnSpc>
                        <a:spcAft>
                          <a:spcPts val="0"/>
                        </a:spcAft>
                      </a:pPr>
                      <a:r>
                        <a:rPr lang="pl-PL" sz="2000">
                          <a:effectLst/>
                        </a:rPr>
                        <a:t>Dania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191,00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Słowacja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39,39</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1978445619"/>
                  </a:ext>
                </a:extLst>
              </a:tr>
              <a:tr h="323974">
                <a:tc>
                  <a:txBody>
                    <a:bodyPr/>
                    <a:lstStyle/>
                    <a:p>
                      <a:pPr algn="ctr">
                        <a:lnSpc>
                          <a:spcPct val="107000"/>
                        </a:lnSpc>
                        <a:spcAft>
                          <a:spcPts val="0"/>
                        </a:spcAft>
                      </a:pPr>
                      <a:r>
                        <a:rPr lang="pl-PL" sz="2000">
                          <a:effectLst/>
                        </a:rPr>
                        <a:t>Finlandia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175,00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San Marino</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480,81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550887207"/>
                  </a:ext>
                </a:extLst>
              </a:tr>
              <a:tr h="323974">
                <a:tc>
                  <a:txBody>
                    <a:bodyPr/>
                    <a:lstStyle/>
                    <a:p>
                      <a:pPr algn="ctr">
                        <a:lnSpc>
                          <a:spcPct val="107000"/>
                        </a:lnSpc>
                        <a:spcAft>
                          <a:spcPts val="0"/>
                        </a:spcAft>
                      </a:pPr>
                      <a:r>
                        <a:rPr lang="pl-PL" sz="2000">
                          <a:effectLst/>
                        </a:rPr>
                        <a:t>Francja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102,67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Portugalia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41,22</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565941310"/>
                  </a:ext>
                </a:extLst>
              </a:tr>
              <a:tr h="323974">
                <a:tc>
                  <a:txBody>
                    <a:bodyPr/>
                    <a:lstStyle/>
                    <a:p>
                      <a:pPr algn="ctr">
                        <a:lnSpc>
                          <a:spcPct val="107000"/>
                        </a:lnSpc>
                        <a:spcAft>
                          <a:spcPts val="0"/>
                        </a:spcAft>
                      </a:pPr>
                      <a:r>
                        <a:rPr lang="pl-PL" sz="2000">
                          <a:effectLst/>
                        </a:rPr>
                        <a:t>Niemcy</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b="1" dirty="0">
                          <a:effectLst/>
                        </a:rPr>
                        <a:t>129,35</a:t>
                      </a: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Gruzja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5,66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4126847930"/>
                  </a:ext>
                </a:extLst>
              </a:tr>
              <a:tr h="323974">
                <a:tc>
                  <a:txBody>
                    <a:bodyPr/>
                    <a:lstStyle/>
                    <a:p>
                      <a:pPr algn="ctr">
                        <a:lnSpc>
                          <a:spcPct val="107000"/>
                        </a:lnSpc>
                        <a:spcAft>
                          <a:spcPts val="0"/>
                        </a:spcAft>
                      </a:pPr>
                      <a:r>
                        <a:rPr lang="pl-PL" sz="2000">
                          <a:effectLst/>
                        </a:rPr>
                        <a:t>Grecja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28,16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Serbia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19,38</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3441286711"/>
                  </a:ext>
                </a:extLst>
              </a:tr>
              <a:tr h="323974">
                <a:tc>
                  <a:txBody>
                    <a:bodyPr/>
                    <a:lstStyle/>
                    <a:p>
                      <a:pPr algn="ctr">
                        <a:lnSpc>
                          <a:spcPct val="107000"/>
                        </a:lnSpc>
                        <a:spcAft>
                          <a:spcPts val="0"/>
                        </a:spcAft>
                      </a:pPr>
                      <a:r>
                        <a:rPr lang="pl-PL" sz="2000">
                          <a:effectLst/>
                        </a:rPr>
                        <a:t>Węgry</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26,57</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Anglia i Walia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b="1" dirty="0">
                          <a:effectLst/>
                        </a:rPr>
                        <a:t>115,76</a:t>
                      </a: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2922225546"/>
                  </a:ext>
                </a:extLst>
              </a:tr>
              <a:tr h="323974">
                <a:tc>
                  <a:txBody>
                    <a:bodyPr/>
                    <a:lstStyle/>
                    <a:p>
                      <a:pPr algn="ctr">
                        <a:lnSpc>
                          <a:spcPct val="107000"/>
                        </a:lnSpc>
                        <a:spcAft>
                          <a:spcPts val="0"/>
                        </a:spcAft>
                      </a:pPr>
                      <a:r>
                        <a:rPr lang="pl-PL" sz="2000">
                          <a:effectLst/>
                        </a:rPr>
                        <a:t>Irlandia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189,00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Północna Irlandia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112,20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1582144834"/>
                  </a:ext>
                </a:extLst>
              </a:tr>
              <a:tr h="323974">
                <a:tc>
                  <a:txBody>
                    <a:bodyPr/>
                    <a:lstStyle/>
                    <a:p>
                      <a:pPr algn="ctr">
                        <a:lnSpc>
                          <a:spcPct val="107000"/>
                        </a:lnSpc>
                        <a:spcAft>
                          <a:spcPts val="0"/>
                        </a:spcAft>
                      </a:pPr>
                      <a:r>
                        <a:rPr lang="pl-PL" sz="2000">
                          <a:effectLst/>
                        </a:rPr>
                        <a:t>Włochy</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141,76</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Szkocja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125,00</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2081318334"/>
                  </a:ext>
                </a:extLst>
              </a:tr>
              <a:tr h="323974">
                <a:tc>
                  <a:txBody>
                    <a:bodyPr/>
                    <a:lstStyle/>
                    <a:p>
                      <a:pPr algn="ctr">
                        <a:lnSpc>
                          <a:spcPct val="107000"/>
                        </a:lnSpc>
                        <a:spcAft>
                          <a:spcPts val="0"/>
                        </a:spcAft>
                      </a:pPr>
                      <a:r>
                        <a:rPr lang="pl-PL" sz="2000">
                          <a:effectLst/>
                        </a:rPr>
                        <a:t>Litwa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16,05</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r">
                        <a:lnSpc>
                          <a:spcPct val="107000"/>
                        </a:lnSpc>
                        <a:spcAft>
                          <a:spcPts val="0"/>
                        </a:spcAft>
                      </a:pPr>
                      <a:r>
                        <a:rPr lang="pl-PL" sz="2000">
                          <a:effectLst/>
                        </a:rPr>
                        <a:t>Średnia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102,61€</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4086150209"/>
                  </a:ext>
                </a:extLst>
              </a:tr>
              <a:tr h="323974">
                <a:tc>
                  <a:txBody>
                    <a:bodyPr/>
                    <a:lstStyle/>
                    <a:p>
                      <a:pPr algn="ctr">
                        <a:lnSpc>
                          <a:spcPct val="107000"/>
                        </a:lnSpc>
                        <a:spcAft>
                          <a:spcPts val="0"/>
                        </a:spcAft>
                      </a:pPr>
                      <a:r>
                        <a:rPr lang="pl-PL" sz="2000">
                          <a:effectLst/>
                        </a:rPr>
                        <a:t>Holandia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dirty="0">
                          <a:effectLst/>
                        </a:rPr>
                        <a:t>273,00</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r">
                        <a:lnSpc>
                          <a:spcPct val="107000"/>
                        </a:lnSpc>
                        <a:spcAft>
                          <a:spcPts val="0"/>
                        </a:spcAft>
                      </a:pPr>
                      <a:r>
                        <a:rPr lang="pl-PL" sz="2000">
                          <a:effectLst/>
                        </a:rPr>
                        <a:t>Mediana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59,72 €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711776868"/>
                  </a:ext>
                </a:extLst>
              </a:tr>
              <a:tr h="323293">
                <a:tc>
                  <a:txBody>
                    <a:bodyPr/>
                    <a:lstStyle/>
                    <a:p>
                      <a:pPr algn="ctr">
                        <a:lnSpc>
                          <a:spcPct val="107000"/>
                        </a:lnSpc>
                        <a:spcAft>
                          <a:spcPts val="0"/>
                        </a:spcAft>
                      </a:pPr>
                      <a:r>
                        <a:rPr lang="pl-PL" sz="2000">
                          <a:effectLst/>
                        </a:rPr>
                        <a:t>Norwegia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b="1" dirty="0">
                          <a:effectLst/>
                        </a:rPr>
                        <a:t>348,00</a:t>
                      </a: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r">
                        <a:lnSpc>
                          <a:spcPct val="107000"/>
                        </a:lnSpc>
                        <a:spcAft>
                          <a:spcPts val="0"/>
                        </a:spcAft>
                      </a:pPr>
                      <a:r>
                        <a:rPr lang="pl-PL" sz="2000">
                          <a:effectLst/>
                        </a:rPr>
                        <a:t>Minimalna wartość</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a:effectLst/>
                        </a:rPr>
                        <a:t>5,66 €</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3762472989"/>
                  </a:ext>
                </a:extLst>
              </a:tr>
              <a:tr h="323974">
                <a:tc>
                  <a:txBody>
                    <a:bodyPr/>
                    <a:lstStyle/>
                    <a:p>
                      <a:pPr algn="ctr">
                        <a:lnSpc>
                          <a:spcPct val="107000"/>
                        </a:lnSpc>
                        <a:spcAft>
                          <a:spcPts val="0"/>
                        </a:spcAft>
                      </a:pPr>
                      <a:r>
                        <a:rPr lang="pl-PL" sz="2000">
                          <a:effectLst/>
                        </a:rPr>
                        <a:t>Polska</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b="1" dirty="0">
                          <a:effectLst/>
                        </a:rPr>
                        <a:t>22,50</a:t>
                      </a: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r">
                        <a:lnSpc>
                          <a:spcPct val="107000"/>
                        </a:lnSpc>
                        <a:spcAft>
                          <a:spcPts val="0"/>
                        </a:spcAft>
                      </a:pPr>
                      <a:r>
                        <a:rPr lang="pl-PL" sz="2000">
                          <a:effectLst/>
                        </a:rPr>
                        <a:t>Maksymalna wartość</a:t>
                      </a:r>
                      <a:endParaRPr lang="pl-PL" sz="200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tc>
                  <a:txBody>
                    <a:bodyPr/>
                    <a:lstStyle/>
                    <a:p>
                      <a:pPr algn="ctr">
                        <a:lnSpc>
                          <a:spcPct val="107000"/>
                        </a:lnSpc>
                        <a:spcAft>
                          <a:spcPts val="0"/>
                        </a:spcAft>
                      </a:pPr>
                      <a:r>
                        <a:rPr lang="pl-PL" sz="2000" dirty="0">
                          <a:effectLst/>
                        </a:rPr>
                        <a:t>480,81 €</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181" marR="66181" marT="0" marB="0"/>
                </a:tc>
                <a:extLst>
                  <a:ext uri="{0D108BD9-81ED-4DB2-BD59-A6C34878D82A}">
                    <a16:rowId xmlns:a16="http://schemas.microsoft.com/office/drawing/2014/main" val="1468108184"/>
                  </a:ext>
                </a:extLst>
              </a:tr>
            </a:tbl>
          </a:graphicData>
        </a:graphic>
      </p:graphicFrame>
    </p:spTree>
    <p:extLst>
      <p:ext uri="{BB962C8B-B14F-4D97-AF65-F5344CB8AC3E}">
        <p14:creationId xmlns:p14="http://schemas.microsoft.com/office/powerpoint/2010/main" val="16094093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p:cNvSpPr txBox="1">
            <a:spLocks/>
          </p:cNvSpPr>
          <p:nvPr/>
        </p:nvSpPr>
        <p:spPr>
          <a:xfrm>
            <a:off x="0" y="79023"/>
            <a:ext cx="12192000" cy="6922668"/>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endParaRPr lang="pl-PL" sz="2400" dirty="0" smtClean="0"/>
          </a:p>
        </p:txBody>
      </p:sp>
      <p:sp>
        <p:nvSpPr>
          <p:cNvPr id="3" name="Tytuł 2"/>
          <p:cNvSpPr>
            <a:spLocks noGrp="1"/>
          </p:cNvSpPr>
          <p:nvPr>
            <p:ph type="title"/>
          </p:nvPr>
        </p:nvSpPr>
        <p:spPr>
          <a:xfrm>
            <a:off x="1749798" y="226632"/>
            <a:ext cx="10364451" cy="538082"/>
          </a:xfrm>
        </p:spPr>
        <p:txBody>
          <a:bodyPr>
            <a:normAutofit fontScale="90000"/>
          </a:bodyPr>
          <a:lstStyle/>
          <a:p>
            <a:pPr algn="r"/>
            <a:r>
              <a:rPr lang="pl-PL" dirty="0"/>
              <a:t>(</a:t>
            </a:r>
            <a:r>
              <a:rPr lang="pl-PL" dirty="0" err="1"/>
              <a:t>Risk-Need-Responsivity</a:t>
            </a:r>
            <a:r>
              <a:rPr lang="pl-PL" dirty="0" smtClean="0"/>
              <a:t>) – </a:t>
            </a:r>
            <a:br>
              <a:rPr lang="pl-PL" dirty="0" smtClean="0"/>
            </a:br>
            <a:r>
              <a:rPr lang="pl-PL" dirty="0" smtClean="0"/>
              <a:t>J</a:t>
            </a:r>
            <a:r>
              <a:rPr lang="pl-PL" dirty="0"/>
              <a:t>. </a:t>
            </a:r>
            <a:r>
              <a:rPr lang="pl-PL" dirty="0" err="1"/>
              <a:t>Bonta</a:t>
            </a:r>
            <a:r>
              <a:rPr lang="pl-PL" dirty="0"/>
              <a:t>, D.A. Andrews, </a:t>
            </a:r>
            <a:r>
              <a:rPr lang="pl-PL" dirty="0" err="1" smtClean="0"/>
              <a:t>R.D.Hoge</a:t>
            </a:r>
            <a:endParaRPr lang="pl-PL" dirty="0"/>
          </a:p>
        </p:txBody>
      </p:sp>
      <p:sp>
        <p:nvSpPr>
          <p:cNvPr id="4" name="Symbol zastępczy zawartości 3"/>
          <p:cNvSpPr>
            <a:spLocks noGrp="1"/>
          </p:cNvSpPr>
          <p:nvPr>
            <p:ph sz="quarter" idx="13"/>
          </p:nvPr>
        </p:nvSpPr>
        <p:spPr>
          <a:xfrm>
            <a:off x="1027611" y="1445623"/>
            <a:ext cx="11472414" cy="5647671"/>
          </a:xfrm>
        </p:spPr>
        <p:txBody>
          <a:bodyPr>
            <a:normAutofit/>
          </a:bodyPr>
          <a:lstStyle/>
          <a:p>
            <a:pPr marL="0" indent="0">
              <a:lnSpc>
                <a:spcPct val="100000"/>
              </a:lnSpc>
              <a:buNone/>
            </a:pPr>
            <a:r>
              <a:rPr lang="pl-PL" sz="2200" dirty="0"/>
              <a:t>Tzw. wielka czwórka, czyli czynniki bardzo mocno wpływające na zachowania kryminalne, do których zaliczamy: </a:t>
            </a:r>
          </a:p>
          <a:p>
            <a:pPr>
              <a:lnSpc>
                <a:spcPct val="100000"/>
              </a:lnSpc>
            </a:pPr>
            <a:r>
              <a:rPr lang="pl-PL" sz="2200" b="1" dirty="0"/>
              <a:t>antyspołeczne zachowania w przeszłości </a:t>
            </a:r>
            <a:r>
              <a:rPr lang="pl-PL" sz="2200" dirty="0"/>
              <a:t>(zatrzymania, odpowiedzialność na zasadach przewidzianych dla nieletnich, nieudana probacja oraz łamanie warunków podczas zwolnień z zakładów poprawczych i zakładów karnych), </a:t>
            </a:r>
          </a:p>
          <a:p>
            <a:pPr>
              <a:lnSpc>
                <a:spcPct val="100000"/>
              </a:lnSpc>
            </a:pPr>
            <a:r>
              <a:rPr lang="pl-PL" sz="2200" b="1" dirty="0"/>
              <a:t>antyspołeczna osobowość </a:t>
            </a:r>
            <a:r>
              <a:rPr lang="pl-PL" sz="2200" dirty="0"/>
              <a:t>(skłonność do </a:t>
            </a:r>
            <a:r>
              <a:rPr lang="pl-PL" sz="2200" dirty="0" err="1"/>
              <a:t>zachowań</a:t>
            </a:r>
            <a:r>
              <a:rPr lang="pl-PL" sz="2200" dirty="0"/>
              <a:t> impulsywnych, agresja i przemoc w relacji ze światem zewnętrznym, potrzeba mocnych wrażeń, wypracowane techniki manipulacji), </a:t>
            </a:r>
          </a:p>
          <a:p>
            <a:pPr>
              <a:lnSpc>
                <a:spcPct val="100000"/>
              </a:lnSpc>
            </a:pPr>
            <a:r>
              <a:rPr lang="pl-PL" sz="2200" b="1" dirty="0"/>
              <a:t>antyspołeczna postawa </a:t>
            </a:r>
            <a:r>
              <a:rPr lang="pl-PL" sz="2200" dirty="0"/>
              <a:t>(internalizacja wartości, zasad, reguł związanych ze światem przestępczym, rozbudowany system racjonalizacji uzasadniający przestępczy styl życia, identyfikacja ze światem przestępczym),</a:t>
            </a:r>
          </a:p>
          <a:p>
            <a:pPr>
              <a:lnSpc>
                <a:spcPct val="100000"/>
              </a:lnSpc>
            </a:pPr>
            <a:r>
              <a:rPr lang="pl-PL" sz="2200" b="1" dirty="0"/>
              <a:t>oraz antyspołeczna grupa odniesienia </a:t>
            </a:r>
            <a:r>
              <a:rPr lang="pl-PL" sz="2200" dirty="0"/>
              <a:t>(powiązanie i silna identyfikacja ze środowiskiem przestępczym, zakotwiczenie w podkulturze, braku możliwości lub potrzeby zerwania kontaktów ze środowiskami patologicznymi). </a:t>
            </a:r>
          </a:p>
          <a:p>
            <a:endParaRPr lang="pl-PL" dirty="0"/>
          </a:p>
        </p:txBody>
      </p:sp>
    </p:spTree>
    <p:extLst>
      <p:ext uri="{BB962C8B-B14F-4D97-AF65-F5344CB8AC3E}">
        <p14:creationId xmlns:p14="http://schemas.microsoft.com/office/powerpoint/2010/main" val="38150613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27549" y="153528"/>
            <a:ext cx="10364451" cy="101601"/>
          </a:xfrm>
        </p:spPr>
        <p:txBody>
          <a:bodyPr>
            <a:normAutofit fontScale="90000"/>
          </a:bodyPr>
          <a:lstStyle/>
          <a:p>
            <a:pPr algn="r">
              <a:lnSpc>
                <a:spcPct val="100000"/>
              </a:lnSpc>
            </a:pPr>
            <a:r>
              <a:rPr lang="pl-PL" dirty="0"/>
              <a:t>(</a:t>
            </a:r>
            <a:r>
              <a:rPr lang="pl-PL" dirty="0" err="1"/>
              <a:t>Risk-Need-Responsivity</a:t>
            </a:r>
            <a:r>
              <a:rPr lang="pl-PL" dirty="0" smtClean="0"/>
              <a:t>) – </a:t>
            </a:r>
            <a:br>
              <a:rPr lang="pl-PL" dirty="0" smtClean="0"/>
            </a:br>
            <a:r>
              <a:rPr lang="pl-PL" dirty="0" smtClean="0"/>
              <a:t>J</a:t>
            </a:r>
            <a:r>
              <a:rPr lang="pl-PL" dirty="0"/>
              <a:t>. </a:t>
            </a:r>
            <a:r>
              <a:rPr lang="pl-PL" dirty="0" err="1"/>
              <a:t>Bonta</a:t>
            </a:r>
            <a:r>
              <a:rPr lang="pl-PL" dirty="0"/>
              <a:t>, D.A. Andrews, </a:t>
            </a:r>
            <a:r>
              <a:rPr lang="pl-PL" dirty="0" err="1"/>
              <a:t>R.D.Hoge</a:t>
            </a:r>
            <a:r>
              <a:rPr lang="pl-PL" sz="2400" dirty="0"/>
              <a:t/>
            </a:r>
            <a:br>
              <a:rPr lang="pl-PL" sz="2400" dirty="0"/>
            </a:br>
            <a:r>
              <a:rPr lang="pl-PL" sz="2400" dirty="0"/>
              <a:t/>
            </a:r>
            <a:br>
              <a:rPr lang="pl-PL" sz="2400" dirty="0"/>
            </a:br>
            <a:endParaRPr lang="pl-PL" sz="2400" dirty="0"/>
          </a:p>
        </p:txBody>
      </p:sp>
      <p:sp>
        <p:nvSpPr>
          <p:cNvPr id="4" name="Symbol zastępczy zawartości 3"/>
          <p:cNvSpPr>
            <a:spLocks noGrp="1"/>
          </p:cNvSpPr>
          <p:nvPr>
            <p:ph sz="quarter" idx="13"/>
          </p:nvPr>
        </p:nvSpPr>
        <p:spPr>
          <a:xfrm>
            <a:off x="1306285" y="1402080"/>
            <a:ext cx="10702835" cy="5732821"/>
          </a:xfrm>
        </p:spPr>
        <p:txBody>
          <a:bodyPr>
            <a:normAutofit/>
          </a:bodyPr>
          <a:lstStyle/>
          <a:p>
            <a:pPr marL="0" indent="0">
              <a:buNone/>
            </a:pPr>
            <a:endParaRPr lang="pl-PL" sz="2200" dirty="0" smtClean="0"/>
          </a:p>
          <a:p>
            <a:pPr marL="0" indent="0">
              <a:buNone/>
            </a:pPr>
            <a:r>
              <a:rPr lang="pl-PL" sz="2200" dirty="0" smtClean="0"/>
              <a:t>Druga </a:t>
            </a:r>
            <a:r>
              <a:rPr lang="pl-PL" sz="2200" dirty="0"/>
              <a:t>czwórka czynników nazywana jest umiarkowaną i zaliczamy do niej: </a:t>
            </a:r>
            <a:endParaRPr lang="pl-PL" sz="2200" dirty="0" smtClean="0"/>
          </a:p>
          <a:p>
            <a:r>
              <a:rPr lang="pl-PL" sz="2200" b="1" dirty="0" smtClean="0"/>
              <a:t>trudną </a:t>
            </a:r>
            <a:r>
              <a:rPr lang="pl-PL" sz="2200" b="1" dirty="0"/>
              <a:t>sytuację rodzinną </a:t>
            </a:r>
            <a:r>
              <a:rPr lang="pl-PL" sz="2200" dirty="0"/>
              <a:t>(charakter związku partnerskiego, poziom i częstotliwość konfliktów, struktura rodziny, zjawiska patologiczne, np. przemoc, znęcanie, brak należytej opieki nad małoletnimi), </a:t>
            </a:r>
            <a:endParaRPr lang="pl-PL" sz="2200" dirty="0" smtClean="0"/>
          </a:p>
          <a:p>
            <a:r>
              <a:rPr lang="pl-PL" sz="2200" b="1" dirty="0" smtClean="0"/>
              <a:t>środowisko </a:t>
            </a:r>
            <a:r>
              <a:rPr lang="pl-PL" sz="2200" b="1" dirty="0"/>
              <a:t>szkolne i zawodowe </a:t>
            </a:r>
            <a:r>
              <a:rPr lang="pl-PL" sz="2200" dirty="0"/>
              <a:t>(relegowanie ze szkoły, porzucenie szkoły, niski poziom wykształcenia i kwalifikacji, okresy bezrobocia, brak motywacji do pracy), </a:t>
            </a:r>
            <a:endParaRPr lang="pl-PL" sz="2200" dirty="0" smtClean="0"/>
          </a:p>
          <a:p>
            <a:r>
              <a:rPr lang="pl-PL" sz="2200" b="1" dirty="0" smtClean="0"/>
              <a:t>nieumiejętność </a:t>
            </a:r>
            <a:r>
              <a:rPr lang="pl-PL" sz="2200" b="1" dirty="0"/>
              <a:t>zagospodarowania czasu </a:t>
            </a:r>
            <a:r>
              <a:rPr lang="pl-PL" sz="2200" dirty="0"/>
              <a:t>(brak zainteresowań, brak potrzeby korzystania z istniejących w danej społeczności instytucji kultury i aktywnego wypoczynku</a:t>
            </a:r>
            <a:r>
              <a:rPr lang="pl-PL" sz="2200" dirty="0" smtClean="0"/>
              <a:t>),</a:t>
            </a:r>
          </a:p>
          <a:p>
            <a:r>
              <a:rPr lang="pl-PL" sz="2200" dirty="0" smtClean="0"/>
              <a:t>oraz </a:t>
            </a:r>
            <a:r>
              <a:rPr lang="pl-PL" sz="2200" b="1" dirty="0"/>
              <a:t>używanie względnie uzależnienie od substancji psychoaktywnych</a:t>
            </a:r>
          </a:p>
        </p:txBody>
      </p:sp>
    </p:spTree>
    <p:extLst>
      <p:ext uri="{BB962C8B-B14F-4D97-AF65-F5344CB8AC3E}">
        <p14:creationId xmlns:p14="http://schemas.microsoft.com/office/powerpoint/2010/main" val="3896842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trajk.eu/wp-content/uploads/2015/07/wi%C4%99zienie-usa-polic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11" y="247142"/>
            <a:ext cx="9258389" cy="6147571"/>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p:cNvSpPr/>
          <p:nvPr/>
        </p:nvSpPr>
        <p:spPr>
          <a:xfrm>
            <a:off x="4976906" y="6463316"/>
            <a:ext cx="7215094"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a:t>
            </a:r>
            <a:r>
              <a:rPr kumimoji="0" lang="pl-PL" sz="1000" b="0" i="0" u="none" strike="noStrike" kern="1200" cap="none" spc="0" normalizeH="0" baseline="0" noProof="0" dirty="0" smtClean="0">
                <a:ln>
                  <a:noFill/>
                </a:ln>
                <a:solidFill>
                  <a:prstClr val="black"/>
                </a:solidFill>
                <a:effectLst/>
                <a:uLnTx/>
                <a:uFillTx/>
                <a:latin typeface="Tw Cen MT" panose="020B0602020104020603"/>
                <a:ea typeface="+mn-ea"/>
                <a:cs typeface="+mn-cs"/>
              </a:rPr>
              <a:t>encrypted-tbn0m/images?q=tbn:ANd9GcRoHQGbW6HU3zVcJj30vHSG3RL47QiLAvMM0rYG.gstatic.coG9GZanMQbWuA4A</a:t>
            </a:r>
            <a:endPar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98747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04800" y="160422"/>
            <a:ext cx="9493956" cy="6025889"/>
          </a:xfrm>
          <a:prstGeom prst="rect">
            <a:avLst/>
          </a:prstGeom>
        </p:spPr>
      </p:pic>
      <p:sp>
        <p:nvSpPr>
          <p:cNvPr id="3" name="Prostokąt 2"/>
          <p:cNvSpPr/>
          <p:nvPr/>
        </p:nvSpPr>
        <p:spPr>
          <a:xfrm>
            <a:off x="4046614" y="6337490"/>
            <a:ext cx="8043786"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https://cdn.oem.com.mx/tribunadesanluis/2017/04/tent.jpg</a:t>
            </a:r>
          </a:p>
        </p:txBody>
      </p:sp>
    </p:spTree>
    <p:extLst>
      <p:ext uri="{BB962C8B-B14F-4D97-AF65-F5344CB8AC3E}">
        <p14:creationId xmlns:p14="http://schemas.microsoft.com/office/powerpoint/2010/main" val="27942790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48356" y="198926"/>
            <a:ext cx="10498667" cy="5930940"/>
          </a:xfrm>
          <a:prstGeom prst="rect">
            <a:avLst/>
          </a:prstGeom>
        </p:spPr>
      </p:pic>
      <p:sp>
        <p:nvSpPr>
          <p:cNvPr id="3" name="Prostokąt 2"/>
          <p:cNvSpPr/>
          <p:nvPr/>
        </p:nvSpPr>
        <p:spPr>
          <a:xfrm>
            <a:off x="327377" y="6211669"/>
            <a:ext cx="11367911"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smtClean="0">
                <a:ln>
                  <a:noFill/>
                </a:ln>
                <a:solidFill>
                  <a:prstClr val="black"/>
                </a:solidFill>
                <a:effectLst/>
                <a:uLnTx/>
                <a:uFillTx/>
                <a:latin typeface="Tw Cen MT" panose="020B0602020104020603"/>
                <a:ea typeface="+mn-ea"/>
                <a:cs typeface="+mn-cs"/>
              </a:rPr>
              <a:t>http://sfbayview.com/wp-content/uploads/2017/08/Joe-Arpaios-Tent-City-prisoners-in-pink-undershorts-must-stroll-yard-hand-in-hand-humiliating-to-purify-by-Paul-ONeil-AP.jpg</a:t>
            </a:r>
            <a:endPar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292715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dobny obr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 y="0"/>
            <a:ext cx="5915025"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182880" y="3943350"/>
            <a:ext cx="5294811" cy="646331"/>
          </a:xfrm>
          <a:prstGeom prst="rect">
            <a:avLst/>
          </a:prstGeom>
        </p:spPr>
        <p:txBody>
          <a:bodyPr wrap="square">
            <a:spAutoFit/>
          </a:bodyPr>
          <a:lstStyle/>
          <a:p>
            <a:r>
              <a:rPr lang="pl-PL" sz="900" dirty="0"/>
              <a:t>https://www.google.pl/url?sa=i&amp;rct=j&amp;q=&amp;esrc=s&amp;source=images&amp;cd=&amp;cad=rja&amp;uact=8&amp;ved=2ahUKEwjAhbS1mejdAhVEFSwKHcrdBS0QjRx6BAgBEAU&amp;url=https%3A%2F%2Fwww.military.com%2Fmilitary-fitness%2Ffitness-test-prep%2Fnavy-training-for-teens&amp;psig=AOvVaw3nR7dpRvJxIF2e2WKrx_VQ&amp;ust=1538584851410378</a:t>
            </a:r>
          </a:p>
        </p:txBody>
      </p:sp>
      <p:pic>
        <p:nvPicPr>
          <p:cNvPr id="1028" name="Picture 4" descr="Podobny ob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80491"/>
            <a:ext cx="6629400" cy="497205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p:cNvSpPr/>
          <p:nvPr/>
        </p:nvSpPr>
        <p:spPr>
          <a:xfrm>
            <a:off x="6783977" y="1480457"/>
            <a:ext cx="5695406" cy="230832"/>
          </a:xfrm>
          <a:prstGeom prst="rect">
            <a:avLst/>
          </a:prstGeom>
        </p:spPr>
        <p:txBody>
          <a:bodyPr wrap="square">
            <a:spAutoFit/>
          </a:bodyPr>
          <a:lstStyle/>
          <a:p>
            <a:r>
              <a:rPr lang="pl-PL" sz="900" dirty="0"/>
              <a:t>https://www.wingatewildernesstherapy.com/images/StockPictures/Boot_Camp.jpg</a:t>
            </a:r>
          </a:p>
        </p:txBody>
      </p:sp>
      <p:sp>
        <p:nvSpPr>
          <p:cNvPr id="4" name="AutoShape 6" descr="Znalezione obrazy dla zapytania boot ca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p14="http://schemas.microsoft.com/office/powerpoint/2010/main" val="3543258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37066" y="217309"/>
            <a:ext cx="9640712" cy="5943601"/>
          </a:xfrm>
          <a:prstGeom prst="rect">
            <a:avLst/>
          </a:prstGeom>
        </p:spPr>
      </p:pic>
      <p:sp>
        <p:nvSpPr>
          <p:cNvPr id="4" name="Prostokąt 3"/>
          <p:cNvSpPr/>
          <p:nvPr/>
        </p:nvSpPr>
        <p:spPr>
          <a:xfrm>
            <a:off x="3217334" y="6211669"/>
            <a:ext cx="8556978"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http://media.oregonlive.com/politics_impact/photo/deerridgeoct72011jpg-f366e484fb59f559.jpg</a:t>
            </a:r>
          </a:p>
        </p:txBody>
      </p:sp>
    </p:spTree>
    <p:extLst>
      <p:ext uri="{BB962C8B-B14F-4D97-AF65-F5344CB8AC3E}">
        <p14:creationId xmlns:p14="http://schemas.microsoft.com/office/powerpoint/2010/main" val="3160844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pl-PL" altLang="pl-PL" sz="2800" b="1" i="1"/>
              <a:t>Ewolucja prawa karnego wykonawczego</a:t>
            </a:r>
          </a:p>
        </p:txBody>
      </p:sp>
      <p:sp>
        <p:nvSpPr>
          <p:cNvPr id="153603" name="Rectangle 3"/>
          <p:cNvSpPr>
            <a:spLocks noGrp="1" noChangeArrowheads="1"/>
          </p:cNvSpPr>
          <p:nvPr>
            <p:ph idx="1"/>
          </p:nvPr>
        </p:nvSpPr>
        <p:spPr>
          <a:xfrm>
            <a:off x="1523999" y="1393372"/>
            <a:ext cx="10075817" cy="5357452"/>
          </a:xfrm>
        </p:spPr>
        <p:txBody>
          <a:bodyPr>
            <a:normAutofit/>
          </a:bodyPr>
          <a:lstStyle/>
          <a:p>
            <a:pPr>
              <a:lnSpc>
                <a:spcPct val="90000"/>
              </a:lnSpc>
            </a:pPr>
            <a:r>
              <a:rPr lang="pl-PL" altLang="pl-PL" sz="2400" dirty="0"/>
              <a:t>Ewolucja prawa karnego wykonawczego to proces stałego i konsekwentnego rozbudowywania szczegółowych treści w zakresie dynamicznie zmieniających się sankcji (ten sam proces dotyczy procedur ich realizacji). </a:t>
            </a:r>
          </a:p>
          <a:p>
            <a:pPr>
              <a:lnSpc>
                <a:spcPct val="90000"/>
              </a:lnSpc>
            </a:pPr>
            <a:r>
              <a:rPr lang="pl-PL" altLang="pl-PL" sz="2400" dirty="0"/>
              <a:t>W perspektywie historycznej wykonywanie kary traktowane było wyłącznie jako </a:t>
            </a:r>
            <a:r>
              <a:rPr lang="pl-PL" altLang="pl-PL" sz="2400" b="1" dirty="0"/>
              <a:t>materialna egzekucja wyroku</a:t>
            </a:r>
            <a:r>
              <a:rPr lang="pl-PL" altLang="pl-PL" sz="2400" dirty="0"/>
              <a:t>. Oznaczało to w praktyce, że trudną do wyobrażenia była sytuacja powstawania w toku wykonywania kar modyfikacji, czyli tak zwanych czynników niezależnych, które można by wartościować prawnie. </a:t>
            </a:r>
          </a:p>
          <a:p>
            <a:pPr>
              <a:lnSpc>
                <a:spcPct val="90000"/>
              </a:lnSpc>
            </a:pPr>
            <a:r>
              <a:rPr lang="pl-PL" altLang="pl-PL" sz="2400" dirty="0"/>
              <a:t>W starej koncepcji wykonanie kary było tylko prostą realizacją orzeczenia, a zatem nie było mowy o tym, że etap ten może być źródłem nowej problematyki i generatorem okoliczności wzbogacających proces wykonawczy. </a:t>
            </a:r>
          </a:p>
          <a:p>
            <a:pPr marL="0" indent="0">
              <a:lnSpc>
                <a:spcPct val="90000"/>
              </a:lnSpc>
              <a:buNone/>
            </a:pPr>
            <a:endParaRPr lang="pl-PL" altLang="pl-PL" sz="2400" dirty="0"/>
          </a:p>
        </p:txBody>
      </p:sp>
    </p:spTree>
    <p:extLst>
      <p:ext uri="{BB962C8B-B14F-4D97-AF65-F5344CB8AC3E}">
        <p14:creationId xmlns:p14="http://schemas.microsoft.com/office/powerpoint/2010/main" val="2083754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462843" y="142992"/>
            <a:ext cx="10092267" cy="5964297"/>
          </a:xfrm>
          <a:prstGeom prst="rect">
            <a:avLst/>
          </a:prstGeom>
        </p:spPr>
      </p:pic>
      <p:sp>
        <p:nvSpPr>
          <p:cNvPr id="4" name="Prostokąt 3"/>
          <p:cNvSpPr/>
          <p:nvPr/>
        </p:nvSpPr>
        <p:spPr>
          <a:xfrm>
            <a:off x="3341510" y="6311880"/>
            <a:ext cx="8737601"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https://static01.nyt.com/images/2007/04/29/us/29jail.xlarge1.jpg</a:t>
            </a:r>
          </a:p>
        </p:txBody>
      </p:sp>
    </p:spTree>
    <p:extLst>
      <p:ext uri="{BB962C8B-B14F-4D97-AF65-F5344CB8AC3E}">
        <p14:creationId xmlns:p14="http://schemas.microsoft.com/office/powerpoint/2010/main" val="3438502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ziennikarze-wedrowni.org/archiwum/artykuly/05/wiez0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5" y="435426"/>
            <a:ext cx="9736440" cy="626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345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74024" y="200114"/>
            <a:ext cx="9431329" cy="6096528"/>
          </a:xfrm>
          <a:prstGeom prst="rect">
            <a:avLst/>
          </a:prstGeom>
        </p:spPr>
      </p:pic>
      <p:sp>
        <p:nvSpPr>
          <p:cNvPr id="3" name="Prostokąt 2"/>
          <p:cNvSpPr/>
          <p:nvPr/>
        </p:nvSpPr>
        <p:spPr>
          <a:xfrm>
            <a:off x="3420533" y="6296642"/>
            <a:ext cx="8873067"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https://i.iplsc.com/w-polskich-wiezieniach-przebywa-85-488-osob-fot-w-tolyz/000220QZF325H1PJ-C122-F4.jpg</a:t>
            </a:r>
          </a:p>
        </p:txBody>
      </p:sp>
    </p:spTree>
    <p:extLst>
      <p:ext uri="{BB962C8B-B14F-4D97-AF65-F5344CB8AC3E}">
        <p14:creationId xmlns:p14="http://schemas.microsoft.com/office/powerpoint/2010/main" val="1819313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474133" y="266700"/>
            <a:ext cx="10137423" cy="5885744"/>
          </a:xfrm>
          <a:prstGeom prst="rect">
            <a:avLst/>
          </a:prstGeom>
        </p:spPr>
      </p:pic>
      <p:sp>
        <p:nvSpPr>
          <p:cNvPr id="3" name="Prostokąt 2"/>
          <p:cNvSpPr/>
          <p:nvPr/>
        </p:nvSpPr>
        <p:spPr>
          <a:xfrm>
            <a:off x="3149599" y="6334457"/>
            <a:ext cx="8929511"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http://bi.gazeta.pl/im/5d/85/13/z20470877IE,Cela-wiezienna.jpg</a:t>
            </a:r>
          </a:p>
        </p:txBody>
      </p:sp>
    </p:spTree>
    <p:extLst>
      <p:ext uri="{BB962C8B-B14F-4D97-AF65-F5344CB8AC3E}">
        <p14:creationId xmlns:p14="http://schemas.microsoft.com/office/powerpoint/2010/main" val="839468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63096" y="255679"/>
            <a:ext cx="10282326" cy="6035859"/>
          </a:xfrm>
          <a:prstGeom prst="rect">
            <a:avLst/>
          </a:prstGeom>
        </p:spPr>
      </p:pic>
    </p:spTree>
    <p:extLst>
      <p:ext uri="{BB962C8B-B14F-4D97-AF65-F5344CB8AC3E}">
        <p14:creationId xmlns:p14="http://schemas.microsoft.com/office/powerpoint/2010/main" val="15099330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52014" y="191666"/>
            <a:ext cx="10190184" cy="6152690"/>
          </a:xfrm>
          <a:prstGeom prst="rect">
            <a:avLst/>
          </a:prstGeom>
        </p:spPr>
      </p:pic>
      <p:sp>
        <p:nvSpPr>
          <p:cNvPr id="4" name="Prostokąt 3"/>
          <p:cNvSpPr/>
          <p:nvPr/>
        </p:nvSpPr>
        <p:spPr>
          <a:xfrm>
            <a:off x="3635023" y="6344356"/>
            <a:ext cx="8455378"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https://www.wroclaw.pl/files/cmsdocuments/7628836/IMG_0042.JPG</a:t>
            </a:r>
          </a:p>
        </p:txBody>
      </p:sp>
    </p:spTree>
    <p:extLst>
      <p:ext uri="{BB962C8B-B14F-4D97-AF65-F5344CB8AC3E}">
        <p14:creationId xmlns:p14="http://schemas.microsoft.com/office/powerpoint/2010/main" val="3704992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671735" y="358711"/>
            <a:ext cx="5520265" cy="3685323"/>
          </a:xfrm>
          <a:prstGeom prst="rect">
            <a:avLst/>
          </a:prstGeom>
        </p:spPr>
      </p:pic>
      <p:sp>
        <p:nvSpPr>
          <p:cNvPr id="3" name="Prostokąt 2"/>
          <p:cNvSpPr/>
          <p:nvPr/>
        </p:nvSpPr>
        <p:spPr>
          <a:xfrm>
            <a:off x="3307644" y="6611779"/>
            <a:ext cx="8884356"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https://m.gadzetomania.pl/6a35ff9b50564a6975bd214a-98ccae9,750,470,0,0.jpg</a:t>
            </a:r>
          </a:p>
        </p:txBody>
      </p:sp>
      <p:pic>
        <p:nvPicPr>
          <p:cNvPr id="4" name="Obraz 3"/>
          <p:cNvPicPr>
            <a:picLocks noChangeAspect="1"/>
          </p:cNvPicPr>
          <p:nvPr/>
        </p:nvPicPr>
        <p:blipFill>
          <a:blip r:embed="rId3"/>
          <a:stretch>
            <a:fillRect/>
          </a:stretch>
        </p:blipFill>
        <p:spPr>
          <a:xfrm>
            <a:off x="112889" y="1798767"/>
            <a:ext cx="7497233" cy="4859867"/>
          </a:xfrm>
          <a:prstGeom prst="rect">
            <a:avLst/>
          </a:prstGeom>
        </p:spPr>
      </p:pic>
      <p:sp>
        <p:nvSpPr>
          <p:cNvPr id="5" name="Prostokąt 4"/>
          <p:cNvSpPr/>
          <p:nvPr/>
        </p:nvSpPr>
        <p:spPr>
          <a:xfrm>
            <a:off x="0" y="114074"/>
            <a:ext cx="6366933"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https://static.polityka.pl/_resource/res/path/a6/ec/a6ec9feb-8692-4758-959c-20755d13a69a_600x</a:t>
            </a:r>
          </a:p>
        </p:txBody>
      </p:sp>
    </p:spTree>
    <p:extLst>
      <p:ext uri="{BB962C8B-B14F-4D97-AF65-F5344CB8AC3E}">
        <p14:creationId xmlns:p14="http://schemas.microsoft.com/office/powerpoint/2010/main" val="6203402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42194" y="300565"/>
            <a:ext cx="8801806" cy="5867871"/>
          </a:xfrm>
          <a:prstGeom prst="rect">
            <a:avLst/>
          </a:prstGeom>
        </p:spPr>
      </p:pic>
      <p:sp>
        <p:nvSpPr>
          <p:cNvPr id="3" name="Prostokąt 2"/>
          <p:cNvSpPr/>
          <p:nvPr/>
        </p:nvSpPr>
        <p:spPr>
          <a:xfrm>
            <a:off x="3081867" y="6460024"/>
            <a:ext cx="8692444"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https://i.iplsc.com/jedno-z-pomieszczen-strefy-rekreacyjnej-w-wiezieniu-halden-w/0002KAWOF4A5SLMB-C122-F4.jpg</a:t>
            </a:r>
          </a:p>
        </p:txBody>
      </p:sp>
    </p:spTree>
    <p:extLst>
      <p:ext uri="{BB962C8B-B14F-4D97-AF65-F5344CB8AC3E}">
        <p14:creationId xmlns:p14="http://schemas.microsoft.com/office/powerpoint/2010/main" val="1058934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34055" y="109009"/>
            <a:ext cx="10059811" cy="6224058"/>
          </a:xfrm>
          <a:prstGeom prst="rect">
            <a:avLst/>
          </a:prstGeom>
        </p:spPr>
      </p:pic>
      <p:sp>
        <p:nvSpPr>
          <p:cNvPr id="3" name="Prostokąt 2"/>
          <p:cNvSpPr/>
          <p:nvPr/>
        </p:nvSpPr>
        <p:spPr>
          <a:xfrm>
            <a:off x="2912534" y="6333067"/>
            <a:ext cx="8760178"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http://swidnica24.pl/wp-content/uploads/2013/11/wi%C4%99zienie-Norwegia.jpg</a:t>
            </a:r>
          </a:p>
        </p:txBody>
      </p:sp>
    </p:spTree>
    <p:extLst>
      <p:ext uri="{BB962C8B-B14F-4D97-AF65-F5344CB8AC3E}">
        <p14:creationId xmlns:p14="http://schemas.microsoft.com/office/powerpoint/2010/main" val="17476523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03201" y="139965"/>
            <a:ext cx="9821332" cy="6168690"/>
          </a:xfrm>
          <a:prstGeom prst="rect">
            <a:avLst/>
          </a:prstGeom>
        </p:spPr>
      </p:pic>
      <p:sp>
        <p:nvSpPr>
          <p:cNvPr id="3" name="Prostokąt 2"/>
          <p:cNvSpPr/>
          <p:nvPr/>
        </p:nvSpPr>
        <p:spPr>
          <a:xfrm>
            <a:off x="3386667" y="6471314"/>
            <a:ext cx="8658578" cy="246221"/>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Tw Cen MT" panose="020B0602020104020603"/>
                <a:ea typeface="+mn-ea"/>
                <a:cs typeface="+mn-cs"/>
              </a:rPr>
              <a:t>http://www.banzaj.pl/pictures/roznosci/odjechane/wiezienie/luksusowe_wiezienie_austria_14.jpg</a:t>
            </a:r>
          </a:p>
        </p:txBody>
      </p:sp>
    </p:spTree>
    <p:extLst>
      <p:ext uri="{BB962C8B-B14F-4D97-AF65-F5344CB8AC3E}">
        <p14:creationId xmlns:p14="http://schemas.microsoft.com/office/powerpoint/2010/main" val="10838465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pl-PL" altLang="pl-PL" sz="2800" b="1" i="1"/>
              <a:t>Ewolucja prawa karnego wykonawczego</a:t>
            </a:r>
          </a:p>
        </p:txBody>
      </p:sp>
      <p:sp>
        <p:nvSpPr>
          <p:cNvPr id="154627" name="Rectangle 3"/>
          <p:cNvSpPr>
            <a:spLocks noGrp="1" noChangeArrowheads="1"/>
          </p:cNvSpPr>
          <p:nvPr>
            <p:ph idx="1"/>
          </p:nvPr>
        </p:nvSpPr>
        <p:spPr>
          <a:xfrm>
            <a:off x="1532709" y="1306287"/>
            <a:ext cx="10528662" cy="5380219"/>
          </a:xfrm>
        </p:spPr>
        <p:txBody>
          <a:bodyPr>
            <a:normAutofit/>
          </a:bodyPr>
          <a:lstStyle/>
          <a:p>
            <a:pPr>
              <a:lnSpc>
                <a:spcPct val="80000"/>
              </a:lnSpc>
            </a:pPr>
            <a:r>
              <a:rPr lang="pl-PL" altLang="pl-PL" sz="2200" dirty="0" smtClean="0"/>
              <a:t>Współcześnie sankcja ma bardzo złożoną formułę i zmienny </a:t>
            </a:r>
            <a:r>
              <a:rPr lang="pl-PL" altLang="pl-PL" sz="2200" dirty="0"/>
              <a:t>charakter. </a:t>
            </a:r>
            <a:endParaRPr lang="pl-PL" altLang="pl-PL" sz="2200" dirty="0" smtClean="0"/>
          </a:p>
          <a:p>
            <a:pPr>
              <a:lnSpc>
                <a:spcPct val="80000"/>
              </a:lnSpc>
            </a:pPr>
            <a:r>
              <a:rPr lang="pl-PL" altLang="pl-PL" sz="2200" dirty="0" smtClean="0"/>
              <a:t>Elementy </a:t>
            </a:r>
            <a:r>
              <a:rPr lang="pl-PL" altLang="pl-PL" sz="2200" dirty="0"/>
              <a:t>konstytutywne sankcji nie wynikają dzisiaj wyłącznie z sentencji orzeczenia. </a:t>
            </a:r>
            <a:endParaRPr lang="pl-PL" altLang="pl-PL" sz="2200" dirty="0" smtClean="0"/>
          </a:p>
          <a:p>
            <a:pPr>
              <a:lnSpc>
                <a:spcPct val="80000"/>
              </a:lnSpc>
            </a:pPr>
            <a:r>
              <a:rPr lang="pl-PL" altLang="pl-PL" sz="2200" dirty="0" smtClean="0"/>
              <a:t>Bardzo </a:t>
            </a:r>
            <a:r>
              <a:rPr lang="pl-PL" altLang="pl-PL" sz="2200" dirty="0"/>
              <a:t>często zdarza się, że pewne składniki orzeczenia nie mogą być od razu precyzyjnie określone, co więcej uznajemy, że czynniki te narastają powoli i stopniowo przekształcają się w ramach stadium wykonawczego. </a:t>
            </a:r>
          </a:p>
          <a:p>
            <a:pPr>
              <a:lnSpc>
                <a:spcPct val="80000"/>
              </a:lnSpc>
            </a:pPr>
            <a:r>
              <a:rPr lang="pl-PL" altLang="pl-PL" sz="2200" dirty="0"/>
              <a:t>Postępowanie wykonawcze jest dzisiaj procesem stałego i konsekwentnego dopasowywania treści zastosowanej sankcji do ulegających przekształceniu w miarę postępów w oddziaływaniu na skazanych form i metod tego oddziaływania. </a:t>
            </a:r>
          </a:p>
          <a:p>
            <a:pPr>
              <a:lnSpc>
                <a:spcPct val="80000"/>
              </a:lnSpc>
            </a:pPr>
            <a:r>
              <a:rPr lang="pl-PL" altLang="pl-PL" sz="2200" dirty="0"/>
              <a:t>W toku wykonywania orzeczenia wielokrotnie może występować potrzeba jego modyfikowania, wywołana bądź oczekiwanymi zmianami (progresja), bądź pojawieniem się niepokojących oznak pogłębiania się przyczyn wykolejenia społecznego (regresja). </a:t>
            </a:r>
          </a:p>
          <a:p>
            <a:pPr>
              <a:lnSpc>
                <a:spcPct val="80000"/>
              </a:lnSpc>
            </a:pPr>
            <a:r>
              <a:rPr lang="pl-PL" altLang="pl-PL" sz="2200" dirty="0"/>
              <a:t>W związku z tym wprowadzane do treści orzeczenia zmiany mogą zwiększać stopień dolegliwości kary, bądź go łagodzić, a nawet doprowadzić do jej skrócenia.</a:t>
            </a:r>
          </a:p>
        </p:txBody>
      </p:sp>
    </p:spTree>
    <p:extLst>
      <p:ext uri="{BB962C8B-B14F-4D97-AF65-F5344CB8AC3E}">
        <p14:creationId xmlns:p14="http://schemas.microsoft.com/office/powerpoint/2010/main" val="32879872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r"/>
            <a:r>
              <a:rPr lang="pl-PL" dirty="0" smtClean="0"/>
              <a:t>To już koniec. Dziękuję</a:t>
            </a:r>
            <a:endParaRPr lang="pl-PL" dirty="0"/>
          </a:p>
        </p:txBody>
      </p:sp>
      <p:pic>
        <p:nvPicPr>
          <p:cNvPr id="4" name="Picture 14" descr="1534468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2" y="1684421"/>
            <a:ext cx="7715836" cy="498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884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280236" y="251819"/>
            <a:ext cx="8911687" cy="1280890"/>
          </a:xfrm>
        </p:spPr>
        <p:txBody>
          <a:bodyPr/>
          <a:lstStyle/>
          <a:p>
            <a:r>
              <a:rPr lang="pl-PL" altLang="pl-PL" sz="2800" b="1" i="1" dirty="0"/>
              <a:t>Ochrona praw podmiotowych </a:t>
            </a:r>
            <a:r>
              <a:rPr lang="pl-PL" altLang="pl-PL" sz="2800" b="1" i="1" dirty="0" smtClean="0"/>
              <a:t/>
            </a:r>
            <a:br>
              <a:rPr lang="pl-PL" altLang="pl-PL" sz="2800" b="1" i="1" dirty="0" smtClean="0"/>
            </a:br>
            <a:r>
              <a:rPr lang="pl-PL" altLang="pl-PL" sz="2800" b="1" i="1" dirty="0" smtClean="0"/>
              <a:t>a </a:t>
            </a:r>
            <a:r>
              <a:rPr lang="pl-PL" altLang="pl-PL" sz="2800" b="1" i="1" dirty="0"/>
              <a:t>prawo karne wykonawcze</a:t>
            </a:r>
          </a:p>
        </p:txBody>
      </p:sp>
      <p:sp>
        <p:nvSpPr>
          <p:cNvPr id="155651" name="Rectangle 3"/>
          <p:cNvSpPr>
            <a:spLocks noGrp="1" noChangeArrowheads="1"/>
          </p:cNvSpPr>
          <p:nvPr>
            <p:ph idx="1"/>
          </p:nvPr>
        </p:nvSpPr>
        <p:spPr>
          <a:xfrm>
            <a:off x="1524000" y="1193075"/>
            <a:ext cx="10424160" cy="5664926"/>
          </a:xfrm>
        </p:spPr>
        <p:txBody>
          <a:bodyPr>
            <a:normAutofit/>
          </a:bodyPr>
          <a:lstStyle/>
          <a:p>
            <a:pPr>
              <a:lnSpc>
                <a:spcPct val="80000"/>
              </a:lnSpc>
            </a:pPr>
            <a:r>
              <a:rPr lang="pl-PL" altLang="pl-PL" dirty="0"/>
              <a:t>Prawo karne wykonawcze ze swej natury koncentruje się na różnego rodzaju ograniczeniach i ingerencjach w sferę praw i wolności człowieka. Wynika to z faktu, iż głównym przedmiotem tego prawa jest sankcja (kara), która jest osobistą dolegliwością świadomie zadawaną sprawcy przestępstwa. </a:t>
            </a:r>
          </a:p>
          <a:p>
            <a:pPr>
              <a:lnSpc>
                <a:spcPct val="80000"/>
              </a:lnSpc>
            </a:pPr>
            <a:r>
              <a:rPr lang="pl-PL" altLang="pl-PL" dirty="0"/>
              <a:t>Prawo karne wykonawcze oparte na zasadzie humanitaryzmu i poszanowania godności ludzkiej wyraźnie powinno akcentować założenie, że skazany nie może być traktowany jako przedmiot zabiegów i oddziaływań wychowawczych, resocjalizacyjnych, jako swoisty przedmiot środków przymusu. </a:t>
            </a:r>
          </a:p>
          <a:p>
            <a:pPr>
              <a:lnSpc>
                <a:spcPct val="80000"/>
              </a:lnSpc>
            </a:pPr>
            <a:r>
              <a:rPr lang="pl-PL" altLang="pl-PL" dirty="0"/>
              <a:t>Podkreślenie podmiotowości skazanego, ma istotne znaczenie w kontekście założeń postępowania wykonawczego, gdzie niejednokrotnie skazany wobec organów tego postępowania pozostaje w stosunku uzależnienia i podległości. </a:t>
            </a:r>
          </a:p>
          <a:p>
            <a:pPr>
              <a:lnSpc>
                <a:spcPct val="80000"/>
              </a:lnSpc>
            </a:pPr>
            <a:r>
              <a:rPr lang="pl-PL" altLang="pl-PL" dirty="0"/>
              <a:t>Ważne jest precyzyjne określenie elementów stosunku prawnego łączącego skazanego z organami prawa karnego wykonawczego i to zarówno w sferze praw skazanego jak i jego obowiązków. </a:t>
            </a:r>
          </a:p>
          <a:p>
            <a:pPr>
              <a:lnSpc>
                <a:spcPct val="80000"/>
              </a:lnSpc>
            </a:pPr>
            <a:r>
              <a:rPr lang="pl-PL" altLang="pl-PL" dirty="0"/>
              <a:t>Status prawny skazanego opiera się na założeniu istnienia określonych norm prawnych. Normy te nie mogą być przekraczane, tym samym stanowią one skuteczną zaporę wobec bezprawnych działań ze strony organów postępowania wykonawczego. </a:t>
            </a:r>
          </a:p>
          <a:p>
            <a:pPr>
              <a:lnSpc>
                <a:spcPct val="80000"/>
              </a:lnSpc>
            </a:pPr>
            <a:r>
              <a:rPr lang="pl-PL" altLang="pl-PL" dirty="0"/>
              <a:t>Przepisy określające obowiązki, zakazy dotyczące skazanych wyznaczają czytelny i pewny zakres kompetencji organów, pozwalając tym ostatnim na egzekwowanie określonych </a:t>
            </a:r>
            <a:r>
              <a:rPr lang="pl-PL" altLang="pl-PL" dirty="0" err="1"/>
              <a:t>zachowań</a:t>
            </a:r>
            <a:r>
              <a:rPr lang="pl-PL" altLang="pl-PL" dirty="0"/>
              <a:t> w zgodzie z wolą ustawodawcy.</a:t>
            </a:r>
          </a:p>
        </p:txBody>
      </p:sp>
    </p:spTree>
    <p:extLst>
      <p:ext uri="{BB962C8B-B14F-4D97-AF65-F5344CB8AC3E}">
        <p14:creationId xmlns:p14="http://schemas.microsoft.com/office/powerpoint/2010/main" val="240322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002971" y="269966"/>
            <a:ext cx="9501641" cy="1635034"/>
          </a:xfrm>
        </p:spPr>
        <p:txBody>
          <a:bodyPr/>
          <a:lstStyle/>
          <a:p>
            <a:r>
              <a:rPr lang="pl-PL" altLang="pl-PL" sz="2800" b="1" i="1" dirty="0"/>
              <a:t>Praworządność a elastyczna modyfikacja treści orzeczenia karnego</a:t>
            </a:r>
          </a:p>
        </p:txBody>
      </p:sp>
      <p:sp>
        <p:nvSpPr>
          <p:cNvPr id="156675" name="Rectangle 3"/>
          <p:cNvSpPr>
            <a:spLocks noGrp="1" noChangeArrowheads="1"/>
          </p:cNvSpPr>
          <p:nvPr>
            <p:ph idx="1"/>
          </p:nvPr>
        </p:nvSpPr>
        <p:spPr>
          <a:xfrm>
            <a:off x="1703389" y="1419497"/>
            <a:ext cx="10131560" cy="5249591"/>
          </a:xfrm>
        </p:spPr>
        <p:txBody>
          <a:bodyPr>
            <a:normAutofit/>
          </a:bodyPr>
          <a:lstStyle/>
          <a:p>
            <a:pPr>
              <a:lnSpc>
                <a:spcPct val="80000"/>
              </a:lnSpc>
            </a:pPr>
            <a:r>
              <a:rPr lang="pl-PL" altLang="pl-PL" sz="2200" dirty="0"/>
              <a:t>Elastyczności procesu wykonywania kary zakłada, że ma on charakter zmienny. </a:t>
            </a:r>
            <a:r>
              <a:rPr lang="pl-PL" altLang="pl-PL" sz="2200" b="1" dirty="0" smtClean="0"/>
              <a:t>INDYWIDUALIZACJA</a:t>
            </a:r>
          </a:p>
          <a:p>
            <a:pPr>
              <a:lnSpc>
                <a:spcPct val="80000"/>
              </a:lnSpc>
            </a:pPr>
            <a:r>
              <a:rPr lang="pl-PL" altLang="pl-PL" sz="2200" dirty="0" smtClean="0"/>
              <a:t>Zmienność </a:t>
            </a:r>
            <a:r>
              <a:rPr lang="pl-PL" altLang="pl-PL" sz="2200" dirty="0"/>
              <a:t>oddziaływania na skazanych </a:t>
            </a:r>
            <a:r>
              <a:rPr lang="pl-PL" altLang="pl-PL" sz="2200" dirty="0" smtClean="0"/>
              <a:t>stwarza </a:t>
            </a:r>
            <a:r>
              <a:rPr lang="pl-PL" altLang="pl-PL" sz="2200" dirty="0"/>
              <a:t>możliwość licznych sposobów wykonywania kary, których treść niejednokrotnie w znacznym stopniu odbiegać może od tzw. ustawowego „standardu”. </a:t>
            </a:r>
          </a:p>
          <a:p>
            <a:pPr>
              <a:lnSpc>
                <a:spcPct val="80000"/>
              </a:lnSpc>
            </a:pPr>
            <a:r>
              <a:rPr lang="pl-PL" altLang="pl-PL" sz="2200" dirty="0"/>
              <a:t>Wpisane w pojęcie nowoczesnej kary daleko idące zróżnicowanie jej wykonywania sprawia, że skazani na jednakowe rodzaje kary będą je odbywać w zgoła odmiennych warunkach. </a:t>
            </a:r>
            <a:endParaRPr lang="pl-PL" altLang="pl-PL" sz="2200" dirty="0" smtClean="0"/>
          </a:p>
          <a:p>
            <a:pPr>
              <a:lnSpc>
                <a:spcPct val="80000"/>
              </a:lnSpc>
            </a:pPr>
            <a:r>
              <a:rPr lang="pl-PL" altLang="pl-PL" sz="2200" dirty="0" smtClean="0"/>
              <a:t>Potrzeba </a:t>
            </a:r>
            <a:r>
              <a:rPr lang="pl-PL" altLang="pl-PL" sz="2200" dirty="0"/>
              <a:t>eliminacji zarzutów arbitralności, nieprzejrzystości, a zwłaszcza nierównego traktowania w toku procesu wykonywania kary prowadzi nas wprost do zasady legalizmu/praworządności w prawie karnym wykonawczym. </a:t>
            </a:r>
          </a:p>
          <a:p>
            <a:pPr>
              <a:lnSpc>
                <a:spcPct val="80000"/>
              </a:lnSpc>
            </a:pPr>
            <a:r>
              <a:rPr lang="pl-PL" altLang="pl-PL" sz="2200" dirty="0"/>
              <a:t>T</a:t>
            </a:r>
            <a:r>
              <a:rPr lang="pl-PL" altLang="pl-PL" sz="2200" dirty="0" smtClean="0"/>
              <a:t>ryb </a:t>
            </a:r>
            <a:r>
              <a:rPr lang="pl-PL" altLang="pl-PL" sz="2200" dirty="0"/>
              <a:t>i formy działania wszystkich podmiotów postępowania wykonawczego oraz organów tego postępowania opierać muszą się o przepisy prawne. Każde działanie w toku postępowania wykonawczego niezgodne z przepisami prawa jest niedopuszczalne</a:t>
            </a:r>
            <a:r>
              <a:rPr lang="pl-PL" altLang="pl-PL" sz="2000" dirty="0"/>
              <a:t>. </a:t>
            </a:r>
          </a:p>
        </p:txBody>
      </p:sp>
    </p:spTree>
    <p:extLst>
      <p:ext uri="{BB962C8B-B14F-4D97-AF65-F5344CB8AC3E}">
        <p14:creationId xmlns:p14="http://schemas.microsoft.com/office/powerpoint/2010/main" val="2431155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mug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240</TotalTime>
  <Words>5211</Words>
  <Application>Microsoft Office PowerPoint</Application>
  <PresentationFormat>Panoramiczny</PresentationFormat>
  <Paragraphs>510</Paragraphs>
  <Slides>70</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70</vt:i4>
      </vt:variant>
    </vt:vector>
  </HeadingPairs>
  <TitlesOfParts>
    <vt:vector size="78" baseType="lpstr">
      <vt:lpstr>Arial</vt:lpstr>
      <vt:lpstr>Calibri</vt:lpstr>
      <vt:lpstr>Century Gothic</vt:lpstr>
      <vt:lpstr>Times New Roman</vt:lpstr>
      <vt:lpstr>Tw Cen MT</vt:lpstr>
      <vt:lpstr>Wingdings</vt:lpstr>
      <vt:lpstr>Wingdings 3</vt:lpstr>
      <vt:lpstr>Smuga</vt:lpstr>
      <vt:lpstr>Prawo karne wykonawcze</vt:lpstr>
      <vt:lpstr>Pojęcie i rozwój prawa karnego wykonawczego oraz jego miejsce w walce z przestępczością</vt:lpstr>
      <vt:lpstr>Przedmiot  prawa karnego wykonawczego</vt:lpstr>
      <vt:lpstr>Prawo karne wykonawcze –  problem tzw. samowystarczalności</vt:lpstr>
      <vt:lpstr>Wyodrębnienie się  prawa karnego wykonawczego</vt:lpstr>
      <vt:lpstr>Ewolucja prawa karnego wykonawczego</vt:lpstr>
      <vt:lpstr>Ewolucja prawa karnego wykonawczego</vt:lpstr>
      <vt:lpstr>Ochrona praw podmiotowych  a prawo karne wykonawcze</vt:lpstr>
      <vt:lpstr>Praworządność a elastyczna modyfikacja treści orzeczenia karnego</vt:lpstr>
      <vt:lpstr>Cele kary a prawo karne wykonawcze</vt:lpstr>
      <vt:lpstr>Podsumowanie</vt:lpstr>
      <vt:lpstr>Warunkowe zwolnienie</vt:lpstr>
      <vt:lpstr>Czy warunkowe zwolnienie to wyjątkowa instytucja?</vt:lpstr>
      <vt:lpstr>Progi formalne – zabezpieczenie przed dowolnością</vt:lpstr>
      <vt:lpstr>Treść i kierunek prognozy kryminologicznej</vt:lpstr>
      <vt:lpstr>Prognoza kryminologiczna</vt:lpstr>
      <vt:lpstr>Prognoza kryminologiczna</vt:lpstr>
      <vt:lpstr>Postawa, właściwości osobiste i warunki osobiste</vt:lpstr>
      <vt:lpstr>Okoliczności popełnienia przestępstwa, zachowanie po popełnieniu przestępstwa i w trakcie odbywania kary</vt:lpstr>
      <vt:lpstr>Uzasadnienie postanowienia</vt:lpstr>
      <vt:lpstr>Autonomiczność decyzji sędziowskich</vt:lpstr>
      <vt:lpstr>Proces prognozowania jego charakter –  wartość czynników (kwantyfikatorów) prognozy</vt:lpstr>
      <vt:lpstr>Sąd penitencjarny. praktyka orzecznicza w świetle danych czsw</vt:lpstr>
      <vt:lpstr>Prezentacja programu PowerPoint</vt:lpstr>
      <vt:lpstr>Systemy automatycznego warunkowego zwolnienia</vt:lpstr>
      <vt:lpstr>Systemy automatycznego warunkowego zwolnienia</vt:lpstr>
      <vt:lpstr>Systemy automatycznego warunkowego zwolnienia</vt:lpstr>
      <vt:lpstr>Systemy automatycznego</vt:lpstr>
      <vt:lpstr>Systemy dyskrecjonalne</vt:lpstr>
      <vt:lpstr>System mieszany warunkowego zwolnienia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Eksperyment masowego uwięzienia?  </vt:lpstr>
      <vt:lpstr> (tzw. postulat ultima ratio w zakresie stosowania kar izolacyjnych)</vt:lpstr>
      <vt:lpstr>mit resocjalizacyjnej zdolności do przeobrażenia każdego przestępcy</vt:lpstr>
      <vt:lpstr>rozmiary populacji osób karnie izolowanych na całym świecie</vt:lpstr>
      <vt:lpstr>Prezentacja programu PowerPoint</vt:lpstr>
      <vt:lpstr>Prezentacja programu PowerPoint</vt:lpstr>
      <vt:lpstr>Koszty więziennictwa</vt:lpstr>
      <vt:lpstr>Prezentacja programu PowerPoint</vt:lpstr>
      <vt:lpstr>Europa  i USA - Koszty</vt:lpstr>
      <vt:lpstr>Prezentacja programu PowerPoint</vt:lpstr>
      <vt:lpstr>(Risk-Need-Responsivity) –  J. Bonta, D.A. Andrews, R.D.Hoge</vt:lpstr>
      <vt:lpstr>(Risk-Need-Responsivity) –  J. Bonta, D.A. Andrews, R.D.Hoge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To już koniec. Dziękuję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Prawo karne wykonawcze</dc:title>
  <dc:creator>Tomasz Kalisz</dc:creator>
  <cp:lastModifiedBy>Tomasz Kalisz</cp:lastModifiedBy>
  <cp:revision>30</cp:revision>
  <dcterms:created xsi:type="dcterms:W3CDTF">2018-10-02T15:56:13Z</dcterms:created>
  <dcterms:modified xsi:type="dcterms:W3CDTF">2018-10-03T19:45:51Z</dcterms:modified>
</cp:coreProperties>
</file>