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pl-PL" sz="44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864000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720000" y="4450320"/>
            <a:ext cx="864000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pl-PL" sz="44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720000" y="445032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147280" y="445032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pl-PL" sz="44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27817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641040" y="2160000"/>
            <a:ext cx="27817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562440" y="2160000"/>
            <a:ext cx="27817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720000" y="4450320"/>
            <a:ext cx="27817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641040" y="4450320"/>
            <a:ext cx="27817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562440" y="4450320"/>
            <a:ext cx="27817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pl-PL" sz="44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720000" y="2160000"/>
            <a:ext cx="8640000" cy="438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pl-PL" sz="44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864000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pl-PL" sz="44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pl-PL" sz="440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720000" y="300960"/>
            <a:ext cx="8855640" cy="5853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pl-PL" sz="44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720000" y="445032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pl-PL" sz="44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720000" y="2160000"/>
            <a:ext cx="8640000" cy="438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pl-PL" sz="44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147280" y="445032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pl-PL" sz="44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720000" y="4450320"/>
            <a:ext cx="864000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pl-PL" sz="44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864000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720000" y="4450320"/>
            <a:ext cx="864000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pl-PL" sz="44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720000" y="445032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5147280" y="445032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pl-PL" sz="44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27817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641040" y="2160000"/>
            <a:ext cx="27817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562440" y="2160000"/>
            <a:ext cx="27817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720000" y="4450320"/>
            <a:ext cx="27817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641040" y="4450320"/>
            <a:ext cx="27817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6562440" y="4450320"/>
            <a:ext cx="27817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pl-PL" sz="44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864000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pl-PL" sz="44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pl-PL" sz="440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720000" y="300960"/>
            <a:ext cx="8855640" cy="5853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pl-PL" sz="44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720000" y="445032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pl-PL" sz="44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47280" y="445032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pl-PL" sz="44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720000" y="4450320"/>
            <a:ext cx="864000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8000" cy="1440000"/>
          </a:xfrm>
          <a:prstGeom prst="rect">
            <a:avLst/>
          </a:prstGeom>
        </p:spPr>
        <p:txBody>
          <a:bodyPr lIns="0" rIns="0" tIns="0" bIns="0" anchor="ctr">
            <a:normAutofit fontScale="80000"/>
          </a:bodyPr>
          <a:p>
            <a:r>
              <a:rPr b="1" lang="pl-PL" sz="4800" spc="-1" strike="noStrike">
                <a:solidFill>
                  <a:srgbClr val="333333"/>
                </a:solidFill>
                <a:latin typeface="Noto Sans Regular"/>
              </a:rPr>
              <a:t>Kliknij, aby edytować format tekstu tytułu</a:t>
            </a:r>
            <a:endParaRPr b="1" lang="pl-PL" sz="4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792000" y="5904000"/>
            <a:ext cx="8568000" cy="982440"/>
          </a:xfrm>
          <a:prstGeom prst="rect">
            <a:avLst/>
          </a:prstGeom>
        </p:spPr>
        <p:txBody>
          <a:bodyPr lIns="0" rIns="0" tIns="0" bIns="0">
            <a:normAutofit fontScale="13000"/>
          </a:bodyPr>
          <a:p>
            <a:pPr marL="432000" indent="-324000">
              <a:spcAft>
                <a:spcPts val="1879"/>
              </a:spcAft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333333"/>
                </a:solidFill>
                <a:latin typeface="Noto Sans Bold"/>
              </a:rPr>
              <a:t>Kliknij, aby edytować format tekstu konspektu</a:t>
            </a:r>
            <a:endParaRPr b="0" lang="pl-PL" sz="2400" spc="-1" strike="noStrike">
              <a:solidFill>
                <a:srgbClr val="333333"/>
              </a:solidFill>
              <a:latin typeface="Noto Sans Bold"/>
            </a:endParaRPr>
          </a:p>
          <a:p>
            <a:pPr lvl="1" marL="864000" indent="-324000">
              <a:spcAft>
                <a:spcPts val="1497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pl-PL" sz="2400" spc="-1" strike="noStrike">
                <a:solidFill>
                  <a:srgbClr val="333333"/>
                </a:solidFill>
                <a:latin typeface="Noto Sans Bold"/>
              </a:rPr>
              <a:t>Drugi poziom konspektu</a:t>
            </a:r>
            <a:endParaRPr b="0" lang="pl-PL" sz="2400" spc="-1" strike="noStrike">
              <a:solidFill>
                <a:srgbClr val="333333"/>
              </a:solidFill>
              <a:latin typeface="Noto Sans Bold"/>
            </a:endParaRPr>
          </a:p>
          <a:p>
            <a:pPr lvl="2" marL="1296000" indent="-288000">
              <a:spcAft>
                <a:spcPts val="112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333333"/>
                </a:solidFill>
                <a:latin typeface="Noto Sans Bold"/>
              </a:rPr>
              <a:t>Trzeci poziom konspektu</a:t>
            </a:r>
            <a:endParaRPr b="0" lang="pl-PL" sz="2400" spc="-1" strike="noStrike">
              <a:solidFill>
                <a:srgbClr val="333333"/>
              </a:solidFill>
              <a:latin typeface="Noto Sans Bold"/>
            </a:endParaRPr>
          </a:p>
          <a:p>
            <a:pPr lvl="3" marL="1728000" indent="-216000">
              <a:spcAft>
                <a:spcPts val="743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pl-PL" sz="2400" spc="-1" strike="noStrike">
                <a:solidFill>
                  <a:srgbClr val="333333"/>
                </a:solidFill>
                <a:latin typeface="Noto Sans Bold"/>
              </a:rPr>
              <a:t>Czwarty poziom konspektu</a:t>
            </a:r>
            <a:endParaRPr b="0" lang="pl-PL" sz="2400" spc="-1" strike="noStrike">
              <a:solidFill>
                <a:srgbClr val="333333"/>
              </a:solidFill>
              <a:latin typeface="Noto Sans Bold"/>
            </a:endParaRPr>
          </a:p>
          <a:p>
            <a:pPr lvl="4" marL="2160000" indent="-216000">
              <a:spcAft>
                <a:spcPts val="366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333333"/>
                </a:solidFill>
                <a:latin typeface="Noto Sans Bold"/>
              </a:rPr>
              <a:t>Piąty poziom konspektu</a:t>
            </a:r>
            <a:endParaRPr b="0" lang="pl-PL" sz="2400" spc="-1" strike="noStrike">
              <a:solidFill>
                <a:srgbClr val="333333"/>
              </a:solidFill>
              <a:latin typeface="Noto Sans Bold"/>
            </a:endParaRPr>
          </a:p>
          <a:p>
            <a:pPr lvl="5" marL="2592000" indent="-216000">
              <a:spcAft>
                <a:spcPts val="366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333333"/>
                </a:solidFill>
                <a:latin typeface="Noto Sans Bold"/>
              </a:rPr>
              <a:t>Szósty poziom konspektu</a:t>
            </a:r>
            <a:endParaRPr b="0" lang="pl-PL" sz="2400" spc="-1" strike="noStrike">
              <a:solidFill>
                <a:srgbClr val="333333"/>
              </a:solidFill>
              <a:latin typeface="Noto Sans Bold"/>
            </a:endParaRPr>
          </a:p>
          <a:p>
            <a:pPr lvl="6" marL="3024000" indent="-216000">
              <a:spcAft>
                <a:spcPts val="366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333333"/>
                </a:solidFill>
                <a:latin typeface="Noto Sans Bold"/>
              </a:rPr>
              <a:t>Siódmy poziom konspektu</a:t>
            </a:r>
            <a:endParaRPr b="0" lang="pl-PL" sz="2400" spc="-1" strike="noStrike">
              <a:solidFill>
                <a:srgbClr val="333333"/>
              </a:solidFill>
              <a:latin typeface="Noto Sans Bold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644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pl-PL" sz="1400" spc="-1" strike="noStrike">
                <a:latin typeface="Noto Sans Regular"/>
              </a:rPr>
              <a:t>&lt;data/godzina&gt;</a:t>
            </a:r>
            <a:endParaRPr b="0" lang="pl-PL" sz="1400" spc="-1" strike="noStrike">
              <a:latin typeface="Noto Sans Regular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6440"/>
            <a:ext cx="319500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pl-PL" sz="1400" spc="-1" strike="noStrike">
                <a:latin typeface="Noto Sans Regular"/>
              </a:rPr>
              <a:t>&lt;stopka&gt;</a:t>
            </a:r>
            <a:endParaRPr b="0" lang="pl-PL" sz="1400" spc="-1" strike="noStrike">
              <a:latin typeface="Noto Sans Regular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644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E0413478-4832-4A4F-95B2-909F672D3644}" type="slidenum">
              <a:rPr b="0" lang="pl-PL" sz="1400" spc="-1" strike="noStrike">
                <a:latin typeface="Noto Sans Regular"/>
              </a:rPr>
              <a:t>&lt;numer&gt;</a:t>
            </a:fld>
            <a:r>
              <a:rPr b="0" lang="pl-PL" sz="1400" spc="-1" strike="noStrike">
                <a:latin typeface="Noto Sans Regular"/>
              </a:rPr>
              <a:t> / </a:t>
            </a:r>
            <a:fld id="{AB379932-E3BC-4F17-B9E4-D5ACD1A56495}" type="slidecount">
              <a:rPr b="0" lang="pl-PL" sz="1400" spc="-1" strike="noStrike">
                <a:latin typeface="Noto Sans Regular"/>
              </a:rPr>
              <a:t>&lt;liczba&gt;</a:t>
            </a:fld>
            <a:endParaRPr b="0" lang="pl-PL" sz="1400" spc="-1" strike="noStrike">
              <a:latin typeface="Noto Sans Regular"/>
            </a:endParaRPr>
          </a:p>
        </p:txBody>
      </p:sp>
      <p:sp>
        <p:nvSpPr>
          <p:cNvPr id="5" name="CustomShape 6"/>
          <p:cNvSpPr/>
          <p:nvPr/>
        </p:nvSpPr>
        <p:spPr>
          <a:xfrm>
            <a:off x="0" y="4320000"/>
            <a:ext cx="504000" cy="108000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1" lang="pl-PL" sz="4400" spc="-1" strike="noStrike">
                <a:solidFill>
                  <a:srgbClr val="333333"/>
                </a:solidFill>
                <a:latin typeface="Noto Sans Regular"/>
              </a:rPr>
              <a:t>Kliknij, aby edytować format tekstu tytułu</a:t>
            </a:r>
            <a:endParaRPr b="1" lang="pl-PL" sz="44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864000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333333"/>
                </a:solidFill>
                <a:latin typeface="Noto Sans Regular"/>
              </a:rPr>
              <a:t>Kliknij, aby edytować format tekstu konspektu</a:t>
            </a:r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  <a:p>
            <a:pPr lvl="1" marL="864000" indent="-324000">
              <a:spcAft>
                <a:spcPts val="1134"/>
              </a:spcAft>
              <a:buClr>
                <a:srgbClr val="ef2929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solidFill>
                  <a:srgbClr val="333333"/>
                </a:solidFill>
                <a:latin typeface="Noto Sans Regular"/>
              </a:rPr>
              <a:t>Drugi poziom konspektu</a:t>
            </a:r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  <a:p>
            <a:pPr lvl="2" marL="1296000" indent="-288000">
              <a:spcAft>
                <a:spcPts val="845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333333"/>
                </a:solidFill>
                <a:latin typeface="Noto Sans Regular"/>
              </a:rPr>
              <a:t>Trzeci poziom konspektu</a:t>
            </a:r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  <a:p>
            <a:pPr lvl="3" marL="1728000" indent="-216000">
              <a:spcAft>
                <a:spcPts val="567"/>
              </a:spcAft>
              <a:buClr>
                <a:srgbClr val="ef2929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solidFill>
                  <a:srgbClr val="333333"/>
                </a:solidFill>
                <a:latin typeface="Noto Sans Regular"/>
              </a:rPr>
              <a:t>Czwarty poziom konspektu</a:t>
            </a:r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  <a:p>
            <a:pPr lvl="4" marL="2160000" indent="-216000">
              <a:spcAft>
                <a:spcPts val="283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333333"/>
                </a:solidFill>
                <a:latin typeface="Noto Sans Regular"/>
              </a:rPr>
              <a:t>Piąty poziom konspektu</a:t>
            </a:r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  <a:p>
            <a:pPr lvl="5" marL="2592000" indent="-216000">
              <a:spcAft>
                <a:spcPts val="283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333333"/>
                </a:solidFill>
                <a:latin typeface="Noto Sans Regular"/>
              </a:rPr>
              <a:t>Szósty poziom konspektu</a:t>
            </a:r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  <a:p>
            <a:pPr lvl="6" marL="3024000" indent="-216000">
              <a:spcAft>
                <a:spcPts val="283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333333"/>
                </a:solidFill>
                <a:latin typeface="Noto Sans Regular"/>
              </a:rPr>
              <a:t>Siódmy poziom konspektu</a:t>
            </a:r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504000" y="688680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pl-PL" sz="1400" spc="-1" strike="noStrike">
                <a:latin typeface="Noto Sans Regular"/>
              </a:rPr>
              <a:t>&lt;data/godzina&gt;</a:t>
            </a:r>
            <a:endParaRPr b="0" lang="pl-PL" sz="1400" spc="-1" strike="noStrike">
              <a:latin typeface="Noto Sans Regular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pl-PL" sz="1400" spc="-1" strike="noStrike">
                <a:latin typeface="Noto Sans Regular"/>
              </a:rPr>
              <a:t>&lt;stopka&gt;</a:t>
            </a:r>
            <a:endParaRPr b="0" lang="pl-PL" sz="1400" spc="-1" strike="noStrike">
              <a:latin typeface="Noto Sans Regular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sldNum"/>
          </p:nvPr>
        </p:nvSpPr>
        <p:spPr>
          <a:xfrm>
            <a:off x="7227360" y="688680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08F403F1-F03D-46F8-86D6-85266F40790C}" type="slidenum">
              <a:rPr b="0" lang="pl-PL" sz="1400" spc="-1" strike="noStrike">
                <a:latin typeface="Noto Sans Regular"/>
              </a:rPr>
              <a:t>&lt;numer&gt;</a:t>
            </a:fld>
            <a:r>
              <a:rPr b="0" lang="pl-PL" sz="1400" spc="-1" strike="noStrike">
                <a:latin typeface="Noto Sans Regular"/>
              </a:rPr>
              <a:t> / </a:t>
            </a:r>
            <a:fld id="{208E00C3-7E9C-46C3-BB9A-5AFE1826DBD7}" type="slidecount">
              <a:rPr b="0" lang="pl-PL" sz="1400" spc="-1" strike="noStrike">
                <a:latin typeface="Noto Sans Regular"/>
              </a:rPr>
              <a:t>14</a:t>
            </a:fld>
            <a:endParaRPr b="0" lang="pl-PL" sz="1400" spc="-1" strike="noStrike">
              <a:latin typeface="Noto Sans Regular"/>
            </a:endParaRPr>
          </a:p>
        </p:txBody>
      </p:sp>
      <p:sp>
        <p:nvSpPr>
          <p:cNvPr id="47" name="CustomShape 6"/>
          <p:cNvSpPr/>
          <p:nvPr/>
        </p:nvSpPr>
        <p:spPr>
          <a:xfrm>
            <a:off x="0" y="288000"/>
            <a:ext cx="504000" cy="108000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792000" y="3993480"/>
            <a:ext cx="8568000" cy="1661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r>
              <a:rPr b="1" lang="pl-PL" sz="4800" spc="-1" strike="noStrike">
                <a:solidFill>
                  <a:srgbClr val="333333"/>
                </a:solidFill>
                <a:latin typeface="Noto Sans Regular"/>
              </a:rPr>
              <a:t>Prawo karne wykonawcze</a:t>
            </a:r>
            <a:endParaRPr b="1" lang="pl-PL" sz="48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792000" y="5904000"/>
            <a:ext cx="8568000" cy="982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pl-PL" sz="3200" spc="-1" strike="noStrike">
                <a:latin typeface="Noto Sans Regular"/>
              </a:rPr>
              <a:t>Zajęcia nr 1 – 06.11.2021 r.</a:t>
            </a:r>
            <a:endParaRPr b="0" lang="pl-PL" sz="3200" spc="-1" strike="noStrike">
              <a:latin typeface="Noto Sans Regular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720000" y="169920"/>
            <a:ext cx="8855640" cy="1524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r>
              <a:rPr b="1" lang="pl-PL" sz="4400" spc="-1" strike="noStrike">
                <a:solidFill>
                  <a:srgbClr val="333333"/>
                </a:solidFill>
                <a:latin typeface="Noto Sans Regular"/>
              </a:rPr>
              <a:t>Typy zakładów karnych – art. 70 k.k.w.</a:t>
            </a:r>
            <a:endParaRPr b="1" lang="pl-PL" sz="44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720000" y="1750320"/>
            <a:ext cx="8712000" cy="554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333333"/>
                </a:solidFill>
                <a:latin typeface="Noto Sans Regular"/>
              </a:rPr>
              <a:t>Art. 70. § 1. Zakłady karne wymienione w art. 69 mogą być organizowane jako:</a:t>
            </a:r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333333"/>
                </a:solidFill>
                <a:latin typeface="Noto Sans Regular"/>
              </a:rPr>
              <a:t>1)  zakłady karne typu zamkniętego;</a:t>
            </a:r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333333"/>
                </a:solidFill>
                <a:latin typeface="Noto Sans Regular"/>
              </a:rPr>
              <a:t>2) zakłady karne typu półotwartego;</a:t>
            </a:r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333333"/>
                </a:solidFill>
                <a:latin typeface="Noto Sans Regular"/>
              </a:rPr>
              <a:t>3) zakłady karne typu otwartego.</a:t>
            </a:r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333333"/>
                </a:solidFill>
                <a:latin typeface="Noto Sans Regular"/>
              </a:rPr>
              <a:t>§ 2. Zakłady karne, o których mowa w § 1, różnią się w szczególności stopniem zabezpieczenia, izolacji skazanych oraz wynikającymi z tego ich obowiązkami i uprawnieniami w zakresie poruszania się w zakładzie i poza jego obrębem.</a:t>
            </a:r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720000" y="300960"/>
            <a:ext cx="8855640" cy="1262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r>
              <a:rPr b="1" lang="pl-PL" sz="4400" spc="-1" strike="noStrike">
                <a:solidFill>
                  <a:srgbClr val="333333"/>
                </a:solidFill>
                <a:latin typeface="Noto Sans Regular"/>
              </a:rPr>
              <a:t>Systemy wykonywania kary</a:t>
            </a:r>
            <a:endParaRPr b="1" lang="pl-PL" sz="44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720000" y="2160000"/>
            <a:ext cx="864000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333333"/>
                </a:solidFill>
                <a:latin typeface="Noto Sans Regular"/>
              </a:rPr>
              <a:t>Art. 81. Karę pozbawienia wolności wykonuje się w systemie:</a:t>
            </a:r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333333"/>
                </a:solidFill>
                <a:latin typeface="Noto Sans Regular"/>
              </a:rPr>
              <a:t>1) programowanego oddziaływania;</a:t>
            </a:r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333333"/>
                </a:solidFill>
                <a:latin typeface="Noto Sans Regular"/>
              </a:rPr>
              <a:t>2) terapeutycznym;</a:t>
            </a:r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333333"/>
                </a:solidFill>
                <a:latin typeface="Noto Sans Regular"/>
              </a:rPr>
              <a:t>3) zwykłym.</a:t>
            </a:r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720000" y="300960"/>
            <a:ext cx="8855640" cy="1262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r>
              <a:rPr b="1" lang="pl-PL" sz="4400" spc="-1" strike="noStrike">
                <a:solidFill>
                  <a:srgbClr val="333333"/>
                </a:solidFill>
                <a:latin typeface="Noto Sans Regular"/>
              </a:rPr>
              <a:t>Początek wykonywania kary</a:t>
            </a:r>
            <a:endParaRPr b="1" lang="pl-PL" sz="44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720000" y="1794240"/>
            <a:ext cx="864000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333333"/>
                </a:solidFill>
                <a:latin typeface="Noto Sans Regular"/>
              </a:rPr>
              <a:t>Art. 80a. Początek wykonywania kary liczy się od dnia:</a:t>
            </a:r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333333"/>
                </a:solidFill>
                <a:latin typeface="Noto Sans Regular"/>
              </a:rPr>
              <a:t>1) przyjęcia skazanego lub ukaranego, który zgłosił się do odbycia kary,</a:t>
            </a:r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333333"/>
                </a:solidFill>
                <a:latin typeface="Noto Sans Regular"/>
              </a:rPr>
              <a:t>2) zatrzymania skazanego lub ukaranego, który został doprowadzony do odbycia kary,</a:t>
            </a:r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333333"/>
                </a:solidFill>
                <a:latin typeface="Noto Sans Regular"/>
              </a:rPr>
              <a:t>3) wprowadzenia do wykonania orzeczenia w stosunku do osoby pozbawionej wolności</a:t>
            </a:r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333333"/>
                </a:solidFill>
                <a:latin typeface="Noto Sans Regular"/>
              </a:rPr>
              <a:t>– </a:t>
            </a:r>
            <a:r>
              <a:rPr b="0" lang="pl-PL" sz="2800" spc="-1" strike="noStrike">
                <a:solidFill>
                  <a:srgbClr val="333333"/>
                </a:solidFill>
                <a:latin typeface="Noto Sans Regular"/>
              </a:rPr>
              <a:t>chyba że ustawa stanowi inaczej</a:t>
            </a:r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648000" y="792000"/>
            <a:ext cx="864000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333333"/>
                </a:solidFill>
                <a:latin typeface="Noto Sans Regular"/>
              </a:rPr>
              <a:t>Art. 79. § 1. Skazanego na karę pozbawienia wolności sąd wzywa do stawienia się w wyznaczonym terminie w areszcie śledczym, położonym najbliżej miejsca jego stałego pobytu, wraz z dokumentem stwierdzającym tożsamość. Sąd może polecić doprowadzenie skazanego do aresztu śledczego bez wezwania.</a:t>
            </a:r>
            <a:endParaRPr b="0" lang="pl-PL" sz="20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333333"/>
                </a:solidFill>
                <a:latin typeface="Noto Sans Regular"/>
              </a:rPr>
              <a:t>§ 2. Jeżeli skazany, mimo wezwania, nie stawił się w areszcie śledczym, sąd poleca go doprowadzić. Kosztami doprowadzenia sąd obciąża skazanego.</a:t>
            </a:r>
            <a:endParaRPr b="0" lang="pl-PL" sz="20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333333"/>
                </a:solidFill>
                <a:latin typeface="Noto Sans Regular"/>
              </a:rPr>
              <a:t>§ 3. Przeniesienie skazanego z aresztu śledczego do właściwego zakładu karnego następuje po decyzji klasyfikacyjnej komisji penitencjarnej.</a:t>
            </a:r>
            <a:endParaRPr b="0" lang="pl-PL" sz="20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333333"/>
                </a:solidFill>
                <a:latin typeface="Noto Sans Regular"/>
              </a:rPr>
              <a:t>§ 4. Jeżeli skazanym jest żołnierz, a sąd zarządza doprowadzenie go do aresztu śledczego, obowiązek doprowadzenia spoczywa na właściwych organach wojskowych.</a:t>
            </a:r>
            <a:endParaRPr b="0" lang="pl-PL" sz="200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720000" y="300960"/>
            <a:ext cx="8855640" cy="1262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endParaRPr b="1" lang="pl-PL" sz="44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720000" y="2160000"/>
            <a:ext cx="864000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  <a:ea typeface="DejaVu Sans"/>
              </a:rPr>
              <a:t>T. Szymanowski, „Prawo karne wykonawcze z elementami polityki karnej i penitencjarnej”, Warszawa 2017</a:t>
            </a:r>
            <a:endParaRPr b="0" lang="pl-PL" sz="24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  <a:ea typeface="DejaVu Sans"/>
              </a:rPr>
              <a:t>„</a:t>
            </a:r>
            <a:r>
              <a:rPr b="0" lang="pl-PL" sz="2400" spc="-1" strike="noStrike">
                <a:solidFill>
                  <a:srgbClr val="000000"/>
                </a:solidFill>
                <a:latin typeface="Century Schoolbook"/>
                <a:ea typeface="DejaVu Sans"/>
              </a:rPr>
              <a:t>Kodeks karny wykonawczy. Komentarz” red. Lachowski (Legalis) </a:t>
            </a:r>
            <a:endParaRPr b="0" lang="pl-PL" sz="24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  <a:ea typeface="DejaVu Sans"/>
              </a:rPr>
              <a:t>Ustawa z dnia 6 czerwca 1997 r. Kodeks karny wykonawczy</a:t>
            </a:r>
            <a:endParaRPr b="0" lang="pl-PL" sz="240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720000" y="300960"/>
            <a:ext cx="8855640" cy="1262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1" lang="pl-PL" sz="3000" spc="-1" strike="noStrike" cap="small">
                <a:solidFill>
                  <a:srgbClr val="575f6d"/>
                </a:solidFill>
                <a:latin typeface="Century Schoolbook"/>
                <a:ea typeface="DejaVu Sans"/>
              </a:rPr>
              <a:t>Prawo karne wykonawcze </a:t>
            </a:r>
            <a:br/>
            <a:r>
              <a:rPr b="1" lang="pl-PL" sz="3000" spc="-1" strike="noStrike" cap="small">
                <a:solidFill>
                  <a:srgbClr val="575f6d"/>
                </a:solidFill>
                <a:latin typeface="Century Schoolbook"/>
                <a:ea typeface="DejaVu Sans"/>
              </a:rPr>
              <a:t>– przedmiot i zakres</a:t>
            </a:r>
            <a:endParaRPr b="1" lang="pl-PL" sz="30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720000" y="2160000"/>
            <a:ext cx="864000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32000" indent="-324000">
              <a:lnSpc>
                <a:spcPct val="100000"/>
              </a:lnSpc>
              <a:spcBef>
                <a:spcPts val="601"/>
              </a:spcBef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  <a:ea typeface="DejaVu Sans"/>
              </a:rPr>
              <a:t>Postanowienia ustawy z dnia 6 czerwca 1997 – Kodeks karny wykonawczy</a:t>
            </a:r>
            <a:endParaRPr b="0" lang="pl-PL" sz="24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>
              <a:lnSpc>
                <a:spcPct val="100000"/>
              </a:lnSpc>
              <a:spcBef>
                <a:spcPts val="601"/>
              </a:spcBef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  <a:ea typeface="DejaVu Sans"/>
              </a:rPr>
              <a:t>1 § 1 k.k.w. </a:t>
            </a:r>
            <a:endParaRPr b="0" lang="pl-PL" sz="2400" spc="-1" strike="noStrike">
              <a:solidFill>
                <a:srgbClr val="333333"/>
              </a:solidFill>
              <a:latin typeface="Noto Sans Regular"/>
            </a:endParaRPr>
          </a:p>
          <a:p>
            <a:pPr marL="274320" indent="-273240">
              <a:lnSpc>
                <a:spcPct val="100000"/>
              </a:lnSpc>
              <a:spcBef>
                <a:spcPts val="601"/>
              </a:spcBef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i="1" lang="pl-PL" sz="2400" spc="-1" strike="noStrike">
                <a:solidFill>
                  <a:srgbClr val="000000"/>
                </a:solidFill>
                <a:latin typeface="Century Schoolbook"/>
                <a:ea typeface="DejaVu Sans"/>
              </a:rPr>
              <a:t>„</a:t>
            </a:r>
            <a:r>
              <a:rPr b="0" i="1" lang="pl-PL" sz="2400" spc="-1" strike="noStrike">
                <a:solidFill>
                  <a:srgbClr val="000000"/>
                </a:solidFill>
                <a:latin typeface="Century Schoolbook"/>
                <a:ea typeface="DejaVu Sans"/>
              </a:rPr>
              <a:t>Wykonywanie orzeczeń w postępowaniu karnym, w postępowaniu w sprawach o przestępstwa skarbowe i wykroczenia skarbowe i w postępowaniu w sprawach o wykroczenia oraz kar porządkowych i środków przymusu skutkujących pozbawienie wolności odbywa się według przepisów niniejszego kodeksu, chyba że ustawa stanowi inaczej”</a:t>
            </a:r>
            <a:endParaRPr b="0" lang="pl-PL" sz="24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  <a:ea typeface="DejaVu Sans"/>
              </a:rPr>
              <a:t>liczne przepisy dot. m.in. warunków bytowych</a:t>
            </a:r>
            <a:endParaRPr b="0" lang="pl-PL" sz="240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720000" y="2160000"/>
            <a:ext cx="864000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32000" indent="-324000" algn="just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  <a:ea typeface="DejaVu Sans"/>
              </a:rPr>
              <a:t>Do prawa karnego wykonawczego należą te wszystkie unormowania, które określają wykonywanie orzeczeń sądowych skazujących sprawców przestępstw na kary, środki karne kompensacyjne, przepadek i środki zabezpieczające, wykonywanie postanowień sądów dot. orzekania o tymczasowym aresztowaniu i karze aresztu oraz wykonywanie kar porządkowych i środków przymusu skutkujących pozbawieniem wolności, które w praktyce mają znaczenie marginalne.</a:t>
            </a:r>
            <a:endParaRPr b="0" lang="pl-PL" sz="240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720000" y="300960"/>
            <a:ext cx="8855640" cy="1262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1" lang="pl-PL" sz="3000" spc="-1" strike="noStrike" cap="small">
                <a:solidFill>
                  <a:srgbClr val="575f6d"/>
                </a:solidFill>
                <a:latin typeface="Century Schoolbook"/>
                <a:ea typeface="DejaVu Sans"/>
              </a:rPr>
              <a:t>Prawo penitencjarne</a:t>
            </a:r>
            <a:endParaRPr b="1" lang="pl-PL" sz="30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720000" y="2160000"/>
            <a:ext cx="864000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32000" indent="-324000" algn="just">
              <a:lnSpc>
                <a:spcPct val="100000"/>
              </a:lnSpc>
              <a:spcBef>
                <a:spcPts val="601"/>
              </a:spcBef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  <a:ea typeface="DejaVu Sans"/>
              </a:rPr>
              <a:t>Stanowi część (z wielu względów najważniejszą) prawa karnego wykonawczego</a:t>
            </a:r>
            <a:endParaRPr b="0" lang="pl-PL" sz="24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 algn="just">
              <a:lnSpc>
                <a:spcPct val="100000"/>
              </a:lnSpc>
              <a:spcBef>
                <a:spcPts val="601"/>
              </a:spcBef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  <a:ea typeface="DejaVu Sans"/>
              </a:rPr>
              <a:t>Stanowi podstawę polityki penitencjarnej</a:t>
            </a:r>
            <a:endParaRPr b="0" lang="pl-PL" sz="2400" spc="-1" strike="noStrike">
              <a:solidFill>
                <a:srgbClr val="333333"/>
              </a:solidFill>
              <a:latin typeface="Noto Sans Regular"/>
            </a:endParaRPr>
          </a:p>
          <a:p>
            <a:pPr marL="274320" indent="-273240" algn="just">
              <a:lnSpc>
                <a:spcPct val="100000"/>
              </a:lnSpc>
              <a:spcBef>
                <a:spcPts val="601"/>
              </a:spcBef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  <a:ea typeface="DejaVu Sans"/>
              </a:rPr>
              <a:t>- polityka penitencjarna – realizacja przepisów regulujących wykonywanie kary pozbawienia wolności oraz innych środków izolacji wykonywanych w zakładach karnych, aresztach śledczych, zakładach zabezpieczających oraz metody ich stosowania w praktyce</a:t>
            </a:r>
            <a:endParaRPr b="0" lang="pl-PL" sz="24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 algn="just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  <a:ea typeface="DejaVu Sans"/>
              </a:rPr>
              <a:t>Zalicza się do niego wszystkie te przepisy, które regulują wykonywanie kar i środków skutkujących pozbawieniem wolności w związku z popełnionym przestępstwem lub toczącym się postępowaniem karnym</a:t>
            </a:r>
            <a:endParaRPr b="0" lang="pl-PL" sz="240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720000" y="300960"/>
            <a:ext cx="8855640" cy="1262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1" lang="pl-PL" sz="3000" spc="-1" strike="noStrike" cap="small">
                <a:solidFill>
                  <a:srgbClr val="575f6d"/>
                </a:solidFill>
                <a:latin typeface="Century Schoolbook"/>
                <a:ea typeface="DejaVu Sans"/>
              </a:rPr>
              <a:t>więziennictwo</a:t>
            </a:r>
            <a:endParaRPr b="1" lang="pl-PL" sz="30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720000" y="2160000"/>
            <a:ext cx="864000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32000" indent="-324000">
              <a:lnSpc>
                <a:spcPct val="100000"/>
              </a:lnSpc>
              <a:spcBef>
                <a:spcPts val="601"/>
              </a:spcBef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  <a:ea typeface="DejaVu Sans"/>
              </a:rPr>
              <a:t>Struktura organizacyjna w państwie, obejmująca ogół więzień (zakładów karnych i aresztów) znajdujących się na danym terenie i określonym czasie</a:t>
            </a:r>
            <a:endParaRPr b="0" lang="pl-PL" sz="24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>
              <a:lnSpc>
                <a:spcPct val="100000"/>
              </a:lnSpc>
              <a:spcBef>
                <a:spcPts val="601"/>
              </a:spcBef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  <a:ea typeface="DejaVu Sans"/>
              </a:rPr>
              <a:t>Podstawowe elementy składowe (m.in.):</a:t>
            </a:r>
            <a:endParaRPr b="0" lang="pl-PL" sz="24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>
              <a:lnSpc>
                <a:spcPct val="100000"/>
              </a:lnSpc>
              <a:spcBef>
                <a:spcPts val="601"/>
              </a:spcBef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  <a:ea typeface="DejaVu Sans"/>
              </a:rPr>
              <a:t>baza materialna (budynki),</a:t>
            </a:r>
            <a:endParaRPr b="0" lang="pl-PL" sz="24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>
              <a:lnSpc>
                <a:spcPct val="100000"/>
              </a:lnSpc>
              <a:spcBef>
                <a:spcPts val="601"/>
              </a:spcBef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  <a:ea typeface="DejaVu Sans"/>
              </a:rPr>
              <a:t>pozostała infrastruktura,</a:t>
            </a:r>
            <a:endParaRPr b="0" lang="pl-PL" sz="24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>
              <a:lnSpc>
                <a:spcPct val="100000"/>
              </a:lnSpc>
              <a:spcBef>
                <a:spcPts val="601"/>
              </a:spcBef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  <a:ea typeface="DejaVu Sans"/>
              </a:rPr>
              <a:t>kadra dozorująca i sposób zarządzania,</a:t>
            </a:r>
            <a:endParaRPr b="0" lang="pl-PL" sz="24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>
              <a:lnSpc>
                <a:spcPct val="100000"/>
              </a:lnSpc>
              <a:spcBef>
                <a:spcPts val="601"/>
              </a:spcBef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  <a:ea typeface="DejaVu Sans"/>
              </a:rPr>
              <a:t>obowiązujące przepisy prawne i określone w nich cele izolacji,</a:t>
            </a:r>
            <a:endParaRPr b="0" lang="pl-PL" sz="24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>
              <a:lnSpc>
                <a:spcPct val="100000"/>
              </a:lnSpc>
              <a:spcBef>
                <a:spcPts val="601"/>
              </a:spcBef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  <a:ea typeface="DejaVu Sans"/>
              </a:rPr>
              <a:t>stosowany system penitencjarny,</a:t>
            </a:r>
            <a:endParaRPr b="0" lang="pl-PL" sz="24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latin typeface="Century Schoolbook"/>
                <a:ea typeface="DejaVu Sans"/>
              </a:rPr>
              <a:t>populacja wiezienna</a:t>
            </a:r>
            <a:endParaRPr b="0" lang="pl-PL" sz="240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720000" y="169920"/>
            <a:ext cx="8855640" cy="1524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1" lang="pl-PL" sz="4400" spc="-1" strike="noStrike">
                <a:solidFill>
                  <a:srgbClr val="333333"/>
                </a:solidFill>
                <a:latin typeface="Noto Sans Regular"/>
              </a:rPr>
              <a:t>Cele kary pozbawienia wolności</a:t>
            </a:r>
            <a:br/>
            <a:r>
              <a:rPr b="1" lang="pl-PL" sz="4400" spc="-1" strike="noStrike">
                <a:solidFill>
                  <a:srgbClr val="333333"/>
                </a:solidFill>
                <a:latin typeface="Noto Sans Regular"/>
              </a:rPr>
              <a:t>- art. 67 k.k.w.</a:t>
            </a:r>
            <a:endParaRPr b="1" lang="pl-PL" sz="44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720000" y="1694520"/>
            <a:ext cx="864000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32000" indent="-324000" algn="just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i="1" lang="pl-PL" sz="2400" spc="-1" strike="noStrike">
                <a:solidFill>
                  <a:srgbClr val="333333"/>
                </a:solidFill>
                <a:latin typeface="Noto Sans Regular"/>
              </a:rPr>
              <a:t>§ 1. Wykonywanie kary pozbawienia wolności ma na celu wzbudzanie w skazanym woli współdziałania w kształtowaniu jego społecznie pożądanych postaw, w szczególności poczucia odpowiedzialności oraz potrzeby przestrzegania porządku prawnego i tym samym powstrzymania się od powrotu do przestępstwa.</a:t>
            </a:r>
            <a:endParaRPr b="0" lang="pl-PL" sz="24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 algn="just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333333"/>
                </a:solidFill>
                <a:latin typeface="Noto Sans Regular"/>
              </a:rPr>
              <a:t>cel wskazany w tym przepisie ma charakter postulatywny, co oznacza, że działania organów postępowania wykonawczego powinny być ukierunkowane na jego realizację, nie oznacza to jednak, że cel ten w każdym przypadku będzie zrealizowany. </a:t>
            </a:r>
            <a:endParaRPr b="0" lang="pl-PL" sz="24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 algn="just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endParaRPr b="0" lang="pl-PL" sz="240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720000" y="360000"/>
            <a:ext cx="8640000" cy="618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32000" indent="-324000" algn="just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i="1" lang="pl-PL" sz="2800" spc="-1" strike="noStrike">
                <a:solidFill>
                  <a:srgbClr val="333333"/>
                </a:solidFill>
                <a:latin typeface="Noto Sans Regular"/>
              </a:rPr>
              <a:t>§ 2. Dla osiągnięcia celu określonego w § 1 prowadzi się zindywidualizowane oddziaływanie na skazanych w ramach określonych w ustawie systemów wykonywania kary, w różnych rodzajach i typach zakładów karnych.</a:t>
            </a:r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 algn="just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i="1" lang="pl-PL" sz="2800" spc="-1" strike="noStrike">
                <a:solidFill>
                  <a:srgbClr val="333333"/>
                </a:solidFill>
                <a:latin typeface="Noto Sans Regular"/>
              </a:rPr>
              <a:t>§ 3. W oddziaływaniu na skazanych, przy poszanowaniu ich praw i wymaganiu wypełniania przez nich obowiązków, uwzględnia się przede wszystkim pracę, zwłaszcza sprzyjającą zdobywaniu odpowiednich kwalifikacji zawodowych, nauczanie, zajęcia kulturalno-oświatowe i sportowe, podtrzymywanie kontaktów z rodziną i światem zewnętrznym oraz środki terapeutyczne.</a:t>
            </a:r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720000" y="169920"/>
            <a:ext cx="8855640" cy="1524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r>
              <a:rPr b="1" lang="pl-PL" sz="4400" spc="-1" strike="noStrike">
                <a:solidFill>
                  <a:srgbClr val="333333"/>
                </a:solidFill>
                <a:latin typeface="Noto Sans Regular"/>
              </a:rPr>
              <a:t>Rodzaje zakładów karnych – art. 69 k.kw.</a:t>
            </a:r>
            <a:endParaRPr b="1" lang="pl-PL" sz="440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720000" y="2160000"/>
            <a:ext cx="864000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333333"/>
                </a:solidFill>
                <a:latin typeface="Noto Sans Regular"/>
              </a:rPr>
              <a:t>1) zakład karny dla młodocianych;</a:t>
            </a:r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333333"/>
                </a:solidFill>
                <a:latin typeface="Noto Sans Regular"/>
              </a:rPr>
              <a:t>2) zakład karny dla odbywających karę po raz pierwszy;</a:t>
            </a:r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333333"/>
                </a:solidFill>
                <a:latin typeface="Noto Sans Regular"/>
              </a:rPr>
              <a:t>3) zakład karny dla recydywistów penitencjarnych;</a:t>
            </a:r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333333"/>
                </a:solidFill>
                <a:latin typeface="Noto Sans Regular"/>
              </a:rPr>
              <a:t>4) zakład karny dla odbywających karę aresztu wojskowego</a:t>
            </a:r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720000" y="576000"/>
            <a:ext cx="8640000" cy="662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1" lang="pl-PL" sz="2800" spc="-1" strike="noStrike">
                <a:solidFill>
                  <a:srgbClr val="333333"/>
                </a:solidFill>
                <a:latin typeface="Noto Sans Regular"/>
              </a:rPr>
              <a:t>Art. 72. § 1. k.k.w.</a:t>
            </a:r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333333"/>
                </a:solidFill>
                <a:latin typeface="Noto Sans Regular"/>
              </a:rPr>
              <a:t>Zakładem karnym kieruje dyrektor, a wyodrębnionym oddziałem może kierować podlegający dyrektorowi kierownik.</a:t>
            </a:r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1" lang="pl-PL" sz="2800" spc="-1" strike="noStrike">
                <a:solidFill>
                  <a:srgbClr val="333333"/>
                </a:solidFill>
                <a:latin typeface="Noto Sans Regular"/>
              </a:rPr>
              <a:t>§ 3. </a:t>
            </a:r>
            <a:r>
              <a:rPr b="0" lang="pl-PL" sz="2800" spc="-1" strike="noStrike">
                <a:solidFill>
                  <a:srgbClr val="333333"/>
                </a:solidFill>
                <a:latin typeface="Noto Sans Regular"/>
              </a:rPr>
              <a:t>Zakłady karne mogą być tworzone jako samodzielne zakłady lub jako wyodrębnione oddziały zakładów karnych i aresztów śledczych. Kilka zakładów może posiadać wspólną administrację bądź wydzielone służby</a:t>
            </a:r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1" lang="pl-PL" sz="2800" spc="-1" strike="noStrike">
                <a:solidFill>
                  <a:srgbClr val="333333"/>
                </a:solidFill>
                <a:latin typeface="Noto Sans Regular"/>
              </a:rPr>
              <a:t>Art. 68. </a:t>
            </a:r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333333"/>
                </a:solidFill>
                <a:latin typeface="Noto Sans Regular"/>
              </a:rPr>
              <a:t>Zakłady karne podlegają Ministrowi Sprawiedliwości.</a:t>
            </a:r>
            <a:endParaRPr b="0" lang="pl-PL" sz="280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Application>LibreOffice/6.3.2.2$Windows_X86_64 LibreOffice_project/98b30e735bda24bc04ab42594c85f7fd8be07b9c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2021-11-27T08:47:27Z</dcterms:created>
  <dc:creator/>
  <dc:description/>
  <dc:language>pl-PL</dc:language>
  <cp:lastModifiedBy/>
  <dcterms:modified xsi:type="dcterms:W3CDTF">2021-11-27T15:29:36Z</dcterms:modified>
  <cp:revision>8</cp:revision>
  <dc:subject/>
  <dc:title>Impress</dc:title>
</cp:coreProperties>
</file>