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3"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90"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5" r:id="rId58"/>
    <p:sldId id="316" r:id="rId59"/>
    <p:sldId id="317" r:id="rId60"/>
    <p:sldId id="318" r:id="rId61"/>
    <p:sldId id="319" r:id="rId62"/>
    <p:sldId id="320" r:id="rId63"/>
    <p:sldId id="321" r:id="rId64"/>
    <p:sldId id="322" r:id="rId65"/>
    <p:sldId id="323" r:id="rId66"/>
    <p:sldId id="324" r:id="rId67"/>
    <p:sldId id="325" r:id="rId68"/>
    <p:sldId id="328" r:id="rId69"/>
    <p:sldId id="326" r:id="rId70"/>
    <p:sldId id="329" r:id="rId71"/>
    <p:sldId id="327"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2016-04-14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2016-04-14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a:t>Prawo konstytucyjne</a:t>
            </a:r>
          </a:p>
        </p:txBody>
      </p:sp>
      <p:sp>
        <p:nvSpPr>
          <p:cNvPr id="3" name="Podtytuł 2"/>
          <p:cNvSpPr>
            <a:spLocks noGrp="1"/>
          </p:cNvSpPr>
          <p:nvPr>
            <p:ph type="subTitle" idx="1"/>
          </p:nvPr>
        </p:nvSpPr>
        <p:spPr>
          <a:xfrm>
            <a:off x="179512" y="3284984"/>
            <a:ext cx="8276456" cy="1440160"/>
          </a:xfrm>
        </p:spPr>
        <p:txBody>
          <a:bodyPr/>
          <a:lstStyle/>
          <a:p>
            <a:r>
              <a:rPr lang="pl-PL" dirty="0">
                <a:solidFill>
                  <a:schemeClr val="tx1"/>
                </a:solidFill>
              </a:rPr>
              <a:t>Prawo wyborcze i referendalne</a:t>
            </a: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a:t>Mateusz Radajewski</a:t>
            </a:r>
          </a:p>
          <a:p>
            <a:pPr algn="r"/>
            <a:r>
              <a:rPr lang="pl-PL" dirty="0"/>
              <a:t>Katedra Prawa Konstytucyjnego</a:t>
            </a:r>
          </a:p>
          <a:p>
            <a:pPr algn="r"/>
            <a:r>
              <a:rPr lang="pl-PL" dirty="0"/>
              <a:t>Wydział Prawa, Administracji i Ekonomii</a:t>
            </a:r>
          </a:p>
          <a:p>
            <a:pPr algn="r"/>
            <a:r>
              <a:rPr lang="pl-PL" dirty="0"/>
              <a:t>Uniwersytet Wrocławski</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Przesłanki posiadania biernego prawa wyborczego</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sz="1700" dirty="0">
                <a:solidFill>
                  <a:srgbClr val="002060"/>
                </a:solidFill>
              </a:rPr>
              <a:t>Posiadanie czynnego prawa wyborczego</a:t>
            </a:r>
          </a:p>
          <a:p>
            <a:pPr marL="514350" indent="-514350" algn="just">
              <a:buFont typeface="+mj-lt"/>
              <a:buAutoNum type="arabicPeriod"/>
            </a:pPr>
            <a:r>
              <a:rPr lang="pl-PL" sz="1700" dirty="0">
                <a:solidFill>
                  <a:srgbClr val="002060"/>
                </a:solidFill>
              </a:rPr>
              <a:t>Ukończenie:</a:t>
            </a:r>
          </a:p>
          <a:p>
            <a:pPr marL="914400" lvl="1" indent="-514350" algn="just">
              <a:buFont typeface="+mj-lt"/>
              <a:buAutoNum type="alphaLcParenR"/>
            </a:pPr>
            <a:r>
              <a:rPr lang="pl-PL" sz="1700" dirty="0">
                <a:solidFill>
                  <a:srgbClr val="002060"/>
                </a:solidFill>
              </a:rPr>
              <a:t>w wyborach do Sejmu – 21 lat</a:t>
            </a:r>
          </a:p>
          <a:p>
            <a:pPr marL="914400" lvl="1" indent="-514350" algn="just">
              <a:buFont typeface="+mj-lt"/>
              <a:buAutoNum type="alphaLcParenR"/>
            </a:pPr>
            <a:r>
              <a:rPr lang="pl-PL" sz="1700" dirty="0">
                <a:solidFill>
                  <a:srgbClr val="002060"/>
                </a:solidFill>
              </a:rPr>
              <a:t>w wyborach do Senatu – 30 lat</a:t>
            </a:r>
          </a:p>
          <a:p>
            <a:pPr marL="914400" lvl="1" indent="-514350" algn="just">
              <a:buFont typeface="+mj-lt"/>
              <a:buAutoNum type="alphaLcParenR"/>
            </a:pPr>
            <a:r>
              <a:rPr lang="pl-PL" sz="1700" dirty="0">
                <a:solidFill>
                  <a:srgbClr val="002060"/>
                </a:solidFill>
              </a:rPr>
              <a:t>w wyborach Prezydenta RP – 35 lat</a:t>
            </a:r>
          </a:p>
          <a:p>
            <a:pPr marL="914400" lvl="1" indent="-514350" algn="just">
              <a:buFont typeface="+mj-lt"/>
              <a:buAutoNum type="alphaLcParenR"/>
            </a:pPr>
            <a:r>
              <a:rPr lang="pl-PL" sz="1700" dirty="0">
                <a:solidFill>
                  <a:srgbClr val="002060"/>
                </a:solidFill>
              </a:rPr>
              <a:t>w wyborach do Parlamentu Europejskiego – 21 lat</a:t>
            </a:r>
          </a:p>
          <a:p>
            <a:pPr marL="914400" lvl="1" indent="-514350" algn="just">
              <a:buFont typeface="+mj-lt"/>
              <a:buAutoNum type="alphaLcParenR"/>
            </a:pPr>
            <a:r>
              <a:rPr lang="pl-PL" sz="1700" dirty="0">
                <a:solidFill>
                  <a:srgbClr val="002060"/>
                </a:solidFill>
              </a:rPr>
              <a:t>w wyborach wójta, burmistrza lub prezydenta miasta – 25 lat</a:t>
            </a:r>
          </a:p>
          <a:p>
            <a:pPr marL="514350" indent="-514350" algn="just">
              <a:buFont typeface="+mj-lt"/>
              <a:buAutoNum type="arabicPeriod"/>
            </a:pPr>
            <a:r>
              <a:rPr lang="pl-PL" sz="1700" dirty="0">
                <a:solidFill>
                  <a:srgbClr val="002060"/>
                </a:solidFill>
              </a:rPr>
              <a:t>Zamieszkiwanie</a:t>
            </a:r>
          </a:p>
          <a:p>
            <a:pPr marL="914400" lvl="1" indent="-514350" algn="just">
              <a:buFont typeface="+mj-lt"/>
              <a:buAutoNum type="alphaLcParenR"/>
            </a:pPr>
            <a:r>
              <a:rPr lang="pl-PL" sz="1700" dirty="0">
                <a:solidFill>
                  <a:srgbClr val="002060"/>
                </a:solidFill>
              </a:rPr>
              <a:t>w wyborach do Parlamentu Europejskiego – co najmniej przez 5 lat na terytorium UE</a:t>
            </a:r>
          </a:p>
          <a:p>
            <a:pPr marL="914400" lvl="1" indent="-514350" algn="just">
              <a:buFont typeface="+mj-lt"/>
              <a:buAutoNum type="alphaLcParenR"/>
            </a:pPr>
            <a:r>
              <a:rPr lang="pl-PL" sz="1700" dirty="0">
                <a:solidFill>
                  <a:srgbClr val="002060"/>
                </a:solidFill>
              </a:rPr>
              <a:t>nie jest wymagane w wyborach wójta, burmistrza lub prezydenta miasta</a:t>
            </a:r>
          </a:p>
          <a:p>
            <a:pPr marL="514350" indent="-514350" algn="just">
              <a:buFont typeface="+mj-lt"/>
              <a:buAutoNum type="arabicPeriod"/>
            </a:pPr>
            <a:r>
              <a:rPr lang="pl-PL" sz="1700" dirty="0">
                <a:solidFill>
                  <a:srgbClr val="002060"/>
                </a:solidFill>
              </a:rPr>
              <a:t>Nieutracone prawo wybieralności:</a:t>
            </a:r>
          </a:p>
          <a:p>
            <a:pPr marL="914400" lvl="1" indent="-514350" algn="just">
              <a:buFont typeface="+mj-lt"/>
              <a:buAutoNum type="alphaLcParenR"/>
            </a:pPr>
            <a:r>
              <a:rPr lang="pl-PL" sz="1700" dirty="0">
                <a:solidFill>
                  <a:srgbClr val="002060"/>
                </a:solidFill>
              </a:rPr>
              <a:t>nieskazanie prawomocnym wyrokiem na karę pozbawienia wolności za przestępstwo umyślne ścigane z oskarżenia publicznego</a:t>
            </a:r>
          </a:p>
          <a:p>
            <a:pPr marL="914400" lvl="1" indent="-514350" algn="just">
              <a:buFont typeface="+mj-lt"/>
              <a:buAutoNum type="alphaLcParenR"/>
            </a:pPr>
            <a:r>
              <a:rPr lang="pl-PL" sz="1700" dirty="0">
                <a:solidFill>
                  <a:srgbClr val="002060"/>
                </a:solidFill>
              </a:rPr>
              <a:t>niewydanie orzeczenia o utracie prawa wybieralności w związku ze złożeniem niezgodnego z prawem oświadczenia lustracyjnego (art. 21a ust. 2a ustawy o ujawnianiu informacji o dokumentach organów bezpieczeństwa państwa z lat 1944-1990 oraz treści tych dokumentów)</a:t>
            </a:r>
          </a:p>
          <a:p>
            <a:pPr marL="914400" lvl="1" indent="-514350" algn="just">
              <a:buFont typeface="+mj-lt"/>
              <a:buAutoNum type="alphaLcParenR"/>
            </a:pPr>
            <a:r>
              <a:rPr lang="pl-PL" sz="1700" dirty="0">
                <a:solidFill>
                  <a:srgbClr val="002060"/>
                </a:solidFill>
              </a:rPr>
              <a:t>niepozbawienie obywatela UE niebędącego obywatelem polskim prawa wybieralności w państwie, którego jest obywatelem</a:t>
            </a:r>
          </a:p>
          <a:p>
            <a:pPr marL="914400" lvl="1" indent="-514350" algn="just">
              <a:buFont typeface="+mj-lt"/>
              <a:buAutoNum type="alphaLcParenR"/>
            </a:pPr>
            <a:endParaRPr lang="pl-PL" sz="1400" dirty="0">
              <a:solidFill>
                <a:srgbClr val="002060"/>
              </a:solidFill>
            </a:endParaRPr>
          </a:p>
        </p:txBody>
      </p:sp>
    </p:spTree>
    <p:extLst>
      <p:ext uri="{BB962C8B-B14F-4D97-AF65-F5344CB8AC3E}">
        <p14:creationId xmlns:p14="http://schemas.microsoft.com/office/powerpoint/2010/main" val="394089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Równość wyborów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sz="3600" dirty="0">
                <a:solidFill>
                  <a:srgbClr val="002060"/>
                </a:solidFill>
              </a:rPr>
              <a:t>W znaczeniu formalnym</a:t>
            </a:r>
          </a:p>
          <a:p>
            <a:pPr marL="914400" lvl="1" indent="-514350" algn="just">
              <a:buFont typeface="+mj-lt"/>
              <a:buAutoNum type="alphaLcParenR"/>
            </a:pPr>
            <a:r>
              <a:rPr lang="pl-PL" dirty="0">
                <a:solidFill>
                  <a:srgbClr val="002060"/>
                </a:solidFill>
              </a:rPr>
              <a:t>bezwzględna</a:t>
            </a:r>
          </a:p>
          <a:p>
            <a:pPr marL="914400" lvl="1" indent="-514350" algn="just">
              <a:buFont typeface="+mj-lt"/>
              <a:buAutoNum type="alphaLcParenR"/>
            </a:pPr>
            <a:r>
              <a:rPr lang="pl-PL" dirty="0">
                <a:solidFill>
                  <a:srgbClr val="002060"/>
                </a:solidFill>
              </a:rPr>
              <a:t>wynika z zasady równości i zakazu dyskryminacji (art. 32)</a:t>
            </a:r>
          </a:p>
          <a:p>
            <a:pPr marL="514350" indent="-514350" algn="just">
              <a:buFont typeface="+mj-lt"/>
              <a:buAutoNum type="arabicPeriod"/>
            </a:pPr>
            <a:r>
              <a:rPr lang="pl-PL" dirty="0">
                <a:solidFill>
                  <a:srgbClr val="002060"/>
                </a:solidFill>
              </a:rPr>
              <a:t>W znaczeniu materialnym:</a:t>
            </a:r>
          </a:p>
          <a:p>
            <a:pPr marL="914400" lvl="1" indent="-514350" algn="just">
              <a:buFont typeface="+mj-lt"/>
              <a:buAutoNum type="alphaLcParenR"/>
            </a:pPr>
            <a:r>
              <a:rPr lang="pl-PL" dirty="0">
                <a:solidFill>
                  <a:srgbClr val="002060"/>
                </a:solidFill>
              </a:rPr>
              <a:t>nie jest wymagana w wyborach do Senatu (art. 97 ust. 2 Konstytucji RP)</a:t>
            </a:r>
          </a:p>
          <a:p>
            <a:pPr marL="914400" lvl="1" indent="-514350" algn="just">
              <a:buFont typeface="+mj-lt"/>
              <a:buAutoNum type="alphaLcParenR"/>
            </a:pPr>
            <a:r>
              <a:rPr lang="pl-PL" dirty="0">
                <a:solidFill>
                  <a:srgbClr val="002060"/>
                </a:solidFill>
              </a:rPr>
              <a:t> realizacja w zależności od systemu wyborczego:</a:t>
            </a:r>
          </a:p>
          <a:p>
            <a:pPr marL="1314450" lvl="2" indent="-514350" algn="just">
              <a:buFont typeface="Wingdings" panose="05000000000000000000" pitchFamily="2" charset="2"/>
              <a:buChar char="Ø"/>
            </a:pPr>
            <a:r>
              <a:rPr lang="pl-PL" sz="2000" dirty="0">
                <a:solidFill>
                  <a:srgbClr val="002060"/>
                </a:solidFill>
              </a:rPr>
              <a:t>w systemie większościowym – mniej więcej równe pod względem liczby wyborców okręgi wyborcze</a:t>
            </a:r>
          </a:p>
          <a:p>
            <a:pPr marL="1314450" lvl="2" indent="-514350" algn="just">
              <a:buFont typeface="Wingdings" panose="05000000000000000000" pitchFamily="2" charset="2"/>
              <a:buChar char="Ø"/>
            </a:pPr>
            <a:r>
              <a:rPr lang="pl-PL" sz="2000" dirty="0">
                <a:solidFill>
                  <a:srgbClr val="002060"/>
                </a:solidFill>
              </a:rPr>
              <a:t>w systemie proporcjonalnym – liczba wybieranych przedstawicieli w danym okręgu proporcjonalna do liczby wyborców</a:t>
            </a:r>
          </a:p>
          <a:p>
            <a:pPr marL="914400" lvl="1" indent="-514350" algn="just">
              <a:buFont typeface="+mj-lt"/>
              <a:buAutoNum type="alphaLcParenR"/>
            </a:pPr>
            <a:r>
              <a:rPr lang="pl-PL" dirty="0">
                <a:solidFill>
                  <a:srgbClr val="002060"/>
                </a:solidFill>
              </a:rPr>
              <a:t>metody realizacji:</a:t>
            </a:r>
          </a:p>
          <a:p>
            <a:pPr marL="1314450" lvl="2" indent="-514350" algn="just">
              <a:buFont typeface="Wingdings" panose="05000000000000000000" pitchFamily="2" charset="2"/>
              <a:buChar char="Ø"/>
            </a:pPr>
            <a:r>
              <a:rPr lang="pl-PL" sz="2000" dirty="0">
                <a:solidFill>
                  <a:srgbClr val="002060"/>
                </a:solidFill>
              </a:rPr>
              <a:t>tzw. stała norma przedstawicielstwa</a:t>
            </a:r>
          </a:p>
          <a:p>
            <a:pPr marL="1314450" lvl="2" indent="-514350" algn="just">
              <a:buFont typeface="Wingdings" panose="05000000000000000000" pitchFamily="2" charset="2"/>
              <a:buChar char="Ø"/>
            </a:pPr>
            <a:r>
              <a:rPr lang="pl-PL" sz="2000" dirty="0">
                <a:solidFill>
                  <a:srgbClr val="002060"/>
                </a:solidFill>
              </a:rPr>
              <a:t>ustalenie stałej liczby członków organu i dopasowywanie do tego okręgów wyborczych</a:t>
            </a:r>
          </a:p>
          <a:p>
            <a:pPr marL="0" indent="0" algn="just">
              <a:buNone/>
            </a:pPr>
            <a:endParaRPr lang="pl-PL" sz="2400" dirty="0">
              <a:solidFill>
                <a:srgbClr val="002060"/>
              </a:solidFill>
            </a:endParaRPr>
          </a:p>
        </p:txBody>
      </p:sp>
    </p:spTree>
    <p:extLst>
      <p:ext uri="{BB962C8B-B14F-4D97-AF65-F5344CB8AC3E}">
        <p14:creationId xmlns:p14="http://schemas.microsoft.com/office/powerpoint/2010/main" val="57598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Bezpośredniość/pośredniość wyborów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3600" dirty="0">
                <a:solidFill>
                  <a:srgbClr val="002060"/>
                </a:solidFill>
              </a:rPr>
              <a:t>Wybory pośrednie</a:t>
            </a:r>
          </a:p>
          <a:p>
            <a:pPr marL="0" indent="0" algn="just">
              <a:buNone/>
            </a:pPr>
            <a:r>
              <a:rPr lang="pl-PL" sz="2000" i="1" dirty="0">
                <a:solidFill>
                  <a:srgbClr val="002060"/>
                </a:solidFill>
              </a:rPr>
              <a:t>„</a:t>
            </a:r>
            <a:r>
              <a:rPr lang="pl-PL" sz="2000" i="1" dirty="0"/>
              <a:t>Władzę wykonawczą sprawuje prezydent Stanów Zjednoczonych Ameryki. Urząd swój pełni przez okres lat czterech, a wybierany jest wraz z obieranym na ten sam okres wiceprezydentem w następujący sposób.</a:t>
            </a:r>
          </a:p>
          <a:p>
            <a:pPr marL="0" indent="0" algn="just">
              <a:buNone/>
            </a:pPr>
            <a:r>
              <a:rPr lang="pl-PL" sz="2000" i="1" dirty="0"/>
              <a:t>Każdy stan wyznacza w trybie określonym przez swoje ciało ustawodawcze odpowiednią liczbę elektorów. Liczba ta odpowiada przysługującej temu stanowi w Kongresie ogólnej liczbie senatorów i członków Izby Reprezentantów. (…)</a:t>
            </a:r>
          </a:p>
          <a:p>
            <a:pPr marL="0" indent="0" algn="just">
              <a:buNone/>
            </a:pPr>
            <a:r>
              <a:rPr lang="pl-PL" sz="2000" i="1" dirty="0"/>
              <a:t>Elektorzy zbierają się w swoich stanach i głosują za pomocą kartek na dwie osoby, z których przynajmniej jedna nie powinna być mieszkańcem tego stanu, co oni. Następnie sporządzają listę, wymieniającą wszystkie osoby, na które głosowano, oraz liczbę głosów, oddanych na każdą z nich, po czym podpisują i poświadczają listę oraz przesyłają pod pieczęcią do siedziby naczelnych władz Stanów Zjednoczonych na ręce prezydenta Senatu. Prezydent Senatu otwiera wszystkie poświadczone listy w obecności Senatu i Izby Reprezentantów, po czym następuje obliczenie głosów. Osoba, na którą padło najwięcej głosów, zostaje prezydentem, jeżeli uzyskała głosy bezwzględnej większości wyznaczonych elektorów.”</a:t>
            </a:r>
          </a:p>
          <a:p>
            <a:pPr marL="0" indent="0" algn="r">
              <a:buNone/>
            </a:pPr>
            <a:r>
              <a:rPr lang="pl-PL" sz="2000" dirty="0"/>
              <a:t>(Art. II § 1 Konstytucji USA)</a:t>
            </a:r>
          </a:p>
          <a:p>
            <a:pPr marL="0" indent="0" algn="just">
              <a:buNone/>
            </a:pPr>
            <a:endParaRPr lang="pl-PL" sz="2000" dirty="0">
              <a:solidFill>
                <a:srgbClr val="002060"/>
              </a:solidFill>
            </a:endParaRPr>
          </a:p>
          <a:p>
            <a:pPr marL="0" indent="0" algn="just">
              <a:buNone/>
            </a:pPr>
            <a:endParaRPr lang="pl-PL" sz="2400" dirty="0">
              <a:solidFill>
                <a:srgbClr val="002060"/>
              </a:solidFill>
            </a:endParaRPr>
          </a:p>
        </p:txBody>
      </p:sp>
    </p:spTree>
    <p:extLst>
      <p:ext uri="{BB962C8B-B14F-4D97-AF65-F5344CB8AC3E}">
        <p14:creationId xmlns:p14="http://schemas.microsoft.com/office/powerpoint/2010/main" val="83968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500"/>
                                        <p:tgtEl>
                                          <p:spTgt spid="4">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Bezpośredniość/pośredniość wyborów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dirty="0">
                <a:solidFill>
                  <a:srgbClr val="002060"/>
                </a:solidFill>
              </a:rPr>
              <a:t>Wybory bezpośrednie:</a:t>
            </a:r>
          </a:p>
          <a:p>
            <a:pPr marL="457200" indent="-457200" algn="just">
              <a:buFont typeface="+mj-lt"/>
              <a:buAutoNum type="arabicPeriod"/>
            </a:pPr>
            <a:r>
              <a:rPr lang="pl-PL" sz="2800" dirty="0">
                <a:solidFill>
                  <a:srgbClr val="002060"/>
                </a:solidFill>
              </a:rPr>
              <a:t>Wszystkie w Polsce</a:t>
            </a:r>
          </a:p>
          <a:p>
            <a:pPr marL="457200" indent="-457200" algn="just">
              <a:buFont typeface="+mj-lt"/>
              <a:buAutoNum type="arabicPeriod"/>
            </a:pPr>
            <a:r>
              <a:rPr lang="pl-PL" sz="2800" dirty="0">
                <a:solidFill>
                  <a:srgbClr val="002060"/>
                </a:solidFill>
              </a:rPr>
              <a:t>Dopuszczalne głosowanie: </a:t>
            </a:r>
          </a:p>
          <a:p>
            <a:pPr marL="857250" lvl="1" indent="-457200" algn="just">
              <a:buFont typeface="+mj-lt"/>
              <a:buAutoNum type="alphaLcParenR"/>
            </a:pPr>
            <a:r>
              <a:rPr lang="pl-PL" dirty="0">
                <a:solidFill>
                  <a:srgbClr val="002060"/>
                </a:solidFill>
              </a:rPr>
              <a:t>przez pełnomocnika – w przypadku wyborców:</a:t>
            </a:r>
          </a:p>
          <a:p>
            <a:pPr marL="1257300" lvl="2" indent="-457200" algn="just">
              <a:buFont typeface="Wingdings" panose="05000000000000000000" pitchFamily="2" charset="2"/>
              <a:buChar char="Ø"/>
            </a:pPr>
            <a:r>
              <a:rPr lang="pl-PL" sz="2800" dirty="0">
                <a:solidFill>
                  <a:srgbClr val="002060"/>
                </a:solidFill>
              </a:rPr>
              <a:t>o znacznym lub umiarkowanym stopniu niepełnosprawności</a:t>
            </a:r>
          </a:p>
          <a:p>
            <a:pPr marL="1257300" lvl="2" indent="-457200" algn="just">
              <a:buFont typeface="Wingdings" panose="05000000000000000000" pitchFamily="2" charset="2"/>
              <a:buChar char="Ø"/>
            </a:pPr>
            <a:r>
              <a:rPr lang="pl-PL" sz="2800" dirty="0">
                <a:solidFill>
                  <a:srgbClr val="002060"/>
                </a:solidFill>
              </a:rPr>
              <a:t>którzy ukończyli 75. rok życia</a:t>
            </a:r>
          </a:p>
          <a:p>
            <a:pPr marL="914400" lvl="1" indent="-514350" algn="just">
              <a:buFont typeface="+mj-lt"/>
              <a:buAutoNum type="alphaLcParenR"/>
            </a:pPr>
            <a:r>
              <a:rPr lang="pl-PL" sz="3200" dirty="0">
                <a:solidFill>
                  <a:srgbClr val="002060"/>
                </a:solidFill>
              </a:rPr>
              <a:t>korespondencyjne – w przypadku wyborców:</a:t>
            </a:r>
          </a:p>
          <a:p>
            <a:pPr marL="1314450" lvl="2" indent="-514350" algn="just">
              <a:buFont typeface="Wingdings" panose="05000000000000000000" pitchFamily="2" charset="2"/>
              <a:buChar char="Ø"/>
            </a:pPr>
            <a:r>
              <a:rPr lang="pl-PL" sz="2800" dirty="0">
                <a:solidFill>
                  <a:srgbClr val="002060"/>
                </a:solidFill>
              </a:rPr>
              <a:t>o znacznym lub umiarkowanym stopniu niepełnosprawności</a:t>
            </a:r>
          </a:p>
          <a:p>
            <a:pPr marL="1314450" lvl="2" indent="-514350" algn="just">
              <a:buFont typeface="Wingdings" panose="05000000000000000000" pitchFamily="2" charset="2"/>
              <a:buChar char="Ø"/>
            </a:pPr>
            <a:r>
              <a:rPr lang="pl-PL" sz="2800" dirty="0">
                <a:solidFill>
                  <a:srgbClr val="002060"/>
                </a:solidFill>
              </a:rPr>
              <a:t>przebywających za granicą</a:t>
            </a:r>
          </a:p>
        </p:txBody>
      </p:sp>
    </p:spTree>
    <p:extLst>
      <p:ext uri="{BB962C8B-B14F-4D97-AF65-F5344CB8AC3E}">
        <p14:creationId xmlns:p14="http://schemas.microsoft.com/office/powerpoint/2010/main" val="259120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Tajność głosowania</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i="1" dirty="0">
                <a:solidFill>
                  <a:schemeClr val="tx2"/>
                </a:solidFill>
              </a:rPr>
              <a:t>„Kto, naruszając przepisy o tajności głosowania, </a:t>
            </a:r>
            <a:r>
              <a:rPr lang="pl-PL" sz="2800" i="1" u="sng" dirty="0">
                <a:solidFill>
                  <a:schemeClr val="tx2"/>
                </a:solidFill>
              </a:rPr>
              <a:t>wbrew woli głosującego</a:t>
            </a:r>
            <a:r>
              <a:rPr lang="pl-PL" sz="2800" i="1" dirty="0">
                <a:solidFill>
                  <a:schemeClr val="tx2"/>
                </a:solidFill>
              </a:rPr>
              <a:t> zapoznaje się z treścią jego głosu, podlega grzywnie, karze ograniczenia wolności albo pozbawienia wolności do lat 2.”</a:t>
            </a:r>
          </a:p>
          <a:p>
            <a:pPr marL="0" indent="0" algn="r">
              <a:buNone/>
            </a:pPr>
            <a:r>
              <a:rPr lang="pl-PL" sz="2800" dirty="0">
                <a:solidFill>
                  <a:srgbClr val="002060"/>
                </a:solidFill>
              </a:rPr>
              <a:t>(art. 251 kodeksu karnego)</a:t>
            </a:r>
          </a:p>
        </p:txBody>
      </p:sp>
    </p:spTree>
    <p:extLst>
      <p:ext uri="{BB962C8B-B14F-4D97-AF65-F5344CB8AC3E}">
        <p14:creationId xmlns:p14="http://schemas.microsoft.com/office/powerpoint/2010/main" val="258177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229600" cy="4525963"/>
          </a:xfrm>
        </p:spPr>
        <p:txBody>
          <a:bodyPr>
            <a:normAutofit/>
          </a:bodyPr>
          <a:lstStyle/>
          <a:p>
            <a:pPr algn="ctr">
              <a:buNone/>
            </a:pPr>
            <a:r>
              <a:rPr lang="pl-PL" sz="4400" dirty="0"/>
              <a:t>Wybory proporcjonalne/większościowe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Tree>
    <p:extLst>
      <p:ext uri="{BB962C8B-B14F-4D97-AF65-F5344CB8AC3E}">
        <p14:creationId xmlns:p14="http://schemas.microsoft.com/office/powerpoint/2010/main" val="1342589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Wybory większościowe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rgbClr val="002060"/>
                </a:solidFill>
              </a:rPr>
              <a:t>Mandaty otrzymują osoby, które uzyskały najwyższe wyniki w okręgu (w przypadku okręgów jednomandatowych – osoba, która uzyskała najwyższy wynik)</a:t>
            </a:r>
          </a:p>
          <a:p>
            <a:pPr marL="514350" indent="-514350" algn="just">
              <a:buAutoNum type="arabicPeriod"/>
            </a:pPr>
            <a:r>
              <a:rPr lang="pl-PL" sz="2800" dirty="0">
                <a:solidFill>
                  <a:srgbClr val="002060"/>
                </a:solidFill>
              </a:rPr>
              <a:t>Dwa modele:</a:t>
            </a:r>
          </a:p>
          <a:p>
            <a:pPr marL="914400" lvl="1" indent="-514350" algn="just">
              <a:buFont typeface="+mj-lt"/>
              <a:buAutoNum type="alphaLcParenR"/>
            </a:pPr>
            <a:r>
              <a:rPr lang="pl-PL" sz="2400" dirty="0">
                <a:solidFill>
                  <a:srgbClr val="002060"/>
                </a:solidFill>
              </a:rPr>
              <a:t>system większości względnej</a:t>
            </a:r>
          </a:p>
          <a:p>
            <a:pPr marL="1314450" lvl="2" indent="-514350" algn="just">
              <a:buFont typeface="Wingdings" panose="05000000000000000000" pitchFamily="2" charset="2"/>
              <a:buChar char="Ø"/>
            </a:pPr>
            <a:r>
              <a:rPr lang="pl-PL" sz="2000" dirty="0">
                <a:solidFill>
                  <a:srgbClr val="002060"/>
                </a:solidFill>
              </a:rPr>
              <a:t>jedna tura</a:t>
            </a:r>
          </a:p>
          <a:p>
            <a:pPr marL="1314450" lvl="2" indent="-514350" algn="just">
              <a:buFont typeface="Wingdings" panose="05000000000000000000" pitchFamily="2" charset="2"/>
              <a:buChar char="Ø"/>
            </a:pPr>
            <a:r>
              <a:rPr lang="pl-PL" sz="2000" dirty="0">
                <a:solidFill>
                  <a:srgbClr val="002060"/>
                </a:solidFill>
              </a:rPr>
              <a:t>zwycięzcą osoba, która uzyskała zwykłą większość głosów</a:t>
            </a:r>
          </a:p>
          <a:p>
            <a:pPr marL="914400" lvl="1" indent="-514350" algn="just">
              <a:buFont typeface="+mj-lt"/>
              <a:buAutoNum type="alphaLcParenR"/>
            </a:pPr>
            <a:r>
              <a:rPr lang="pl-PL" sz="2400" dirty="0">
                <a:solidFill>
                  <a:srgbClr val="002060"/>
                </a:solidFill>
              </a:rPr>
              <a:t>system większości bezwzględnej</a:t>
            </a:r>
          </a:p>
          <a:p>
            <a:pPr marL="1314450" lvl="2" indent="-514350" algn="just">
              <a:buFont typeface="Wingdings" panose="05000000000000000000" pitchFamily="2" charset="2"/>
              <a:buChar char="Ø"/>
            </a:pPr>
            <a:r>
              <a:rPr lang="pl-PL" sz="2000" dirty="0">
                <a:solidFill>
                  <a:srgbClr val="002060"/>
                </a:solidFill>
              </a:rPr>
              <a:t>zwycięzcą osoba, która uzyskała bezwzględną większość głosów</a:t>
            </a:r>
          </a:p>
          <a:p>
            <a:pPr marL="1314450" lvl="2" indent="-514350" algn="just">
              <a:buFont typeface="Wingdings" panose="05000000000000000000" pitchFamily="2" charset="2"/>
              <a:buChar char="Ø"/>
            </a:pPr>
            <a:r>
              <a:rPr lang="pl-PL" sz="2000" dirty="0">
                <a:solidFill>
                  <a:srgbClr val="002060"/>
                </a:solidFill>
              </a:rPr>
              <a:t>możliwa druga tura, jeżeli zwycięzca nie został wyłoniony w pierwszej</a:t>
            </a:r>
          </a:p>
          <a:p>
            <a:pPr marL="514350" indent="-514350" algn="just">
              <a:buFont typeface="+mj-lt"/>
              <a:buAutoNum type="arabicPeriod"/>
            </a:pPr>
            <a:r>
              <a:rPr lang="pl-PL" sz="2800" dirty="0">
                <a:solidFill>
                  <a:srgbClr val="002060"/>
                </a:solidFill>
              </a:rPr>
              <a:t>W Polsce:</a:t>
            </a:r>
          </a:p>
          <a:p>
            <a:pPr marL="914400" lvl="1" indent="-514350" algn="just">
              <a:buFont typeface="+mj-lt"/>
              <a:buAutoNum type="alphaLcParenR"/>
            </a:pPr>
            <a:r>
              <a:rPr lang="pl-PL" sz="2400" dirty="0">
                <a:solidFill>
                  <a:srgbClr val="002060"/>
                </a:solidFill>
              </a:rPr>
              <a:t>system większości względnej – wybory do Senatu oraz do rad gmin (poza miastami na prawach powiatu)</a:t>
            </a:r>
          </a:p>
          <a:p>
            <a:pPr marL="914400" lvl="1" indent="-514350" algn="just">
              <a:buFont typeface="+mj-lt"/>
              <a:buAutoNum type="alphaLcParenR"/>
            </a:pPr>
            <a:r>
              <a:rPr lang="pl-PL" sz="2400" dirty="0">
                <a:solidFill>
                  <a:srgbClr val="002060"/>
                </a:solidFill>
              </a:rPr>
              <a:t>system większości bezwzględnej – wybory Prezydenta RP oraz wójtów, burmistrzów i prezydentów miast</a:t>
            </a: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758040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1"/>
            <a:ext cx="9036495" cy="684074"/>
          </a:xfrm>
        </p:spPr>
        <p:txBody>
          <a:bodyPr>
            <a:normAutofit/>
          </a:bodyPr>
          <a:lstStyle/>
          <a:p>
            <a:pPr algn="ctr">
              <a:buNone/>
            </a:pPr>
            <a:r>
              <a:rPr lang="pl-PL" dirty="0"/>
              <a:t>Wybory większościowe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000" i="1" dirty="0">
                <a:solidFill>
                  <a:srgbClr val="002060"/>
                </a:solidFill>
              </a:rPr>
              <a:t>W okręgu wyborczym X zorganizowane zostały wybory uzupełniające do Senatu. Kandydatów wystawiły 4 partie – A, B, C i D. Wyborcy partii A i B mają zbliżone poglądy, w związku z czym, gdyby kandydata wystawiła tylko jedna z nich, i tak zostałby on poparty przez kandydatów drugiej partii. Inaczej jest w przypadku kandydata partii D, która ma bardzo duży negatywny elektorat i może liczyć na poparcie jedynie swojego własnego środowiska politycznego. Wyborcy partii C nie pałają miłością do żadnej z pozostałych partii, ale gdyby musieli wybierać między kandydatem partii D oraz innej partii – wybraliby tego drugiego.</a:t>
            </a:r>
          </a:p>
          <a:p>
            <a:pPr marL="0" indent="0" algn="just">
              <a:buNone/>
            </a:pPr>
            <a:r>
              <a:rPr lang="pl-PL" sz="2000" i="1" dirty="0">
                <a:solidFill>
                  <a:srgbClr val="002060"/>
                </a:solidFill>
              </a:rPr>
              <a:t>Po zakończeniu głosowania okazało się, że wyniki poszczególnych kandydatów prezentowały się następująco:</a:t>
            </a:r>
          </a:p>
          <a:p>
            <a:pPr marL="457200" indent="-457200" algn="just">
              <a:buAutoNum type="arabicPeriod"/>
            </a:pPr>
            <a:r>
              <a:rPr lang="pl-PL" sz="2000" i="1" dirty="0">
                <a:solidFill>
                  <a:srgbClr val="002060"/>
                </a:solidFill>
              </a:rPr>
              <a:t>Kandydat partii A – 25%</a:t>
            </a:r>
          </a:p>
          <a:p>
            <a:pPr marL="457200" indent="-457200" algn="just">
              <a:buAutoNum type="arabicPeriod"/>
            </a:pPr>
            <a:r>
              <a:rPr lang="pl-PL" sz="2000" i="1" dirty="0">
                <a:solidFill>
                  <a:srgbClr val="002060"/>
                </a:solidFill>
              </a:rPr>
              <a:t>Kandydat partii B – 20%</a:t>
            </a:r>
          </a:p>
          <a:p>
            <a:pPr marL="457200" indent="-457200" algn="just">
              <a:buAutoNum type="arabicPeriod"/>
            </a:pPr>
            <a:r>
              <a:rPr lang="pl-PL" sz="2000" i="1" dirty="0">
                <a:solidFill>
                  <a:srgbClr val="002060"/>
                </a:solidFill>
              </a:rPr>
              <a:t>Kandydat partii C – 15%</a:t>
            </a:r>
          </a:p>
          <a:p>
            <a:pPr marL="457200" indent="-457200" algn="just">
              <a:buAutoNum type="arabicPeriod"/>
            </a:pPr>
            <a:r>
              <a:rPr lang="pl-PL" sz="2000" i="1" dirty="0">
                <a:solidFill>
                  <a:srgbClr val="002060"/>
                </a:solidFill>
              </a:rPr>
              <a:t>Kandydat partii D – 40%</a:t>
            </a:r>
          </a:p>
          <a:p>
            <a:pPr marL="457200" indent="-457200" algn="just">
              <a:buAutoNum type="arabicPeriod"/>
            </a:pPr>
            <a:endParaRPr lang="pl-PL" sz="2000" dirty="0">
              <a:solidFill>
                <a:srgbClr val="002060"/>
              </a:solidFill>
            </a:endParaRPr>
          </a:p>
          <a:p>
            <a:pPr marL="0" indent="0" algn="just">
              <a:buNone/>
            </a:pPr>
            <a:r>
              <a:rPr lang="pl-PL" sz="2000" dirty="0">
                <a:solidFill>
                  <a:srgbClr val="002060"/>
                </a:solidFill>
              </a:rPr>
              <a:t>Polecenia:</a:t>
            </a:r>
          </a:p>
          <a:p>
            <a:pPr marL="457200" indent="-457200" algn="just">
              <a:buAutoNum type="arabicPeriod"/>
            </a:pPr>
            <a:r>
              <a:rPr lang="pl-PL" sz="2000" dirty="0">
                <a:solidFill>
                  <a:srgbClr val="002060"/>
                </a:solidFill>
              </a:rPr>
              <a:t>Jaki wpływ na wynik tych wyborów miałby wybór między systemem większości względnej a systemem większości bezwzględnej? </a:t>
            </a:r>
          </a:p>
          <a:p>
            <a:pPr marL="457200" indent="-457200" algn="just">
              <a:buAutoNum type="arabicPeriod"/>
            </a:pPr>
            <a:r>
              <a:rPr lang="pl-PL" sz="2000" dirty="0">
                <a:solidFill>
                  <a:srgbClr val="002060"/>
                </a:solidFill>
              </a:rPr>
              <a:t>Co doradziłbyś władzom partii A i B, jeżeli wybory przebiegałyby według systemu większości względnej?</a:t>
            </a:r>
          </a:p>
          <a:p>
            <a:pPr marL="457200" indent="-457200" algn="just">
              <a:buAutoNum type="arabicPeriod"/>
            </a:pPr>
            <a:r>
              <a:rPr lang="pl-PL" sz="2000" dirty="0">
                <a:solidFill>
                  <a:srgbClr val="002060"/>
                </a:solidFill>
              </a:rPr>
              <a:t>Na podstawie powyższego przykładu wskaż, który z tych systemów jest lepszy, zwłaszcza z perspektywy przedstawicielskiego charakteru mandatu senatora.</a:t>
            </a:r>
          </a:p>
          <a:p>
            <a:pPr marL="0" indent="0" algn="just">
              <a:buNone/>
            </a:pPr>
            <a:endParaRPr lang="pl-PL" sz="2400" dirty="0">
              <a:solidFill>
                <a:srgbClr val="002060"/>
              </a:solidFill>
            </a:endParaRPr>
          </a:p>
        </p:txBody>
      </p:sp>
    </p:spTree>
    <p:extLst>
      <p:ext uri="{BB962C8B-B14F-4D97-AF65-F5344CB8AC3E}">
        <p14:creationId xmlns:p14="http://schemas.microsoft.com/office/powerpoint/2010/main" val="212468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1000"/>
                                        <p:tgtEl>
                                          <p:spTgt spid="4">
                                            <p:txEl>
                                              <p:pRg st="7" end="7"/>
                                            </p:txEl>
                                          </p:spTgt>
                                        </p:tgtEl>
                                      </p:cBhvr>
                                    </p:animEffect>
                                    <p:anim calcmode="lin" valueType="num">
                                      <p:cBhvr>
                                        <p:cTn id="3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1000"/>
                                        <p:tgtEl>
                                          <p:spTgt spid="4">
                                            <p:txEl>
                                              <p:pRg st="8" end="8"/>
                                            </p:txEl>
                                          </p:spTgt>
                                        </p:tgtEl>
                                      </p:cBhvr>
                                    </p:animEffect>
                                    <p:anim calcmode="lin" valueType="num">
                                      <p:cBhvr>
                                        <p:cTn id="4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1000"/>
                                        <p:tgtEl>
                                          <p:spTgt spid="4">
                                            <p:txEl>
                                              <p:pRg st="9" end="9"/>
                                            </p:txEl>
                                          </p:spTgt>
                                        </p:tgtEl>
                                      </p:cBhvr>
                                    </p:animEffect>
                                    <p:anim calcmode="lin" valueType="num">
                                      <p:cBhvr>
                                        <p:cTn id="4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1000"/>
                                        <p:tgtEl>
                                          <p:spTgt spid="4">
                                            <p:txEl>
                                              <p:pRg st="10" end="10"/>
                                            </p:txEl>
                                          </p:spTgt>
                                        </p:tgtEl>
                                      </p:cBhvr>
                                    </p:animEffect>
                                    <p:anim calcmode="lin" valueType="num">
                                      <p:cBhvr>
                                        <p:cTn id="5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Wybory proporcjonalne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rgbClr val="002060"/>
                </a:solidFill>
              </a:rPr>
              <a:t>Mandaty rozdzielane są w okręgach wielomandatowych proporcjonalnie do uzyskanych wyników</a:t>
            </a:r>
          </a:p>
          <a:p>
            <a:pPr marL="514350" indent="-514350" algn="just">
              <a:buAutoNum type="arabicPeriod"/>
            </a:pPr>
            <a:r>
              <a:rPr lang="pl-PL" sz="2800" dirty="0">
                <a:solidFill>
                  <a:srgbClr val="002060"/>
                </a:solidFill>
              </a:rPr>
              <a:t>Każdy komitet zgłasza listę kandydatów w danym okręgu</a:t>
            </a:r>
          </a:p>
          <a:p>
            <a:pPr marL="514350" indent="-514350" algn="just">
              <a:buAutoNum type="arabicPeriod"/>
            </a:pPr>
            <a:r>
              <a:rPr lang="pl-PL" sz="2800" dirty="0">
                <a:solidFill>
                  <a:srgbClr val="002060"/>
                </a:solidFill>
              </a:rPr>
              <a:t>W Polsce:</a:t>
            </a:r>
          </a:p>
          <a:p>
            <a:pPr marL="914400" lvl="1" indent="-514350" algn="just">
              <a:buFont typeface="+mj-lt"/>
              <a:buAutoNum type="alphaLcParenR"/>
            </a:pPr>
            <a:r>
              <a:rPr lang="pl-PL" sz="2000" dirty="0">
                <a:solidFill>
                  <a:srgbClr val="002060"/>
                </a:solidFill>
              </a:rPr>
              <a:t>wybory </a:t>
            </a:r>
            <a:r>
              <a:rPr lang="pl-PL" sz="2000">
                <a:solidFill>
                  <a:srgbClr val="002060"/>
                </a:solidFill>
              </a:rPr>
              <a:t>do Sejmu</a:t>
            </a:r>
            <a:endParaRPr lang="pl-PL" sz="2000" dirty="0">
              <a:solidFill>
                <a:srgbClr val="002060"/>
              </a:solidFill>
            </a:endParaRPr>
          </a:p>
          <a:p>
            <a:pPr marL="914400" lvl="1" indent="-514350" algn="just">
              <a:buFont typeface="+mj-lt"/>
              <a:buAutoNum type="alphaLcParenR"/>
            </a:pPr>
            <a:r>
              <a:rPr lang="pl-PL" sz="2000" dirty="0">
                <a:solidFill>
                  <a:srgbClr val="002060"/>
                </a:solidFill>
              </a:rPr>
              <a:t>wybory do Parlamentu Europejskiego</a:t>
            </a:r>
          </a:p>
          <a:p>
            <a:pPr marL="914400" lvl="1" indent="-514350" algn="just">
              <a:buFont typeface="+mj-lt"/>
              <a:buAutoNum type="alphaLcParenR"/>
            </a:pPr>
            <a:r>
              <a:rPr lang="pl-PL" sz="2000" dirty="0">
                <a:solidFill>
                  <a:srgbClr val="002060"/>
                </a:solidFill>
              </a:rPr>
              <a:t>wybory rad gmin w miastach na prawach powiatu</a:t>
            </a:r>
          </a:p>
          <a:p>
            <a:pPr marL="914400" lvl="1" indent="-514350" algn="just">
              <a:buFont typeface="+mj-lt"/>
              <a:buAutoNum type="alphaLcParenR"/>
            </a:pPr>
            <a:r>
              <a:rPr lang="pl-PL" sz="2000" dirty="0">
                <a:solidFill>
                  <a:srgbClr val="002060"/>
                </a:solidFill>
              </a:rPr>
              <a:t>wybory rad powiatów i sejmików wojewódzkich</a:t>
            </a:r>
          </a:p>
          <a:p>
            <a:pPr marL="514350" indent="-514350" algn="just">
              <a:buFont typeface="+mj-lt"/>
              <a:buAutoNum type="arabicPeriod"/>
            </a:pPr>
            <a:r>
              <a:rPr lang="pl-PL" sz="2400" dirty="0">
                <a:solidFill>
                  <a:srgbClr val="002060"/>
                </a:solidFill>
              </a:rPr>
              <a:t>Modyfikowany przez tzw. klauzule (progi) wyborcze – w Polsce:</a:t>
            </a:r>
          </a:p>
          <a:p>
            <a:pPr marL="914400" lvl="1" indent="-514350" algn="just">
              <a:buFont typeface="+mj-lt"/>
              <a:buAutoNum type="alphaLcParenR"/>
            </a:pPr>
            <a:r>
              <a:rPr lang="pl-PL" sz="2000" dirty="0">
                <a:solidFill>
                  <a:srgbClr val="002060"/>
                </a:solidFill>
              </a:rPr>
              <a:t>w wyborach do Sejmu:</a:t>
            </a:r>
          </a:p>
          <a:p>
            <a:pPr marL="1314450" lvl="2" indent="-514350" algn="just">
              <a:buFont typeface="Wingdings" panose="05000000000000000000" pitchFamily="2" charset="2"/>
              <a:buChar char="Ø"/>
            </a:pPr>
            <a:r>
              <a:rPr lang="pl-PL" sz="1600" dirty="0">
                <a:solidFill>
                  <a:srgbClr val="002060"/>
                </a:solidFill>
              </a:rPr>
              <a:t>5% - komitety wyborcze wyborców oraz partii politycznych</a:t>
            </a:r>
          </a:p>
          <a:p>
            <a:pPr marL="1314450" lvl="2" indent="-514350" algn="just">
              <a:buFont typeface="Wingdings" panose="05000000000000000000" pitchFamily="2" charset="2"/>
              <a:buChar char="Ø"/>
            </a:pPr>
            <a:r>
              <a:rPr lang="pl-PL" sz="1600" dirty="0">
                <a:solidFill>
                  <a:srgbClr val="002060"/>
                </a:solidFill>
              </a:rPr>
              <a:t>8% - koalicyjne komitet wyborcze</a:t>
            </a:r>
          </a:p>
          <a:p>
            <a:pPr marL="1314450" lvl="2" indent="-514350" algn="just">
              <a:buFont typeface="Wingdings" panose="05000000000000000000" pitchFamily="2" charset="2"/>
              <a:buChar char="Ø"/>
            </a:pPr>
            <a:r>
              <a:rPr lang="pl-PL" sz="1600" dirty="0">
                <a:solidFill>
                  <a:srgbClr val="002060"/>
                </a:solidFill>
              </a:rPr>
              <a:t>brak – komitety wyborcze utworzone przez wyborców zrzeszonych w zarejestrowanych organizacjach mniejszości narodowych</a:t>
            </a:r>
          </a:p>
          <a:p>
            <a:pPr marL="1314450" lvl="2" indent="-514350" algn="just">
              <a:buFont typeface="Wingdings" panose="05000000000000000000" pitchFamily="2" charset="2"/>
              <a:buChar char="Ø"/>
            </a:pPr>
            <a:r>
              <a:rPr lang="pl-PL" sz="1600" dirty="0">
                <a:solidFill>
                  <a:srgbClr val="002060"/>
                </a:solidFill>
              </a:rPr>
              <a:t>jeżeli co najwyżej jeden komitet przekroczy próg – progi te obniżane są do odpowiednio do 3% i 5%</a:t>
            </a:r>
          </a:p>
          <a:p>
            <a:pPr marL="914400" lvl="1" indent="-514350" algn="just">
              <a:buFont typeface="+mj-lt"/>
              <a:buAutoNum type="alphaLcParenR"/>
            </a:pPr>
            <a:r>
              <a:rPr lang="pl-PL" sz="2000" dirty="0">
                <a:solidFill>
                  <a:srgbClr val="002060"/>
                </a:solidFill>
              </a:rPr>
              <a:t>w wyborach do Parlamentu Europejskiego – 5%</a:t>
            </a:r>
          </a:p>
          <a:p>
            <a:pPr marL="914400" lvl="1" indent="-514350" algn="just">
              <a:buFont typeface="+mj-lt"/>
              <a:buAutoNum type="alphaLcParenR"/>
            </a:pPr>
            <a:r>
              <a:rPr lang="pl-PL" sz="2000" dirty="0">
                <a:solidFill>
                  <a:srgbClr val="002060"/>
                </a:solidFill>
              </a:rPr>
              <a:t>w wyborach samorządowych – 5%</a:t>
            </a: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53031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additive="base">
                                        <p:cTn id="9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152128"/>
          </a:xfrm>
        </p:spPr>
        <p:txBody>
          <a:bodyPr>
            <a:normAutofit/>
          </a:bodyPr>
          <a:lstStyle/>
          <a:p>
            <a:pPr algn="ctr">
              <a:buNone/>
            </a:pPr>
            <a:r>
              <a:rPr lang="pl-PL" dirty="0"/>
              <a:t>Najpopularniejsze metody rozdziału mandatów w wyborach proporcjonalnych</a:t>
            </a:r>
            <a:endParaRPr lang="pl-PL" sz="5400" dirty="0"/>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484784"/>
            <a:ext cx="9144000" cy="52565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chemeClr val="tx2"/>
                </a:solidFill>
              </a:rPr>
              <a:t>Metoda D’Hondta</a:t>
            </a:r>
          </a:p>
          <a:p>
            <a:pPr marL="514350" indent="-514350" algn="just">
              <a:buAutoNum type="arabicPeriod"/>
            </a:pPr>
            <a:r>
              <a:rPr lang="pl-PL" sz="2800" dirty="0">
                <a:solidFill>
                  <a:schemeClr val="tx2"/>
                </a:solidFill>
              </a:rPr>
              <a:t>Metoda Sainte-Laguë</a:t>
            </a:r>
          </a:p>
          <a:p>
            <a:pPr marL="514350" indent="-514350" algn="just">
              <a:buAutoNum type="arabicPeriod"/>
            </a:pPr>
            <a:r>
              <a:rPr lang="pl-PL" sz="2800" dirty="0">
                <a:solidFill>
                  <a:schemeClr val="tx2"/>
                </a:solidFill>
              </a:rPr>
              <a:t>Metoda Hare’a-Niemeyera</a:t>
            </a:r>
            <a:endParaRPr lang="pl-PL" sz="2800" dirty="0"/>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22934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229600" cy="4525963"/>
          </a:xfrm>
        </p:spPr>
        <p:txBody>
          <a:bodyPr>
            <a:normAutofit/>
          </a:bodyPr>
          <a:lstStyle/>
          <a:p>
            <a:pPr algn="ctr">
              <a:buNone/>
            </a:pPr>
            <a:r>
              <a:rPr lang="pl-PL" sz="8000" dirty="0"/>
              <a:t>Informacje ogólne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Tree>
    <p:extLst>
      <p:ext uri="{BB962C8B-B14F-4D97-AF65-F5344CB8AC3E}">
        <p14:creationId xmlns:p14="http://schemas.microsoft.com/office/powerpoint/2010/main" val="3876001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268760"/>
            <a:ext cx="9144000" cy="52565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chemeClr val="tx2"/>
                </a:solidFill>
              </a:rPr>
              <a:t>Liczbę głosów oddanych na poszczególne komitety dzieli się przez kolejne liczby naturalne</a:t>
            </a:r>
          </a:p>
          <a:p>
            <a:pPr marL="514350" indent="-514350" algn="just">
              <a:buAutoNum type="arabicPeriod"/>
            </a:pPr>
            <a:r>
              <a:rPr lang="pl-PL" sz="2800" dirty="0">
                <a:solidFill>
                  <a:schemeClr val="tx2"/>
                </a:solidFill>
              </a:rPr>
              <a:t>Tak uzyskane ilorazy porządkuje się od największego do najmniejszego</a:t>
            </a:r>
          </a:p>
          <a:p>
            <a:pPr marL="514350" indent="-514350" algn="just">
              <a:buAutoNum type="arabicPeriod"/>
            </a:pPr>
            <a:r>
              <a:rPr lang="pl-PL" sz="2800" dirty="0">
                <a:solidFill>
                  <a:schemeClr val="tx2"/>
                </a:solidFill>
              </a:rPr>
              <a:t>Mandaty uzyskują komitety, które uzyskały najwyższe ilorazy</a:t>
            </a:r>
          </a:p>
          <a:p>
            <a:pPr marL="514350" indent="-514350" algn="just">
              <a:buAutoNum type="arabicPeriod"/>
            </a:pPr>
            <a:r>
              <a:rPr lang="pl-PL" sz="2800" dirty="0">
                <a:solidFill>
                  <a:schemeClr val="tx2"/>
                </a:solidFill>
              </a:rPr>
              <a:t>Jeżeli ilorazy są równe – mandat otrzymuje lista, na którą oddano więcej głosów</a:t>
            </a:r>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98964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i="1" dirty="0">
                <a:solidFill>
                  <a:schemeClr val="tx2"/>
                </a:solidFill>
              </a:rPr>
              <a:t>W okręgu, w którym wybiera się 10 posłów, na poszczególne listy kandydatów oddano następująco liczbę głosów:</a:t>
            </a:r>
          </a:p>
          <a:p>
            <a:pPr marL="514350" indent="-514350" algn="just">
              <a:buAutoNum type="arabicPeriod"/>
            </a:pPr>
            <a:r>
              <a:rPr lang="pl-PL" sz="2800" i="1" dirty="0">
                <a:solidFill>
                  <a:schemeClr val="tx2"/>
                </a:solidFill>
              </a:rPr>
              <a:t>Lista A – 50 tys. (43%)</a:t>
            </a:r>
          </a:p>
          <a:p>
            <a:pPr marL="514350" indent="-514350" algn="just">
              <a:buAutoNum type="arabicPeriod"/>
            </a:pPr>
            <a:r>
              <a:rPr lang="pl-PL" sz="2800" i="1" dirty="0">
                <a:solidFill>
                  <a:schemeClr val="tx2"/>
                </a:solidFill>
              </a:rPr>
              <a:t>Lista B – 32 tys. (28%)</a:t>
            </a:r>
          </a:p>
          <a:p>
            <a:pPr marL="514350" indent="-514350" algn="just">
              <a:buAutoNum type="arabicPeriod"/>
            </a:pPr>
            <a:r>
              <a:rPr lang="pl-PL" sz="2800" i="1" dirty="0">
                <a:solidFill>
                  <a:schemeClr val="tx2"/>
                </a:solidFill>
              </a:rPr>
              <a:t>Lista C – 21 tys. (18%)</a:t>
            </a:r>
          </a:p>
          <a:p>
            <a:pPr marL="514350" indent="-514350" algn="just">
              <a:buAutoNum type="arabicPeriod"/>
            </a:pPr>
            <a:r>
              <a:rPr lang="pl-PL" sz="2800" i="1" dirty="0">
                <a:solidFill>
                  <a:schemeClr val="tx2"/>
                </a:solidFill>
              </a:rPr>
              <a:t>Lista D – 10 tys. (9%)</a:t>
            </a:r>
          </a:p>
          <a:p>
            <a:pPr marL="514350" indent="-514350" algn="just">
              <a:buAutoNum type="arabicPeriod"/>
            </a:pPr>
            <a:r>
              <a:rPr lang="pl-PL" sz="2800" i="1" dirty="0">
                <a:solidFill>
                  <a:schemeClr val="tx2"/>
                </a:solidFill>
              </a:rPr>
              <a:t>Lista E – 2 tys. (2%)</a:t>
            </a:r>
          </a:p>
          <a:p>
            <a:pPr marL="0" indent="0" algn="just">
              <a:buNone/>
            </a:pPr>
            <a:endParaRPr lang="pl-PL" sz="2800" i="1" dirty="0">
              <a:solidFill>
                <a:schemeClr val="tx2"/>
              </a:solidFill>
            </a:endParaRPr>
          </a:p>
          <a:p>
            <a:pPr marL="0" indent="0" algn="just">
              <a:buNone/>
            </a:pPr>
            <a:r>
              <a:rPr lang="pl-PL" sz="2800" dirty="0">
                <a:solidFill>
                  <a:schemeClr val="tx2"/>
                </a:solidFill>
              </a:rPr>
              <a:t>Ile mandatów otrzymają poszczególne listy? Czy procenty otrzymanych mandatów będą podobne do procentów uzyskanych głosów?</a:t>
            </a:r>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34178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720088800"/>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dirty="0"/>
                        <a:t>50 000</a:t>
                      </a:r>
                    </a:p>
                  </a:txBody>
                  <a:tcPr/>
                </a:tc>
                <a:tc>
                  <a:txBody>
                    <a:bodyPr/>
                    <a:lstStyle/>
                    <a:p>
                      <a:pPr algn="r"/>
                      <a:r>
                        <a:rPr lang="pl-PL" dirty="0"/>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dirty="0"/>
                        <a:t>25 000</a:t>
                      </a:r>
                    </a:p>
                  </a:txBody>
                  <a:tcPr/>
                </a:tc>
                <a:tc>
                  <a:txBody>
                    <a:bodyPr/>
                    <a:lstStyle/>
                    <a:p>
                      <a:pPr algn="r"/>
                      <a:r>
                        <a:rPr lang="pl-PL" dirty="0"/>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42208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935859314"/>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dirty="0"/>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dirty="0"/>
                        <a:t>25 000</a:t>
                      </a:r>
                    </a:p>
                  </a:txBody>
                  <a:tcPr/>
                </a:tc>
                <a:tc>
                  <a:txBody>
                    <a:bodyPr/>
                    <a:lstStyle/>
                    <a:p>
                      <a:pPr algn="r"/>
                      <a:r>
                        <a:rPr lang="pl-PL" dirty="0"/>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2662292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4104187566"/>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dirty="0"/>
                        <a:t>25 000</a:t>
                      </a:r>
                    </a:p>
                  </a:txBody>
                  <a:tcPr/>
                </a:tc>
                <a:tc>
                  <a:txBody>
                    <a:bodyPr/>
                    <a:lstStyle/>
                    <a:p>
                      <a:pPr algn="r"/>
                      <a:r>
                        <a:rPr lang="pl-PL" dirty="0"/>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2164138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648453782"/>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dirty="0"/>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533313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692599715"/>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dirty="0"/>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391179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725618355"/>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dirty="0"/>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4140384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946912572"/>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b="1" dirty="0">
                          <a:solidFill>
                            <a:srgbClr val="FF0000"/>
                          </a:solidFill>
                        </a:rPr>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dirty="0"/>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607095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512292005"/>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b="1" dirty="0">
                          <a:solidFill>
                            <a:srgbClr val="FF0000"/>
                          </a:solidFill>
                        </a:rPr>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b="1" dirty="0">
                          <a:solidFill>
                            <a:srgbClr val="FF0000"/>
                          </a:solidFill>
                        </a:rPr>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58415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74543" y="188640"/>
            <a:ext cx="8229600" cy="1368151"/>
          </a:xfrm>
        </p:spPr>
        <p:txBody>
          <a:bodyPr>
            <a:normAutofit/>
          </a:bodyPr>
          <a:lstStyle/>
          <a:p>
            <a:pPr algn="ctr">
              <a:buNone/>
            </a:pPr>
            <a:r>
              <a:rPr lang="pl-PL" sz="3600" dirty="0"/>
              <a:t>Zakres stosowania procedur wyborczych</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79512" y="1556790"/>
            <a:ext cx="8712968" cy="518457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itchFamily="34" charset="0"/>
              <a:buNone/>
            </a:pPr>
            <a:r>
              <a:rPr lang="pl-PL" sz="3500" dirty="0">
                <a:solidFill>
                  <a:srgbClr val="002060"/>
                </a:solidFill>
              </a:rPr>
              <a:t>We wszystkich państwach świata</a:t>
            </a:r>
          </a:p>
          <a:p>
            <a:pPr algn="just">
              <a:buFont typeface="Wingdings" panose="05000000000000000000" pitchFamily="2" charset="2"/>
              <a:buChar char="Ø"/>
            </a:pPr>
            <a:r>
              <a:rPr lang="pl-PL" sz="2600" dirty="0">
                <a:solidFill>
                  <a:srgbClr val="002060"/>
                </a:solidFill>
              </a:rPr>
              <a:t>co najmniej jedna izba parlamentu</a:t>
            </a:r>
          </a:p>
          <a:p>
            <a:pPr algn="just">
              <a:buFont typeface="Wingdings" panose="05000000000000000000" pitchFamily="2" charset="2"/>
              <a:buChar char="Ø"/>
            </a:pPr>
            <a:r>
              <a:rPr lang="pl-PL" sz="2600" dirty="0">
                <a:solidFill>
                  <a:srgbClr val="002060"/>
                </a:solidFill>
              </a:rPr>
              <a:t>władze lokalne najniższego szczebla</a:t>
            </a:r>
            <a:endParaRPr lang="pl-PL" sz="2600" dirty="0"/>
          </a:p>
          <a:p>
            <a:pPr marL="0" indent="0" algn="just">
              <a:buNone/>
            </a:pPr>
            <a:r>
              <a:rPr lang="pl-PL" sz="3300" dirty="0">
                <a:solidFill>
                  <a:srgbClr val="002060"/>
                </a:solidFill>
              </a:rPr>
              <a:t>W części państw na świecie:</a:t>
            </a:r>
          </a:p>
          <a:p>
            <a:pPr algn="just">
              <a:buFont typeface="Wingdings" panose="05000000000000000000" pitchFamily="2" charset="2"/>
              <a:buChar char="Ø"/>
            </a:pPr>
            <a:r>
              <a:rPr lang="pl-PL" sz="2600" dirty="0">
                <a:solidFill>
                  <a:srgbClr val="002060"/>
                </a:solidFill>
              </a:rPr>
              <a:t>obie izby parlamentu</a:t>
            </a:r>
          </a:p>
          <a:p>
            <a:pPr algn="just">
              <a:buFont typeface="Wingdings" panose="05000000000000000000" pitchFamily="2" charset="2"/>
              <a:buChar char="Ø"/>
            </a:pPr>
            <a:r>
              <a:rPr lang="pl-PL" sz="2600" dirty="0">
                <a:solidFill>
                  <a:srgbClr val="002060"/>
                </a:solidFill>
              </a:rPr>
              <a:t>głowa państwa</a:t>
            </a:r>
          </a:p>
          <a:p>
            <a:pPr algn="just">
              <a:buFont typeface="Wingdings" panose="05000000000000000000" pitchFamily="2" charset="2"/>
              <a:buChar char="Ø"/>
            </a:pPr>
            <a:r>
              <a:rPr lang="pl-PL" sz="2600" dirty="0">
                <a:solidFill>
                  <a:srgbClr val="002060"/>
                </a:solidFill>
              </a:rPr>
              <a:t>władze lokalne pozostałych szczebli</a:t>
            </a:r>
          </a:p>
          <a:p>
            <a:pPr marL="0" indent="0" algn="just">
              <a:buNone/>
            </a:pPr>
            <a:r>
              <a:rPr lang="pl-PL" sz="3300" dirty="0">
                <a:solidFill>
                  <a:srgbClr val="002060"/>
                </a:solidFill>
              </a:rPr>
              <a:t>W Polsce:</a:t>
            </a:r>
          </a:p>
          <a:p>
            <a:pPr algn="just">
              <a:buFont typeface="Wingdings" panose="05000000000000000000" pitchFamily="2" charset="2"/>
              <a:buChar char="Ø"/>
            </a:pPr>
            <a:r>
              <a:rPr lang="pl-PL" sz="2600" dirty="0">
                <a:solidFill>
                  <a:srgbClr val="002060"/>
                </a:solidFill>
              </a:rPr>
              <a:t>obie izby parlamentu</a:t>
            </a:r>
          </a:p>
          <a:p>
            <a:pPr algn="just">
              <a:buFont typeface="Wingdings" panose="05000000000000000000" pitchFamily="2" charset="2"/>
              <a:buChar char="Ø"/>
            </a:pPr>
            <a:r>
              <a:rPr lang="pl-PL" sz="2600" dirty="0">
                <a:solidFill>
                  <a:srgbClr val="002060"/>
                </a:solidFill>
              </a:rPr>
              <a:t>prezydent</a:t>
            </a:r>
          </a:p>
          <a:p>
            <a:pPr algn="just">
              <a:buFont typeface="Wingdings" panose="05000000000000000000" pitchFamily="2" charset="2"/>
              <a:buChar char="Ø"/>
            </a:pPr>
            <a:r>
              <a:rPr lang="pl-PL" sz="2600" dirty="0">
                <a:solidFill>
                  <a:srgbClr val="002060"/>
                </a:solidFill>
              </a:rPr>
              <a:t>rady i sejmiki na wszystkich szczeblach samorządu</a:t>
            </a:r>
          </a:p>
          <a:p>
            <a:pPr algn="just">
              <a:buFont typeface="Wingdings" panose="05000000000000000000" pitchFamily="2" charset="2"/>
              <a:buChar char="Ø"/>
            </a:pPr>
            <a:r>
              <a:rPr lang="pl-PL" sz="2600" dirty="0">
                <a:solidFill>
                  <a:srgbClr val="002060"/>
                </a:solidFill>
              </a:rPr>
              <a:t>organ wykonawczy na szczeblu gminnym (wójt, burmistrz, prezydent miasta)</a:t>
            </a:r>
          </a:p>
          <a:p>
            <a:pPr algn="just">
              <a:buFont typeface="Wingdings" panose="05000000000000000000" pitchFamily="2" charset="2"/>
              <a:buChar char="Ø"/>
            </a:pPr>
            <a:r>
              <a:rPr lang="pl-PL" sz="2600" dirty="0">
                <a:solidFill>
                  <a:srgbClr val="002060"/>
                </a:solidFill>
              </a:rPr>
              <a:t>polscy posłowie do Parlamentu Europejskiego</a:t>
            </a:r>
          </a:p>
          <a:p>
            <a:pPr algn="just">
              <a:buFont typeface="Wingdings" panose="05000000000000000000" pitchFamily="2" charset="2"/>
              <a:buChar char="Ø"/>
            </a:pPr>
            <a:endParaRPr lang="pl-PL" sz="2400" dirty="0">
              <a:solidFill>
                <a:srgbClr val="002060"/>
              </a:solidFill>
            </a:endParaRPr>
          </a:p>
        </p:txBody>
      </p:sp>
    </p:spTree>
    <p:extLst>
      <p:ext uri="{BB962C8B-B14F-4D97-AF65-F5344CB8AC3E}">
        <p14:creationId xmlns:p14="http://schemas.microsoft.com/office/powerpoint/2010/main" val="229618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4139412972"/>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b="1" dirty="0">
                          <a:solidFill>
                            <a:srgbClr val="FF0000"/>
                          </a:solidFill>
                        </a:rPr>
                        <a:t>16 000</a:t>
                      </a:r>
                    </a:p>
                  </a:txBody>
                  <a:tcPr/>
                </a:tc>
                <a:tc>
                  <a:txBody>
                    <a:bodyPr/>
                    <a:lstStyle/>
                    <a:p>
                      <a:pPr algn="r"/>
                      <a:r>
                        <a:rPr lang="pl-PL" dirty="0"/>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b="1" dirty="0">
                          <a:solidFill>
                            <a:srgbClr val="FF0000"/>
                          </a:solidFill>
                        </a:rPr>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30690202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2986961"/>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b="1" dirty="0">
                          <a:solidFill>
                            <a:srgbClr val="FF0000"/>
                          </a:solidFill>
                        </a:rPr>
                        <a:t>16 000</a:t>
                      </a:r>
                    </a:p>
                  </a:txBody>
                  <a:tcPr/>
                </a:tc>
                <a:tc>
                  <a:txBody>
                    <a:bodyPr/>
                    <a:lstStyle/>
                    <a:p>
                      <a:pPr algn="r"/>
                      <a:r>
                        <a:rPr lang="pl-PL" b="1" dirty="0">
                          <a:solidFill>
                            <a:srgbClr val="FF0000"/>
                          </a:solidFill>
                        </a:rPr>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b="1" dirty="0">
                          <a:solidFill>
                            <a:srgbClr val="FF0000"/>
                          </a:solidFill>
                        </a:rPr>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2253491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111933950"/>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2</a:t>
                      </a:r>
                    </a:p>
                  </a:txBody>
                  <a:tcPr/>
                </a:tc>
                <a:tc>
                  <a:txBody>
                    <a:bodyPr/>
                    <a:lstStyle/>
                    <a:p>
                      <a:pPr algn="r"/>
                      <a:r>
                        <a:rPr lang="pl-PL" b="1" dirty="0">
                          <a:solidFill>
                            <a:srgbClr val="FF0000"/>
                          </a:solidFill>
                        </a:rPr>
                        <a:t>25 000</a:t>
                      </a:r>
                    </a:p>
                  </a:txBody>
                  <a:tcPr/>
                </a:tc>
                <a:tc>
                  <a:txBody>
                    <a:bodyPr/>
                    <a:lstStyle/>
                    <a:p>
                      <a:pPr algn="r"/>
                      <a:r>
                        <a:rPr lang="pl-PL" b="1" dirty="0">
                          <a:solidFill>
                            <a:srgbClr val="FF0000"/>
                          </a:solidFill>
                        </a:rPr>
                        <a:t>16 000</a:t>
                      </a:r>
                    </a:p>
                  </a:txBody>
                  <a:tcPr/>
                </a:tc>
                <a:tc>
                  <a:txBody>
                    <a:bodyPr/>
                    <a:lstStyle/>
                    <a:p>
                      <a:pPr algn="r"/>
                      <a:r>
                        <a:rPr lang="pl-PL" b="1" dirty="0">
                          <a:solidFill>
                            <a:srgbClr val="FF0000"/>
                          </a:solidFill>
                        </a:rPr>
                        <a:t>10 500</a:t>
                      </a:r>
                    </a:p>
                  </a:txBody>
                  <a:tcPr/>
                </a:tc>
                <a:tc>
                  <a:txBody>
                    <a:bodyPr/>
                    <a:lstStyle/>
                    <a:p>
                      <a:pPr algn="r"/>
                      <a:r>
                        <a:rPr lang="pl-PL" dirty="0"/>
                        <a:t>5 000</a:t>
                      </a:r>
                    </a:p>
                  </a:txBody>
                  <a:tcPr/>
                </a:tc>
                <a:tc>
                  <a:txBody>
                    <a:bodyPr/>
                    <a:lstStyle/>
                    <a:p>
                      <a:pPr algn="r"/>
                      <a:r>
                        <a:rPr lang="pl-PL" dirty="0"/>
                        <a:t>1 000</a:t>
                      </a:r>
                    </a:p>
                  </a:txBody>
                  <a:tcPr/>
                </a:tc>
                <a:extLst>
                  <a:ext uri="{0D108BD9-81ED-4DB2-BD59-A6C34878D82A}">
                    <a16:rowId xmlns:a16="http://schemas.microsoft.com/office/drawing/2014/main" val="1735933690"/>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3238407644"/>
                  </a:ext>
                </a:extLst>
              </a:tr>
              <a:tr h="479025">
                <a:tc>
                  <a:txBody>
                    <a:bodyPr/>
                    <a:lstStyle/>
                    <a:p>
                      <a:pPr algn="ctr"/>
                      <a:r>
                        <a:rPr lang="pl-PL" dirty="0"/>
                        <a:t>4</a:t>
                      </a:r>
                    </a:p>
                  </a:txBody>
                  <a:tcPr/>
                </a:tc>
                <a:tc>
                  <a:txBody>
                    <a:bodyPr/>
                    <a:lstStyle/>
                    <a:p>
                      <a:pPr algn="r"/>
                      <a:r>
                        <a:rPr lang="pl-PL" b="1" dirty="0">
                          <a:solidFill>
                            <a:srgbClr val="FF0000"/>
                          </a:solidFill>
                        </a:rPr>
                        <a:t>12 500</a:t>
                      </a:r>
                    </a:p>
                  </a:txBody>
                  <a:tcPr/>
                </a:tc>
                <a:tc>
                  <a:txBody>
                    <a:bodyPr/>
                    <a:lstStyle/>
                    <a:p>
                      <a:pPr algn="r"/>
                      <a:r>
                        <a:rPr lang="pl-PL" dirty="0"/>
                        <a:t>8 000</a:t>
                      </a:r>
                    </a:p>
                  </a:txBody>
                  <a:tcPr/>
                </a:tc>
                <a:tc>
                  <a:txBody>
                    <a:bodyPr/>
                    <a:lstStyle/>
                    <a:p>
                      <a:pPr algn="r"/>
                      <a:r>
                        <a:rPr lang="pl-PL" dirty="0"/>
                        <a:t>5 250</a:t>
                      </a:r>
                    </a:p>
                  </a:txBody>
                  <a:tcPr/>
                </a:tc>
                <a:tc>
                  <a:txBody>
                    <a:bodyPr/>
                    <a:lstStyle/>
                    <a:p>
                      <a:pPr algn="r"/>
                      <a:r>
                        <a:rPr lang="pl-PL" dirty="0"/>
                        <a:t>2 500</a:t>
                      </a:r>
                    </a:p>
                  </a:txBody>
                  <a:tcPr/>
                </a:tc>
                <a:tc>
                  <a:txBody>
                    <a:bodyPr/>
                    <a:lstStyle/>
                    <a:p>
                      <a:pPr algn="r"/>
                      <a:r>
                        <a:rPr lang="pl-PL" dirty="0"/>
                        <a:t>500</a:t>
                      </a:r>
                    </a:p>
                  </a:txBody>
                  <a:tcPr/>
                </a:tc>
                <a:extLst>
                  <a:ext uri="{0D108BD9-81ED-4DB2-BD59-A6C34878D82A}">
                    <a16:rowId xmlns:a16="http://schemas.microsoft.com/office/drawing/2014/main" val="3873324319"/>
                  </a:ext>
                </a:extLst>
              </a:tr>
              <a:tr h="479025">
                <a:tc>
                  <a:txBody>
                    <a:bodyPr/>
                    <a:lstStyle/>
                    <a:p>
                      <a:pPr algn="ctr"/>
                      <a:r>
                        <a:rPr lang="pl-PL" dirty="0"/>
                        <a:t>5</a:t>
                      </a:r>
                    </a:p>
                  </a:txBody>
                  <a:tcPr/>
                </a:tc>
                <a:tc>
                  <a:txBody>
                    <a:bodyPr/>
                    <a:lstStyle/>
                    <a:p>
                      <a:pPr algn="r"/>
                      <a:r>
                        <a:rPr lang="pl-PL" b="1" dirty="0">
                          <a:solidFill>
                            <a:srgbClr val="FF0000"/>
                          </a:solidFill>
                        </a:rPr>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1804138156"/>
                  </a:ext>
                </a:extLst>
              </a:tr>
              <a:tr h="479025">
                <a:tc>
                  <a:txBody>
                    <a:bodyPr/>
                    <a:lstStyle/>
                    <a:p>
                      <a:pPr algn="ctr"/>
                      <a:r>
                        <a:rPr lang="pl-PL" dirty="0"/>
                        <a:t>6</a:t>
                      </a:r>
                    </a:p>
                  </a:txBody>
                  <a:tcPr/>
                </a:tc>
                <a:tc>
                  <a:txBody>
                    <a:bodyPr/>
                    <a:lstStyle/>
                    <a:p>
                      <a:pPr algn="r"/>
                      <a:r>
                        <a:rPr lang="pl-PL" dirty="0"/>
                        <a:t>8 333</a:t>
                      </a:r>
                    </a:p>
                  </a:txBody>
                  <a:tcPr/>
                </a:tc>
                <a:tc>
                  <a:txBody>
                    <a:bodyPr/>
                    <a:lstStyle/>
                    <a:p>
                      <a:pPr algn="r"/>
                      <a:r>
                        <a:rPr lang="pl-PL" dirty="0"/>
                        <a:t>5 333</a:t>
                      </a:r>
                    </a:p>
                  </a:txBody>
                  <a:tcPr/>
                </a:tc>
                <a:tc>
                  <a:txBody>
                    <a:bodyPr/>
                    <a:lstStyle/>
                    <a:p>
                      <a:pPr algn="r"/>
                      <a:r>
                        <a:rPr lang="pl-PL" dirty="0"/>
                        <a:t>3 500</a:t>
                      </a:r>
                    </a:p>
                  </a:txBody>
                  <a:tcPr/>
                </a:tc>
                <a:tc>
                  <a:txBody>
                    <a:bodyPr/>
                    <a:lstStyle/>
                    <a:p>
                      <a:pPr algn="r"/>
                      <a:r>
                        <a:rPr lang="pl-PL" dirty="0"/>
                        <a:t>1</a:t>
                      </a:r>
                      <a:r>
                        <a:rPr lang="pl-PL" baseline="0" dirty="0"/>
                        <a:t> 667</a:t>
                      </a:r>
                      <a:endParaRPr lang="pl-PL" dirty="0"/>
                    </a:p>
                  </a:txBody>
                  <a:tcPr/>
                </a:tc>
                <a:tc>
                  <a:txBody>
                    <a:bodyPr/>
                    <a:lstStyle/>
                    <a:p>
                      <a:pPr algn="r"/>
                      <a:r>
                        <a:rPr lang="pl-PL" dirty="0"/>
                        <a:t>333</a:t>
                      </a:r>
                    </a:p>
                  </a:txBody>
                  <a:tcPr/>
                </a:tc>
                <a:extLst>
                  <a:ext uri="{0D108BD9-81ED-4DB2-BD59-A6C34878D82A}">
                    <a16:rowId xmlns:a16="http://schemas.microsoft.com/office/drawing/2014/main" val="1895849009"/>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261021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d’Hondta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chemeClr val="tx2"/>
                </a:solidFill>
              </a:rPr>
              <a:t>Lista A – 50 tys. głosów (43%) – 5 mandatów (50%)</a:t>
            </a:r>
          </a:p>
          <a:p>
            <a:pPr marL="514350" indent="-514350" algn="just">
              <a:buAutoNum type="arabicPeriod"/>
            </a:pPr>
            <a:r>
              <a:rPr lang="pl-PL" sz="2800" dirty="0">
                <a:solidFill>
                  <a:schemeClr val="tx2"/>
                </a:solidFill>
              </a:rPr>
              <a:t>Lista B – 32 tys. (28%) – 3 mandaty (30%)</a:t>
            </a:r>
          </a:p>
          <a:p>
            <a:pPr marL="514350" indent="-514350" algn="just">
              <a:buAutoNum type="arabicPeriod"/>
            </a:pPr>
            <a:r>
              <a:rPr lang="pl-PL" sz="2800" dirty="0">
                <a:solidFill>
                  <a:schemeClr val="tx2"/>
                </a:solidFill>
              </a:rPr>
              <a:t>Lista C – 21 tys. (18%) – 2 mandaty (25%)</a:t>
            </a:r>
          </a:p>
          <a:p>
            <a:pPr marL="514350" indent="-514350" algn="just">
              <a:buAutoNum type="arabicPeriod"/>
            </a:pPr>
            <a:r>
              <a:rPr lang="pl-PL" sz="2800" dirty="0">
                <a:solidFill>
                  <a:schemeClr val="tx2"/>
                </a:solidFill>
              </a:rPr>
              <a:t>Lista D – 10 tys. (9%) – 0 mandatów (0%)</a:t>
            </a:r>
          </a:p>
          <a:p>
            <a:pPr marL="514350" indent="-514350" algn="just">
              <a:buAutoNum type="arabicPeriod"/>
            </a:pPr>
            <a:r>
              <a:rPr lang="pl-PL" sz="2800" dirty="0">
                <a:solidFill>
                  <a:schemeClr val="tx2"/>
                </a:solidFill>
              </a:rPr>
              <a:t>Lista E – 2 tys. (2%) – 0 mandatów (0%)</a:t>
            </a: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66244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268760"/>
            <a:ext cx="9144000" cy="52565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chemeClr val="tx2"/>
                </a:solidFill>
              </a:rPr>
              <a:t>Liczbę głosów oddanych na poszczególne komitety dzieli się przez kolejne liczby nieparzyste naturalne</a:t>
            </a:r>
          </a:p>
          <a:p>
            <a:pPr marL="514350" indent="-514350" algn="just">
              <a:buAutoNum type="arabicPeriod"/>
            </a:pPr>
            <a:r>
              <a:rPr lang="pl-PL" sz="2800" dirty="0">
                <a:solidFill>
                  <a:schemeClr val="tx2"/>
                </a:solidFill>
              </a:rPr>
              <a:t>Tak uzyskane ilorazy porządkuje się od największego do najmniejszego</a:t>
            </a:r>
          </a:p>
          <a:p>
            <a:pPr marL="514350" indent="-514350" algn="just">
              <a:buAutoNum type="arabicPeriod"/>
            </a:pPr>
            <a:r>
              <a:rPr lang="pl-PL" sz="2800" dirty="0">
                <a:solidFill>
                  <a:schemeClr val="tx2"/>
                </a:solidFill>
              </a:rPr>
              <a:t>Mandaty uzyskują komitety, które uzyskały najwyższe ilorazy</a:t>
            </a:r>
          </a:p>
          <a:p>
            <a:pPr marL="514350" indent="-514350" algn="just">
              <a:buAutoNum type="arabicPeriod"/>
            </a:pPr>
            <a:r>
              <a:rPr lang="pl-PL" sz="2800" dirty="0">
                <a:solidFill>
                  <a:schemeClr val="tx2"/>
                </a:solidFill>
              </a:rPr>
              <a:t>Jeżeli ilorazy są równe – mandat otrzymuje lista, na którą oddano więcej głosów</a:t>
            </a:r>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74578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i="1" dirty="0">
                <a:solidFill>
                  <a:schemeClr val="tx2"/>
                </a:solidFill>
              </a:rPr>
              <a:t>W okręgu, w którym wybiera się 10 posłów, na poszczególne listy kandydatów oddano następująco liczbę głosów:</a:t>
            </a:r>
          </a:p>
          <a:p>
            <a:pPr marL="514350" indent="-514350" algn="just">
              <a:buAutoNum type="arabicPeriod"/>
            </a:pPr>
            <a:r>
              <a:rPr lang="pl-PL" sz="2800" i="1" dirty="0">
                <a:solidFill>
                  <a:schemeClr val="tx2"/>
                </a:solidFill>
              </a:rPr>
              <a:t>Lista A – 50 tys. (43%)</a:t>
            </a:r>
          </a:p>
          <a:p>
            <a:pPr marL="514350" indent="-514350" algn="just">
              <a:buAutoNum type="arabicPeriod"/>
            </a:pPr>
            <a:r>
              <a:rPr lang="pl-PL" sz="2800" i="1" dirty="0">
                <a:solidFill>
                  <a:schemeClr val="tx2"/>
                </a:solidFill>
              </a:rPr>
              <a:t>Lista B – 32 tys. (28%)</a:t>
            </a:r>
          </a:p>
          <a:p>
            <a:pPr marL="514350" indent="-514350" algn="just">
              <a:buAutoNum type="arabicPeriod"/>
            </a:pPr>
            <a:r>
              <a:rPr lang="pl-PL" sz="2800" i="1" dirty="0">
                <a:solidFill>
                  <a:schemeClr val="tx2"/>
                </a:solidFill>
              </a:rPr>
              <a:t>Lista C – 21 tys. (18%)</a:t>
            </a:r>
          </a:p>
          <a:p>
            <a:pPr marL="514350" indent="-514350" algn="just">
              <a:buAutoNum type="arabicPeriod"/>
            </a:pPr>
            <a:r>
              <a:rPr lang="pl-PL" sz="2800" i="1" dirty="0">
                <a:solidFill>
                  <a:schemeClr val="tx2"/>
                </a:solidFill>
              </a:rPr>
              <a:t>Lista D – 10 tys. (9%)</a:t>
            </a:r>
          </a:p>
          <a:p>
            <a:pPr marL="514350" indent="-514350" algn="just">
              <a:buAutoNum type="arabicPeriod"/>
            </a:pPr>
            <a:r>
              <a:rPr lang="pl-PL" sz="2800" i="1" dirty="0">
                <a:solidFill>
                  <a:schemeClr val="tx2"/>
                </a:solidFill>
              </a:rPr>
              <a:t>Lista E – 2 tys. (2%)</a:t>
            </a:r>
          </a:p>
          <a:p>
            <a:pPr marL="0" indent="0" algn="just">
              <a:buNone/>
            </a:pPr>
            <a:endParaRPr lang="pl-PL" sz="2800" i="1" dirty="0">
              <a:solidFill>
                <a:schemeClr val="tx2"/>
              </a:solidFill>
            </a:endParaRPr>
          </a:p>
          <a:p>
            <a:pPr marL="0" indent="0" algn="just">
              <a:buNone/>
            </a:pPr>
            <a:r>
              <a:rPr lang="pl-PL" sz="2800" dirty="0">
                <a:solidFill>
                  <a:schemeClr val="tx2"/>
                </a:solidFill>
              </a:rPr>
              <a:t>Ile mandatów otrzymają poszczególne listy? Czy procenty otrzymanych mandatów będą podobne do procentów uzyskanych głosów?</a:t>
            </a:r>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40619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308351799"/>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dirty="0"/>
                        <a:t>50 000</a:t>
                      </a:r>
                    </a:p>
                  </a:txBody>
                  <a:tcPr/>
                </a:tc>
                <a:tc>
                  <a:txBody>
                    <a:bodyPr/>
                    <a:lstStyle/>
                    <a:p>
                      <a:pPr algn="r"/>
                      <a:r>
                        <a:rPr lang="pl-PL" dirty="0"/>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410878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100181840"/>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dirty="0"/>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7974756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755948521"/>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dirty="0"/>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8404923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4055306290"/>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dirty="0"/>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 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735169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74543" y="188640"/>
            <a:ext cx="8229600" cy="1368151"/>
          </a:xfrm>
        </p:spPr>
        <p:txBody>
          <a:bodyPr>
            <a:normAutofit/>
          </a:bodyPr>
          <a:lstStyle/>
          <a:p>
            <a:pPr algn="ctr">
              <a:buNone/>
            </a:pPr>
            <a:r>
              <a:rPr lang="pl-PL" sz="3600" dirty="0"/>
              <a:t>Pojęcie prawa wyborczego</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79512" y="1556790"/>
            <a:ext cx="8712968" cy="518457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Arial" pitchFamily="34" charset="0"/>
              <a:buAutoNum type="arabicParenR"/>
            </a:pPr>
            <a:r>
              <a:rPr lang="pl-PL" sz="3500" dirty="0">
                <a:solidFill>
                  <a:srgbClr val="002060"/>
                </a:solidFill>
              </a:rPr>
              <a:t>w ujęciu podmiotowym – prawo do udziału w wyborach (czynne) i kandydowania w nich (bierne)</a:t>
            </a:r>
          </a:p>
          <a:p>
            <a:pPr marL="514350" indent="-514350" algn="just">
              <a:buFont typeface="Arial" pitchFamily="34" charset="0"/>
              <a:buAutoNum type="arabicParenR"/>
            </a:pPr>
            <a:r>
              <a:rPr lang="pl-PL" sz="3500" dirty="0">
                <a:solidFill>
                  <a:srgbClr val="002060"/>
                </a:solidFill>
              </a:rPr>
              <a:t>w ujęciu przedmiotowym – gałąź prawa regulująca przeprowadzanie wyborów oraz ustalanie ich wyników</a:t>
            </a:r>
            <a:endParaRPr lang="pl-PL" sz="2600" dirty="0">
              <a:solidFill>
                <a:srgbClr val="002060"/>
              </a:solidFill>
            </a:endParaRPr>
          </a:p>
          <a:p>
            <a:pPr algn="just">
              <a:buFont typeface="Wingdings" panose="05000000000000000000" pitchFamily="2" charset="2"/>
              <a:buChar char="Ø"/>
            </a:pPr>
            <a:endParaRPr lang="pl-PL" sz="2400" dirty="0">
              <a:solidFill>
                <a:srgbClr val="002060"/>
              </a:solidFill>
            </a:endParaRPr>
          </a:p>
        </p:txBody>
      </p:sp>
    </p:spTree>
    <p:extLst>
      <p:ext uri="{BB962C8B-B14F-4D97-AF65-F5344CB8AC3E}">
        <p14:creationId xmlns:p14="http://schemas.microsoft.com/office/powerpoint/2010/main" val="125014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970857316"/>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dirty="0"/>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256038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835184471"/>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dirty="0"/>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635670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55903906"/>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dirty="0"/>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b="1" dirty="0">
                          <a:solidFill>
                            <a:srgbClr val="FF0000"/>
                          </a:solidFill>
                        </a:rPr>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580039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4070296613"/>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b="1" dirty="0">
                          <a:solidFill>
                            <a:srgbClr val="FF0000"/>
                          </a:solidFill>
                        </a:rPr>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b="1" dirty="0">
                          <a:solidFill>
                            <a:srgbClr val="FF0000"/>
                          </a:solidFill>
                        </a:rPr>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dirty="0"/>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2690610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931161431"/>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b="1" dirty="0">
                          <a:solidFill>
                            <a:srgbClr val="FF0000"/>
                          </a:solidFill>
                        </a:rPr>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dirty="0"/>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b="1" dirty="0">
                          <a:solidFill>
                            <a:srgbClr val="FF0000"/>
                          </a:solidFill>
                        </a:rPr>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b="1" dirty="0">
                          <a:solidFill>
                            <a:srgbClr val="FF0000"/>
                          </a:solidFill>
                        </a:rPr>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4206744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55733177"/>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b="1" dirty="0">
                          <a:solidFill>
                            <a:srgbClr val="FF0000"/>
                          </a:solidFill>
                        </a:rPr>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b="1" dirty="0">
                          <a:solidFill>
                            <a:srgbClr val="FF0000"/>
                          </a:solidFill>
                        </a:rPr>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b="1" dirty="0">
                          <a:solidFill>
                            <a:srgbClr val="FF0000"/>
                          </a:solidFill>
                        </a:rPr>
                        <a:t>10 000</a:t>
                      </a:r>
                    </a:p>
                  </a:txBody>
                  <a:tcPr/>
                </a:tc>
                <a:tc>
                  <a:txBody>
                    <a:bodyPr/>
                    <a:lstStyle/>
                    <a:p>
                      <a:pPr algn="r"/>
                      <a:r>
                        <a:rPr lang="pl-PL" dirty="0"/>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b="1" dirty="0">
                          <a:solidFill>
                            <a:srgbClr val="FF0000"/>
                          </a:solidFill>
                        </a:rPr>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180651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977005886"/>
              </p:ext>
            </p:extLst>
          </p:nvPr>
        </p:nvGraphicFramePr>
        <p:xfrm>
          <a:off x="1524000" y="1397000"/>
          <a:ext cx="6096000" cy="38322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4160640001"/>
                    </a:ext>
                  </a:extLst>
                </a:gridCol>
                <a:gridCol w="1016000">
                  <a:extLst>
                    <a:ext uri="{9D8B030D-6E8A-4147-A177-3AD203B41FA5}">
                      <a16:colId xmlns:a16="http://schemas.microsoft.com/office/drawing/2014/main" val="2534398886"/>
                    </a:ext>
                  </a:extLst>
                </a:gridCol>
                <a:gridCol w="1016000">
                  <a:extLst>
                    <a:ext uri="{9D8B030D-6E8A-4147-A177-3AD203B41FA5}">
                      <a16:colId xmlns:a16="http://schemas.microsoft.com/office/drawing/2014/main" val="637497132"/>
                    </a:ext>
                  </a:extLst>
                </a:gridCol>
                <a:gridCol w="1016000">
                  <a:extLst>
                    <a:ext uri="{9D8B030D-6E8A-4147-A177-3AD203B41FA5}">
                      <a16:colId xmlns:a16="http://schemas.microsoft.com/office/drawing/2014/main" val="3242195434"/>
                    </a:ext>
                  </a:extLst>
                </a:gridCol>
                <a:gridCol w="1016000">
                  <a:extLst>
                    <a:ext uri="{9D8B030D-6E8A-4147-A177-3AD203B41FA5}">
                      <a16:colId xmlns:a16="http://schemas.microsoft.com/office/drawing/2014/main" val="455931968"/>
                    </a:ext>
                  </a:extLst>
                </a:gridCol>
                <a:gridCol w="1016000">
                  <a:extLst>
                    <a:ext uri="{9D8B030D-6E8A-4147-A177-3AD203B41FA5}">
                      <a16:colId xmlns:a16="http://schemas.microsoft.com/office/drawing/2014/main" val="1172649717"/>
                    </a:ext>
                  </a:extLst>
                </a:gridCol>
              </a:tblGrid>
              <a:tr h="479025">
                <a:tc>
                  <a:txBody>
                    <a:bodyPr/>
                    <a:lstStyle/>
                    <a:p>
                      <a:endParaRPr lang="pl-PL" dirty="0"/>
                    </a:p>
                  </a:txBody>
                  <a:tcPr/>
                </a:tc>
                <a:tc>
                  <a:txBody>
                    <a:bodyPr/>
                    <a:lstStyle/>
                    <a:p>
                      <a:r>
                        <a:rPr lang="pl-PL" dirty="0"/>
                        <a:t>Lista A</a:t>
                      </a:r>
                    </a:p>
                  </a:txBody>
                  <a:tcPr/>
                </a:tc>
                <a:tc>
                  <a:txBody>
                    <a:bodyPr/>
                    <a:lstStyle/>
                    <a:p>
                      <a:r>
                        <a:rPr lang="pl-PL" dirty="0"/>
                        <a:t>Lista B</a:t>
                      </a:r>
                    </a:p>
                  </a:txBody>
                  <a:tcPr/>
                </a:tc>
                <a:tc>
                  <a:txBody>
                    <a:bodyPr/>
                    <a:lstStyle/>
                    <a:p>
                      <a:r>
                        <a:rPr lang="pl-PL" dirty="0"/>
                        <a:t>Lista</a:t>
                      </a:r>
                      <a:r>
                        <a:rPr lang="pl-PL" baseline="0" dirty="0"/>
                        <a:t> C</a:t>
                      </a:r>
                      <a:endParaRPr lang="pl-PL" dirty="0"/>
                    </a:p>
                  </a:txBody>
                  <a:tcPr/>
                </a:tc>
                <a:tc>
                  <a:txBody>
                    <a:bodyPr/>
                    <a:lstStyle/>
                    <a:p>
                      <a:r>
                        <a:rPr lang="pl-PL" dirty="0"/>
                        <a:t>Lista D</a:t>
                      </a:r>
                    </a:p>
                  </a:txBody>
                  <a:tcPr/>
                </a:tc>
                <a:tc>
                  <a:txBody>
                    <a:bodyPr/>
                    <a:lstStyle/>
                    <a:p>
                      <a:r>
                        <a:rPr lang="pl-PL" dirty="0"/>
                        <a:t>Lista E</a:t>
                      </a:r>
                    </a:p>
                  </a:txBody>
                  <a:tcPr/>
                </a:tc>
                <a:extLst>
                  <a:ext uri="{0D108BD9-81ED-4DB2-BD59-A6C34878D82A}">
                    <a16:rowId xmlns:a16="http://schemas.microsoft.com/office/drawing/2014/main" val="1692468311"/>
                  </a:ext>
                </a:extLst>
              </a:tr>
              <a:tr h="479025">
                <a:tc>
                  <a:txBody>
                    <a:bodyPr/>
                    <a:lstStyle/>
                    <a:p>
                      <a:pPr algn="ctr"/>
                      <a:r>
                        <a:rPr lang="pl-PL" dirty="0"/>
                        <a:t>1</a:t>
                      </a:r>
                    </a:p>
                  </a:txBody>
                  <a:tcPr/>
                </a:tc>
                <a:tc>
                  <a:txBody>
                    <a:bodyPr/>
                    <a:lstStyle/>
                    <a:p>
                      <a:pPr algn="r"/>
                      <a:r>
                        <a:rPr lang="pl-PL" b="1" dirty="0">
                          <a:solidFill>
                            <a:srgbClr val="FF0000"/>
                          </a:solidFill>
                        </a:rPr>
                        <a:t>50 000</a:t>
                      </a:r>
                    </a:p>
                  </a:txBody>
                  <a:tcPr/>
                </a:tc>
                <a:tc>
                  <a:txBody>
                    <a:bodyPr/>
                    <a:lstStyle/>
                    <a:p>
                      <a:pPr algn="r"/>
                      <a:r>
                        <a:rPr lang="pl-PL" b="1" dirty="0">
                          <a:solidFill>
                            <a:srgbClr val="FF0000"/>
                          </a:solidFill>
                        </a:rPr>
                        <a:t>32 000</a:t>
                      </a:r>
                    </a:p>
                  </a:txBody>
                  <a:tcPr/>
                </a:tc>
                <a:tc>
                  <a:txBody>
                    <a:bodyPr/>
                    <a:lstStyle/>
                    <a:p>
                      <a:pPr algn="r"/>
                      <a:r>
                        <a:rPr lang="pl-PL" b="1" dirty="0">
                          <a:solidFill>
                            <a:srgbClr val="FF0000"/>
                          </a:solidFill>
                        </a:rPr>
                        <a:t>21 000</a:t>
                      </a:r>
                    </a:p>
                  </a:txBody>
                  <a:tcPr/>
                </a:tc>
                <a:tc>
                  <a:txBody>
                    <a:bodyPr/>
                    <a:lstStyle/>
                    <a:p>
                      <a:pPr algn="r"/>
                      <a:r>
                        <a:rPr lang="pl-PL" b="1" dirty="0">
                          <a:solidFill>
                            <a:srgbClr val="FF0000"/>
                          </a:solidFill>
                        </a:rPr>
                        <a:t>10 000</a:t>
                      </a:r>
                    </a:p>
                  </a:txBody>
                  <a:tcPr/>
                </a:tc>
                <a:tc>
                  <a:txBody>
                    <a:bodyPr/>
                    <a:lstStyle/>
                    <a:p>
                      <a:pPr algn="r"/>
                      <a:r>
                        <a:rPr lang="pl-PL" dirty="0"/>
                        <a:t>2 000</a:t>
                      </a:r>
                    </a:p>
                  </a:txBody>
                  <a:tcPr/>
                </a:tc>
                <a:extLst>
                  <a:ext uri="{0D108BD9-81ED-4DB2-BD59-A6C34878D82A}">
                    <a16:rowId xmlns:a16="http://schemas.microsoft.com/office/drawing/2014/main" val="2762312508"/>
                  </a:ext>
                </a:extLst>
              </a:tr>
              <a:tr h="479025">
                <a:tc>
                  <a:txBody>
                    <a:bodyPr/>
                    <a:lstStyle/>
                    <a:p>
                      <a:pPr algn="ctr"/>
                      <a:r>
                        <a:rPr lang="pl-PL" dirty="0"/>
                        <a:t>3</a:t>
                      </a:r>
                    </a:p>
                  </a:txBody>
                  <a:tcPr/>
                </a:tc>
                <a:tc>
                  <a:txBody>
                    <a:bodyPr/>
                    <a:lstStyle/>
                    <a:p>
                      <a:pPr algn="r"/>
                      <a:r>
                        <a:rPr lang="pl-PL" b="1" dirty="0">
                          <a:solidFill>
                            <a:srgbClr val="FF0000"/>
                          </a:solidFill>
                        </a:rPr>
                        <a:t>16 667</a:t>
                      </a:r>
                    </a:p>
                  </a:txBody>
                  <a:tcPr/>
                </a:tc>
                <a:tc>
                  <a:txBody>
                    <a:bodyPr/>
                    <a:lstStyle/>
                    <a:p>
                      <a:pPr algn="r"/>
                      <a:r>
                        <a:rPr lang="pl-PL" b="1" dirty="0">
                          <a:solidFill>
                            <a:srgbClr val="FF0000"/>
                          </a:solidFill>
                        </a:rPr>
                        <a:t>10 667</a:t>
                      </a:r>
                    </a:p>
                  </a:txBody>
                  <a:tcPr/>
                </a:tc>
                <a:tc>
                  <a:txBody>
                    <a:bodyPr/>
                    <a:lstStyle/>
                    <a:p>
                      <a:pPr algn="r"/>
                      <a:r>
                        <a:rPr lang="pl-PL" b="1" dirty="0">
                          <a:solidFill>
                            <a:srgbClr val="FF0000"/>
                          </a:solidFill>
                        </a:rPr>
                        <a:t>7 000</a:t>
                      </a:r>
                    </a:p>
                  </a:txBody>
                  <a:tcPr/>
                </a:tc>
                <a:tc>
                  <a:txBody>
                    <a:bodyPr/>
                    <a:lstStyle/>
                    <a:p>
                      <a:pPr algn="r"/>
                      <a:r>
                        <a:rPr lang="pl-PL" dirty="0"/>
                        <a:t>3 333</a:t>
                      </a:r>
                    </a:p>
                  </a:txBody>
                  <a:tcPr/>
                </a:tc>
                <a:tc>
                  <a:txBody>
                    <a:bodyPr/>
                    <a:lstStyle/>
                    <a:p>
                      <a:pPr algn="r"/>
                      <a:r>
                        <a:rPr lang="pl-PL" dirty="0"/>
                        <a:t>   667</a:t>
                      </a:r>
                    </a:p>
                  </a:txBody>
                  <a:tcPr/>
                </a:tc>
                <a:extLst>
                  <a:ext uri="{0D108BD9-81ED-4DB2-BD59-A6C34878D82A}">
                    <a16:rowId xmlns:a16="http://schemas.microsoft.com/office/drawing/2014/main" val="1735933690"/>
                  </a:ext>
                </a:extLst>
              </a:tr>
              <a:tr h="479025">
                <a:tc>
                  <a:txBody>
                    <a:bodyPr/>
                    <a:lstStyle/>
                    <a:p>
                      <a:pPr algn="ctr"/>
                      <a:r>
                        <a:rPr lang="pl-PL" dirty="0"/>
                        <a:t>5</a:t>
                      </a:r>
                    </a:p>
                  </a:txBody>
                  <a:tcPr/>
                </a:tc>
                <a:tc>
                  <a:txBody>
                    <a:bodyPr/>
                    <a:lstStyle/>
                    <a:p>
                      <a:pPr algn="r"/>
                      <a:r>
                        <a:rPr lang="pl-PL" b="1" dirty="0">
                          <a:solidFill>
                            <a:srgbClr val="FF0000"/>
                          </a:solidFill>
                        </a:rPr>
                        <a:t>10 000</a:t>
                      </a:r>
                    </a:p>
                  </a:txBody>
                  <a:tcPr/>
                </a:tc>
                <a:tc>
                  <a:txBody>
                    <a:bodyPr/>
                    <a:lstStyle/>
                    <a:p>
                      <a:pPr algn="r"/>
                      <a:r>
                        <a:rPr lang="pl-PL" b="1" dirty="0">
                          <a:solidFill>
                            <a:srgbClr val="FF0000"/>
                          </a:solidFill>
                        </a:rPr>
                        <a:t>6 400</a:t>
                      </a:r>
                    </a:p>
                  </a:txBody>
                  <a:tcPr/>
                </a:tc>
                <a:tc>
                  <a:txBody>
                    <a:bodyPr/>
                    <a:lstStyle/>
                    <a:p>
                      <a:pPr algn="r"/>
                      <a:r>
                        <a:rPr lang="pl-PL" dirty="0"/>
                        <a:t>4 200</a:t>
                      </a:r>
                    </a:p>
                  </a:txBody>
                  <a:tcPr/>
                </a:tc>
                <a:tc>
                  <a:txBody>
                    <a:bodyPr/>
                    <a:lstStyle/>
                    <a:p>
                      <a:pPr algn="r"/>
                      <a:r>
                        <a:rPr lang="pl-PL" dirty="0"/>
                        <a:t>2 000</a:t>
                      </a:r>
                    </a:p>
                  </a:txBody>
                  <a:tcPr/>
                </a:tc>
                <a:tc>
                  <a:txBody>
                    <a:bodyPr/>
                    <a:lstStyle/>
                    <a:p>
                      <a:pPr algn="r"/>
                      <a:r>
                        <a:rPr lang="pl-PL" dirty="0"/>
                        <a:t>400</a:t>
                      </a:r>
                    </a:p>
                  </a:txBody>
                  <a:tcPr/>
                </a:tc>
                <a:extLst>
                  <a:ext uri="{0D108BD9-81ED-4DB2-BD59-A6C34878D82A}">
                    <a16:rowId xmlns:a16="http://schemas.microsoft.com/office/drawing/2014/main" val="3238407644"/>
                  </a:ext>
                </a:extLst>
              </a:tr>
              <a:tr h="479025">
                <a:tc>
                  <a:txBody>
                    <a:bodyPr/>
                    <a:lstStyle/>
                    <a:p>
                      <a:pPr algn="ctr"/>
                      <a:r>
                        <a:rPr lang="pl-PL" dirty="0"/>
                        <a:t>7</a:t>
                      </a:r>
                    </a:p>
                  </a:txBody>
                  <a:tcPr/>
                </a:tc>
                <a:tc>
                  <a:txBody>
                    <a:bodyPr/>
                    <a:lstStyle/>
                    <a:p>
                      <a:pPr algn="r"/>
                      <a:r>
                        <a:rPr lang="pl-PL" b="1" dirty="0">
                          <a:solidFill>
                            <a:srgbClr val="FF0000"/>
                          </a:solidFill>
                        </a:rPr>
                        <a:t>7 143</a:t>
                      </a:r>
                    </a:p>
                  </a:txBody>
                  <a:tcPr/>
                </a:tc>
                <a:tc>
                  <a:txBody>
                    <a:bodyPr/>
                    <a:lstStyle/>
                    <a:p>
                      <a:pPr algn="r"/>
                      <a:r>
                        <a:rPr lang="pl-PL" dirty="0"/>
                        <a:t>4 571</a:t>
                      </a:r>
                    </a:p>
                  </a:txBody>
                  <a:tcPr/>
                </a:tc>
                <a:tc>
                  <a:txBody>
                    <a:bodyPr/>
                    <a:lstStyle/>
                    <a:p>
                      <a:pPr algn="r"/>
                      <a:r>
                        <a:rPr lang="pl-PL" dirty="0"/>
                        <a:t>3 000</a:t>
                      </a:r>
                    </a:p>
                  </a:txBody>
                  <a:tcPr/>
                </a:tc>
                <a:tc>
                  <a:txBody>
                    <a:bodyPr/>
                    <a:lstStyle/>
                    <a:p>
                      <a:pPr algn="r"/>
                      <a:r>
                        <a:rPr lang="pl-PL" dirty="0"/>
                        <a:t>1 429</a:t>
                      </a:r>
                    </a:p>
                  </a:txBody>
                  <a:tcPr/>
                </a:tc>
                <a:tc>
                  <a:txBody>
                    <a:bodyPr/>
                    <a:lstStyle/>
                    <a:p>
                      <a:pPr algn="r"/>
                      <a:r>
                        <a:rPr lang="pl-PL" dirty="0"/>
                        <a:t>285</a:t>
                      </a:r>
                    </a:p>
                  </a:txBody>
                  <a:tcPr/>
                </a:tc>
                <a:extLst>
                  <a:ext uri="{0D108BD9-81ED-4DB2-BD59-A6C34878D82A}">
                    <a16:rowId xmlns:a16="http://schemas.microsoft.com/office/drawing/2014/main" val="3873324319"/>
                  </a:ext>
                </a:extLst>
              </a:tr>
              <a:tr h="479025">
                <a:tc>
                  <a:txBody>
                    <a:bodyPr/>
                    <a:lstStyle/>
                    <a:p>
                      <a:pPr algn="ctr"/>
                      <a:r>
                        <a:rPr lang="pl-PL" dirty="0"/>
                        <a:t>9</a:t>
                      </a:r>
                    </a:p>
                  </a:txBody>
                  <a:tcPr/>
                </a:tc>
                <a:tc>
                  <a:txBody>
                    <a:bodyPr/>
                    <a:lstStyle/>
                    <a:p>
                      <a:pPr algn="r"/>
                      <a:r>
                        <a:rPr lang="pl-PL" dirty="0"/>
                        <a:t>5 556</a:t>
                      </a:r>
                    </a:p>
                  </a:txBody>
                  <a:tcPr/>
                </a:tc>
                <a:tc>
                  <a:txBody>
                    <a:bodyPr/>
                    <a:lstStyle/>
                    <a:p>
                      <a:pPr algn="r"/>
                      <a:r>
                        <a:rPr lang="pl-PL" dirty="0"/>
                        <a:t>3 556</a:t>
                      </a:r>
                    </a:p>
                  </a:txBody>
                  <a:tcPr/>
                </a:tc>
                <a:tc>
                  <a:txBody>
                    <a:bodyPr/>
                    <a:lstStyle/>
                    <a:p>
                      <a:pPr algn="r"/>
                      <a:r>
                        <a:rPr lang="pl-PL" dirty="0"/>
                        <a:t>2 333</a:t>
                      </a:r>
                    </a:p>
                  </a:txBody>
                  <a:tcPr/>
                </a:tc>
                <a:tc>
                  <a:txBody>
                    <a:bodyPr/>
                    <a:lstStyle/>
                    <a:p>
                      <a:pPr algn="r"/>
                      <a:r>
                        <a:rPr lang="pl-PL" dirty="0"/>
                        <a:t>1 111</a:t>
                      </a:r>
                    </a:p>
                  </a:txBody>
                  <a:tcPr/>
                </a:tc>
                <a:tc>
                  <a:txBody>
                    <a:bodyPr/>
                    <a:lstStyle/>
                    <a:p>
                      <a:pPr algn="r"/>
                      <a:r>
                        <a:rPr lang="pl-PL" dirty="0"/>
                        <a:t>222</a:t>
                      </a:r>
                    </a:p>
                  </a:txBody>
                  <a:tcPr/>
                </a:tc>
                <a:extLst>
                  <a:ext uri="{0D108BD9-81ED-4DB2-BD59-A6C34878D82A}">
                    <a16:rowId xmlns:a16="http://schemas.microsoft.com/office/drawing/2014/main" val="1804138156"/>
                  </a:ext>
                </a:extLst>
              </a:tr>
              <a:tr h="479025">
                <a:tc>
                  <a:txBody>
                    <a:bodyPr/>
                    <a:lstStyle/>
                    <a:p>
                      <a:pPr algn="ctr"/>
                      <a:r>
                        <a:rPr lang="pl-PL" dirty="0"/>
                        <a:t>11</a:t>
                      </a:r>
                    </a:p>
                  </a:txBody>
                  <a:tcPr/>
                </a:tc>
                <a:tc>
                  <a:txBody>
                    <a:bodyPr/>
                    <a:lstStyle/>
                    <a:p>
                      <a:pPr algn="r"/>
                      <a:r>
                        <a:rPr lang="pl-PL" dirty="0"/>
                        <a:t>4546</a:t>
                      </a:r>
                    </a:p>
                  </a:txBody>
                  <a:tcPr/>
                </a:tc>
                <a:tc>
                  <a:txBody>
                    <a:bodyPr/>
                    <a:lstStyle/>
                    <a:p>
                      <a:pPr algn="r"/>
                      <a:r>
                        <a:rPr lang="pl-PL" dirty="0"/>
                        <a:t>2 909</a:t>
                      </a:r>
                    </a:p>
                  </a:txBody>
                  <a:tcPr/>
                </a:tc>
                <a:tc>
                  <a:txBody>
                    <a:bodyPr/>
                    <a:lstStyle/>
                    <a:p>
                      <a:pPr algn="r"/>
                      <a:r>
                        <a:rPr lang="pl-PL" dirty="0"/>
                        <a:t>1 909</a:t>
                      </a:r>
                    </a:p>
                  </a:txBody>
                  <a:tcPr/>
                </a:tc>
                <a:tc>
                  <a:txBody>
                    <a:bodyPr/>
                    <a:lstStyle/>
                    <a:p>
                      <a:pPr algn="r"/>
                      <a:r>
                        <a:rPr lang="pl-PL" dirty="0"/>
                        <a:t>909</a:t>
                      </a:r>
                    </a:p>
                  </a:txBody>
                  <a:tcPr/>
                </a:tc>
                <a:tc>
                  <a:txBody>
                    <a:bodyPr/>
                    <a:lstStyle/>
                    <a:p>
                      <a:pPr algn="r"/>
                      <a:r>
                        <a:rPr lang="pl-PL" dirty="0"/>
                        <a:t>182</a:t>
                      </a:r>
                    </a:p>
                  </a:txBody>
                  <a:tcPr/>
                </a:tc>
                <a:extLst>
                  <a:ext uri="{0D108BD9-81ED-4DB2-BD59-A6C34878D82A}">
                    <a16:rowId xmlns:a16="http://schemas.microsoft.com/office/drawing/2014/main" val="1895849009"/>
                  </a:ext>
                </a:extLst>
              </a:tr>
              <a:tr h="479025">
                <a:tc>
                  <a:txBody>
                    <a:bodyPr/>
                    <a:lstStyle/>
                    <a:p>
                      <a:pPr algn="ctr"/>
                      <a:r>
                        <a:rPr lang="pl-PL" dirty="0"/>
                        <a:t>13</a:t>
                      </a:r>
                    </a:p>
                  </a:txBody>
                  <a:tcPr/>
                </a:tc>
                <a:tc>
                  <a:txBody>
                    <a:bodyPr/>
                    <a:lstStyle/>
                    <a:p>
                      <a:pPr algn="r"/>
                      <a:r>
                        <a:rPr lang="pl-PL" dirty="0"/>
                        <a:t>3 846</a:t>
                      </a:r>
                    </a:p>
                  </a:txBody>
                  <a:tcPr/>
                </a:tc>
                <a:tc>
                  <a:txBody>
                    <a:bodyPr/>
                    <a:lstStyle/>
                    <a:p>
                      <a:pPr algn="r"/>
                      <a:r>
                        <a:rPr lang="pl-PL" dirty="0"/>
                        <a:t>2 462</a:t>
                      </a:r>
                    </a:p>
                  </a:txBody>
                  <a:tcPr/>
                </a:tc>
                <a:tc>
                  <a:txBody>
                    <a:bodyPr/>
                    <a:lstStyle/>
                    <a:p>
                      <a:pPr algn="r"/>
                      <a:r>
                        <a:rPr lang="pl-PL" dirty="0"/>
                        <a:t>1 615</a:t>
                      </a:r>
                    </a:p>
                  </a:txBody>
                  <a:tcPr/>
                </a:tc>
                <a:tc>
                  <a:txBody>
                    <a:bodyPr/>
                    <a:lstStyle/>
                    <a:p>
                      <a:pPr algn="r"/>
                      <a:r>
                        <a:rPr lang="pl-PL" dirty="0"/>
                        <a:t>769</a:t>
                      </a:r>
                    </a:p>
                  </a:txBody>
                  <a:tcPr/>
                </a:tc>
                <a:tc>
                  <a:txBody>
                    <a:bodyPr/>
                    <a:lstStyle/>
                    <a:p>
                      <a:pPr algn="r"/>
                      <a:r>
                        <a:rPr lang="pl-PL" dirty="0"/>
                        <a:t>154</a:t>
                      </a:r>
                    </a:p>
                  </a:txBody>
                  <a:tcPr/>
                </a:tc>
                <a:extLst>
                  <a:ext uri="{0D108BD9-81ED-4DB2-BD59-A6C34878D82A}">
                    <a16:rowId xmlns:a16="http://schemas.microsoft.com/office/drawing/2014/main" val="2323308979"/>
                  </a:ext>
                </a:extLst>
              </a:tr>
            </a:tbl>
          </a:graphicData>
        </a:graphic>
      </p:graphicFrame>
    </p:spTree>
    <p:extLst>
      <p:ext uri="{BB962C8B-B14F-4D97-AF65-F5344CB8AC3E}">
        <p14:creationId xmlns:p14="http://schemas.microsoft.com/office/powerpoint/2010/main" val="1691494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Sainte-Laguë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chemeClr val="tx2"/>
                </a:solidFill>
              </a:rPr>
              <a:t>Lista A – 50 tys. głosów (43%) – 4 mandaty (40%)</a:t>
            </a:r>
          </a:p>
          <a:p>
            <a:pPr marL="514350" indent="-514350" algn="just">
              <a:buAutoNum type="arabicPeriod"/>
            </a:pPr>
            <a:r>
              <a:rPr lang="pl-PL" sz="2800" dirty="0">
                <a:solidFill>
                  <a:schemeClr val="tx2"/>
                </a:solidFill>
              </a:rPr>
              <a:t>Lista B – 32 tys. (28%) – 3 mandaty (30%)</a:t>
            </a:r>
          </a:p>
          <a:p>
            <a:pPr marL="514350" indent="-514350" algn="just">
              <a:buAutoNum type="arabicPeriod"/>
            </a:pPr>
            <a:r>
              <a:rPr lang="pl-PL" sz="2800" dirty="0">
                <a:solidFill>
                  <a:schemeClr val="tx2"/>
                </a:solidFill>
              </a:rPr>
              <a:t>Lista C – 21 tys. (18%) – 2 mandaty (25%)</a:t>
            </a:r>
          </a:p>
          <a:p>
            <a:pPr marL="514350" indent="-514350" algn="just">
              <a:buAutoNum type="arabicPeriod"/>
            </a:pPr>
            <a:r>
              <a:rPr lang="pl-PL" sz="2800" dirty="0">
                <a:solidFill>
                  <a:schemeClr val="tx2"/>
                </a:solidFill>
              </a:rPr>
              <a:t>Lista D – 10 tys. (9%) – 1 mandat (10%)</a:t>
            </a:r>
          </a:p>
          <a:p>
            <a:pPr marL="514350" indent="-514350" algn="just">
              <a:buAutoNum type="arabicPeriod"/>
            </a:pPr>
            <a:r>
              <a:rPr lang="pl-PL" sz="2800" dirty="0">
                <a:solidFill>
                  <a:schemeClr val="tx2"/>
                </a:solidFill>
              </a:rPr>
              <a:t>Lista E – 2 tys. (2%) – 0 mandatów (0%)</a:t>
            </a:r>
          </a:p>
          <a:p>
            <a:pPr marL="0" indent="0" algn="just">
              <a:buNone/>
            </a:pPr>
            <a:endParaRPr lang="pl-PL" sz="2800" dirty="0">
              <a:solidFill>
                <a:schemeClr val="tx2"/>
              </a:solidFill>
            </a:endParaRPr>
          </a:p>
          <a:p>
            <a:pPr marL="0" indent="0" algn="just">
              <a:buNone/>
            </a:pPr>
            <a:r>
              <a:rPr lang="pl-PL" sz="2800" dirty="0">
                <a:solidFill>
                  <a:schemeClr val="tx2"/>
                </a:solidFill>
              </a:rPr>
              <a:t>Lista D uzyskała swój jedyny mandat kosztem listy A</a:t>
            </a: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24626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down)">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268760"/>
            <a:ext cx="9144000" cy="525658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000" dirty="0">
                <a:solidFill>
                  <a:schemeClr val="tx2"/>
                </a:solidFill>
              </a:rPr>
              <a:t>Liczbę mandatów uzyskanych w okręgu przez daną listę ustala się na podstawie następującego wzoru:</a:t>
            </a:r>
          </a:p>
          <a:p>
            <a:pPr marL="514350" indent="-514350" algn="just">
              <a:buAutoNum type="arabicPeriod"/>
            </a:pPr>
            <a:endParaRPr lang="pl-PL" sz="2000" dirty="0">
              <a:solidFill>
                <a:schemeClr val="tx2"/>
              </a:solidFill>
            </a:endParaRPr>
          </a:p>
          <a:p>
            <a:pPr marL="514350" indent="-514350" algn="just">
              <a:buAutoNum type="arabicPeriod"/>
            </a:pPr>
            <a:endParaRPr lang="pl-PL" sz="2000" dirty="0">
              <a:solidFill>
                <a:schemeClr val="tx2"/>
              </a:solidFill>
            </a:endParaRPr>
          </a:p>
          <a:p>
            <a:pPr marL="514350" indent="-514350" algn="just">
              <a:buAutoNum type="arabicPeriod"/>
            </a:pPr>
            <a:endParaRPr lang="pl-PL" sz="2000" dirty="0">
              <a:solidFill>
                <a:schemeClr val="tx2"/>
              </a:solidFill>
            </a:endParaRPr>
          </a:p>
          <a:p>
            <a:pPr marL="0" indent="0" algn="just">
              <a:buNone/>
            </a:pPr>
            <a:r>
              <a:rPr lang="pl-PL" sz="2000" dirty="0">
                <a:solidFill>
                  <a:schemeClr val="tx2"/>
                </a:solidFill>
              </a:rPr>
              <a:t>	Gdzie:</a:t>
            </a:r>
          </a:p>
          <a:p>
            <a:pPr marL="0" indent="0" algn="just">
              <a:buNone/>
            </a:pPr>
            <a:r>
              <a:rPr lang="pl-PL" sz="2000" dirty="0">
                <a:solidFill>
                  <a:schemeClr val="tx2"/>
                </a:solidFill>
              </a:rPr>
              <a:t>	X – wynik dzielenia</a:t>
            </a:r>
          </a:p>
          <a:p>
            <a:pPr marL="0" indent="0" algn="just">
              <a:buNone/>
            </a:pPr>
            <a:r>
              <a:rPr lang="pl-PL" sz="2000" dirty="0">
                <a:solidFill>
                  <a:schemeClr val="tx2"/>
                </a:solidFill>
              </a:rPr>
              <a:t>	</a:t>
            </a:r>
            <a:r>
              <a:rPr lang="pl-PL" sz="2000" dirty="0" err="1">
                <a:solidFill>
                  <a:schemeClr val="tx2"/>
                </a:solidFill>
              </a:rPr>
              <a:t>Lg</a:t>
            </a:r>
            <a:r>
              <a:rPr lang="pl-PL" sz="2000" dirty="0">
                <a:solidFill>
                  <a:schemeClr val="tx2"/>
                </a:solidFill>
              </a:rPr>
              <a:t> – liczba głosów oddanych na daną listę</a:t>
            </a:r>
          </a:p>
          <a:p>
            <a:pPr marL="0" indent="0" algn="just">
              <a:buNone/>
            </a:pPr>
            <a:r>
              <a:rPr lang="pl-PL" sz="2000" dirty="0">
                <a:solidFill>
                  <a:schemeClr val="tx2"/>
                </a:solidFill>
              </a:rPr>
              <a:t>	M – liczba mandatów do obsadzenia w danym okręgu</a:t>
            </a:r>
          </a:p>
          <a:p>
            <a:pPr marL="0" indent="0" algn="just">
              <a:buNone/>
            </a:pPr>
            <a:r>
              <a:rPr lang="pl-PL" sz="2000" dirty="0">
                <a:solidFill>
                  <a:schemeClr val="tx2"/>
                </a:solidFill>
              </a:rPr>
              <a:t>	Sg – suma wszystkich głosów oddanych w okręgu</a:t>
            </a:r>
          </a:p>
          <a:p>
            <a:pPr marL="0" indent="0" algn="just">
              <a:buNone/>
            </a:pPr>
            <a:endParaRPr lang="pl-PL" sz="2000" dirty="0">
              <a:solidFill>
                <a:schemeClr val="tx2"/>
              </a:solidFill>
            </a:endParaRPr>
          </a:p>
          <a:p>
            <a:pPr marL="0" indent="0" algn="just">
              <a:buNone/>
            </a:pPr>
            <a:r>
              <a:rPr lang="pl-PL" sz="2000" dirty="0">
                <a:solidFill>
                  <a:schemeClr val="tx2"/>
                </a:solidFill>
              </a:rPr>
              <a:t>2. Liczba X przed przecinkiem oznacza liczbę mandatów dla danej listy. Jeżeli w ten sposób nie zostaną obsadzone wszystkie mandaty, kolejne przypadają listom, których wynik po przecinku jest największy.</a:t>
            </a:r>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mc:AlternateContent xmlns:mc="http://schemas.openxmlformats.org/markup-compatibility/2006" xmlns:a14="http://schemas.microsoft.com/office/drawing/2010/main">
        <mc:Choice Requires="a14">
          <p:sp>
            <p:nvSpPr>
              <p:cNvPr id="2" name="pole tekstowe 1"/>
              <p:cNvSpPr txBox="1"/>
              <p:nvPr/>
            </p:nvSpPr>
            <p:spPr>
              <a:xfrm>
                <a:off x="2915816" y="2420888"/>
                <a:ext cx="2761456" cy="853054"/>
              </a:xfrm>
              <a:prstGeom prst="rect">
                <a:avLst/>
              </a:prstGeom>
              <a:noFill/>
            </p:spPr>
            <p:txBody>
              <a:bodyPr wrap="square" lIns="0" tIns="0" rIns="0" bIns="0" rtlCol="0">
                <a:spAutoFit/>
              </a:bodyPr>
              <a:lstStyle/>
              <a:p>
                <a:r>
                  <a:rPr lang="pl-PL" sz="3600" dirty="0">
                    <a:latin typeface="Cambria Math" panose="02040503050406030204" pitchFamily="18" charset="0"/>
                    <a:ea typeface="Cambria Math" panose="02040503050406030204" pitchFamily="18" charset="0"/>
                  </a:rPr>
                  <a:t>X</a:t>
                </a:r>
                <a14:m>
                  <m:oMath xmlns:m="http://schemas.openxmlformats.org/officeDocument/2006/math">
                    <m:r>
                      <a:rPr lang="pl-PL" sz="3600" b="0" i="1" smtClean="0">
                        <a:latin typeface="Cambria Math" panose="02040503050406030204" pitchFamily="18" charset="0"/>
                        <a:ea typeface="Cambria Math" panose="02040503050406030204" pitchFamily="18" charset="0"/>
                      </a:rPr>
                      <m:t>=</m:t>
                    </m:r>
                    <m:f>
                      <m:fPr>
                        <m:ctrlPr>
                          <a:rPr lang="pl-PL" sz="3600" b="0" i="1" smtClean="0">
                            <a:latin typeface="Cambria Math" panose="02040503050406030204" pitchFamily="18" charset="0"/>
                            <a:ea typeface="Cambria Math" panose="02040503050406030204" pitchFamily="18" charset="0"/>
                          </a:rPr>
                        </m:ctrlPr>
                      </m:fPr>
                      <m:num>
                        <m:r>
                          <a:rPr lang="pl-PL" sz="3600" b="0" i="1" smtClean="0">
                            <a:latin typeface="Cambria Math" panose="02040503050406030204" pitchFamily="18" charset="0"/>
                            <a:ea typeface="Cambria Math" panose="02040503050406030204" pitchFamily="18" charset="0"/>
                          </a:rPr>
                          <m:t>𝐿𝑔</m:t>
                        </m:r>
                        <m:r>
                          <a:rPr lang="pl-PL" sz="3600" b="0" i="1" smtClean="0">
                            <a:latin typeface="Cambria Math" panose="02040503050406030204" pitchFamily="18" charset="0"/>
                            <a:ea typeface="Cambria Math" panose="02040503050406030204" pitchFamily="18" charset="0"/>
                          </a:rPr>
                          <m:t> × </m:t>
                        </m:r>
                        <m:r>
                          <a:rPr lang="pl-PL" sz="3600" b="0" i="1" smtClean="0">
                            <a:latin typeface="Cambria Math" panose="02040503050406030204" pitchFamily="18" charset="0"/>
                            <a:ea typeface="Cambria Math" panose="02040503050406030204" pitchFamily="18" charset="0"/>
                          </a:rPr>
                          <m:t>𝑀</m:t>
                        </m:r>
                        <m:r>
                          <a:rPr lang="pl-PL" sz="3600" b="0" i="1" smtClean="0">
                            <a:latin typeface="Cambria Math" panose="02040503050406030204" pitchFamily="18" charset="0"/>
                            <a:ea typeface="Cambria Math" panose="02040503050406030204" pitchFamily="18" charset="0"/>
                          </a:rPr>
                          <m:t> </m:t>
                        </m:r>
                      </m:num>
                      <m:den>
                        <m:r>
                          <a:rPr lang="pl-PL" sz="3600" b="0" i="1" smtClean="0">
                            <a:latin typeface="Cambria Math" panose="02040503050406030204" pitchFamily="18" charset="0"/>
                            <a:ea typeface="Cambria Math" panose="02040503050406030204" pitchFamily="18" charset="0"/>
                          </a:rPr>
                          <m:t>𝑆𝑔</m:t>
                        </m:r>
                      </m:den>
                    </m:f>
                  </m:oMath>
                </a14:m>
                <a:endParaRPr lang="pl-PL" sz="3600" dirty="0">
                  <a:latin typeface="Cambria Math" panose="02040503050406030204" pitchFamily="18" charset="0"/>
                  <a:ea typeface="Cambria Math" panose="02040503050406030204" pitchFamily="18" charset="0"/>
                </a:endParaRPr>
              </a:p>
            </p:txBody>
          </p:sp>
        </mc:Choice>
        <mc:Fallback xmlns="">
          <p:sp>
            <p:nvSpPr>
              <p:cNvPr id="2" name="pole tekstowe 1"/>
              <p:cNvSpPr txBox="1">
                <a:spLocks noRot="1" noChangeAspect="1" noMove="1" noResize="1" noEditPoints="1" noAdjustHandles="1" noChangeArrowheads="1" noChangeShapeType="1" noTextEdit="1"/>
              </p:cNvSpPr>
              <p:nvPr/>
            </p:nvSpPr>
            <p:spPr>
              <a:xfrm>
                <a:off x="2915816" y="2420888"/>
                <a:ext cx="2761456" cy="853054"/>
              </a:xfrm>
              <a:prstGeom prst="rect">
                <a:avLst/>
              </a:prstGeom>
              <a:blipFill>
                <a:blip r:embed="rId2"/>
                <a:stretch>
                  <a:fillRect l="-9934" t="-4286" b="-9286"/>
                </a:stretch>
              </a:blipFill>
            </p:spPr>
            <p:txBody>
              <a:bodyPr/>
              <a:lstStyle/>
              <a:p>
                <a:r>
                  <a:rPr lang="pl-PL">
                    <a:noFill/>
                  </a:rPr>
                  <a:t> </a:t>
                </a:r>
              </a:p>
            </p:txBody>
          </p:sp>
        </mc:Fallback>
      </mc:AlternateContent>
    </p:spTree>
    <p:extLst>
      <p:ext uri="{BB962C8B-B14F-4D97-AF65-F5344CB8AC3E}">
        <p14:creationId xmlns:p14="http://schemas.microsoft.com/office/powerpoint/2010/main" val="99774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 calcmode="lin" valueType="num">
                                      <p:cBhvr additive="base">
                                        <p:cTn id="4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i="1" dirty="0">
                <a:solidFill>
                  <a:schemeClr val="tx2"/>
                </a:solidFill>
              </a:rPr>
              <a:t>W okręgu, w którym wybiera się 10 posłów, na poszczególne listy kandydatów oddano następująco liczbę głosów:</a:t>
            </a:r>
          </a:p>
          <a:p>
            <a:pPr marL="514350" indent="-514350" algn="just">
              <a:buAutoNum type="arabicPeriod"/>
            </a:pPr>
            <a:r>
              <a:rPr lang="pl-PL" sz="2800" i="1" dirty="0">
                <a:solidFill>
                  <a:schemeClr val="tx2"/>
                </a:solidFill>
              </a:rPr>
              <a:t>Lista A – 50 tys. (43%)</a:t>
            </a:r>
          </a:p>
          <a:p>
            <a:pPr marL="514350" indent="-514350" algn="just">
              <a:buAutoNum type="arabicPeriod"/>
            </a:pPr>
            <a:r>
              <a:rPr lang="pl-PL" sz="2800" i="1" dirty="0">
                <a:solidFill>
                  <a:schemeClr val="tx2"/>
                </a:solidFill>
              </a:rPr>
              <a:t>Lista B – 32 tys. (28%)</a:t>
            </a:r>
          </a:p>
          <a:p>
            <a:pPr marL="514350" indent="-514350" algn="just">
              <a:buAutoNum type="arabicPeriod"/>
            </a:pPr>
            <a:r>
              <a:rPr lang="pl-PL" sz="2800" i="1" dirty="0">
                <a:solidFill>
                  <a:schemeClr val="tx2"/>
                </a:solidFill>
              </a:rPr>
              <a:t>Lista C – 21 tys. (18%)</a:t>
            </a:r>
          </a:p>
          <a:p>
            <a:pPr marL="514350" indent="-514350" algn="just">
              <a:buAutoNum type="arabicPeriod"/>
            </a:pPr>
            <a:r>
              <a:rPr lang="pl-PL" sz="2800" i="1" dirty="0">
                <a:solidFill>
                  <a:schemeClr val="tx2"/>
                </a:solidFill>
              </a:rPr>
              <a:t>Lista D – 10 tys. (9%)</a:t>
            </a:r>
          </a:p>
          <a:p>
            <a:pPr marL="514350" indent="-514350" algn="just">
              <a:buAutoNum type="arabicPeriod"/>
            </a:pPr>
            <a:r>
              <a:rPr lang="pl-PL" sz="2800" i="1" dirty="0">
                <a:solidFill>
                  <a:schemeClr val="tx2"/>
                </a:solidFill>
              </a:rPr>
              <a:t>Lista E – 2 tys. (2%)</a:t>
            </a:r>
          </a:p>
          <a:p>
            <a:pPr marL="0" indent="0" algn="just">
              <a:buNone/>
            </a:pPr>
            <a:endParaRPr lang="pl-PL" sz="2800" i="1" dirty="0">
              <a:solidFill>
                <a:schemeClr val="tx2"/>
              </a:solidFill>
            </a:endParaRPr>
          </a:p>
          <a:p>
            <a:pPr marL="0" indent="0" algn="just">
              <a:buNone/>
            </a:pPr>
            <a:r>
              <a:rPr lang="pl-PL" sz="2800" dirty="0">
                <a:solidFill>
                  <a:schemeClr val="tx2"/>
                </a:solidFill>
              </a:rPr>
              <a:t>Ile mandatów otrzymają poszczególne listy? Czy procenty otrzymanych mandatów będą podobne do procentów uzyskanych głosów?</a:t>
            </a:r>
          </a:p>
          <a:p>
            <a:pPr marL="514350" indent="-514350" algn="just">
              <a:buAutoNum type="arabicPeriod"/>
            </a:pPr>
            <a:endParaRPr lang="pl-PL" sz="2800" dirty="0">
              <a:solidFill>
                <a:srgbClr val="002060"/>
              </a:solidFill>
            </a:endParaRP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6838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229600" cy="4525963"/>
          </a:xfrm>
        </p:spPr>
        <p:txBody>
          <a:bodyPr>
            <a:normAutofit/>
          </a:bodyPr>
          <a:lstStyle/>
          <a:p>
            <a:pPr algn="ctr">
              <a:buNone/>
            </a:pPr>
            <a:r>
              <a:rPr lang="pl-PL" sz="8000" dirty="0"/>
              <a:t>Przymiotniki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Tree>
    <p:extLst>
      <p:ext uri="{BB962C8B-B14F-4D97-AF65-F5344CB8AC3E}">
        <p14:creationId xmlns:p14="http://schemas.microsoft.com/office/powerpoint/2010/main" val="763164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mc:AlternateContent xmlns:mc="http://schemas.openxmlformats.org/markup-compatibility/2006" xmlns:a14="http://schemas.microsoft.com/office/drawing/2010/main">
        <mc:Choice Requires="a14">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dirty="0">
                    <a:solidFill>
                      <a:schemeClr val="tx2"/>
                    </a:solidFill>
                  </a:rPr>
                  <a:t>Dla listy A</a:t>
                </a:r>
                <a14:m>
                  <m:oMath xmlns:m="http://schemas.openxmlformats.org/officeDocument/2006/math">
                    <m:r>
                      <a:rPr lang="pl-PL" sz="2800" b="0" i="0" smtClean="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i="1">
                            <a:solidFill>
                              <a:schemeClr val="tx2"/>
                            </a:solidFill>
                            <a:latin typeface="Cambria Math" panose="02040503050406030204" pitchFamily="18" charset="0"/>
                          </a:rPr>
                          <m:t>50 000 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=4,34782609</m:t>
                    </m:r>
                  </m:oMath>
                </a14:m>
                <a:endParaRPr lang="pl-PL" sz="2800" dirty="0">
                  <a:solidFill>
                    <a:schemeClr val="tx2"/>
                  </a:solidFill>
                  <a:ea typeface="Cambria Math" panose="02040503050406030204" pitchFamily="18" charset="0"/>
                </a:endParaRPr>
              </a:p>
              <a:p>
                <a:pPr marL="0" indent="0" algn="just">
                  <a:buNone/>
                </a:pPr>
                <a:r>
                  <a:rPr lang="pl-PL" sz="2800" dirty="0">
                    <a:solidFill>
                      <a:schemeClr val="tx2"/>
                    </a:solidFill>
                  </a:rPr>
                  <a:t>Dla listy B</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32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2,7826087</m:t>
                    </m:r>
                  </m:oMath>
                </a14:m>
                <a:endParaRPr lang="pl-PL" sz="2800" dirty="0">
                  <a:solidFill>
                    <a:schemeClr val="tx2"/>
                  </a:solidFill>
                </a:endParaRPr>
              </a:p>
              <a:p>
                <a:pPr marL="0" indent="0" algn="just">
                  <a:buNone/>
                </a:pPr>
                <a:r>
                  <a:rPr lang="pl-PL" sz="2800" dirty="0">
                    <a:solidFill>
                      <a:schemeClr val="tx2"/>
                    </a:solidFill>
                  </a:rPr>
                  <a:t>Dla listy C</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21</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1,82608696</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D</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1</m:t>
                        </m:r>
                        <m:r>
                          <a:rPr lang="pl-PL" sz="2800" i="1">
                            <a:solidFill>
                              <a:schemeClr val="tx2"/>
                            </a:solidFill>
                            <a:latin typeface="Cambria Math" panose="02040503050406030204" pitchFamily="18" charset="0"/>
                          </a:rPr>
                          <m:t>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0,86956522</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E</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0,17391304</m:t>
                    </m:r>
                  </m:oMath>
                </a14:m>
                <a:endParaRPr lang="pl-PL" sz="2800"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mc:Choice>
        <mc:Fallback xmlns="">
          <p:sp>
            <p:nvSpPr>
              <p:cNvPr id="4" name="Symbol zastępczy zawartości 2"/>
              <p:cNvSpPr txBox="1">
                <a:spLocks noRot="1" noChangeAspect="1" noMove="1" noResize="1" noEditPoints="1" noAdjustHandles="1" noChangeArrowheads="1" noChangeShapeType="1" noTextEdit="1"/>
              </p:cNvSpPr>
              <p:nvPr/>
            </p:nvSpPr>
            <p:spPr>
              <a:xfrm>
                <a:off x="0" y="908720"/>
                <a:ext cx="9144000" cy="5832648"/>
              </a:xfrm>
              <a:prstGeom prst="rect">
                <a:avLst/>
              </a:prstGeom>
              <a:blipFill>
                <a:blip r:embed="rId2"/>
                <a:stretch>
                  <a:fillRect l="-1333"/>
                </a:stretch>
              </a:blipFill>
            </p:spPr>
            <p:txBody>
              <a:bodyPr/>
              <a:lstStyle/>
              <a:p>
                <a:r>
                  <a:rPr lang="pl-PL">
                    <a:noFill/>
                  </a:rPr>
                  <a:t> </a:t>
                </a:r>
              </a:p>
            </p:txBody>
          </p:sp>
        </mc:Fallback>
      </mc:AlternateContent>
    </p:spTree>
    <p:extLst>
      <p:ext uri="{BB962C8B-B14F-4D97-AF65-F5344CB8AC3E}">
        <p14:creationId xmlns:p14="http://schemas.microsoft.com/office/powerpoint/2010/main" val="7732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mc:AlternateContent xmlns:mc="http://schemas.openxmlformats.org/markup-compatibility/2006" xmlns:a14="http://schemas.microsoft.com/office/drawing/2010/main">
        <mc:Choice Requires="a14">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dirty="0">
                    <a:solidFill>
                      <a:schemeClr val="tx2"/>
                    </a:solidFill>
                  </a:rPr>
                  <a:t>Dla listy A</a:t>
                </a:r>
                <a14:m>
                  <m:oMath xmlns:m="http://schemas.openxmlformats.org/officeDocument/2006/math">
                    <m:r>
                      <a:rPr lang="pl-PL" sz="2800" b="0" i="0" smtClean="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i="1">
                            <a:solidFill>
                              <a:schemeClr val="tx2"/>
                            </a:solidFill>
                            <a:latin typeface="Cambria Math" panose="02040503050406030204" pitchFamily="18" charset="0"/>
                          </a:rPr>
                          <m:t>50 000 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1" i="1" smtClean="0">
                        <a:solidFill>
                          <a:srgbClr val="FF0000"/>
                        </a:solidFill>
                        <a:latin typeface="Cambria Math" panose="02040503050406030204" pitchFamily="18" charset="0"/>
                        <a:ea typeface="Cambria Math" panose="02040503050406030204" pitchFamily="18" charset="0"/>
                      </a:rPr>
                      <m:t>𝟒</m:t>
                    </m:r>
                    <m:r>
                      <a:rPr lang="pl-PL" sz="2800" i="1">
                        <a:solidFill>
                          <a:schemeClr val="tx2"/>
                        </a:solidFill>
                        <a:latin typeface="Cambria Math" panose="02040503050406030204" pitchFamily="18" charset="0"/>
                        <a:ea typeface="Cambria Math" panose="02040503050406030204" pitchFamily="18" charset="0"/>
                      </a:rPr>
                      <m:t>,34782609</m:t>
                    </m:r>
                  </m:oMath>
                </a14:m>
                <a:endParaRPr lang="pl-PL" sz="2800" dirty="0">
                  <a:solidFill>
                    <a:schemeClr val="tx2"/>
                  </a:solidFill>
                  <a:ea typeface="Cambria Math" panose="02040503050406030204" pitchFamily="18" charset="0"/>
                </a:endParaRPr>
              </a:p>
              <a:p>
                <a:pPr marL="0" indent="0" algn="just">
                  <a:buNone/>
                </a:pPr>
                <a:r>
                  <a:rPr lang="pl-PL" sz="2800" dirty="0">
                    <a:solidFill>
                      <a:schemeClr val="tx2"/>
                    </a:solidFill>
                  </a:rPr>
                  <a:t>Dla listy B</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32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1" i="1" smtClean="0">
                        <a:solidFill>
                          <a:srgbClr val="FF0000"/>
                        </a:solidFill>
                        <a:latin typeface="Cambria Math" panose="02040503050406030204" pitchFamily="18" charset="0"/>
                        <a:ea typeface="Cambria Math" panose="02040503050406030204" pitchFamily="18" charset="0"/>
                      </a:rPr>
                      <m:t>𝟐</m:t>
                    </m:r>
                    <m:r>
                      <a:rPr lang="pl-PL" sz="2800" b="0" i="1" smtClean="0">
                        <a:solidFill>
                          <a:schemeClr val="tx2"/>
                        </a:solidFill>
                        <a:latin typeface="Cambria Math" panose="02040503050406030204" pitchFamily="18" charset="0"/>
                        <a:ea typeface="Cambria Math" panose="02040503050406030204" pitchFamily="18" charset="0"/>
                      </a:rPr>
                      <m:t>,7826087</m:t>
                    </m:r>
                  </m:oMath>
                </a14:m>
                <a:endParaRPr lang="pl-PL" sz="2800" dirty="0">
                  <a:solidFill>
                    <a:schemeClr val="tx2"/>
                  </a:solidFill>
                </a:endParaRPr>
              </a:p>
              <a:p>
                <a:pPr marL="0" indent="0" algn="just">
                  <a:buNone/>
                </a:pPr>
                <a:r>
                  <a:rPr lang="pl-PL" sz="2800" dirty="0">
                    <a:solidFill>
                      <a:schemeClr val="tx2"/>
                    </a:solidFill>
                  </a:rPr>
                  <a:t>Dla listy C</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21</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1" i="1" smtClean="0">
                        <a:solidFill>
                          <a:srgbClr val="FF0000"/>
                        </a:solidFill>
                        <a:latin typeface="Cambria Math" panose="02040503050406030204" pitchFamily="18" charset="0"/>
                        <a:ea typeface="Cambria Math" panose="02040503050406030204" pitchFamily="18" charset="0"/>
                      </a:rPr>
                      <m:t>𝟏</m:t>
                    </m:r>
                    <m:r>
                      <a:rPr lang="pl-PL" sz="2800" b="0" i="1" smtClean="0">
                        <a:solidFill>
                          <a:schemeClr val="tx2"/>
                        </a:solidFill>
                        <a:latin typeface="Cambria Math" panose="02040503050406030204" pitchFamily="18" charset="0"/>
                        <a:ea typeface="Cambria Math" panose="02040503050406030204" pitchFamily="18" charset="0"/>
                      </a:rPr>
                      <m:t>,82608696</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D</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1</m:t>
                        </m:r>
                        <m:r>
                          <a:rPr lang="pl-PL" sz="2800" i="1">
                            <a:solidFill>
                              <a:schemeClr val="tx2"/>
                            </a:solidFill>
                            <a:latin typeface="Cambria Math" panose="02040503050406030204" pitchFamily="18" charset="0"/>
                          </a:rPr>
                          <m:t>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0,86956522</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E</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0,17391304</m:t>
                    </m:r>
                  </m:oMath>
                </a14:m>
                <a:endParaRPr lang="pl-PL" sz="2800" dirty="0">
                  <a:solidFill>
                    <a:schemeClr val="tx2"/>
                  </a:solidFill>
                </a:endParaRPr>
              </a:p>
              <a:p>
                <a:pPr marL="0" indent="0" algn="just">
                  <a:buNone/>
                </a:pPr>
                <a:endParaRPr lang="pl-PL" sz="2800" dirty="0">
                  <a:solidFill>
                    <a:schemeClr val="tx2"/>
                  </a:solidFill>
                </a:endParaRPr>
              </a:p>
              <a:p>
                <a:pPr marL="0" indent="0" algn="just">
                  <a:buNone/>
                </a:pPr>
                <a:r>
                  <a:rPr lang="pl-PL" sz="2800" dirty="0">
                    <a:solidFill>
                      <a:schemeClr val="tx2"/>
                    </a:solidFill>
                  </a:rPr>
                  <a:t>4 mandaty przypadną liście A, 2 liście B i 1 liście C. Do rozdzielenia zostały jeszcze 3 mandaty.</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mc:Choice>
        <mc:Fallback xmlns="">
          <p:sp>
            <p:nvSpPr>
              <p:cNvPr id="4" name="Symbol zastępczy zawartości 2"/>
              <p:cNvSpPr txBox="1">
                <a:spLocks noRot="1" noChangeAspect="1" noMove="1" noResize="1" noEditPoints="1" noAdjustHandles="1" noChangeArrowheads="1" noChangeShapeType="1" noTextEdit="1"/>
              </p:cNvSpPr>
              <p:nvPr/>
            </p:nvSpPr>
            <p:spPr>
              <a:xfrm>
                <a:off x="0" y="908720"/>
                <a:ext cx="9144000" cy="5832648"/>
              </a:xfrm>
              <a:prstGeom prst="rect">
                <a:avLst/>
              </a:prstGeom>
              <a:blipFill>
                <a:blip r:embed="rId2"/>
                <a:stretch>
                  <a:fillRect l="-1333" r="-1333"/>
                </a:stretch>
              </a:blipFill>
            </p:spPr>
            <p:txBody>
              <a:bodyPr/>
              <a:lstStyle/>
              <a:p>
                <a:r>
                  <a:rPr lang="pl-PL">
                    <a:noFill/>
                  </a:rPr>
                  <a:t> </a:t>
                </a:r>
              </a:p>
            </p:txBody>
          </p:sp>
        </mc:Fallback>
      </mc:AlternateContent>
    </p:spTree>
    <p:extLst>
      <p:ext uri="{BB962C8B-B14F-4D97-AF65-F5344CB8AC3E}">
        <p14:creationId xmlns:p14="http://schemas.microsoft.com/office/powerpoint/2010/main" val="96091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mc:AlternateContent xmlns:mc="http://schemas.openxmlformats.org/markup-compatibility/2006" xmlns:a14="http://schemas.microsoft.com/office/drawing/2010/main">
        <mc:Choice Requires="a14">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dirty="0">
                    <a:solidFill>
                      <a:schemeClr val="tx2"/>
                    </a:solidFill>
                  </a:rPr>
                  <a:t>Dla listy A</a:t>
                </a:r>
                <a14:m>
                  <m:oMath xmlns:m="http://schemas.openxmlformats.org/officeDocument/2006/math">
                    <m:r>
                      <a:rPr lang="pl-PL" sz="2800" b="0" i="0" smtClean="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i="1">
                            <a:solidFill>
                              <a:schemeClr val="tx2"/>
                            </a:solidFill>
                            <a:latin typeface="Cambria Math" panose="02040503050406030204" pitchFamily="18" charset="0"/>
                          </a:rPr>
                          <m:t>50 000 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4</m:t>
                    </m:r>
                    <m:r>
                      <a:rPr lang="pl-PL" sz="2800" i="1">
                        <a:solidFill>
                          <a:schemeClr val="tx2"/>
                        </a:solidFill>
                        <a:latin typeface="Cambria Math" panose="02040503050406030204" pitchFamily="18" charset="0"/>
                        <a:ea typeface="Cambria Math" panose="02040503050406030204" pitchFamily="18" charset="0"/>
                      </a:rPr>
                      <m:t>,34782609</m:t>
                    </m:r>
                  </m:oMath>
                </a14:m>
                <a:endParaRPr lang="pl-PL" sz="2800" dirty="0">
                  <a:solidFill>
                    <a:schemeClr val="tx2"/>
                  </a:solidFill>
                  <a:ea typeface="Cambria Math" panose="02040503050406030204" pitchFamily="18" charset="0"/>
                </a:endParaRPr>
              </a:p>
              <a:p>
                <a:pPr marL="0" indent="0" algn="just">
                  <a:buNone/>
                </a:pPr>
                <a:r>
                  <a:rPr lang="pl-PL" sz="2800" dirty="0">
                    <a:solidFill>
                      <a:schemeClr val="tx2"/>
                    </a:solidFill>
                  </a:rPr>
                  <a:t>Dla listy B</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32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2,7826087</m:t>
                    </m:r>
                  </m:oMath>
                </a14:m>
                <a:endParaRPr lang="pl-PL" sz="2800" dirty="0">
                  <a:solidFill>
                    <a:schemeClr val="tx2"/>
                  </a:solidFill>
                </a:endParaRPr>
              </a:p>
              <a:p>
                <a:pPr marL="0" indent="0" algn="just">
                  <a:buNone/>
                </a:pPr>
                <a:r>
                  <a:rPr lang="pl-PL" sz="2800" dirty="0">
                    <a:solidFill>
                      <a:schemeClr val="tx2"/>
                    </a:solidFill>
                  </a:rPr>
                  <a:t>Dla listy C</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21</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1,82608696</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D</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1</m:t>
                        </m:r>
                        <m:r>
                          <a:rPr lang="pl-PL" sz="2800" i="1">
                            <a:solidFill>
                              <a:schemeClr val="tx2"/>
                            </a:solidFill>
                            <a:latin typeface="Cambria Math" panose="02040503050406030204" pitchFamily="18" charset="0"/>
                          </a:rPr>
                          <m:t>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m:t>
                    </m:r>
                    <m:r>
                      <a:rPr lang="pl-PL" sz="2800" b="0" i="1" smtClean="0">
                        <a:solidFill>
                          <a:srgbClr val="FF0000"/>
                        </a:solidFill>
                        <a:latin typeface="Cambria Math" panose="02040503050406030204" pitchFamily="18" charset="0"/>
                        <a:ea typeface="Cambria Math" panose="02040503050406030204" pitchFamily="18" charset="0"/>
                      </a:rPr>
                      <m:t>86956522</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E</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0,17391304</m:t>
                    </m:r>
                  </m:oMath>
                </a14:m>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mc:Choice>
        <mc:Fallback xmlns="">
          <p:sp>
            <p:nvSpPr>
              <p:cNvPr id="4" name="Symbol zastępczy zawartości 2"/>
              <p:cNvSpPr txBox="1">
                <a:spLocks noRot="1" noChangeAspect="1" noMove="1" noResize="1" noEditPoints="1" noAdjustHandles="1" noChangeArrowheads="1" noChangeShapeType="1" noTextEdit="1"/>
              </p:cNvSpPr>
              <p:nvPr/>
            </p:nvSpPr>
            <p:spPr>
              <a:xfrm>
                <a:off x="0" y="908720"/>
                <a:ext cx="9144000" cy="5832648"/>
              </a:xfrm>
              <a:prstGeom prst="rect">
                <a:avLst/>
              </a:prstGeom>
              <a:blipFill>
                <a:blip r:embed="rId2"/>
                <a:stretch>
                  <a:fillRect l="-1333"/>
                </a:stretch>
              </a:blipFill>
            </p:spPr>
            <p:txBody>
              <a:bodyPr/>
              <a:lstStyle/>
              <a:p>
                <a:r>
                  <a:rPr lang="pl-PL">
                    <a:noFill/>
                  </a:rPr>
                  <a:t> </a:t>
                </a:r>
              </a:p>
            </p:txBody>
          </p:sp>
        </mc:Fallback>
      </mc:AlternateContent>
    </p:spTree>
    <p:extLst>
      <p:ext uri="{BB962C8B-B14F-4D97-AF65-F5344CB8AC3E}">
        <p14:creationId xmlns:p14="http://schemas.microsoft.com/office/powerpoint/2010/main" val="42341591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mc:AlternateContent xmlns:mc="http://schemas.openxmlformats.org/markup-compatibility/2006" xmlns:a14="http://schemas.microsoft.com/office/drawing/2010/main">
        <mc:Choice Requires="a14">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dirty="0">
                    <a:solidFill>
                      <a:schemeClr val="tx2"/>
                    </a:solidFill>
                  </a:rPr>
                  <a:t>Dla listy A</a:t>
                </a:r>
                <a14:m>
                  <m:oMath xmlns:m="http://schemas.openxmlformats.org/officeDocument/2006/math">
                    <m:r>
                      <a:rPr lang="pl-PL" sz="2800" b="0" i="0" smtClean="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i="1">
                            <a:solidFill>
                              <a:schemeClr val="tx2"/>
                            </a:solidFill>
                            <a:latin typeface="Cambria Math" panose="02040503050406030204" pitchFamily="18" charset="0"/>
                          </a:rPr>
                          <m:t>50 000 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4</m:t>
                    </m:r>
                    <m:r>
                      <a:rPr lang="pl-PL" sz="2800" i="1">
                        <a:solidFill>
                          <a:schemeClr val="tx2"/>
                        </a:solidFill>
                        <a:latin typeface="Cambria Math" panose="02040503050406030204" pitchFamily="18" charset="0"/>
                        <a:ea typeface="Cambria Math" panose="02040503050406030204" pitchFamily="18" charset="0"/>
                      </a:rPr>
                      <m:t>,34782609</m:t>
                    </m:r>
                  </m:oMath>
                </a14:m>
                <a:endParaRPr lang="pl-PL" sz="2800" dirty="0">
                  <a:solidFill>
                    <a:schemeClr val="tx2"/>
                  </a:solidFill>
                  <a:ea typeface="Cambria Math" panose="02040503050406030204" pitchFamily="18" charset="0"/>
                </a:endParaRPr>
              </a:p>
              <a:p>
                <a:pPr marL="0" indent="0" algn="just">
                  <a:buNone/>
                </a:pPr>
                <a:r>
                  <a:rPr lang="pl-PL" sz="2800" dirty="0">
                    <a:solidFill>
                      <a:schemeClr val="tx2"/>
                    </a:solidFill>
                  </a:rPr>
                  <a:t>Dla listy B</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32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2,7826087</m:t>
                    </m:r>
                  </m:oMath>
                </a14:m>
                <a:endParaRPr lang="pl-PL" sz="2800" dirty="0">
                  <a:solidFill>
                    <a:schemeClr val="tx2"/>
                  </a:solidFill>
                </a:endParaRPr>
              </a:p>
              <a:p>
                <a:pPr marL="0" indent="0" algn="just">
                  <a:buNone/>
                </a:pPr>
                <a:r>
                  <a:rPr lang="pl-PL" sz="2800" dirty="0">
                    <a:solidFill>
                      <a:schemeClr val="tx2"/>
                    </a:solidFill>
                  </a:rPr>
                  <a:t>Dla listy C</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21</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1,</m:t>
                    </m:r>
                    <m:r>
                      <a:rPr lang="pl-PL" sz="2800" b="0" i="1" smtClean="0">
                        <a:solidFill>
                          <a:srgbClr val="FF0000"/>
                        </a:solidFill>
                        <a:latin typeface="Cambria Math" panose="02040503050406030204" pitchFamily="18" charset="0"/>
                        <a:ea typeface="Cambria Math" panose="02040503050406030204" pitchFamily="18" charset="0"/>
                      </a:rPr>
                      <m:t>82608696</m:t>
                    </m:r>
                  </m:oMath>
                </a14:m>
                <a:endParaRPr lang="pl-PL" sz="2800" b="0" dirty="0">
                  <a:solidFill>
                    <a:schemeClr val="tx1"/>
                  </a:solidFill>
                  <a:ea typeface="Cambria Math" panose="02040503050406030204" pitchFamily="18" charset="0"/>
                </a:endParaRPr>
              </a:p>
              <a:p>
                <a:pPr marL="0" indent="0" algn="just">
                  <a:buNone/>
                </a:pPr>
                <a:r>
                  <a:rPr lang="pl-PL" sz="2800" dirty="0">
                    <a:solidFill>
                      <a:schemeClr val="tx2"/>
                    </a:solidFill>
                  </a:rPr>
                  <a:t>Dla listy D</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1</m:t>
                        </m:r>
                        <m:r>
                          <a:rPr lang="pl-PL" sz="2800" i="1">
                            <a:solidFill>
                              <a:schemeClr val="tx2"/>
                            </a:solidFill>
                            <a:latin typeface="Cambria Math" panose="02040503050406030204" pitchFamily="18" charset="0"/>
                          </a:rPr>
                          <m:t>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m:t>
                    </m:r>
                    <m:r>
                      <a:rPr lang="pl-PL" sz="2800" b="0" i="1" smtClean="0">
                        <a:solidFill>
                          <a:srgbClr val="FF0000"/>
                        </a:solidFill>
                        <a:latin typeface="Cambria Math" panose="02040503050406030204" pitchFamily="18" charset="0"/>
                        <a:ea typeface="Cambria Math" panose="02040503050406030204" pitchFamily="18" charset="0"/>
                      </a:rPr>
                      <m:t>86956522</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E</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0,17391304</m:t>
                    </m:r>
                  </m:oMath>
                </a14:m>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mc:Choice>
        <mc:Fallback xmlns="">
          <p:sp>
            <p:nvSpPr>
              <p:cNvPr id="4" name="Symbol zastępczy zawartości 2"/>
              <p:cNvSpPr txBox="1">
                <a:spLocks noRot="1" noChangeAspect="1" noMove="1" noResize="1" noEditPoints="1" noAdjustHandles="1" noChangeArrowheads="1" noChangeShapeType="1" noTextEdit="1"/>
              </p:cNvSpPr>
              <p:nvPr/>
            </p:nvSpPr>
            <p:spPr>
              <a:xfrm>
                <a:off x="0" y="908720"/>
                <a:ext cx="9144000" cy="5832648"/>
              </a:xfrm>
              <a:prstGeom prst="rect">
                <a:avLst/>
              </a:prstGeom>
              <a:blipFill>
                <a:blip r:embed="rId2"/>
                <a:stretch>
                  <a:fillRect l="-1333"/>
                </a:stretch>
              </a:blipFill>
            </p:spPr>
            <p:txBody>
              <a:bodyPr/>
              <a:lstStyle/>
              <a:p>
                <a:r>
                  <a:rPr lang="pl-PL">
                    <a:noFill/>
                  </a:rPr>
                  <a:t> </a:t>
                </a:r>
              </a:p>
            </p:txBody>
          </p:sp>
        </mc:Fallback>
      </mc:AlternateContent>
    </p:spTree>
    <p:extLst>
      <p:ext uri="{BB962C8B-B14F-4D97-AF65-F5344CB8AC3E}">
        <p14:creationId xmlns:p14="http://schemas.microsoft.com/office/powerpoint/2010/main" val="3661819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mc:AlternateContent xmlns:mc="http://schemas.openxmlformats.org/markup-compatibility/2006" xmlns:a14="http://schemas.microsoft.com/office/drawing/2010/main">
        <mc:Choice Requires="a14">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2800" dirty="0">
                    <a:solidFill>
                      <a:schemeClr val="tx2"/>
                    </a:solidFill>
                  </a:rPr>
                  <a:t>Dla listy A</a:t>
                </a:r>
                <a14:m>
                  <m:oMath xmlns:m="http://schemas.openxmlformats.org/officeDocument/2006/math">
                    <m:r>
                      <a:rPr lang="pl-PL" sz="2800" b="0" i="0" smtClean="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i="1">
                            <a:solidFill>
                              <a:schemeClr val="tx2"/>
                            </a:solidFill>
                            <a:latin typeface="Cambria Math" panose="02040503050406030204" pitchFamily="18" charset="0"/>
                          </a:rPr>
                          <m:t>50 000 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4</m:t>
                    </m:r>
                    <m:r>
                      <a:rPr lang="pl-PL" sz="2800" i="1">
                        <a:solidFill>
                          <a:schemeClr val="tx2"/>
                        </a:solidFill>
                        <a:latin typeface="Cambria Math" panose="02040503050406030204" pitchFamily="18" charset="0"/>
                        <a:ea typeface="Cambria Math" panose="02040503050406030204" pitchFamily="18" charset="0"/>
                      </a:rPr>
                      <m:t>,34782609</m:t>
                    </m:r>
                  </m:oMath>
                </a14:m>
                <a:endParaRPr lang="pl-PL" sz="2800" dirty="0">
                  <a:solidFill>
                    <a:schemeClr val="tx2"/>
                  </a:solidFill>
                  <a:ea typeface="Cambria Math" panose="02040503050406030204" pitchFamily="18" charset="0"/>
                </a:endParaRPr>
              </a:p>
              <a:p>
                <a:pPr marL="0" indent="0" algn="just">
                  <a:buNone/>
                </a:pPr>
                <a:r>
                  <a:rPr lang="pl-PL" sz="2800" dirty="0">
                    <a:solidFill>
                      <a:schemeClr val="tx2"/>
                    </a:solidFill>
                  </a:rPr>
                  <a:t>Dla listy B</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32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2,</m:t>
                    </m:r>
                    <m:r>
                      <a:rPr lang="pl-PL" sz="2800" b="0" i="1" smtClean="0">
                        <a:solidFill>
                          <a:srgbClr val="FF0000"/>
                        </a:solidFill>
                        <a:latin typeface="Cambria Math" panose="02040503050406030204" pitchFamily="18" charset="0"/>
                        <a:ea typeface="Cambria Math" panose="02040503050406030204" pitchFamily="18" charset="0"/>
                      </a:rPr>
                      <m:t>7826087</m:t>
                    </m:r>
                  </m:oMath>
                </a14:m>
                <a:endParaRPr lang="pl-PL" sz="2800" dirty="0">
                  <a:solidFill>
                    <a:schemeClr val="tx1"/>
                  </a:solidFill>
                </a:endParaRPr>
              </a:p>
              <a:p>
                <a:pPr marL="0" indent="0" algn="just">
                  <a:buNone/>
                </a:pPr>
                <a:r>
                  <a:rPr lang="pl-PL" sz="2800" dirty="0">
                    <a:solidFill>
                      <a:schemeClr val="tx2"/>
                    </a:solidFill>
                  </a:rPr>
                  <a:t>Dla listy C</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21</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1,</m:t>
                    </m:r>
                    <m:r>
                      <a:rPr lang="pl-PL" sz="2800" b="0" i="1" smtClean="0">
                        <a:solidFill>
                          <a:srgbClr val="FF0000"/>
                        </a:solidFill>
                        <a:latin typeface="Cambria Math" panose="02040503050406030204" pitchFamily="18" charset="0"/>
                        <a:ea typeface="Cambria Math" panose="02040503050406030204" pitchFamily="18" charset="0"/>
                      </a:rPr>
                      <m:t>82608696</m:t>
                    </m:r>
                  </m:oMath>
                </a14:m>
                <a:endParaRPr lang="pl-PL" sz="2800" b="0" dirty="0">
                  <a:solidFill>
                    <a:schemeClr val="tx1"/>
                  </a:solidFill>
                  <a:ea typeface="Cambria Math" panose="02040503050406030204" pitchFamily="18" charset="0"/>
                </a:endParaRPr>
              </a:p>
              <a:p>
                <a:pPr marL="0" indent="0" algn="just">
                  <a:buNone/>
                </a:pPr>
                <a:r>
                  <a:rPr lang="pl-PL" sz="2800" dirty="0">
                    <a:solidFill>
                      <a:schemeClr val="tx2"/>
                    </a:solidFill>
                  </a:rPr>
                  <a:t>Dla listy D</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1</m:t>
                        </m:r>
                        <m:r>
                          <a:rPr lang="pl-PL" sz="2800" i="1">
                            <a:solidFill>
                              <a:schemeClr val="tx2"/>
                            </a:solidFill>
                            <a:latin typeface="Cambria Math" panose="02040503050406030204" pitchFamily="18" charset="0"/>
                          </a:rPr>
                          <m:t>0 000 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m:t>
                    </m:r>
                    <m:r>
                      <a:rPr lang="pl-PL" sz="2800" b="0" i="1" smtClean="0">
                        <a:solidFill>
                          <a:srgbClr val="FF0000"/>
                        </a:solidFill>
                        <a:latin typeface="Cambria Math" panose="02040503050406030204" pitchFamily="18" charset="0"/>
                        <a:ea typeface="Cambria Math" panose="02040503050406030204" pitchFamily="18" charset="0"/>
                      </a:rPr>
                      <m:t>86956522</m:t>
                    </m:r>
                  </m:oMath>
                </a14:m>
                <a:endParaRPr lang="pl-PL" sz="2800" b="0" dirty="0">
                  <a:solidFill>
                    <a:schemeClr val="tx2"/>
                  </a:solidFill>
                  <a:ea typeface="Cambria Math" panose="02040503050406030204" pitchFamily="18" charset="0"/>
                </a:endParaRPr>
              </a:p>
              <a:p>
                <a:pPr marL="0" indent="0" algn="just">
                  <a:buNone/>
                </a:pPr>
                <a:r>
                  <a:rPr lang="pl-PL" sz="2800" dirty="0">
                    <a:solidFill>
                      <a:schemeClr val="tx2"/>
                    </a:solidFill>
                  </a:rPr>
                  <a:t>Dla listy E</a:t>
                </a:r>
                <a14:m>
                  <m:oMath xmlns:m="http://schemas.openxmlformats.org/officeDocument/2006/math">
                    <m:r>
                      <a:rPr lang="pl-PL" sz="2800">
                        <a:solidFill>
                          <a:schemeClr val="tx2"/>
                        </a:solidFill>
                        <a:latin typeface="Cambria Math" panose="02040503050406030204" pitchFamily="18" charset="0"/>
                      </a:rPr>
                      <m:t>: </m:t>
                    </m:r>
                    <m:f>
                      <m:fPr>
                        <m:ctrlPr>
                          <a:rPr lang="pl-PL" sz="2800" i="1">
                            <a:solidFill>
                              <a:schemeClr val="tx2"/>
                            </a:solidFill>
                            <a:latin typeface="Cambria Math" panose="02040503050406030204" pitchFamily="18" charset="0"/>
                          </a:rPr>
                        </m:ctrlPr>
                      </m:fPr>
                      <m:num>
                        <m:r>
                          <a:rPr lang="pl-PL" sz="2800" b="0" i="1" smtClean="0">
                            <a:solidFill>
                              <a:schemeClr val="tx2"/>
                            </a:solidFill>
                            <a:latin typeface="Cambria Math" panose="02040503050406030204" pitchFamily="18" charset="0"/>
                          </a:rPr>
                          <m:t>2</m:t>
                        </m:r>
                        <m:r>
                          <a:rPr lang="pl-PL" sz="2800" i="1">
                            <a:solidFill>
                              <a:schemeClr val="tx2"/>
                            </a:solidFill>
                            <a:latin typeface="Cambria Math" panose="02040503050406030204" pitchFamily="18" charset="0"/>
                          </a:rPr>
                          <m:t> 000 </m:t>
                        </m:r>
                        <m:r>
                          <a:rPr lang="pl-PL" sz="2800" i="1">
                            <a:solidFill>
                              <a:schemeClr val="tx2"/>
                            </a:solidFill>
                            <a:latin typeface="Cambria Math" panose="02040503050406030204" pitchFamily="18" charset="0"/>
                            <a:ea typeface="Cambria Math" panose="02040503050406030204" pitchFamily="18" charset="0"/>
                          </a:rPr>
                          <m:t>×10</m:t>
                        </m:r>
                        <m:r>
                          <a:rPr lang="pl-PL" sz="2800" i="1">
                            <a:solidFill>
                              <a:schemeClr val="tx2"/>
                            </a:solidFill>
                            <a:latin typeface="Cambria Math" panose="02040503050406030204" pitchFamily="18" charset="0"/>
                          </a:rPr>
                          <m:t> </m:t>
                        </m:r>
                      </m:num>
                      <m:den>
                        <m:r>
                          <a:rPr lang="pl-PL" sz="2800" i="1">
                            <a:solidFill>
                              <a:schemeClr val="tx2"/>
                            </a:solidFill>
                            <a:latin typeface="Cambria Math" panose="02040503050406030204" pitchFamily="18" charset="0"/>
                          </a:rPr>
                          <m:t>115 000</m:t>
                        </m:r>
                      </m:den>
                    </m:f>
                    <m:r>
                      <a:rPr lang="pl-PL" sz="2800" i="1">
                        <a:solidFill>
                          <a:schemeClr val="tx2"/>
                        </a:solidFill>
                        <a:latin typeface="Cambria Math" panose="02040503050406030204" pitchFamily="18" charset="0"/>
                      </a:rPr>
                      <m:t> </m:t>
                    </m:r>
                    <m:r>
                      <a:rPr lang="pl-PL" sz="2800" i="1">
                        <a:solidFill>
                          <a:schemeClr val="tx2"/>
                        </a:solidFill>
                        <a:latin typeface="Cambria Math" panose="02040503050406030204" pitchFamily="18" charset="0"/>
                        <a:ea typeface="Cambria Math" panose="02040503050406030204" pitchFamily="18" charset="0"/>
                      </a:rPr>
                      <m:t>=</m:t>
                    </m:r>
                    <m:r>
                      <a:rPr lang="pl-PL" sz="2800" b="0" i="1" smtClean="0">
                        <a:solidFill>
                          <a:schemeClr val="tx2"/>
                        </a:solidFill>
                        <a:latin typeface="Cambria Math" panose="02040503050406030204" pitchFamily="18" charset="0"/>
                        <a:ea typeface="Cambria Math" panose="02040503050406030204" pitchFamily="18" charset="0"/>
                      </a:rPr>
                      <m:t>0,17391304</m:t>
                    </m:r>
                  </m:oMath>
                </a14:m>
                <a:endParaRPr lang="pl-PL" sz="2800" b="0" dirty="0">
                  <a:solidFill>
                    <a:schemeClr val="tx2"/>
                  </a:solidFill>
                  <a:ea typeface="Cambria Math" panose="02040503050406030204" pitchFamily="18" charset="0"/>
                </a:endParaRPr>
              </a:p>
              <a:p>
                <a:pPr marL="0" indent="0" algn="just">
                  <a:buNone/>
                </a:pPr>
                <a:endParaRPr lang="pl-PL" sz="2800" dirty="0">
                  <a:solidFill>
                    <a:schemeClr val="tx2"/>
                  </a:solidFill>
                  <a:ea typeface="Cambria Math" panose="02040503050406030204" pitchFamily="18" charset="0"/>
                </a:endParaRPr>
              </a:p>
              <a:p>
                <a:pPr marL="0" indent="0" algn="just">
                  <a:buNone/>
                </a:pPr>
                <a:r>
                  <a:rPr lang="pl-PL" sz="2800" b="0" dirty="0">
                    <a:solidFill>
                      <a:schemeClr val="tx2"/>
                    </a:solidFill>
                    <a:ea typeface="Cambria Math" panose="02040503050406030204" pitchFamily="18" charset="0"/>
                  </a:rPr>
                  <a:t>Pozostałe 3 mandaty uzyskały: lista D, C i B</a:t>
                </a: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mc:Choice>
        <mc:Fallback xmlns="">
          <p:sp>
            <p:nvSpPr>
              <p:cNvPr id="4" name="Symbol zastępczy zawartości 2"/>
              <p:cNvSpPr txBox="1">
                <a:spLocks noRot="1" noChangeAspect="1" noMove="1" noResize="1" noEditPoints="1" noAdjustHandles="1" noChangeArrowheads="1" noChangeShapeType="1" noTextEdit="1"/>
              </p:cNvSpPr>
              <p:nvPr/>
            </p:nvSpPr>
            <p:spPr>
              <a:xfrm>
                <a:off x="0" y="908720"/>
                <a:ext cx="9144000" cy="5832648"/>
              </a:xfrm>
              <a:prstGeom prst="rect">
                <a:avLst/>
              </a:prstGeom>
              <a:blipFill>
                <a:blip r:embed="rId2"/>
                <a:stretch>
                  <a:fillRect l="-1333"/>
                </a:stretch>
              </a:blipFill>
            </p:spPr>
            <p:txBody>
              <a:bodyPr/>
              <a:lstStyle/>
              <a:p>
                <a:r>
                  <a:rPr lang="pl-PL">
                    <a:noFill/>
                  </a:rPr>
                  <a:t> </a:t>
                </a:r>
              </a:p>
            </p:txBody>
          </p:sp>
        </mc:Fallback>
      </mc:AlternateContent>
    </p:spTree>
    <p:extLst>
      <p:ext uri="{BB962C8B-B14F-4D97-AF65-F5344CB8AC3E}">
        <p14:creationId xmlns:p14="http://schemas.microsoft.com/office/powerpoint/2010/main" val="425276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576064"/>
          </a:xfrm>
        </p:spPr>
        <p:txBody>
          <a:bodyPr>
            <a:normAutofit lnSpcReduction="10000"/>
          </a:bodyPr>
          <a:lstStyle/>
          <a:p>
            <a:pPr algn="ctr">
              <a:buNone/>
            </a:pPr>
            <a:r>
              <a:rPr lang="pl-PL" dirty="0"/>
              <a:t>Metoda Hare’a-Niemeyera - przykład</a:t>
            </a: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908720"/>
            <a:ext cx="9144000" cy="58326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chemeClr val="tx2"/>
                </a:solidFill>
              </a:rPr>
              <a:t>Lista A – 50 tys. głosów (43%) – 4 (4+0) mandaty (40%)</a:t>
            </a:r>
          </a:p>
          <a:p>
            <a:pPr marL="514350" indent="-514350" algn="just">
              <a:buAutoNum type="arabicPeriod"/>
            </a:pPr>
            <a:r>
              <a:rPr lang="pl-PL" sz="2800" dirty="0">
                <a:solidFill>
                  <a:schemeClr val="tx2"/>
                </a:solidFill>
              </a:rPr>
              <a:t>Lista B – 32 tys. (28%) – 3 (2+1) mandaty (30%)</a:t>
            </a:r>
          </a:p>
          <a:p>
            <a:pPr marL="514350" indent="-514350" algn="just">
              <a:buAutoNum type="arabicPeriod"/>
            </a:pPr>
            <a:r>
              <a:rPr lang="pl-PL" sz="2800" dirty="0">
                <a:solidFill>
                  <a:schemeClr val="tx2"/>
                </a:solidFill>
              </a:rPr>
              <a:t>Lista C – 21 tys. (18%) – 2 (1+1) mandaty (25%)</a:t>
            </a:r>
          </a:p>
          <a:p>
            <a:pPr marL="514350" indent="-514350" algn="just">
              <a:buAutoNum type="arabicPeriod"/>
            </a:pPr>
            <a:r>
              <a:rPr lang="pl-PL" sz="2800" dirty="0">
                <a:solidFill>
                  <a:schemeClr val="tx2"/>
                </a:solidFill>
              </a:rPr>
              <a:t>Lista D – 10 tys. (9%) – 1 (0+1) mandat (10%)</a:t>
            </a:r>
          </a:p>
          <a:p>
            <a:pPr marL="514350" indent="-514350" algn="just">
              <a:buAutoNum type="arabicPeriod"/>
            </a:pPr>
            <a:r>
              <a:rPr lang="pl-PL" sz="2800" dirty="0">
                <a:solidFill>
                  <a:schemeClr val="tx2"/>
                </a:solidFill>
              </a:rPr>
              <a:t>Lista E – 2 tys. (2%) – 0 mandatów (0%)</a:t>
            </a:r>
          </a:p>
          <a:p>
            <a:pPr marL="0" indent="0" algn="just">
              <a:buNone/>
            </a:pPr>
            <a:endParaRPr lang="pl-PL" sz="2800" dirty="0">
              <a:solidFill>
                <a:schemeClr val="tx2"/>
              </a:solidFill>
            </a:endParaRPr>
          </a:p>
          <a:p>
            <a:pPr marL="0" indent="0" algn="just">
              <a:buNone/>
            </a:pPr>
            <a:r>
              <a:rPr lang="pl-PL" sz="2800" dirty="0">
                <a:solidFill>
                  <a:schemeClr val="tx2"/>
                </a:solidFill>
              </a:rPr>
              <a:t>W tym wypadku wynik analogiczny jak przy metodzie Sainte-Laguë.</a:t>
            </a:r>
          </a:p>
          <a:p>
            <a:pPr marL="514350" indent="-514350" algn="just">
              <a:buAutoNum type="arabicPeriod"/>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96065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wipe(down)">
                                      <p:cBhvr>
                                        <p:cTn id="29"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Organy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700808"/>
            <a:ext cx="9144000" cy="504056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chemeClr val="tx2"/>
                </a:solidFill>
              </a:rPr>
              <a:t>Państwowa Komisja Wyborcza</a:t>
            </a:r>
          </a:p>
          <a:p>
            <a:pPr algn="just">
              <a:buFont typeface="Wingdings" panose="05000000000000000000" pitchFamily="2" charset="2"/>
              <a:buChar char="Ø"/>
            </a:pPr>
            <a:r>
              <a:rPr lang="pl-PL" dirty="0">
                <a:solidFill>
                  <a:schemeClr val="tx2"/>
                </a:solidFill>
              </a:rPr>
              <a:t>Komisarze wyborczy</a:t>
            </a:r>
          </a:p>
          <a:p>
            <a:pPr algn="just">
              <a:buFont typeface="Wingdings" panose="05000000000000000000" pitchFamily="2" charset="2"/>
              <a:buChar char="Ø"/>
            </a:pPr>
            <a:r>
              <a:rPr lang="pl-PL" dirty="0">
                <a:solidFill>
                  <a:schemeClr val="tx2"/>
                </a:solidFill>
              </a:rPr>
              <a:t>doraźne komisje wyborcze:</a:t>
            </a:r>
          </a:p>
          <a:p>
            <a:pPr lvl="1" algn="just">
              <a:buFont typeface="Courier New" panose="02070309020205020404" pitchFamily="49" charset="0"/>
              <a:buChar char="o"/>
            </a:pPr>
            <a:r>
              <a:rPr lang="pl-PL" dirty="0">
                <a:solidFill>
                  <a:schemeClr val="tx2"/>
                </a:solidFill>
              </a:rPr>
              <a:t>obwodowe</a:t>
            </a:r>
          </a:p>
          <a:p>
            <a:pPr lvl="1" algn="just">
              <a:buFont typeface="Courier New" panose="02070309020205020404" pitchFamily="49" charset="0"/>
              <a:buChar char="o"/>
            </a:pPr>
            <a:r>
              <a:rPr lang="pl-PL" dirty="0">
                <a:solidFill>
                  <a:schemeClr val="tx2"/>
                </a:solidFill>
              </a:rPr>
              <a:t>okręgowe</a:t>
            </a:r>
          </a:p>
          <a:p>
            <a:pPr lvl="1" algn="just">
              <a:buFont typeface="Courier New" panose="02070309020205020404" pitchFamily="49" charset="0"/>
              <a:buChar char="o"/>
            </a:pPr>
            <a:r>
              <a:rPr lang="pl-PL" dirty="0">
                <a:solidFill>
                  <a:schemeClr val="tx2"/>
                </a:solidFill>
              </a:rPr>
              <a:t>rejonowe</a:t>
            </a:r>
          </a:p>
          <a:p>
            <a:pPr lvl="1" algn="just">
              <a:buFont typeface="Courier New" panose="02070309020205020404" pitchFamily="49" charset="0"/>
              <a:buChar char="o"/>
            </a:pPr>
            <a:r>
              <a:rPr lang="pl-PL" dirty="0">
                <a:solidFill>
                  <a:schemeClr val="tx2"/>
                </a:solidFill>
              </a:rPr>
              <a:t>terytorialne:</a:t>
            </a:r>
          </a:p>
          <a:p>
            <a:pPr lvl="2" algn="just"/>
            <a:r>
              <a:rPr lang="pl-PL" dirty="0">
                <a:solidFill>
                  <a:schemeClr val="tx2"/>
                </a:solidFill>
              </a:rPr>
              <a:t>gminne</a:t>
            </a:r>
          </a:p>
          <a:p>
            <a:pPr lvl="2" algn="just"/>
            <a:r>
              <a:rPr lang="pl-PL" dirty="0">
                <a:solidFill>
                  <a:schemeClr val="tx2"/>
                </a:solidFill>
              </a:rPr>
              <a:t>powiatowe</a:t>
            </a:r>
          </a:p>
          <a:p>
            <a:pPr lvl="2" algn="just"/>
            <a:r>
              <a:rPr lang="pl-PL" dirty="0">
                <a:solidFill>
                  <a:schemeClr val="tx2"/>
                </a:solidFill>
              </a:rPr>
              <a:t>wojewódzkie</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391017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Państwowa Komisja Wyborcza</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229264"/>
            <a:ext cx="9144000" cy="551210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sz="2000" b="0" dirty="0">
                <a:solidFill>
                  <a:schemeClr val="tx2"/>
                </a:solidFill>
                <a:ea typeface="Cambria Math" panose="02040503050406030204" pitchFamily="18" charset="0"/>
              </a:rPr>
              <a:t>Stały i najwyższy organ wyborczy</a:t>
            </a:r>
          </a:p>
          <a:p>
            <a:pPr marL="514350" indent="-514350" algn="just">
              <a:buFont typeface="+mj-lt"/>
              <a:buAutoNum type="arabicPeriod"/>
            </a:pPr>
            <a:r>
              <a:rPr lang="pl-PL" sz="2000" dirty="0">
                <a:solidFill>
                  <a:schemeClr val="tx2"/>
                </a:solidFill>
                <a:ea typeface="Cambria Math" panose="02040503050406030204" pitchFamily="18" charset="0"/>
              </a:rPr>
              <a:t>Skład – po 3 sędziów z SN, TK i NSA</a:t>
            </a:r>
          </a:p>
          <a:p>
            <a:pPr marL="914400" lvl="1" indent="-514350" algn="just">
              <a:buFont typeface="+mj-lt"/>
              <a:buAutoNum type="alphaLcParenR"/>
            </a:pPr>
            <a:r>
              <a:rPr lang="pl-PL" sz="2000" b="0" dirty="0">
                <a:solidFill>
                  <a:schemeClr val="tx2"/>
                </a:solidFill>
                <a:ea typeface="Cambria Math" panose="02040503050406030204" pitchFamily="18" charset="0"/>
              </a:rPr>
              <a:t>wskazani przez przewodniczących tych organów</a:t>
            </a:r>
          </a:p>
          <a:p>
            <a:pPr marL="914400" lvl="1" indent="-514350" algn="just">
              <a:buFont typeface="+mj-lt"/>
              <a:buAutoNum type="alphaLcParenR"/>
            </a:pPr>
            <a:r>
              <a:rPr lang="pl-PL" sz="2000" dirty="0">
                <a:solidFill>
                  <a:schemeClr val="tx2"/>
                </a:solidFill>
                <a:ea typeface="Cambria Math" panose="02040503050406030204" pitchFamily="18" charset="0"/>
              </a:rPr>
              <a:t>powoływani przez Prezydenta RP</a:t>
            </a:r>
          </a:p>
          <a:p>
            <a:pPr marL="914400" lvl="1" indent="-514350" algn="just">
              <a:buFont typeface="+mj-lt"/>
              <a:buAutoNum type="alphaLcParenR"/>
            </a:pPr>
            <a:r>
              <a:rPr lang="pl-PL" sz="2000" b="0" dirty="0">
                <a:solidFill>
                  <a:schemeClr val="tx2"/>
                </a:solidFill>
                <a:ea typeface="Cambria Math" panose="02040503050406030204" pitchFamily="18" charset="0"/>
              </a:rPr>
              <a:t>mogą być również sędziowie w stanie spoczynku (do 70. roku życia)</a:t>
            </a:r>
          </a:p>
          <a:p>
            <a:pPr marL="914400" lvl="1" indent="-514350" algn="just">
              <a:buFont typeface="+mj-lt"/>
              <a:buAutoNum type="alphaLcParenR"/>
            </a:pPr>
            <a:r>
              <a:rPr lang="pl-PL" sz="2000" dirty="0">
                <a:solidFill>
                  <a:schemeClr val="tx2"/>
                </a:solidFill>
                <a:ea typeface="Cambria Math" panose="02040503050406030204" pitchFamily="18" charset="0"/>
              </a:rPr>
              <a:t>wynagrodzenie niezależnie od uposażenia sędziowskiego</a:t>
            </a:r>
            <a:endParaRPr lang="pl-PL" sz="2000" b="0" dirty="0">
              <a:solidFill>
                <a:schemeClr val="tx2"/>
              </a:solidFill>
              <a:ea typeface="Cambria Math" panose="02040503050406030204" pitchFamily="18" charset="0"/>
            </a:endParaRPr>
          </a:p>
          <a:p>
            <a:pPr marL="514350" indent="-514350" algn="just">
              <a:buFont typeface="+mj-lt"/>
              <a:buAutoNum type="arabicPeriod"/>
            </a:pPr>
            <a:r>
              <a:rPr lang="pl-PL" sz="2000" dirty="0">
                <a:solidFill>
                  <a:schemeClr val="tx2"/>
                </a:solidFill>
                <a:ea typeface="Cambria Math" panose="02040503050406030204" pitchFamily="18" charset="0"/>
              </a:rPr>
              <a:t>Sekretarzem – Szef Krajowego Biura Wyborczego</a:t>
            </a:r>
          </a:p>
          <a:p>
            <a:pPr marL="514350" indent="-514350" algn="just">
              <a:buFont typeface="+mj-lt"/>
              <a:buAutoNum type="arabicPeriod"/>
            </a:pPr>
            <a:r>
              <a:rPr lang="pl-PL" sz="2000" b="0" dirty="0">
                <a:solidFill>
                  <a:schemeClr val="tx2"/>
                </a:solidFill>
                <a:ea typeface="Cambria Math" panose="02040503050406030204" pitchFamily="18" charset="0"/>
              </a:rPr>
              <a:t>Najważniejsze funkcje:</a:t>
            </a:r>
          </a:p>
          <a:p>
            <a:pPr marL="914400" lvl="1" indent="-514350" algn="just">
              <a:buFont typeface="+mj-lt"/>
              <a:buAutoNum type="alphaLcParenR"/>
            </a:pPr>
            <a:r>
              <a:rPr lang="pl-PL" sz="2000" dirty="0">
                <a:solidFill>
                  <a:schemeClr val="tx2"/>
                </a:solidFill>
                <a:ea typeface="Cambria Math" panose="02040503050406030204" pitchFamily="18" charset="0"/>
              </a:rPr>
              <a:t>nadzór nad przestrzeganiem prawa wyborczego</a:t>
            </a:r>
          </a:p>
          <a:p>
            <a:pPr marL="914400" lvl="1" indent="-514350" algn="just">
              <a:buFont typeface="+mj-lt"/>
              <a:buAutoNum type="alphaLcParenR"/>
            </a:pPr>
            <a:r>
              <a:rPr lang="pl-PL" sz="2000" b="0" dirty="0">
                <a:solidFill>
                  <a:schemeClr val="tx2"/>
                </a:solidFill>
                <a:ea typeface="Cambria Math" panose="02040503050406030204" pitchFamily="18" charset="0"/>
              </a:rPr>
              <a:t>powoływanie i odwoływanie komisarzy wyborczych</a:t>
            </a:r>
          </a:p>
          <a:p>
            <a:pPr marL="914400" lvl="1" indent="-514350" algn="just">
              <a:buFont typeface="+mj-lt"/>
              <a:buAutoNum type="alphaLcParenR"/>
            </a:pPr>
            <a:r>
              <a:rPr lang="pl-PL" sz="2000" dirty="0">
                <a:solidFill>
                  <a:schemeClr val="tx2"/>
                </a:solidFill>
                <a:ea typeface="Cambria Math" panose="02040503050406030204" pitchFamily="18" charset="0"/>
              </a:rPr>
              <a:t>ogłaszanie wyników wyborów</a:t>
            </a:r>
          </a:p>
          <a:p>
            <a:pPr marL="514350" indent="-514350" algn="just">
              <a:buFont typeface="+mj-lt"/>
              <a:buAutoNum type="arabicPeriod"/>
            </a:pPr>
            <a:r>
              <a:rPr lang="pl-PL" sz="2000" b="0" dirty="0">
                <a:solidFill>
                  <a:schemeClr val="tx2"/>
                </a:solidFill>
                <a:ea typeface="Cambria Math" panose="02040503050406030204" pitchFamily="18" charset="0"/>
              </a:rPr>
              <a:t>Wydaje:</a:t>
            </a:r>
          </a:p>
          <a:p>
            <a:pPr marL="914400" lvl="1" indent="-514350" algn="just">
              <a:buFont typeface="+mj-lt"/>
              <a:buAutoNum type="alphaLcParenR"/>
            </a:pPr>
            <a:r>
              <a:rPr lang="pl-PL" sz="2000" dirty="0">
                <a:solidFill>
                  <a:schemeClr val="tx2"/>
                </a:solidFill>
                <a:ea typeface="Cambria Math" panose="02040503050406030204" pitchFamily="18" charset="0"/>
              </a:rPr>
              <a:t>wytyczne – wiążące komisarzy wyborczych i pozostałe komisje wyborcze</a:t>
            </a:r>
          </a:p>
          <a:p>
            <a:pPr marL="914400" lvl="1" indent="-514350" algn="just">
              <a:buFont typeface="+mj-lt"/>
              <a:buAutoNum type="alphaLcParenR"/>
            </a:pPr>
            <a:r>
              <a:rPr lang="pl-PL" sz="2000" b="0" dirty="0">
                <a:solidFill>
                  <a:schemeClr val="tx2"/>
                </a:solidFill>
                <a:ea typeface="Cambria Math" panose="02040503050406030204" pitchFamily="18" charset="0"/>
              </a:rPr>
              <a:t>wyjaśnienia – organom administracji, komitetom wyborczym, nadawcom</a:t>
            </a:r>
          </a:p>
          <a:p>
            <a:pPr marL="514350" indent="-514350" algn="just">
              <a:buFont typeface="+mj-lt"/>
              <a:buAutoNum type="arabicPeriod"/>
            </a:pPr>
            <a:r>
              <a:rPr lang="pl-PL" sz="2000" dirty="0">
                <a:solidFill>
                  <a:schemeClr val="tx2"/>
                </a:solidFill>
                <a:ea typeface="Cambria Math" panose="02040503050406030204" pitchFamily="18" charset="0"/>
              </a:rPr>
              <a:t>Może uchylać uchwały komisji wyborczych oraz postanowienia komisarzy wyborczych sprzeczne z prawem lub jej wytycznymi</a:t>
            </a:r>
            <a:endParaRPr lang="pl-PL" sz="20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313864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 calcmode="lin" valueType="num">
                                      <p:cBhvr additive="base">
                                        <p:cTn id="4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anim calcmode="lin" valueType="num">
                                      <p:cBhvr additive="base">
                                        <p:cTn id="4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anim calcmode="lin" valueType="num">
                                      <p:cBhvr additive="base">
                                        <p:cTn id="49"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anim calcmode="lin" valueType="num">
                                      <p:cBhvr additive="base">
                                        <p:cTn id="5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xEl>
                                              <p:pRg st="11" end="11"/>
                                            </p:txEl>
                                          </p:spTgt>
                                        </p:tgtEl>
                                        <p:attrNameLst>
                                          <p:attrName>style.visibility</p:attrName>
                                        </p:attrNameLst>
                                      </p:cBhvr>
                                      <p:to>
                                        <p:strVal val="visible"/>
                                      </p:to>
                                    </p:set>
                                    <p:anim calcmode="lin" valueType="num">
                                      <p:cBhvr additive="base">
                                        <p:cTn id="5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
                                            <p:txEl>
                                              <p:pRg st="12" end="12"/>
                                            </p:txEl>
                                          </p:spTgt>
                                        </p:tgtEl>
                                        <p:attrNameLst>
                                          <p:attrName>style.visibility</p:attrName>
                                        </p:attrNameLst>
                                      </p:cBhvr>
                                      <p:to>
                                        <p:strVal val="visible"/>
                                      </p:to>
                                    </p:set>
                                    <p:anim calcmode="lin" valueType="num">
                                      <p:cBhvr additive="base">
                                        <p:cTn id="63"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anim calcmode="lin" valueType="num">
                                      <p:cBhvr additive="base">
                                        <p:cTn id="6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4" end="14"/>
                                            </p:txEl>
                                          </p:spTgt>
                                        </p:tgtEl>
                                        <p:attrNameLst>
                                          <p:attrName>style.visibility</p:attrName>
                                        </p:attrNameLst>
                                      </p:cBhvr>
                                      <p:to>
                                        <p:strVal val="visible"/>
                                      </p:to>
                                    </p:set>
                                    <p:anim calcmode="lin" valueType="num">
                                      <p:cBhvr additive="base">
                                        <p:cTn id="73"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Komisarze wyborczy</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rgbClr val="002060"/>
                </a:solidFill>
              </a:rPr>
              <a:t>Pełnomocnik PKW na obszarze województwa lub jego części</a:t>
            </a:r>
          </a:p>
          <a:p>
            <a:pPr marL="514350" indent="-514350" algn="just">
              <a:buAutoNum type="arabicPeriod"/>
            </a:pPr>
            <a:r>
              <a:rPr lang="pl-PL" sz="2800" dirty="0">
                <a:solidFill>
                  <a:srgbClr val="002060"/>
                </a:solidFill>
              </a:rPr>
              <a:t>Powoływanie:</a:t>
            </a:r>
          </a:p>
          <a:p>
            <a:pPr marL="914400" lvl="1" indent="-514350" algn="just">
              <a:buFont typeface="+mj-lt"/>
              <a:buAutoNum type="alphaLcParenR"/>
            </a:pPr>
            <a:r>
              <a:rPr lang="pl-PL" sz="2400" dirty="0">
                <a:solidFill>
                  <a:srgbClr val="002060"/>
                </a:solidFill>
              </a:rPr>
              <a:t>od 2 do 6 na województwo</a:t>
            </a:r>
          </a:p>
          <a:p>
            <a:pPr marL="914400" lvl="1" indent="-514350" algn="just">
              <a:buFont typeface="+mj-lt"/>
              <a:buAutoNum type="alphaLcParenR"/>
            </a:pPr>
            <a:r>
              <a:rPr lang="pl-PL" sz="2400" dirty="0">
                <a:solidFill>
                  <a:srgbClr val="002060"/>
                </a:solidFill>
              </a:rPr>
              <a:t>PKW na wniosek Ministra Sprawiedliwości spośród sędziów (również w stanie spoczynku, ale do ukończenia 70. roku życia)</a:t>
            </a:r>
          </a:p>
          <a:p>
            <a:pPr marL="914400" lvl="1" indent="-514350" algn="just">
              <a:buFont typeface="+mj-lt"/>
              <a:buAutoNum type="alphaLcParenR"/>
            </a:pPr>
            <a:r>
              <a:rPr lang="pl-PL" sz="2400" dirty="0">
                <a:solidFill>
                  <a:srgbClr val="002060"/>
                </a:solidFill>
              </a:rPr>
              <a:t>na 5-letnią kadencję (ponowny wybór dopuszczalny)</a:t>
            </a:r>
          </a:p>
          <a:p>
            <a:pPr marL="514350" indent="-514350" algn="just">
              <a:buFont typeface="+mj-lt"/>
              <a:buAutoNum type="arabicPeriod"/>
            </a:pPr>
            <a:r>
              <a:rPr lang="pl-PL" sz="2800" dirty="0">
                <a:solidFill>
                  <a:srgbClr val="002060"/>
                </a:solidFill>
              </a:rPr>
              <a:t>Funkcja sprawowana niezależnie od obowiązków sędziowskich, dodatkowe wynagrodzenie równe wynagrodzeniu członka PKW</a:t>
            </a:r>
          </a:p>
          <a:p>
            <a:pPr marL="514350" indent="-514350" algn="just">
              <a:buFont typeface="+mj-lt"/>
              <a:buAutoNum type="arabicPeriod"/>
            </a:pPr>
            <a:r>
              <a:rPr lang="pl-PL" sz="2800" dirty="0">
                <a:solidFill>
                  <a:srgbClr val="002060"/>
                </a:solidFill>
              </a:rPr>
              <a:t>Zadania:</a:t>
            </a:r>
          </a:p>
          <a:p>
            <a:pPr marL="914400" lvl="1" indent="-514350" algn="just">
              <a:buFont typeface="+mj-lt"/>
              <a:buAutoNum type="alphaLcParenR"/>
            </a:pPr>
            <a:r>
              <a:rPr lang="pl-PL" sz="2400" dirty="0">
                <a:solidFill>
                  <a:srgbClr val="002060"/>
                </a:solidFill>
              </a:rPr>
              <a:t>głównie związane z wyborami samorządowymi</a:t>
            </a:r>
          </a:p>
          <a:p>
            <a:pPr marL="914400" lvl="1" indent="-514350" algn="just">
              <a:buFont typeface="+mj-lt"/>
              <a:buAutoNum type="alphaLcParenR"/>
            </a:pPr>
            <a:r>
              <a:rPr lang="pl-PL" sz="2400" dirty="0">
                <a:solidFill>
                  <a:srgbClr val="002060"/>
                </a:solidFill>
              </a:rPr>
              <a:t>z urzędu przewodniczący okręgowej komisji wyborczej</a:t>
            </a:r>
          </a:p>
          <a:p>
            <a:pPr marL="914400" lvl="1" indent="-514350" algn="just">
              <a:buFont typeface="+mj-lt"/>
              <a:buAutoNum type="alphaLcParenR"/>
            </a:pPr>
            <a:r>
              <a:rPr lang="pl-PL" sz="2400" dirty="0">
                <a:solidFill>
                  <a:srgbClr val="002060"/>
                </a:solidFill>
              </a:rPr>
              <a:t>może uchylać uchwały terytorialnych i obwodowych komisji niezgodne z prawem lub wytycznymi PKW</a:t>
            </a:r>
          </a:p>
        </p:txBody>
      </p:sp>
    </p:spTree>
    <p:extLst>
      <p:ext uri="{BB962C8B-B14F-4D97-AF65-F5344CB8AC3E}">
        <p14:creationId xmlns:p14="http://schemas.microsoft.com/office/powerpoint/2010/main" val="25056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Okręgowe komisje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rgbClr val="002060"/>
                </a:solidFill>
              </a:rPr>
              <a:t>Skład:</a:t>
            </a:r>
          </a:p>
          <a:p>
            <a:pPr marL="914400" lvl="1" indent="-514350" algn="just">
              <a:buFont typeface="+mj-lt"/>
              <a:buAutoNum type="alphaLcParenR"/>
            </a:pPr>
            <a:r>
              <a:rPr lang="pl-PL" sz="2400" dirty="0">
                <a:solidFill>
                  <a:srgbClr val="002060"/>
                </a:solidFill>
              </a:rPr>
              <a:t>5-11 sędziów (również w stanie spoczynku do ukończenia 70. roku życia)</a:t>
            </a:r>
          </a:p>
          <a:p>
            <a:pPr marL="914400" lvl="1" indent="-514350" algn="just">
              <a:buFont typeface="+mj-lt"/>
              <a:buAutoNum type="alphaLcParenR"/>
            </a:pPr>
            <a:r>
              <a:rPr lang="pl-PL" sz="2400" dirty="0">
                <a:solidFill>
                  <a:srgbClr val="002060"/>
                </a:solidFill>
              </a:rPr>
              <a:t>członków (poza przewodniczącym, który jest komisarz wyborczy) zgłasza Minister Sprawiedliwości, komisje powołuje PKW </a:t>
            </a:r>
          </a:p>
          <a:p>
            <a:pPr marL="514350" indent="-514350" algn="just">
              <a:buFont typeface="+mj-lt"/>
              <a:buAutoNum type="arabicPeriod"/>
            </a:pPr>
            <a:r>
              <a:rPr lang="pl-PL" sz="2800" dirty="0">
                <a:solidFill>
                  <a:srgbClr val="002060"/>
                </a:solidFill>
              </a:rPr>
              <a:t>Zadania:</a:t>
            </a:r>
          </a:p>
          <a:p>
            <a:pPr marL="914400" lvl="1" indent="-514350" algn="just">
              <a:buFont typeface="+mj-lt"/>
              <a:buAutoNum type="alphaLcParenR"/>
            </a:pPr>
            <a:r>
              <a:rPr lang="pl-PL" sz="2400" dirty="0">
                <a:solidFill>
                  <a:srgbClr val="002060"/>
                </a:solidFill>
              </a:rPr>
              <a:t>nadzór nad obwodowymi i rejonowymi komisjami wyborczymi</a:t>
            </a:r>
          </a:p>
          <a:p>
            <a:pPr marL="914400" lvl="1" indent="-514350" algn="just">
              <a:buFont typeface="+mj-lt"/>
              <a:buAutoNum type="alphaLcParenR"/>
            </a:pPr>
            <a:r>
              <a:rPr lang="pl-PL" sz="2400" dirty="0">
                <a:solidFill>
                  <a:srgbClr val="002060"/>
                </a:solidFill>
              </a:rPr>
              <a:t>rejestrowanie okręgowych list kandydatów w wyborach do Sejmu i Parlamentu Europejskiego oraz kandydatów na senatorów</a:t>
            </a:r>
          </a:p>
          <a:p>
            <a:pPr marL="914400" lvl="1" indent="-514350" algn="just">
              <a:buFont typeface="+mj-lt"/>
              <a:buAutoNum type="alphaLcParenR"/>
            </a:pPr>
            <a:r>
              <a:rPr lang="pl-PL" sz="2400" dirty="0">
                <a:solidFill>
                  <a:srgbClr val="002060"/>
                </a:solidFill>
              </a:rPr>
              <a:t>ogłaszanie wyników głosowania i wyborów w okręgu wyborczym</a:t>
            </a:r>
          </a:p>
        </p:txBody>
      </p:sp>
    </p:spTree>
    <p:extLst>
      <p:ext uri="{BB962C8B-B14F-4D97-AF65-F5344CB8AC3E}">
        <p14:creationId xmlns:p14="http://schemas.microsoft.com/office/powerpoint/2010/main" val="378088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74543" y="188640"/>
            <a:ext cx="8229600" cy="1368151"/>
          </a:xfrm>
        </p:spPr>
        <p:txBody>
          <a:bodyPr>
            <a:normAutofit/>
          </a:bodyPr>
          <a:lstStyle/>
          <a:p>
            <a:pPr algn="ctr">
              <a:buNone/>
            </a:pPr>
            <a:r>
              <a:rPr lang="pl-PL" sz="3600" dirty="0"/>
              <a:t>Przymiotniki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79512" y="1556790"/>
            <a:ext cx="8712968" cy="518457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Arial" pitchFamily="34" charset="0"/>
              <a:buAutoNum type="arabicPeriod"/>
            </a:pPr>
            <a:r>
              <a:rPr lang="pl-PL" sz="3500" dirty="0">
                <a:solidFill>
                  <a:srgbClr val="002060"/>
                </a:solidFill>
              </a:rPr>
              <a:t>Powszechność</a:t>
            </a:r>
          </a:p>
          <a:p>
            <a:pPr marL="514350" indent="-514350" algn="just">
              <a:buFont typeface="Arial" pitchFamily="34" charset="0"/>
              <a:buAutoNum type="arabicPeriod"/>
            </a:pPr>
            <a:r>
              <a:rPr lang="pl-PL" sz="3500" dirty="0">
                <a:solidFill>
                  <a:srgbClr val="002060"/>
                </a:solidFill>
              </a:rPr>
              <a:t>Równość</a:t>
            </a:r>
          </a:p>
          <a:p>
            <a:pPr marL="514350" indent="-514350" algn="just">
              <a:buFont typeface="Arial" pitchFamily="34" charset="0"/>
              <a:buAutoNum type="arabicPeriod"/>
            </a:pPr>
            <a:r>
              <a:rPr lang="pl-PL" sz="3500" dirty="0">
                <a:solidFill>
                  <a:srgbClr val="002060"/>
                </a:solidFill>
              </a:rPr>
              <a:t>Bezpośredniość/pośredniość</a:t>
            </a:r>
          </a:p>
          <a:p>
            <a:pPr marL="514350" indent="-514350" algn="just">
              <a:buFont typeface="Arial" pitchFamily="34" charset="0"/>
              <a:buAutoNum type="arabicPeriod"/>
            </a:pPr>
            <a:r>
              <a:rPr lang="pl-PL" sz="3500" dirty="0">
                <a:solidFill>
                  <a:srgbClr val="002060"/>
                </a:solidFill>
              </a:rPr>
              <a:t>Tajność głosowania</a:t>
            </a:r>
          </a:p>
          <a:p>
            <a:pPr marL="514350" indent="-514350" algn="just">
              <a:buFont typeface="Arial" pitchFamily="34" charset="0"/>
              <a:buAutoNum type="arabicPeriod"/>
            </a:pPr>
            <a:r>
              <a:rPr lang="pl-PL" sz="3500" dirty="0">
                <a:solidFill>
                  <a:srgbClr val="002060"/>
                </a:solidFill>
              </a:rPr>
              <a:t>Proporcjonalność/większościowość</a:t>
            </a:r>
            <a:endParaRPr lang="pl-PL" sz="2600" dirty="0">
              <a:solidFill>
                <a:srgbClr val="002060"/>
              </a:solidFill>
            </a:endParaRPr>
          </a:p>
          <a:p>
            <a:pPr algn="just">
              <a:buFont typeface="Wingdings" panose="05000000000000000000" pitchFamily="2" charset="2"/>
              <a:buChar char="Ø"/>
            </a:pPr>
            <a:endParaRPr lang="pl-PL" sz="2400" dirty="0">
              <a:solidFill>
                <a:srgbClr val="002060"/>
              </a:solidFill>
            </a:endParaRPr>
          </a:p>
        </p:txBody>
      </p:sp>
    </p:spTree>
    <p:extLst>
      <p:ext uri="{BB962C8B-B14F-4D97-AF65-F5344CB8AC3E}">
        <p14:creationId xmlns:p14="http://schemas.microsoft.com/office/powerpoint/2010/main" val="378188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Rejonowe komisje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rgbClr val="002060"/>
                </a:solidFill>
              </a:rPr>
              <a:t>Skład:</a:t>
            </a:r>
          </a:p>
          <a:p>
            <a:pPr marL="914400" lvl="1" indent="-514350" algn="just">
              <a:buFont typeface="+mj-lt"/>
              <a:buAutoNum type="alphaLcParenR"/>
            </a:pPr>
            <a:r>
              <a:rPr lang="pl-PL" sz="2400" dirty="0">
                <a:solidFill>
                  <a:srgbClr val="002060"/>
                </a:solidFill>
              </a:rPr>
              <a:t>5 sędziów (również w stanie spoczynku do ukończenia 70. roku życia)</a:t>
            </a:r>
          </a:p>
          <a:p>
            <a:pPr marL="914400" lvl="1" indent="-514350" algn="just">
              <a:buFont typeface="+mj-lt"/>
              <a:buAutoNum type="alphaLcParenR"/>
            </a:pPr>
            <a:r>
              <a:rPr lang="pl-PL" sz="2400" dirty="0">
                <a:solidFill>
                  <a:srgbClr val="002060"/>
                </a:solidFill>
              </a:rPr>
              <a:t>członków (poza przewodniczącym, który jest komisarz wyborczy) zgłasza Minister Sprawiedliwości, komisje powołuje PKW </a:t>
            </a:r>
          </a:p>
          <a:p>
            <a:pPr marL="514350" indent="-514350" algn="just">
              <a:buFont typeface="+mj-lt"/>
              <a:buAutoNum type="arabicPeriod"/>
            </a:pPr>
            <a:r>
              <a:rPr lang="pl-PL" sz="2800" dirty="0">
                <a:solidFill>
                  <a:srgbClr val="002060"/>
                </a:solidFill>
              </a:rPr>
              <a:t>Zadania:</a:t>
            </a:r>
          </a:p>
          <a:p>
            <a:pPr marL="914400" lvl="1" indent="-514350" algn="just">
              <a:buFont typeface="+mj-lt"/>
              <a:buAutoNum type="alphaLcParenR"/>
            </a:pPr>
            <a:r>
              <a:rPr lang="pl-PL" sz="2400" dirty="0">
                <a:solidFill>
                  <a:srgbClr val="002060"/>
                </a:solidFill>
              </a:rPr>
              <a:t>dostarczenie kart wyborczych obwodowym komisjom wyborczym</a:t>
            </a:r>
          </a:p>
          <a:p>
            <a:pPr marL="914400" lvl="1" indent="-514350" algn="just">
              <a:buFont typeface="+mj-lt"/>
              <a:buAutoNum type="alphaLcParenR"/>
            </a:pPr>
            <a:r>
              <a:rPr lang="pl-PL" sz="2400" dirty="0">
                <a:solidFill>
                  <a:srgbClr val="002060"/>
                </a:solidFill>
              </a:rPr>
              <a:t>rozpatrywanie skarg na obwodowe komisje wyborcze</a:t>
            </a:r>
          </a:p>
          <a:p>
            <a:pPr marL="914400" lvl="1" indent="-514350" algn="just">
              <a:buFont typeface="+mj-lt"/>
              <a:buAutoNum type="alphaLcParenR"/>
            </a:pPr>
            <a:r>
              <a:rPr lang="pl-PL" sz="2400" dirty="0">
                <a:solidFill>
                  <a:srgbClr val="002060"/>
                </a:solidFill>
              </a:rPr>
              <a:t>ogłaszanie wyników głosowania na obszarze ich działalności</a:t>
            </a:r>
          </a:p>
        </p:txBody>
      </p:sp>
    </p:spTree>
    <p:extLst>
      <p:ext uri="{BB962C8B-B14F-4D97-AF65-F5344CB8AC3E}">
        <p14:creationId xmlns:p14="http://schemas.microsoft.com/office/powerpoint/2010/main" val="411782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Terytorialne komisje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800" dirty="0">
                <a:solidFill>
                  <a:srgbClr val="002060"/>
                </a:solidFill>
              </a:rPr>
              <a:t>Rodzaje:</a:t>
            </a:r>
          </a:p>
          <a:p>
            <a:pPr marL="914400" lvl="1" indent="-514350" algn="just">
              <a:buFont typeface="+mj-lt"/>
              <a:buAutoNum type="alphaLcParenR"/>
            </a:pPr>
            <a:r>
              <a:rPr lang="pl-PL" sz="2000" dirty="0">
                <a:solidFill>
                  <a:srgbClr val="002060"/>
                </a:solidFill>
              </a:rPr>
              <a:t>gminne – w wyborach do rady gminy i wójta (burmistrza lub prezydenta miasta)</a:t>
            </a:r>
          </a:p>
          <a:p>
            <a:pPr marL="914400" lvl="1" indent="-514350" algn="just">
              <a:buFont typeface="+mj-lt"/>
              <a:buAutoNum type="alphaLcParenR"/>
            </a:pPr>
            <a:r>
              <a:rPr lang="pl-PL" sz="2000" dirty="0">
                <a:solidFill>
                  <a:srgbClr val="002060"/>
                </a:solidFill>
              </a:rPr>
              <a:t>powiatowe – w wyborach do rady powiatu</a:t>
            </a:r>
          </a:p>
          <a:p>
            <a:pPr marL="914400" lvl="1" indent="-514350" algn="just">
              <a:buFont typeface="+mj-lt"/>
              <a:buAutoNum type="alphaLcParenR"/>
            </a:pPr>
            <a:r>
              <a:rPr lang="pl-PL" sz="2000" dirty="0">
                <a:solidFill>
                  <a:srgbClr val="002060"/>
                </a:solidFill>
              </a:rPr>
              <a:t>wojewódzkie –  wyborach do sejmiku województwa</a:t>
            </a:r>
          </a:p>
          <a:p>
            <a:pPr marL="514350" indent="-514350" algn="just">
              <a:buFont typeface="+mj-lt"/>
              <a:buAutoNum type="arabicPeriod"/>
            </a:pPr>
            <a:r>
              <a:rPr lang="pl-PL" sz="2400" dirty="0">
                <a:solidFill>
                  <a:srgbClr val="002060"/>
                </a:solidFill>
              </a:rPr>
              <a:t>Skład</a:t>
            </a:r>
          </a:p>
          <a:p>
            <a:pPr marL="914400" lvl="1" indent="-514350" algn="just">
              <a:buFont typeface="+mj-lt"/>
              <a:buAutoNum type="alphaLcParenR"/>
            </a:pPr>
            <a:r>
              <a:rPr lang="pl-PL" sz="2000" dirty="0">
                <a:solidFill>
                  <a:srgbClr val="002060"/>
                </a:solidFill>
              </a:rPr>
              <a:t>7-9 stałych mieszkańców obszaru działania danej rady/sejmiku</a:t>
            </a:r>
          </a:p>
          <a:p>
            <a:pPr marL="914400" lvl="1" indent="-514350" algn="just">
              <a:buFont typeface="+mj-lt"/>
              <a:buAutoNum type="alphaLcParenR"/>
            </a:pPr>
            <a:r>
              <a:rPr lang="pl-PL" sz="2000" dirty="0">
                <a:solidFill>
                  <a:srgbClr val="002060"/>
                </a:solidFill>
              </a:rPr>
              <a:t>powoływani przez komisarza wyborczego spośród osób zgłoszonych przez pełnomocników komitetów wyborczych</a:t>
            </a:r>
          </a:p>
          <a:p>
            <a:pPr marL="914400" lvl="1" indent="-514350" algn="just">
              <a:buFont typeface="+mj-lt"/>
              <a:buAutoNum type="alphaLcParenR"/>
            </a:pPr>
            <a:r>
              <a:rPr lang="pl-PL" sz="2000" dirty="0">
                <a:solidFill>
                  <a:srgbClr val="002060"/>
                </a:solidFill>
              </a:rPr>
              <a:t>w wojewódzkich, powiatowych i w miastach na prawach powiatu – przewodniczącym sędzia wskazany przez prezesa właściwego miejscowo sądu okręgowego</a:t>
            </a:r>
          </a:p>
          <a:p>
            <a:pPr marL="514350" indent="-514350" algn="just">
              <a:buFont typeface="+mj-lt"/>
              <a:buAutoNum type="arabicPeriod"/>
            </a:pPr>
            <a:r>
              <a:rPr lang="pl-PL" sz="2400" dirty="0">
                <a:solidFill>
                  <a:srgbClr val="002060"/>
                </a:solidFill>
              </a:rPr>
              <a:t>Główne zadania:</a:t>
            </a:r>
          </a:p>
          <a:p>
            <a:pPr marL="914400" lvl="1" indent="-514350" algn="just">
              <a:buFont typeface="+mj-lt"/>
              <a:buAutoNum type="alphaLcParenR"/>
            </a:pPr>
            <a:r>
              <a:rPr lang="pl-PL" sz="2000" dirty="0">
                <a:solidFill>
                  <a:srgbClr val="002060"/>
                </a:solidFill>
              </a:rPr>
              <a:t>rejestrowanie kandydatów na radnych</a:t>
            </a:r>
          </a:p>
          <a:p>
            <a:pPr marL="914400" lvl="1" indent="-514350" algn="just">
              <a:buFont typeface="+mj-lt"/>
              <a:buAutoNum type="alphaLcParenR"/>
            </a:pPr>
            <a:r>
              <a:rPr lang="pl-PL" sz="2000" dirty="0">
                <a:solidFill>
                  <a:srgbClr val="002060"/>
                </a:solidFill>
              </a:rPr>
              <a:t>ustalanie wyników głosowania i wyników wyborów do rad/sejmików</a:t>
            </a:r>
          </a:p>
          <a:p>
            <a:pPr marL="914400" lvl="1" indent="-514350" algn="just">
              <a:buFont typeface="+mj-lt"/>
              <a:buAutoNum type="alphaLcParenR"/>
            </a:pPr>
            <a:endParaRPr lang="pl-PL" sz="2000" dirty="0">
              <a:solidFill>
                <a:srgbClr val="002060"/>
              </a:solidFill>
            </a:endParaRPr>
          </a:p>
        </p:txBody>
      </p:sp>
    </p:spTree>
    <p:extLst>
      <p:ext uri="{BB962C8B-B14F-4D97-AF65-F5344CB8AC3E}">
        <p14:creationId xmlns:p14="http://schemas.microsoft.com/office/powerpoint/2010/main" val="350221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Obwodowe komisje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400" dirty="0">
                <a:solidFill>
                  <a:srgbClr val="002060"/>
                </a:solidFill>
              </a:rPr>
              <a:t>Powołuje</a:t>
            </a:r>
          </a:p>
          <a:p>
            <a:pPr marL="914400" lvl="1" indent="-514350" algn="just">
              <a:buAutoNum type="alphaLcParenR"/>
            </a:pPr>
            <a:r>
              <a:rPr lang="pl-PL" sz="2400" dirty="0">
                <a:solidFill>
                  <a:srgbClr val="002060"/>
                </a:solidFill>
              </a:rPr>
              <a:t>wójt</a:t>
            </a:r>
          </a:p>
          <a:p>
            <a:pPr marL="914400" lvl="1" indent="-514350" algn="just">
              <a:buAutoNum type="alphaLcParenR"/>
            </a:pPr>
            <a:r>
              <a:rPr lang="pl-PL" sz="2400" dirty="0">
                <a:solidFill>
                  <a:srgbClr val="002060"/>
                </a:solidFill>
              </a:rPr>
              <a:t>terytorialna komisja wyborcza – w wyborach samorządowych</a:t>
            </a:r>
          </a:p>
          <a:p>
            <a:pPr marL="514350" indent="-514350" algn="just">
              <a:buAutoNum type="arabicPeriod"/>
            </a:pPr>
            <a:r>
              <a:rPr lang="pl-PL" sz="2400" dirty="0">
                <a:solidFill>
                  <a:srgbClr val="002060"/>
                </a:solidFill>
              </a:rPr>
              <a:t>Skład:</a:t>
            </a:r>
          </a:p>
          <a:p>
            <a:pPr marL="914400" lvl="1" indent="-514350" algn="just">
              <a:buAutoNum type="alphaLcParenR"/>
            </a:pPr>
            <a:r>
              <a:rPr lang="pl-PL" sz="2400" dirty="0">
                <a:solidFill>
                  <a:srgbClr val="002060"/>
                </a:solidFill>
              </a:rPr>
              <a:t>6-8 osób zgłoszonych przez pełnomocników komitetów</a:t>
            </a:r>
          </a:p>
          <a:p>
            <a:pPr marL="914400" lvl="1" indent="-514350" algn="just">
              <a:buAutoNum type="alphaLcParenR"/>
            </a:pPr>
            <a:r>
              <a:rPr lang="pl-PL" sz="2400" dirty="0">
                <a:solidFill>
                  <a:srgbClr val="002060"/>
                </a:solidFill>
              </a:rPr>
              <a:t>pracownik samorządowy gminy lub gminnej jednostki organizacyjnej</a:t>
            </a:r>
          </a:p>
          <a:p>
            <a:pPr marL="514350" indent="-514350" algn="just">
              <a:buAutoNum type="arabicPeriod"/>
            </a:pPr>
            <a:r>
              <a:rPr lang="pl-PL" sz="2400" dirty="0">
                <a:solidFill>
                  <a:srgbClr val="002060"/>
                </a:solidFill>
              </a:rPr>
              <a:t>Zadania:</a:t>
            </a:r>
          </a:p>
          <a:p>
            <a:pPr marL="914400" lvl="1" indent="-514350" algn="just">
              <a:buAutoNum type="alphaLcParenR"/>
            </a:pPr>
            <a:r>
              <a:rPr lang="pl-PL" sz="2400" dirty="0">
                <a:solidFill>
                  <a:srgbClr val="002060"/>
                </a:solidFill>
              </a:rPr>
              <a:t>przeprowadzenie głosowania w obwodzie</a:t>
            </a:r>
          </a:p>
          <a:p>
            <a:pPr marL="914400" lvl="1" indent="-514350" algn="just">
              <a:buAutoNum type="alphaLcParenR"/>
            </a:pPr>
            <a:r>
              <a:rPr lang="pl-PL" sz="2400" dirty="0">
                <a:solidFill>
                  <a:srgbClr val="002060"/>
                </a:solidFill>
              </a:rPr>
              <a:t>ustalenie wyników głosowania i podanie ich do publicznej wiadomości</a:t>
            </a:r>
          </a:p>
          <a:p>
            <a:pPr marL="914400" lvl="1" indent="-514350" algn="just">
              <a:buAutoNum type="alphaLcParenR"/>
            </a:pPr>
            <a:r>
              <a:rPr lang="pl-PL" sz="2400" dirty="0">
                <a:solidFill>
                  <a:srgbClr val="002060"/>
                </a:solidFill>
              </a:rPr>
              <a:t>przesłanie wyników głosowania do właściwej komisji wyborczej</a:t>
            </a:r>
          </a:p>
          <a:p>
            <a:pPr marL="914400" lvl="1" indent="-514350" algn="just">
              <a:buFont typeface="+mj-lt"/>
              <a:buAutoNum type="alphaLcParenR"/>
            </a:pPr>
            <a:endParaRPr lang="pl-PL" sz="2000" dirty="0">
              <a:solidFill>
                <a:srgbClr val="002060"/>
              </a:solidFill>
            </a:endParaRPr>
          </a:p>
        </p:txBody>
      </p:sp>
    </p:spTree>
    <p:extLst>
      <p:ext uri="{BB962C8B-B14F-4D97-AF65-F5344CB8AC3E}">
        <p14:creationId xmlns:p14="http://schemas.microsoft.com/office/powerpoint/2010/main" val="26445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Krajowe Biuro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AutoNum type="arabicPeriod"/>
            </a:pPr>
            <a:r>
              <a:rPr lang="pl-PL" sz="2400" dirty="0">
                <a:solidFill>
                  <a:srgbClr val="002060"/>
                </a:solidFill>
              </a:rPr>
              <a:t>Nie jest organem wyborczym</a:t>
            </a:r>
          </a:p>
          <a:p>
            <a:pPr marL="514350" indent="-514350" algn="just">
              <a:buAutoNum type="arabicPeriod"/>
            </a:pPr>
            <a:r>
              <a:rPr lang="pl-PL" sz="2400" dirty="0">
                <a:solidFill>
                  <a:srgbClr val="002060"/>
                </a:solidFill>
              </a:rPr>
              <a:t>Jest urzędem zapewniającym obsługę:</a:t>
            </a:r>
          </a:p>
          <a:p>
            <a:pPr marL="914400" lvl="1" indent="-514350" algn="just">
              <a:buAutoNum type="alphaLcParenR"/>
            </a:pPr>
            <a:r>
              <a:rPr lang="pl-PL" sz="2000" dirty="0">
                <a:solidFill>
                  <a:srgbClr val="002060"/>
                </a:solidFill>
              </a:rPr>
              <a:t>PKW</a:t>
            </a:r>
          </a:p>
          <a:p>
            <a:pPr marL="914400" lvl="1" indent="-514350" algn="just">
              <a:buAutoNum type="alphaLcParenR"/>
            </a:pPr>
            <a:r>
              <a:rPr lang="pl-PL" sz="2000" dirty="0">
                <a:solidFill>
                  <a:srgbClr val="002060"/>
                </a:solidFill>
              </a:rPr>
              <a:t>komisarzy wyborczych</a:t>
            </a:r>
          </a:p>
          <a:p>
            <a:pPr marL="914400" lvl="1" indent="-514350" algn="just">
              <a:buAutoNum type="alphaLcParenR"/>
            </a:pPr>
            <a:r>
              <a:rPr lang="pl-PL" sz="2000" dirty="0">
                <a:solidFill>
                  <a:srgbClr val="002060"/>
                </a:solidFill>
              </a:rPr>
              <a:t>innych organów wyborczych w zakresie ustalonym przez przepisy</a:t>
            </a:r>
          </a:p>
          <a:p>
            <a:pPr marL="514350" indent="-514350" algn="just">
              <a:buAutoNum type="arabicPeriod"/>
            </a:pPr>
            <a:r>
              <a:rPr lang="pl-PL" sz="2400" dirty="0">
                <a:solidFill>
                  <a:srgbClr val="002060"/>
                </a:solidFill>
              </a:rPr>
              <a:t>Szef Krajowego Biura Wyborczego</a:t>
            </a:r>
          </a:p>
          <a:p>
            <a:pPr marL="914400" lvl="1" indent="-514350" algn="just">
              <a:buAutoNum type="alphaLcParenR"/>
            </a:pPr>
            <a:r>
              <a:rPr lang="pl-PL" sz="2000" dirty="0">
                <a:solidFill>
                  <a:srgbClr val="002060"/>
                </a:solidFill>
              </a:rPr>
              <a:t>jest organem wykonawczym PKW i z urzędu jej sekretarzem</a:t>
            </a:r>
          </a:p>
          <a:p>
            <a:pPr marL="914400" lvl="1" indent="-514350" algn="just">
              <a:buAutoNum type="alphaLcParenR"/>
            </a:pPr>
            <a:r>
              <a:rPr lang="pl-PL" sz="2000" dirty="0">
                <a:solidFill>
                  <a:srgbClr val="002060"/>
                </a:solidFill>
              </a:rPr>
              <a:t>powoływany i odwoływany przez PKW na wniosek jej przewodniczącego</a:t>
            </a:r>
          </a:p>
          <a:p>
            <a:pPr marL="514350" indent="-514350" algn="just">
              <a:buAutoNum type="arabicPeriod"/>
            </a:pPr>
            <a:r>
              <a:rPr lang="pl-PL" sz="2400" dirty="0">
                <a:solidFill>
                  <a:srgbClr val="002060"/>
                </a:solidFill>
              </a:rPr>
              <a:t>Apolityczność KBW – szef i pracownicy nie mogą należeć do partii politycznej i prowadzić działalności politycznej</a:t>
            </a:r>
          </a:p>
          <a:p>
            <a:pPr marL="514350" indent="-514350" algn="just">
              <a:buAutoNum type="arabicPeriod"/>
            </a:pPr>
            <a:r>
              <a:rPr lang="pl-PL" sz="2400" dirty="0">
                <a:solidFill>
                  <a:srgbClr val="002060"/>
                </a:solidFill>
              </a:rPr>
              <a:t>Jednostki organizacyjne KBW:</a:t>
            </a:r>
          </a:p>
          <a:p>
            <a:pPr marL="914400" lvl="1" indent="-514350" algn="just">
              <a:buAutoNum type="alphaLcParenR"/>
            </a:pPr>
            <a:r>
              <a:rPr lang="pl-PL" sz="2000" dirty="0">
                <a:solidFill>
                  <a:srgbClr val="002060"/>
                </a:solidFill>
              </a:rPr>
              <a:t>zespoły</a:t>
            </a:r>
          </a:p>
          <a:p>
            <a:pPr marL="914400" lvl="1" indent="-514350" algn="just">
              <a:buAutoNum type="alphaLcParenR"/>
            </a:pPr>
            <a:r>
              <a:rPr lang="pl-PL" sz="2000" dirty="0">
                <a:solidFill>
                  <a:srgbClr val="002060"/>
                </a:solidFill>
              </a:rPr>
              <a:t>delegatury</a:t>
            </a:r>
          </a:p>
          <a:p>
            <a:pPr marL="914400" lvl="1" indent="-514350" algn="just">
              <a:buFont typeface="+mj-lt"/>
              <a:buAutoNum type="alphaLcParenR"/>
            </a:pPr>
            <a:endParaRPr lang="pl-PL" sz="2000" dirty="0">
              <a:solidFill>
                <a:srgbClr val="002060"/>
              </a:solidFill>
            </a:endParaRPr>
          </a:p>
        </p:txBody>
      </p:sp>
    </p:spTree>
    <p:extLst>
      <p:ext uri="{BB962C8B-B14F-4D97-AF65-F5344CB8AC3E}">
        <p14:creationId xmlns:p14="http://schemas.microsoft.com/office/powerpoint/2010/main" val="163791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Zarządzanie wyborów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chemeClr val="tx2"/>
                </a:solidFill>
              </a:rPr>
              <a:t>do Sejmu i Senatu:</a:t>
            </a:r>
          </a:p>
          <a:p>
            <a:pPr lvl="1" algn="just">
              <a:buFont typeface="Wingdings" panose="05000000000000000000" pitchFamily="2" charset="2"/>
              <a:buChar char="§"/>
            </a:pPr>
            <a:r>
              <a:rPr lang="pl-PL" dirty="0">
                <a:solidFill>
                  <a:schemeClr val="tx2"/>
                </a:solidFill>
              </a:rPr>
              <a:t>Prezydent RP</a:t>
            </a:r>
          </a:p>
          <a:p>
            <a:pPr lvl="1" algn="just">
              <a:buFont typeface="Wingdings" panose="05000000000000000000" pitchFamily="2" charset="2"/>
              <a:buChar char="§"/>
            </a:pPr>
            <a:r>
              <a:rPr lang="pl-PL" dirty="0">
                <a:solidFill>
                  <a:schemeClr val="tx2"/>
                </a:solidFill>
              </a:rPr>
              <a:t>nie później niż na 90 dni przed upływem 4 lat od rozpoczęcia kadencji</a:t>
            </a:r>
          </a:p>
          <a:p>
            <a:pPr lvl="1" algn="just">
              <a:buFont typeface="Wingdings" panose="05000000000000000000" pitchFamily="2" charset="2"/>
              <a:buChar char="§"/>
            </a:pPr>
            <a:r>
              <a:rPr lang="pl-PL" dirty="0">
                <a:solidFill>
                  <a:schemeClr val="tx2"/>
                </a:solidFill>
              </a:rPr>
              <a:t>na dzień wolny od pracy przypadający w ciągu 30 dni przed upływem 4 lat od rozpoczęcia kadencji (w przypadku skrócenia kadencji – w ciągu 45 dni od jej skrócenia)</a:t>
            </a:r>
          </a:p>
          <a:p>
            <a:pPr algn="just">
              <a:buFont typeface="Wingdings" panose="05000000000000000000" pitchFamily="2" charset="2"/>
              <a:buChar char="Ø"/>
            </a:pPr>
            <a:r>
              <a:rPr lang="pl-PL" dirty="0">
                <a:solidFill>
                  <a:schemeClr val="tx2"/>
                </a:solidFill>
              </a:rPr>
              <a:t>na urząd Prezydenta RP</a:t>
            </a:r>
          </a:p>
          <a:p>
            <a:pPr lvl="1" algn="just">
              <a:buFont typeface="Wingdings" panose="05000000000000000000" pitchFamily="2" charset="2"/>
              <a:buChar char="§"/>
            </a:pPr>
            <a:r>
              <a:rPr lang="pl-PL" dirty="0">
                <a:solidFill>
                  <a:schemeClr val="tx2"/>
                </a:solidFill>
              </a:rPr>
              <a:t>Marszałek Sejmu</a:t>
            </a:r>
          </a:p>
          <a:p>
            <a:pPr lvl="1" algn="just">
              <a:buFont typeface="Wingdings" panose="05000000000000000000" pitchFamily="2" charset="2"/>
              <a:buChar char="§"/>
            </a:pPr>
            <a:r>
              <a:rPr lang="pl-PL" dirty="0">
                <a:solidFill>
                  <a:schemeClr val="tx2"/>
                </a:solidFill>
              </a:rPr>
              <a:t>między 6 a 7 miesiącem przed upływem kadencji (w przypadku opróżnienia urzędu – w 14 dni)</a:t>
            </a:r>
          </a:p>
          <a:p>
            <a:pPr lvl="1" algn="just">
              <a:buFont typeface="Wingdings" panose="05000000000000000000" pitchFamily="2" charset="2"/>
              <a:buChar char="§"/>
            </a:pPr>
            <a:r>
              <a:rPr lang="pl-PL" dirty="0">
                <a:solidFill>
                  <a:schemeClr val="tx2"/>
                </a:solidFill>
              </a:rPr>
              <a:t>na dzień wolny od pracy przypadający między 100 a 75 dniem przed upływem kadencji (w przypadku opróżnienia urzędu – na dzień wolny od pracy w ciągu 60 dni od dnia zarządzenia)</a:t>
            </a:r>
          </a:p>
          <a:p>
            <a:pPr algn="just">
              <a:buFont typeface="Wingdings" panose="05000000000000000000" pitchFamily="2" charset="2"/>
              <a:buChar char="Ø"/>
            </a:pPr>
            <a:r>
              <a:rPr lang="pl-PL" dirty="0">
                <a:solidFill>
                  <a:schemeClr val="tx2"/>
                </a:solidFill>
              </a:rPr>
              <a:t>do Parlamentu Europejskiego</a:t>
            </a:r>
          </a:p>
          <a:p>
            <a:pPr lvl="1" algn="just">
              <a:buFont typeface="Wingdings" panose="05000000000000000000" pitchFamily="2" charset="2"/>
              <a:buChar char="§"/>
            </a:pPr>
            <a:r>
              <a:rPr lang="pl-PL" dirty="0">
                <a:solidFill>
                  <a:schemeClr val="tx2"/>
                </a:solidFill>
              </a:rPr>
              <a:t>Prezydent RP</a:t>
            </a:r>
          </a:p>
          <a:p>
            <a:pPr lvl="1" algn="just">
              <a:buFont typeface="Wingdings" panose="05000000000000000000" pitchFamily="2" charset="2"/>
              <a:buChar char="§"/>
            </a:pPr>
            <a:r>
              <a:rPr lang="pl-PL" dirty="0">
                <a:solidFill>
                  <a:schemeClr val="tx2"/>
                </a:solidFill>
              </a:rPr>
              <a:t>nie później niż na 90 dni przed dniem wyborów</a:t>
            </a:r>
          </a:p>
          <a:p>
            <a:pPr lvl="1" algn="just">
              <a:buFont typeface="Wingdings" panose="05000000000000000000" pitchFamily="2" charset="2"/>
              <a:buChar char="§"/>
            </a:pPr>
            <a:r>
              <a:rPr lang="pl-PL" dirty="0">
                <a:solidFill>
                  <a:schemeClr val="tx2"/>
                </a:solidFill>
              </a:rPr>
              <a:t>na dzień wolny od pracy przypadający w tzw. okresie wyborczym ustalonym przez prawo Unii Europejskiej</a:t>
            </a:r>
          </a:p>
          <a:p>
            <a:pPr algn="just">
              <a:buFont typeface="Wingdings" panose="05000000000000000000" pitchFamily="2" charset="2"/>
              <a:buChar char="Ø"/>
            </a:pPr>
            <a:r>
              <a:rPr lang="pl-PL" dirty="0">
                <a:solidFill>
                  <a:schemeClr val="tx2"/>
                </a:solidFill>
              </a:rPr>
              <a:t>samorządowe</a:t>
            </a:r>
          </a:p>
          <a:p>
            <a:pPr lvl="1" algn="just">
              <a:buFont typeface="Wingdings" panose="05000000000000000000" pitchFamily="2" charset="2"/>
              <a:buChar char="§"/>
            </a:pPr>
            <a:r>
              <a:rPr lang="pl-PL" dirty="0">
                <a:solidFill>
                  <a:schemeClr val="tx2"/>
                </a:solidFill>
              </a:rPr>
              <a:t>Prezes Rady Ministrów</a:t>
            </a:r>
          </a:p>
          <a:p>
            <a:pPr lvl="1" algn="just">
              <a:buFont typeface="Wingdings" panose="05000000000000000000" pitchFamily="2" charset="2"/>
              <a:buChar char="§"/>
            </a:pPr>
            <a:r>
              <a:rPr lang="pl-PL" dirty="0">
                <a:solidFill>
                  <a:schemeClr val="tx2"/>
                </a:solidFill>
              </a:rPr>
              <a:t>między 3 a 4 miesiącem upływu kadencji rad i sejmików</a:t>
            </a:r>
          </a:p>
          <a:p>
            <a:pPr lvl="1" algn="just">
              <a:buFont typeface="Wingdings" panose="05000000000000000000" pitchFamily="2" charset="2"/>
              <a:buChar char="§"/>
            </a:pPr>
            <a:r>
              <a:rPr lang="pl-PL" dirty="0">
                <a:solidFill>
                  <a:schemeClr val="tx2"/>
                </a:solidFill>
              </a:rPr>
              <a:t>na ostatni dzień wolny od pracy przed upływem kadencji rad i sejmików</a:t>
            </a:r>
          </a:p>
          <a:p>
            <a:pPr algn="just">
              <a:buFont typeface="Wingdings" panose="05000000000000000000" pitchFamily="2" charset="2"/>
              <a:buChar cha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49448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additive="base">
                                        <p:cTn id="9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
                                            <p:txEl>
                                              <p:pRg st="15" end="15"/>
                                            </p:txEl>
                                          </p:spTgt>
                                        </p:tgtEl>
                                        <p:attrNameLst>
                                          <p:attrName>style.visibility</p:attrName>
                                        </p:attrNameLst>
                                      </p:cBhvr>
                                      <p:to>
                                        <p:strVal val="visible"/>
                                      </p:to>
                                    </p:set>
                                    <p:anim calcmode="lin" valueType="num">
                                      <p:cBhvr additive="base">
                                        <p:cTn id="97"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Zgłaszanie kandydatów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chemeClr val="tx2"/>
                </a:solidFill>
              </a:rPr>
              <a:t>na posłów</a:t>
            </a:r>
          </a:p>
          <a:p>
            <a:pPr lvl="1" algn="just">
              <a:buFont typeface="Wingdings" panose="05000000000000000000" pitchFamily="2" charset="2"/>
              <a:buChar char="§"/>
            </a:pPr>
            <a:r>
              <a:rPr lang="pl-PL" dirty="0">
                <a:solidFill>
                  <a:schemeClr val="tx2"/>
                </a:solidFill>
              </a:rPr>
              <a:t>komitety (partii, koalicji partii lub wyborców)</a:t>
            </a:r>
          </a:p>
          <a:p>
            <a:pPr lvl="1" algn="just">
              <a:buFont typeface="Wingdings" panose="05000000000000000000" pitchFamily="2" charset="2"/>
              <a:buChar char="§"/>
            </a:pPr>
            <a:r>
              <a:rPr lang="pl-PL" dirty="0">
                <a:solidFill>
                  <a:schemeClr val="tx2"/>
                </a:solidFill>
              </a:rPr>
              <a:t>5000 podpisów wyborców zamieszkałych na stałe w tym okręgu wyborczym (jeżeli w ten sposób listy został zarejestrowane w połowie okręgów, to w drugiej połowie już nie trzeba tych podpisów)</a:t>
            </a:r>
          </a:p>
          <a:p>
            <a:pPr lvl="1" algn="just">
              <a:buFont typeface="Wingdings" panose="05000000000000000000" pitchFamily="2" charset="2"/>
              <a:buChar char="§"/>
            </a:pPr>
            <a:r>
              <a:rPr lang="pl-PL" dirty="0">
                <a:solidFill>
                  <a:schemeClr val="tx2"/>
                </a:solidFill>
              </a:rPr>
              <a:t>na liście co najmniej tylu kandydatów, ile wybieranych jest mandatów (a maksymalnie dwukrotność tej liczby)</a:t>
            </a:r>
          </a:p>
          <a:p>
            <a:pPr lvl="1" algn="just">
              <a:buFont typeface="Wingdings" panose="05000000000000000000" pitchFamily="2" charset="2"/>
              <a:buChar char="§"/>
            </a:pPr>
            <a:r>
              <a:rPr lang="pl-PL" dirty="0">
                <a:solidFill>
                  <a:schemeClr val="tx2"/>
                </a:solidFill>
              </a:rPr>
              <a:t>na liście co najmniej 35% kandydatów to kobiety i 35% to mężczyźni</a:t>
            </a:r>
          </a:p>
          <a:p>
            <a:pPr algn="just">
              <a:buFont typeface="Wingdings" panose="05000000000000000000" pitchFamily="2" charset="2"/>
              <a:buChar char="Ø"/>
            </a:pPr>
            <a:r>
              <a:rPr lang="pl-PL" dirty="0">
                <a:solidFill>
                  <a:schemeClr val="tx2"/>
                </a:solidFill>
              </a:rPr>
              <a:t>na senatorów</a:t>
            </a:r>
          </a:p>
          <a:p>
            <a:pPr lvl="1" algn="just">
              <a:buFont typeface="Wingdings" panose="05000000000000000000" pitchFamily="2" charset="2"/>
              <a:buChar char="§"/>
            </a:pPr>
            <a:r>
              <a:rPr lang="pl-PL" dirty="0">
                <a:solidFill>
                  <a:schemeClr val="tx2"/>
                </a:solidFill>
              </a:rPr>
              <a:t>komitety jak przy wyborach posłów</a:t>
            </a:r>
          </a:p>
          <a:p>
            <a:pPr lvl="1" algn="just">
              <a:buFont typeface="Wingdings" panose="05000000000000000000" pitchFamily="2" charset="2"/>
              <a:buChar char="§"/>
            </a:pPr>
            <a:r>
              <a:rPr lang="pl-PL" dirty="0">
                <a:solidFill>
                  <a:schemeClr val="tx2"/>
                </a:solidFill>
              </a:rPr>
              <a:t>2 000 podpisów wyborców zamieszkałych na stałe w tym okręgu wyborczym</a:t>
            </a:r>
          </a:p>
          <a:p>
            <a:pPr algn="just">
              <a:buFont typeface="Wingdings" panose="05000000000000000000" pitchFamily="2" charset="2"/>
              <a:buChar char="Ø"/>
            </a:pPr>
            <a:r>
              <a:rPr lang="pl-PL" dirty="0">
                <a:solidFill>
                  <a:schemeClr val="tx2"/>
                </a:solidFill>
              </a:rPr>
              <a:t>na posłów do Parlamentu Europejskiego</a:t>
            </a:r>
          </a:p>
          <a:p>
            <a:pPr lvl="1" algn="just">
              <a:buFont typeface="Wingdings" panose="05000000000000000000" pitchFamily="2" charset="2"/>
              <a:buChar char="§"/>
            </a:pPr>
            <a:r>
              <a:rPr lang="pl-PL" dirty="0">
                <a:solidFill>
                  <a:schemeClr val="tx2"/>
                </a:solidFill>
              </a:rPr>
              <a:t>komitety jak przy wyborach posłów </a:t>
            </a:r>
          </a:p>
          <a:p>
            <a:pPr lvl="1" algn="just">
              <a:buFont typeface="Wingdings" panose="05000000000000000000" pitchFamily="2" charset="2"/>
              <a:buChar char="§"/>
            </a:pPr>
            <a:r>
              <a:rPr lang="pl-PL" dirty="0">
                <a:solidFill>
                  <a:schemeClr val="tx2"/>
                </a:solidFill>
              </a:rPr>
              <a:t>10 000 podpisów wyborców zamieszkałych na stałe w tym okręgu wyborczym</a:t>
            </a:r>
          </a:p>
          <a:p>
            <a:pPr lvl="1" algn="just">
              <a:buFont typeface="Wingdings" panose="05000000000000000000" pitchFamily="2" charset="2"/>
              <a:buChar char="§"/>
            </a:pPr>
            <a:r>
              <a:rPr lang="pl-PL" dirty="0">
                <a:solidFill>
                  <a:schemeClr val="tx2"/>
                </a:solidFill>
              </a:rPr>
              <a:t>na liście o 5 do 10 kandydatów</a:t>
            </a:r>
          </a:p>
          <a:p>
            <a:pPr algn="just">
              <a:buFont typeface="Wingdings" panose="05000000000000000000" pitchFamily="2" charset="2"/>
              <a:buChar char="Ø"/>
            </a:pPr>
            <a:r>
              <a:rPr lang="pl-PL" dirty="0">
                <a:solidFill>
                  <a:schemeClr val="tx2"/>
                </a:solidFill>
              </a:rPr>
              <a:t>na Prezydenta RP</a:t>
            </a:r>
          </a:p>
          <a:p>
            <a:pPr lvl="1" algn="just">
              <a:buFont typeface="Wingdings" panose="05000000000000000000" pitchFamily="2" charset="2"/>
              <a:buChar char="§"/>
            </a:pPr>
            <a:r>
              <a:rPr lang="pl-PL" dirty="0">
                <a:solidFill>
                  <a:schemeClr val="tx2"/>
                </a:solidFill>
              </a:rPr>
              <a:t>wyłącznie komitet wyborców!</a:t>
            </a:r>
          </a:p>
          <a:p>
            <a:pPr lvl="1" algn="just">
              <a:buFont typeface="Wingdings" panose="05000000000000000000" pitchFamily="2" charset="2"/>
              <a:buChar char="§"/>
            </a:pPr>
            <a:r>
              <a:rPr lang="pl-PL" dirty="0">
                <a:solidFill>
                  <a:schemeClr val="tx2"/>
                </a:solidFill>
              </a:rPr>
              <a:t>100 000 podpisów</a:t>
            </a:r>
          </a:p>
          <a:p>
            <a:pPr algn="just">
              <a:buFont typeface="Wingdings" panose="05000000000000000000" pitchFamily="2" charset="2"/>
              <a:buChar cha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11721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14" end="14"/>
                                            </p:txEl>
                                          </p:spTgt>
                                        </p:tgtEl>
                                        <p:attrNameLst>
                                          <p:attrName>style.visibility</p:attrName>
                                        </p:attrNameLst>
                                      </p:cBhvr>
                                      <p:to>
                                        <p:strVal val="visible"/>
                                      </p:to>
                                    </p:set>
                                    <p:anim calcmode="lin" valueType="num">
                                      <p:cBhvr additive="base">
                                        <p:cTn id="9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Okręgi wyborcze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W wyborach krajowych ustalane ustawą (załącznik do kodeksu wyborczego):</a:t>
            </a:r>
          </a:p>
          <a:p>
            <a:pPr marL="1314450" lvl="2" indent="-514350" algn="just">
              <a:buFont typeface="+mj-lt"/>
              <a:buAutoNum type="alphaLcParenR"/>
            </a:pPr>
            <a:r>
              <a:rPr lang="pl-PL" dirty="0">
                <a:solidFill>
                  <a:schemeClr val="tx2"/>
                </a:solidFill>
              </a:rPr>
              <a:t>w wyborach do Sejmu – 41 okręgów wielomandatowych (od 8 do 20 mandatów)</a:t>
            </a:r>
          </a:p>
          <a:p>
            <a:pPr marL="1314450" lvl="2" indent="-514350" algn="just">
              <a:buFont typeface="+mj-lt"/>
              <a:buAutoNum type="alphaLcParenR"/>
            </a:pPr>
            <a:r>
              <a:rPr lang="pl-PL" dirty="0">
                <a:solidFill>
                  <a:schemeClr val="tx2"/>
                </a:solidFill>
              </a:rPr>
              <a:t>w wyborach do Senatu – 100 okręgów jednomandatowych</a:t>
            </a:r>
          </a:p>
          <a:p>
            <a:pPr marL="1314450" lvl="2" indent="-514350" algn="just">
              <a:buFont typeface="+mj-lt"/>
              <a:buAutoNum type="alphaLcParenR"/>
            </a:pPr>
            <a:r>
              <a:rPr lang="pl-PL" dirty="0">
                <a:solidFill>
                  <a:schemeClr val="tx2"/>
                </a:solidFill>
              </a:rPr>
              <a:t>w wyborach do PE – 13 okręgów wielomandatowych</a:t>
            </a:r>
          </a:p>
          <a:p>
            <a:pPr marL="514350" indent="-514350" algn="just">
              <a:buFont typeface="+mj-lt"/>
              <a:buAutoNum type="arabicPeriod"/>
            </a:pPr>
            <a:r>
              <a:rPr lang="pl-PL" dirty="0">
                <a:solidFill>
                  <a:schemeClr val="tx2"/>
                </a:solidFill>
              </a:rPr>
              <a:t>Tworzenie okręgów wyborczych w wyborach do Sejmu</a:t>
            </a:r>
          </a:p>
          <a:p>
            <a:pPr marL="914400" lvl="1" indent="-514350" algn="just">
              <a:buFont typeface="+mj-lt"/>
              <a:buAutoNum type="alphaLcParenR"/>
            </a:pPr>
            <a:r>
              <a:rPr lang="pl-PL" dirty="0">
                <a:solidFill>
                  <a:schemeClr val="tx2"/>
                </a:solidFill>
              </a:rPr>
              <a:t>województwo lub jego część</a:t>
            </a:r>
          </a:p>
          <a:p>
            <a:pPr marL="914400" lvl="1" indent="-514350" algn="just">
              <a:buFont typeface="+mj-lt"/>
              <a:buAutoNum type="alphaLcParenR"/>
            </a:pPr>
            <a:r>
              <a:rPr lang="pl-PL" dirty="0">
                <a:solidFill>
                  <a:schemeClr val="tx2"/>
                </a:solidFill>
              </a:rPr>
              <a:t>nie może przecinać granic powiatów i miast na prawach powiatów</a:t>
            </a: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350831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Kampania wyborcza</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Trwa od zarządzenia wyborów, a kończy się 24 godziny przed dniem głosowania</a:t>
            </a:r>
          </a:p>
          <a:p>
            <a:pPr marL="514350" indent="-514350" algn="just">
              <a:buFont typeface="+mj-lt"/>
              <a:buAutoNum type="arabicPeriod"/>
            </a:pPr>
            <a:r>
              <a:rPr lang="pl-PL" dirty="0">
                <a:solidFill>
                  <a:schemeClr val="tx2"/>
                </a:solidFill>
              </a:rPr>
              <a:t>Materiały wyborcze muszą być oznaczone, od którego komitetu pochodzą</a:t>
            </a:r>
          </a:p>
          <a:p>
            <a:pPr marL="514350" indent="-514350" algn="just">
              <a:buFont typeface="+mj-lt"/>
              <a:buAutoNum type="arabicPeriod"/>
            </a:pPr>
            <a:r>
              <a:rPr lang="pl-PL" dirty="0">
                <a:solidFill>
                  <a:schemeClr val="tx2"/>
                </a:solidFill>
              </a:rPr>
              <a:t>Cisza wyborcza – od zakończenia kampanii do końca głosowania</a:t>
            </a:r>
          </a:p>
          <a:p>
            <a:pPr marL="514350" indent="-514350" algn="just">
              <a:buFont typeface="+mj-lt"/>
              <a:buAutoNum type="arabicPeriod"/>
            </a:pPr>
            <a:r>
              <a:rPr lang="pl-PL" dirty="0">
                <a:solidFill>
                  <a:schemeClr val="tx2"/>
                </a:solidFill>
              </a:rPr>
              <a:t>Tzw. tryb wyborczy (postępowanie cywilne):</a:t>
            </a:r>
          </a:p>
          <a:p>
            <a:pPr marL="914400" lvl="1" indent="-514350" algn="just">
              <a:buFont typeface="+mj-lt"/>
              <a:buAutoNum type="alphaLcParenR"/>
            </a:pPr>
            <a:r>
              <a:rPr lang="pl-PL" dirty="0">
                <a:solidFill>
                  <a:schemeClr val="tx2"/>
                </a:solidFill>
              </a:rPr>
              <a:t>jeżeli w toku kampanii zostały rozpowszechnione nieprawdziwe informacje</a:t>
            </a:r>
          </a:p>
          <a:p>
            <a:pPr marL="914400" lvl="1" indent="-514350" algn="just">
              <a:buFont typeface="+mj-lt"/>
              <a:buAutoNum type="alphaLcParenR"/>
            </a:pPr>
            <a:r>
              <a:rPr lang="pl-PL" dirty="0">
                <a:solidFill>
                  <a:schemeClr val="tx2"/>
                </a:solidFill>
              </a:rPr>
              <a:t>rozpatruje sąd okręgowy w 24 godziny</a:t>
            </a:r>
          </a:p>
          <a:p>
            <a:pPr marL="914400" lvl="1" indent="-514350" algn="just">
              <a:buFont typeface="+mj-lt"/>
              <a:buAutoNum type="alphaLcParenR"/>
            </a:pPr>
            <a:r>
              <a:rPr lang="pl-PL" dirty="0">
                <a:solidFill>
                  <a:schemeClr val="tx2"/>
                </a:solidFill>
              </a:rPr>
              <a:t>na postanowienie sądu okręgowe można w 24 godziny złożyć zażalenie</a:t>
            </a:r>
          </a:p>
          <a:p>
            <a:pPr marL="914400" lvl="1" indent="-514350" algn="just">
              <a:buFont typeface="+mj-lt"/>
              <a:buAutoNum type="alphaLcParenR"/>
            </a:pPr>
            <a:r>
              <a:rPr lang="pl-PL" dirty="0">
                <a:solidFill>
                  <a:schemeClr val="tx2"/>
                </a:solidFill>
              </a:rPr>
              <a:t>sąd apelacyjny rozpatruje zażalenie w 24 godziny</a:t>
            </a: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378099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Głosy nieważne</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Głos jest nieważny tylko wtedy, gdy:</a:t>
            </a:r>
          </a:p>
          <a:p>
            <a:pPr marL="914400" lvl="1" indent="-514350" algn="just">
              <a:buFont typeface="+mj-lt"/>
              <a:buAutoNum type="alphaLcParenR"/>
            </a:pPr>
            <a:r>
              <a:rPr lang="pl-PL" dirty="0">
                <a:solidFill>
                  <a:schemeClr val="tx2"/>
                </a:solidFill>
              </a:rPr>
              <a:t>karta wyborcza jest w całości przedarta</a:t>
            </a:r>
          </a:p>
          <a:p>
            <a:pPr marL="914400" lvl="1" indent="-514350" algn="just">
              <a:buFont typeface="+mj-lt"/>
              <a:buAutoNum type="alphaLcParenR"/>
            </a:pPr>
            <a:r>
              <a:rPr lang="pl-PL" dirty="0">
                <a:solidFill>
                  <a:schemeClr val="tx2"/>
                </a:solidFill>
              </a:rPr>
              <a:t>nie postawiono znaku „x”</a:t>
            </a:r>
          </a:p>
          <a:p>
            <a:pPr marL="914400" lvl="1" indent="-514350" algn="just">
              <a:buFont typeface="+mj-lt"/>
              <a:buAutoNum type="alphaLcParenR"/>
            </a:pPr>
            <a:r>
              <a:rPr lang="pl-PL" dirty="0">
                <a:solidFill>
                  <a:schemeClr val="tx2"/>
                </a:solidFill>
              </a:rPr>
              <a:t>w wyborach do Sejmu (i innych wielomandatowych):</a:t>
            </a:r>
          </a:p>
          <a:p>
            <a:pPr lvl="2" indent="-342900" algn="just"/>
            <a:r>
              <a:rPr lang="pl-PL" dirty="0">
                <a:solidFill>
                  <a:schemeClr val="tx2"/>
                </a:solidFill>
              </a:rPr>
              <a:t>znak „x” wyłącznie przy unieważnionej liście kandydatów</a:t>
            </a:r>
          </a:p>
          <a:p>
            <a:pPr lvl="2" indent="-342900" algn="just"/>
            <a:r>
              <a:rPr lang="pl-PL" dirty="0">
                <a:solidFill>
                  <a:schemeClr val="tx2"/>
                </a:solidFill>
              </a:rPr>
              <a:t>znak „x” przy więcej niż jednej liście kandydatów</a:t>
            </a:r>
          </a:p>
          <a:p>
            <a:pPr marL="914400" lvl="1" indent="-514350" algn="just">
              <a:buFont typeface="+mj-lt"/>
              <a:buAutoNum type="alphaLcParenR"/>
            </a:pPr>
            <a:r>
              <a:rPr lang="pl-PL" dirty="0">
                <a:solidFill>
                  <a:schemeClr val="tx2"/>
                </a:solidFill>
              </a:rPr>
              <a:t>w wyborach Prezydenta RP i do Senatu (i innych jednomandatowych) – więcej niż jeden znak „x” w kratkach przy nazwiskach</a:t>
            </a:r>
          </a:p>
          <a:p>
            <a:pPr marL="514350" indent="-514350" algn="just">
              <a:buFont typeface="+mj-lt"/>
              <a:buAutoNum type="arabicPeriod"/>
            </a:pPr>
            <a:r>
              <a:rPr lang="pl-PL" dirty="0">
                <a:solidFill>
                  <a:schemeClr val="tx2"/>
                </a:solidFill>
              </a:rPr>
              <a:t>Jakiekolwiek dopiski poza kratkami nie wpływają na ważność głosu</a:t>
            </a: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06073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964488" cy="648072"/>
          </a:xfrm>
        </p:spPr>
        <p:txBody>
          <a:bodyPr>
            <a:normAutofit fontScale="92500" lnSpcReduction="20000"/>
          </a:bodyPr>
          <a:lstStyle/>
          <a:p>
            <a:pPr algn="ctr">
              <a:buNone/>
            </a:pPr>
            <a:r>
              <a:rPr lang="pl-PL" sz="4400" dirty="0"/>
              <a:t>Weryfikacja ważności wyników wyborów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Sąd Najwyższy</a:t>
            </a:r>
          </a:p>
          <a:p>
            <a:pPr marL="914400" lvl="1" indent="-514350" algn="just">
              <a:buFont typeface="+mj-lt"/>
              <a:buAutoNum type="alphaLcParenR"/>
            </a:pPr>
            <a:r>
              <a:rPr lang="pl-PL" dirty="0">
                <a:solidFill>
                  <a:schemeClr val="tx2"/>
                </a:solidFill>
              </a:rPr>
              <a:t>w składzie Izby Pracy, Ubezpieczeń Społecznych i Spraw Publicznych</a:t>
            </a:r>
          </a:p>
          <a:p>
            <a:pPr marL="914400" lvl="1" indent="-514350" algn="just">
              <a:buFont typeface="+mj-lt"/>
              <a:buAutoNum type="alphaLcParenR"/>
            </a:pPr>
            <a:r>
              <a:rPr lang="pl-PL" dirty="0">
                <a:solidFill>
                  <a:schemeClr val="tx2"/>
                </a:solidFill>
              </a:rPr>
              <a:t>na podstawie sprawozdania PKW i opinii o protestach</a:t>
            </a:r>
          </a:p>
          <a:p>
            <a:pPr marL="914400" lvl="1" indent="-514350" algn="just">
              <a:buFont typeface="+mj-lt"/>
              <a:buAutoNum type="alphaLcParenR"/>
            </a:pPr>
            <a:r>
              <a:rPr lang="pl-PL" dirty="0">
                <a:solidFill>
                  <a:schemeClr val="tx2"/>
                </a:solidFill>
              </a:rPr>
              <a:t>w terminie:</a:t>
            </a:r>
          </a:p>
          <a:p>
            <a:pPr marL="1771650" lvl="3" indent="-514350" algn="just">
              <a:buFont typeface="Wingdings" panose="05000000000000000000" pitchFamily="2" charset="2"/>
              <a:buChar char="§"/>
            </a:pPr>
            <a:r>
              <a:rPr lang="pl-PL" dirty="0">
                <a:solidFill>
                  <a:schemeClr val="tx2"/>
                </a:solidFill>
              </a:rPr>
              <a:t>w wyborach do Sejmu i Senatu oraz PE – 90 dni od dnia wyborów</a:t>
            </a:r>
          </a:p>
          <a:p>
            <a:pPr marL="1771650" lvl="3" indent="-514350" algn="just">
              <a:buFont typeface="Wingdings" panose="05000000000000000000" pitchFamily="2" charset="2"/>
              <a:buChar char="§"/>
            </a:pPr>
            <a:r>
              <a:rPr lang="pl-PL" dirty="0">
                <a:solidFill>
                  <a:schemeClr val="tx2"/>
                </a:solidFill>
              </a:rPr>
              <a:t>w wyborach Prezydenta RP – 30 dni od podania wyników wyborów</a:t>
            </a:r>
          </a:p>
          <a:p>
            <a:pPr marL="514350" indent="-514350" algn="just">
              <a:buFont typeface="+mj-lt"/>
              <a:buAutoNum type="arabicPeriod"/>
            </a:pPr>
            <a:r>
              <a:rPr lang="pl-PL" dirty="0">
                <a:solidFill>
                  <a:schemeClr val="tx2"/>
                </a:solidFill>
              </a:rPr>
              <a:t>Protesty wyborcze:</a:t>
            </a:r>
          </a:p>
          <a:p>
            <a:pPr marL="914400" lvl="1" indent="-514350" algn="just">
              <a:buFont typeface="+mj-lt"/>
              <a:buAutoNum type="alphaLcParenR"/>
            </a:pPr>
            <a:r>
              <a:rPr lang="pl-PL" dirty="0">
                <a:solidFill>
                  <a:schemeClr val="tx2"/>
                </a:solidFill>
              </a:rPr>
              <a:t>w 7 dni od ogłoszenia wyników wyborów</a:t>
            </a:r>
          </a:p>
          <a:p>
            <a:pPr marL="914400" lvl="1" indent="-514350" algn="just">
              <a:buFont typeface="+mj-lt"/>
              <a:buAutoNum type="alphaLcParenR"/>
            </a:pPr>
            <a:r>
              <a:rPr lang="pl-PL" dirty="0">
                <a:solidFill>
                  <a:schemeClr val="tx2"/>
                </a:solidFill>
              </a:rPr>
              <a:t>podstawa – mające wpływ na wynik wyborów:</a:t>
            </a:r>
          </a:p>
          <a:p>
            <a:pPr marL="1771650" lvl="3" indent="-514350" algn="just">
              <a:buFont typeface="Wingdings" panose="05000000000000000000" pitchFamily="2" charset="2"/>
              <a:buChar char="§"/>
            </a:pPr>
            <a:r>
              <a:rPr lang="pl-PL" dirty="0">
                <a:solidFill>
                  <a:schemeClr val="tx2"/>
                </a:solidFill>
              </a:rPr>
              <a:t>przestępstwo przeciwko wyborom</a:t>
            </a:r>
          </a:p>
          <a:p>
            <a:pPr marL="1771650" lvl="3" indent="-514350" algn="just">
              <a:buFont typeface="Wingdings" panose="05000000000000000000" pitchFamily="2" charset="2"/>
              <a:buChar char="§"/>
            </a:pPr>
            <a:r>
              <a:rPr lang="pl-PL" dirty="0">
                <a:solidFill>
                  <a:schemeClr val="tx2"/>
                </a:solidFill>
              </a:rPr>
              <a:t>naruszenie przepisów kodeksu wyborczego</a:t>
            </a:r>
          </a:p>
          <a:p>
            <a:pPr marL="914400" lvl="1" indent="-514350" algn="just">
              <a:buFont typeface="+mj-lt"/>
              <a:buAutoNum type="alphaLcParenR"/>
            </a:pPr>
            <a:r>
              <a:rPr lang="pl-PL" dirty="0">
                <a:solidFill>
                  <a:schemeClr val="tx2"/>
                </a:solidFill>
              </a:rPr>
              <a:t>rozpoznawane w składzie 3 sędziów Izby Pracy, Ubezpieczeń Społecznych i Spraw Publicznych</a:t>
            </a:r>
          </a:p>
          <a:p>
            <a:pPr marL="914400" lvl="1" indent="-514350" algn="just">
              <a:buFont typeface="+mj-lt"/>
              <a:buAutoNum type="alphaLcParenR"/>
            </a:pPr>
            <a:r>
              <a:rPr lang="pl-PL" dirty="0">
                <a:solidFill>
                  <a:schemeClr val="tx2"/>
                </a:solidFill>
              </a:rPr>
              <a:t>efektem – opinia w formie postanowienia</a:t>
            </a:r>
          </a:p>
          <a:p>
            <a:pPr marL="914400" lvl="1" indent="-514350" algn="just">
              <a:buFont typeface="+mj-lt"/>
              <a:buAutoNum type="alphaLcParenR"/>
            </a:pPr>
            <a:r>
              <a:rPr lang="pl-PL" dirty="0">
                <a:solidFill>
                  <a:schemeClr val="tx2"/>
                </a:solidFill>
              </a:rPr>
              <a:t>na jej podstawie można stwierdzić nieważność wyborów w całości lub w części</a:t>
            </a:r>
          </a:p>
          <a:p>
            <a:pPr marL="914400" lvl="1" indent="-514350" algn="just">
              <a:buFont typeface="+mj-lt"/>
              <a:buAutoNum type="alphaLcParenR"/>
            </a:pPr>
            <a:endParaRPr lang="pl-PL" dirty="0">
              <a:solidFill>
                <a:schemeClr val="tx2"/>
              </a:solidFill>
            </a:endParaRP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802773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additive="base">
                                        <p:cTn id="6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 calcmode="lin" valueType="num">
                                      <p:cBhvr additive="base">
                                        <p:cTn id="7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1" end="11"/>
                                            </p:txEl>
                                          </p:spTgt>
                                        </p:tgtEl>
                                        <p:attrNameLst>
                                          <p:attrName>style.visibility</p:attrName>
                                        </p:attrNameLst>
                                      </p:cBhvr>
                                      <p:to>
                                        <p:strVal val="visible"/>
                                      </p:to>
                                    </p:set>
                                    <p:anim calcmode="lin" valueType="num">
                                      <p:cBhvr additive="base">
                                        <p:cTn id="7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2" end="12"/>
                                            </p:txEl>
                                          </p:spTgt>
                                        </p:tgtEl>
                                        <p:attrNameLst>
                                          <p:attrName>style.visibility</p:attrName>
                                        </p:attrNameLst>
                                      </p:cBhvr>
                                      <p:to>
                                        <p:strVal val="visible"/>
                                      </p:to>
                                    </p:set>
                                    <p:anim calcmode="lin" valueType="num">
                                      <p:cBhvr additive="base">
                                        <p:cTn id="8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13" end="13"/>
                                            </p:txEl>
                                          </p:spTgt>
                                        </p:tgtEl>
                                        <p:attrNameLst>
                                          <p:attrName>style.visibility</p:attrName>
                                        </p:attrNameLst>
                                      </p:cBhvr>
                                      <p:to>
                                        <p:strVal val="visible"/>
                                      </p:to>
                                    </p:set>
                                    <p:anim calcmode="lin" valueType="num">
                                      <p:cBhvr additive="base">
                                        <p:cTn id="9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229600" cy="4525963"/>
          </a:xfrm>
        </p:spPr>
        <p:txBody>
          <a:bodyPr>
            <a:normAutofit/>
          </a:bodyPr>
          <a:lstStyle/>
          <a:p>
            <a:pPr algn="ctr">
              <a:buNone/>
            </a:pPr>
            <a:r>
              <a:rPr lang="pl-PL" sz="4400" dirty="0"/>
              <a:t>Powszechność wyborów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Tree>
    <p:extLst>
      <p:ext uri="{BB962C8B-B14F-4D97-AF65-F5344CB8AC3E}">
        <p14:creationId xmlns:p14="http://schemas.microsoft.com/office/powerpoint/2010/main" val="7605986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964488" cy="648072"/>
          </a:xfrm>
        </p:spPr>
        <p:txBody>
          <a:bodyPr>
            <a:normAutofit fontScale="62500" lnSpcReduction="20000"/>
          </a:bodyPr>
          <a:lstStyle/>
          <a:p>
            <a:pPr algn="ctr">
              <a:buNone/>
            </a:pPr>
            <a:r>
              <a:rPr lang="pl-PL" sz="4400" dirty="0"/>
              <a:t>Weryfikacja ważności wyników wyborów samorządowych</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Protesty wyborcze:</a:t>
            </a:r>
          </a:p>
          <a:p>
            <a:pPr marL="914400" lvl="1" indent="-514350" algn="just">
              <a:buFont typeface="+mj-lt"/>
              <a:buAutoNum type="alphaLcParenR"/>
            </a:pPr>
            <a:r>
              <a:rPr lang="pl-PL" dirty="0">
                <a:solidFill>
                  <a:schemeClr val="tx2"/>
                </a:solidFill>
              </a:rPr>
              <a:t>w 14 dni od dnia wyborów</a:t>
            </a:r>
          </a:p>
          <a:p>
            <a:pPr marL="914400" lvl="1" indent="-514350" algn="just">
              <a:buFont typeface="+mj-lt"/>
              <a:buAutoNum type="alphaLcParenR"/>
            </a:pPr>
            <a:r>
              <a:rPr lang="pl-PL" dirty="0">
                <a:solidFill>
                  <a:schemeClr val="tx2"/>
                </a:solidFill>
              </a:rPr>
              <a:t>podstawa – mające wpływ na wynik wyborów:</a:t>
            </a:r>
          </a:p>
          <a:p>
            <a:pPr marL="1771650" lvl="3" indent="-514350" algn="just">
              <a:buFont typeface="Wingdings" panose="05000000000000000000" pitchFamily="2" charset="2"/>
              <a:buChar char="§"/>
            </a:pPr>
            <a:r>
              <a:rPr lang="pl-PL" dirty="0">
                <a:solidFill>
                  <a:schemeClr val="tx2"/>
                </a:solidFill>
              </a:rPr>
              <a:t>przestępstwo przeciwko wyborom</a:t>
            </a:r>
          </a:p>
          <a:p>
            <a:pPr marL="1771650" lvl="3" indent="-514350" algn="just">
              <a:buFont typeface="Wingdings" panose="05000000000000000000" pitchFamily="2" charset="2"/>
              <a:buChar char="§"/>
            </a:pPr>
            <a:r>
              <a:rPr lang="pl-PL" dirty="0">
                <a:solidFill>
                  <a:schemeClr val="tx2"/>
                </a:solidFill>
              </a:rPr>
              <a:t>naruszenie przepisów kodeksu wyborczego</a:t>
            </a:r>
          </a:p>
          <a:p>
            <a:pPr marL="914400" lvl="1" indent="-514350" algn="just">
              <a:buFont typeface="+mj-lt"/>
              <a:buAutoNum type="alphaLcParenR"/>
            </a:pPr>
            <a:r>
              <a:rPr lang="pl-PL" dirty="0">
                <a:solidFill>
                  <a:schemeClr val="tx2"/>
                </a:solidFill>
              </a:rPr>
              <a:t>rozpoznawane przez sąd okręgowy w 30 dni od upływu terminu na wnoszenie (w składzie 3 sędziów)</a:t>
            </a:r>
          </a:p>
          <a:p>
            <a:pPr marL="914400" lvl="1" indent="-514350" algn="just">
              <a:buFont typeface="+mj-lt"/>
              <a:buAutoNum type="alphaLcParenR"/>
            </a:pPr>
            <a:r>
              <a:rPr lang="pl-PL" dirty="0">
                <a:solidFill>
                  <a:schemeClr val="tx2"/>
                </a:solidFill>
              </a:rPr>
              <a:t>w razie stwierdzenia nieważności – dopuszczalna apelacja do sądu apelacyjnego</a:t>
            </a:r>
          </a:p>
          <a:p>
            <a:pPr marL="914400" lvl="1" indent="-514350" algn="just">
              <a:buFont typeface="+mj-lt"/>
              <a:buAutoNum type="alphaLcParenR"/>
            </a:pPr>
            <a:r>
              <a:rPr lang="pl-PL" dirty="0">
                <a:solidFill>
                  <a:schemeClr val="tx2"/>
                </a:solidFill>
              </a:rPr>
              <a:t>w razie braku protestów – domniemanie ważności (nie rozstrzyga się w ogóle o ważności)</a:t>
            </a:r>
          </a:p>
          <a:p>
            <a:pPr marL="914400" lvl="1" indent="-514350" algn="just">
              <a:buFont typeface="+mj-lt"/>
              <a:buAutoNum type="alphaLcParenR"/>
            </a:pPr>
            <a:endParaRPr lang="pl-PL" dirty="0">
              <a:solidFill>
                <a:schemeClr val="tx2"/>
              </a:solidFill>
            </a:endParaRP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44344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77500" lnSpcReduction="20000"/>
          </a:bodyPr>
          <a:lstStyle/>
          <a:p>
            <a:pPr algn="ctr">
              <a:buNone/>
            </a:pPr>
            <a:r>
              <a:rPr lang="pl-PL" sz="4400" dirty="0"/>
              <a:t>Uzupełnienie obsady personalnej organów</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Sejm</a:t>
            </a:r>
          </a:p>
          <a:p>
            <a:pPr marL="914400" lvl="1" indent="-514350" algn="just">
              <a:buFont typeface="+mj-lt"/>
              <a:buAutoNum type="alphaLcParenR"/>
            </a:pPr>
            <a:r>
              <a:rPr lang="pl-PL" dirty="0">
                <a:solidFill>
                  <a:schemeClr val="tx2"/>
                </a:solidFill>
              </a:rPr>
              <a:t>kolejny kandydat z listy</a:t>
            </a:r>
          </a:p>
          <a:p>
            <a:pPr marL="914400" lvl="1" indent="-514350" algn="just">
              <a:buFont typeface="+mj-lt"/>
              <a:buAutoNum type="alphaLcParenR"/>
            </a:pPr>
            <a:r>
              <a:rPr lang="pl-PL" dirty="0">
                <a:solidFill>
                  <a:schemeClr val="tx2"/>
                </a:solidFill>
              </a:rPr>
              <a:t>aż do jej wyczerpania – potem mandat nieobsadzony</a:t>
            </a:r>
          </a:p>
          <a:p>
            <a:pPr marL="514350" indent="-514350" algn="just">
              <a:buFont typeface="+mj-lt"/>
              <a:buAutoNum type="arabicPeriod"/>
            </a:pPr>
            <a:r>
              <a:rPr lang="pl-PL" dirty="0">
                <a:solidFill>
                  <a:schemeClr val="tx2"/>
                </a:solidFill>
              </a:rPr>
              <a:t>Senat – wybory uzupełniające (nie przeprowadza się w ostatnim półroczu kadencji)</a:t>
            </a:r>
          </a:p>
          <a:p>
            <a:pPr marL="514350" indent="-514350" algn="just">
              <a:buFont typeface="+mj-lt"/>
              <a:buAutoNum type="arabicPeriod"/>
            </a:pPr>
            <a:r>
              <a:rPr lang="pl-PL" dirty="0">
                <a:solidFill>
                  <a:schemeClr val="tx2"/>
                </a:solidFill>
              </a:rPr>
              <a:t>Prezydent RP – nowe wybory</a:t>
            </a: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1898828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229600" cy="4525963"/>
          </a:xfrm>
        </p:spPr>
        <p:txBody>
          <a:bodyPr>
            <a:normAutofit/>
          </a:bodyPr>
          <a:lstStyle/>
          <a:p>
            <a:pPr algn="ctr">
              <a:buNone/>
            </a:pPr>
            <a:r>
              <a:rPr lang="pl-PL" sz="8000" dirty="0"/>
              <a:t>Referendum</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Tree>
    <p:extLst>
      <p:ext uri="{BB962C8B-B14F-4D97-AF65-F5344CB8AC3E}">
        <p14:creationId xmlns:p14="http://schemas.microsoft.com/office/powerpoint/2010/main" val="35197550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Referendum</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Definicja</a:t>
            </a:r>
          </a:p>
          <a:p>
            <a:pPr marL="514350" indent="-514350" algn="just">
              <a:buFont typeface="+mj-lt"/>
              <a:buAutoNum type="arabicPeriod"/>
            </a:pPr>
            <a:r>
              <a:rPr lang="pl-PL" dirty="0">
                <a:solidFill>
                  <a:schemeClr val="tx2"/>
                </a:solidFill>
              </a:rPr>
              <a:t>Szczególne formy:</a:t>
            </a:r>
          </a:p>
          <a:p>
            <a:pPr marL="914400" lvl="1" indent="-514350" algn="just">
              <a:buFont typeface="+mj-lt"/>
              <a:buAutoNum type="alphaLcParenR"/>
            </a:pPr>
            <a:r>
              <a:rPr lang="pl-PL" dirty="0">
                <a:solidFill>
                  <a:schemeClr val="tx2"/>
                </a:solidFill>
              </a:rPr>
              <a:t>inicjatywa ludowa</a:t>
            </a:r>
          </a:p>
          <a:p>
            <a:pPr marL="914400" lvl="1" indent="-514350" algn="just">
              <a:buFont typeface="+mj-lt"/>
              <a:buAutoNum type="alphaLcParenR"/>
            </a:pPr>
            <a:r>
              <a:rPr lang="pl-PL" dirty="0">
                <a:solidFill>
                  <a:schemeClr val="tx2"/>
                </a:solidFill>
              </a:rPr>
              <a:t>weto ludowe</a:t>
            </a:r>
          </a:p>
          <a:p>
            <a:pPr marL="514350" indent="-514350" algn="just">
              <a:buFont typeface="+mj-lt"/>
              <a:buAutoNum type="arabicPeriod"/>
            </a:pPr>
            <a:r>
              <a:rPr lang="pl-PL" dirty="0">
                <a:solidFill>
                  <a:schemeClr val="tx2"/>
                </a:solidFill>
              </a:rPr>
              <a:t>Rodzaje referendum:</a:t>
            </a:r>
          </a:p>
          <a:p>
            <a:pPr marL="914400" lvl="1" indent="-514350" algn="just">
              <a:buFont typeface="+mj-lt"/>
              <a:buAutoNum type="alphaLcParenR"/>
            </a:pPr>
            <a:r>
              <a:rPr lang="pl-PL" dirty="0">
                <a:solidFill>
                  <a:schemeClr val="tx2"/>
                </a:solidFill>
              </a:rPr>
              <a:t>ze względu na zasięg terytorialny:</a:t>
            </a:r>
          </a:p>
          <a:p>
            <a:pPr marL="1314450" lvl="2" indent="-514350" algn="just"/>
            <a:r>
              <a:rPr lang="pl-PL" dirty="0">
                <a:solidFill>
                  <a:schemeClr val="tx2"/>
                </a:solidFill>
              </a:rPr>
              <a:t>ogólnokrajowe</a:t>
            </a:r>
          </a:p>
          <a:p>
            <a:pPr marL="1314450" lvl="2" indent="-514350" algn="just"/>
            <a:r>
              <a:rPr lang="pl-PL" dirty="0">
                <a:solidFill>
                  <a:schemeClr val="tx2"/>
                </a:solidFill>
              </a:rPr>
              <a:t>lokalne</a:t>
            </a:r>
          </a:p>
          <a:p>
            <a:pPr marL="914400" lvl="1" indent="-514350" algn="just">
              <a:buFont typeface="+mj-lt"/>
              <a:buAutoNum type="alphaLcParenR"/>
            </a:pPr>
            <a:r>
              <a:rPr lang="pl-PL" dirty="0">
                <a:solidFill>
                  <a:schemeClr val="tx2"/>
                </a:solidFill>
              </a:rPr>
              <a:t>ze względu na obowiązek przeprowadzenia:</a:t>
            </a:r>
          </a:p>
          <a:p>
            <a:pPr marL="1314450" lvl="2" indent="-514350" algn="just"/>
            <a:r>
              <a:rPr lang="pl-PL" dirty="0">
                <a:solidFill>
                  <a:schemeClr val="tx2"/>
                </a:solidFill>
              </a:rPr>
              <a:t>obligatoryjne</a:t>
            </a:r>
          </a:p>
          <a:p>
            <a:pPr marL="1314450" lvl="2" indent="-514350" algn="just"/>
            <a:r>
              <a:rPr lang="pl-PL" dirty="0">
                <a:solidFill>
                  <a:schemeClr val="tx2"/>
                </a:solidFill>
              </a:rPr>
              <a:t>fakultatywne</a:t>
            </a:r>
          </a:p>
          <a:p>
            <a:pPr marL="914400" lvl="1" indent="-514350" algn="just">
              <a:buFont typeface="+mj-lt"/>
              <a:buAutoNum type="alphaLcParenR"/>
            </a:pPr>
            <a:r>
              <a:rPr lang="pl-PL" dirty="0">
                <a:solidFill>
                  <a:schemeClr val="tx2"/>
                </a:solidFill>
              </a:rPr>
              <a:t>ze względu na skutek prawny:</a:t>
            </a:r>
          </a:p>
          <a:p>
            <a:pPr marL="1314450" lvl="2" indent="-514350" algn="just"/>
            <a:r>
              <a:rPr lang="pl-PL" dirty="0">
                <a:solidFill>
                  <a:schemeClr val="tx2"/>
                </a:solidFill>
              </a:rPr>
              <a:t>wiążące</a:t>
            </a:r>
          </a:p>
          <a:p>
            <a:pPr marL="1314450" lvl="2" indent="-514350" algn="just"/>
            <a:r>
              <a:rPr lang="pl-PL" dirty="0">
                <a:solidFill>
                  <a:schemeClr val="tx2"/>
                </a:solidFill>
              </a:rPr>
              <a:t>konsultacyjne</a:t>
            </a:r>
          </a:p>
          <a:p>
            <a:pPr marL="914400" lvl="1" indent="-514350" algn="just">
              <a:buFont typeface="+mj-lt"/>
              <a:buAutoNum type="alphaLcParenR"/>
            </a:pPr>
            <a:r>
              <a:rPr lang="pl-PL" dirty="0">
                <a:solidFill>
                  <a:schemeClr val="tx2"/>
                </a:solidFill>
              </a:rPr>
              <a:t>ze względu na moment przeprowadzenia:</a:t>
            </a:r>
          </a:p>
          <a:p>
            <a:pPr marL="1314450" lvl="2" indent="-514350" algn="just"/>
            <a:r>
              <a:rPr lang="pl-PL" dirty="0">
                <a:solidFill>
                  <a:schemeClr val="tx2"/>
                </a:solidFill>
              </a:rPr>
              <a:t>uprzednie</a:t>
            </a:r>
          </a:p>
          <a:p>
            <a:pPr marL="1314450" lvl="2" indent="-514350" algn="just"/>
            <a:r>
              <a:rPr lang="pl-PL" dirty="0">
                <a:solidFill>
                  <a:schemeClr val="tx2"/>
                </a:solidFill>
              </a:rPr>
              <a:t>następcze</a:t>
            </a: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53470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anim calcmode="lin" valueType="num">
                                      <p:cBhvr additive="base">
                                        <p:cTn id="5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 calcmode="lin" valueType="num">
                                      <p:cBhvr additive="base">
                                        <p:cTn id="6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9" end="9"/>
                                            </p:txEl>
                                          </p:spTgt>
                                        </p:tgtEl>
                                        <p:attrNameLst>
                                          <p:attrName>style.visibility</p:attrName>
                                        </p:attrNameLst>
                                      </p:cBhvr>
                                      <p:to>
                                        <p:strVal val="visible"/>
                                      </p:to>
                                    </p:set>
                                    <p:anim calcmode="lin" valueType="num">
                                      <p:cBhvr additive="base">
                                        <p:cTn id="6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0" end="10"/>
                                            </p:txEl>
                                          </p:spTgt>
                                        </p:tgtEl>
                                        <p:attrNameLst>
                                          <p:attrName>style.visibility</p:attrName>
                                        </p:attrNameLst>
                                      </p:cBhvr>
                                      <p:to>
                                        <p:strVal val="visible"/>
                                      </p:to>
                                    </p:set>
                                    <p:anim calcmode="lin" valueType="num">
                                      <p:cBhvr additive="base">
                                        <p:cTn id="7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1" end="11"/>
                                            </p:txEl>
                                          </p:spTgt>
                                        </p:tgtEl>
                                        <p:attrNameLst>
                                          <p:attrName>style.visibility</p:attrName>
                                        </p:attrNameLst>
                                      </p:cBhvr>
                                      <p:to>
                                        <p:strVal val="visible"/>
                                      </p:to>
                                    </p:set>
                                    <p:anim calcmode="lin" valueType="num">
                                      <p:cBhvr additive="base">
                                        <p:cTn id="7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2" end="12"/>
                                            </p:txEl>
                                          </p:spTgt>
                                        </p:tgtEl>
                                        <p:attrNameLst>
                                          <p:attrName>style.visibility</p:attrName>
                                        </p:attrNameLst>
                                      </p:cBhvr>
                                      <p:to>
                                        <p:strVal val="visible"/>
                                      </p:to>
                                    </p:set>
                                    <p:anim calcmode="lin" valueType="num">
                                      <p:cBhvr additive="base">
                                        <p:cTn id="8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13" end="13"/>
                                            </p:txEl>
                                          </p:spTgt>
                                        </p:tgtEl>
                                        <p:attrNameLst>
                                          <p:attrName>style.visibility</p:attrName>
                                        </p:attrNameLst>
                                      </p:cBhvr>
                                      <p:to>
                                        <p:strVal val="visible"/>
                                      </p:to>
                                    </p:set>
                                    <p:anim calcmode="lin" valueType="num">
                                      <p:cBhvr additive="base">
                                        <p:cTn id="9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
                                            <p:txEl>
                                              <p:pRg st="14" end="14"/>
                                            </p:txEl>
                                          </p:spTgt>
                                        </p:tgtEl>
                                        <p:attrNameLst>
                                          <p:attrName>style.visibility</p:attrName>
                                        </p:attrNameLst>
                                      </p:cBhvr>
                                      <p:to>
                                        <p:strVal val="visible"/>
                                      </p:to>
                                    </p:set>
                                    <p:anim calcmode="lin" valueType="num">
                                      <p:cBhvr additive="base">
                                        <p:cTn id="9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4">
                                            <p:txEl>
                                              <p:pRg st="15" end="15"/>
                                            </p:txEl>
                                          </p:spTgt>
                                        </p:tgtEl>
                                        <p:attrNameLst>
                                          <p:attrName>style.visibility</p:attrName>
                                        </p:attrNameLst>
                                      </p:cBhvr>
                                      <p:to>
                                        <p:strVal val="visible"/>
                                      </p:to>
                                    </p:set>
                                    <p:anim calcmode="lin" valueType="num">
                                      <p:cBhvr additive="base">
                                        <p:cTn id="103" dur="500" fill="hold"/>
                                        <p:tgtEl>
                                          <p:spTgt spid="4">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4">
                                            <p:txEl>
                                              <p:pRg st="16" end="16"/>
                                            </p:txEl>
                                          </p:spTgt>
                                        </p:tgtEl>
                                        <p:attrNameLst>
                                          <p:attrName>style.visibility</p:attrName>
                                        </p:attrNameLst>
                                      </p:cBhvr>
                                      <p:to>
                                        <p:strVal val="visible"/>
                                      </p:to>
                                    </p:set>
                                    <p:anim calcmode="lin" valueType="num">
                                      <p:cBhvr additive="base">
                                        <p:cTn id="109"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Referenda w Konstytucji RP</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Art. 125 – w sprawach o szczególnym znaczeniu dla państwa</a:t>
            </a:r>
          </a:p>
          <a:p>
            <a:pPr marL="514350" indent="-514350" algn="just">
              <a:buFont typeface="+mj-lt"/>
              <a:buAutoNum type="arabicPeriod"/>
            </a:pPr>
            <a:r>
              <a:rPr lang="pl-PL" dirty="0">
                <a:solidFill>
                  <a:schemeClr val="tx2"/>
                </a:solidFill>
              </a:rPr>
              <a:t>Art. 90 ust. 3 – w sprawie wyrażenia zgody na ratyfikację umowy międzynarodowej przekazującej organizacji międzynarodowej lub organowi międzynarodowemu kompetencje organów władzy publicznej w niektórych sprawach</a:t>
            </a:r>
          </a:p>
          <a:p>
            <a:pPr marL="514350" indent="-514350" algn="just">
              <a:buFont typeface="+mj-lt"/>
              <a:buAutoNum type="arabicPeriod"/>
            </a:pPr>
            <a:r>
              <a:rPr lang="pl-PL" dirty="0">
                <a:solidFill>
                  <a:schemeClr val="tx2"/>
                </a:solidFill>
              </a:rPr>
              <a:t>Art. 235 ust. 6 – w sprawie zmiany Konstytucji</a:t>
            </a:r>
          </a:p>
          <a:p>
            <a:pPr marL="514350" indent="-514350" algn="just">
              <a:buFont typeface="+mj-lt"/>
              <a:buAutoNum type="arabicPeriod"/>
            </a:pPr>
            <a:r>
              <a:rPr lang="pl-PL" dirty="0">
                <a:solidFill>
                  <a:schemeClr val="tx2"/>
                </a:solidFill>
              </a:rPr>
              <a:t>Art. 170 – referendum lokalne</a:t>
            </a: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63863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08720"/>
            <a:ext cx="8229600" cy="4525963"/>
          </a:xfrm>
        </p:spPr>
        <p:txBody>
          <a:bodyPr>
            <a:normAutofit/>
          </a:bodyPr>
          <a:lstStyle/>
          <a:p>
            <a:pPr algn="ctr">
              <a:buNone/>
            </a:pPr>
            <a:r>
              <a:rPr lang="pl-PL" sz="8000" dirty="0"/>
              <a:t>Kazusy</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Tree>
    <p:extLst>
      <p:ext uri="{BB962C8B-B14F-4D97-AF65-F5344CB8AC3E}">
        <p14:creationId xmlns:p14="http://schemas.microsoft.com/office/powerpoint/2010/main" val="406911714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1</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i="1" dirty="0">
                <a:solidFill>
                  <a:schemeClr val="tx2"/>
                </a:solidFill>
              </a:rPr>
              <a:t>Prezydent RP zarządził wybory do Sejmu i Senatu na dzień 18 maja 2014 r. (pierwsze posiedzenie poprzedniego Sejmu odbyło się 22 lipca 2010 r.). W wyborach do Senatu postanowiła wystartować dotychczasowa posłanka p. Marta Kalisz (urodzona 31 maja 1984 r.). W wyborach w swoim okręgu uzyskała 37% głosów, co stanowiło najwyższy wynik. Niestety, na 2 miesiące przed końcem kadencji p. Marta Kalisz umarła. W związku z tym, że do końca kadencji pozostało mniej niż 6 miesięcy, nie przeprowadzono przedterminowych wyborów, a mandat po p. Marcie Kalisz uzyskał p. Maciej Pilch, który w wyborach uzyskał drugi wynik w okręgu.</a:t>
            </a:r>
          </a:p>
          <a:p>
            <a:pPr marL="0" indent="0" algn="just">
              <a:buNone/>
            </a:pPr>
            <a:endParaRPr lang="pl-PL" dirty="0">
              <a:solidFill>
                <a:schemeClr val="tx2"/>
              </a:solidFill>
            </a:endParaRPr>
          </a:p>
          <a:p>
            <a:pPr marL="0" indent="0" algn="just">
              <a:buNone/>
            </a:pPr>
            <a:r>
              <a:rPr lang="pl-PL" dirty="0">
                <a:solidFill>
                  <a:schemeClr val="tx2"/>
                </a:solidFill>
              </a:rPr>
              <a:t>Oceń przedstawiony stan faktyczny.</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25741143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2</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114" y="1828800"/>
            <a:ext cx="7657899" cy="3472408"/>
          </a:xfrm>
          <a:prstGeom prst="rect">
            <a:avLst/>
          </a:prstGeom>
        </p:spPr>
      </p:pic>
    </p:spTree>
    <p:extLst>
      <p:ext uri="{BB962C8B-B14F-4D97-AF65-F5344CB8AC3E}">
        <p14:creationId xmlns:p14="http://schemas.microsoft.com/office/powerpoint/2010/main" val="15763105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3</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28800"/>
            <a:ext cx="8712968" cy="4120480"/>
          </a:xfrm>
          <a:prstGeom prst="rect">
            <a:avLst/>
          </a:prstGeom>
        </p:spPr>
      </p:pic>
    </p:spTree>
    <p:extLst>
      <p:ext uri="{BB962C8B-B14F-4D97-AF65-F5344CB8AC3E}">
        <p14:creationId xmlns:p14="http://schemas.microsoft.com/office/powerpoint/2010/main" val="112164144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4</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09" y="1828800"/>
            <a:ext cx="7816703" cy="3904456"/>
          </a:xfrm>
          <a:prstGeom prst="rect">
            <a:avLst/>
          </a:prstGeom>
        </p:spPr>
      </p:pic>
    </p:spTree>
    <p:extLst>
      <p:ext uri="{BB962C8B-B14F-4D97-AF65-F5344CB8AC3E}">
        <p14:creationId xmlns:p14="http://schemas.microsoft.com/office/powerpoint/2010/main" val="4168289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Przesłanki posiadania czynnego prawa wyborczego</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sz="2600" dirty="0">
                <a:solidFill>
                  <a:srgbClr val="002060"/>
                </a:solidFill>
              </a:rPr>
              <a:t>Obywatelstwo polskie – wyjątki dla obywateli UE: </a:t>
            </a:r>
          </a:p>
          <a:p>
            <a:pPr marL="914400" lvl="1" indent="-514350" algn="just">
              <a:buFont typeface="+mj-lt"/>
              <a:buAutoNum type="alphaLcParenR"/>
            </a:pPr>
            <a:r>
              <a:rPr lang="pl-PL" sz="2200" dirty="0">
                <a:solidFill>
                  <a:srgbClr val="002060"/>
                </a:solidFill>
              </a:rPr>
              <a:t>wybory do Parlamentu Europejskiego (art. 10 § 1 pkt 2 kodeksu wyborczego) </a:t>
            </a:r>
          </a:p>
          <a:p>
            <a:pPr marL="914400" lvl="1" indent="-514350" algn="just">
              <a:buFont typeface="+mj-lt"/>
              <a:buAutoNum type="alphaLcParenR"/>
            </a:pPr>
            <a:r>
              <a:rPr lang="pl-PL" sz="2200" dirty="0">
                <a:solidFill>
                  <a:srgbClr val="002060"/>
                </a:solidFill>
              </a:rPr>
              <a:t>wybory do rad gmin i na wójta, burmistrza lub prezydenta miasta (art. 10 § 1 pkt 3 lit. a i c oraz pkt 4 kodeksu wyborczego</a:t>
            </a:r>
          </a:p>
          <a:p>
            <a:pPr marL="514350" indent="-514350" algn="just">
              <a:buFont typeface="+mj-lt"/>
              <a:buAutoNum type="arabicPeriod"/>
            </a:pPr>
            <a:r>
              <a:rPr lang="pl-PL" sz="2600" dirty="0">
                <a:solidFill>
                  <a:srgbClr val="002060"/>
                </a:solidFill>
              </a:rPr>
              <a:t>Ukończenie 18. roku życia</a:t>
            </a:r>
          </a:p>
          <a:p>
            <a:pPr marL="514350" indent="-514350" algn="just">
              <a:buFont typeface="+mj-lt"/>
              <a:buAutoNum type="arabicPeriod"/>
            </a:pPr>
            <a:r>
              <a:rPr lang="pl-PL" sz="2600" dirty="0">
                <a:solidFill>
                  <a:srgbClr val="002060"/>
                </a:solidFill>
              </a:rPr>
              <a:t>Pełnia praw publicznych i wyborczych</a:t>
            </a:r>
          </a:p>
          <a:p>
            <a:pPr marL="514350" indent="-514350" algn="just">
              <a:buFont typeface="+mj-lt"/>
              <a:buAutoNum type="arabicPeriod"/>
            </a:pPr>
            <a:r>
              <a:rPr lang="pl-PL" sz="2600" dirty="0">
                <a:solidFill>
                  <a:srgbClr val="002060"/>
                </a:solidFill>
              </a:rPr>
              <a:t>Pełna zdolność do czynności prawnych</a:t>
            </a:r>
          </a:p>
          <a:p>
            <a:pPr marL="514350" indent="-514350" algn="just">
              <a:buFont typeface="+mj-lt"/>
              <a:buAutoNum type="arabicPeriod"/>
            </a:pPr>
            <a:r>
              <a:rPr lang="pl-PL" sz="2600" dirty="0">
                <a:solidFill>
                  <a:srgbClr val="002060"/>
                </a:solidFill>
              </a:rPr>
              <a:t>Cenzus domicylu:</a:t>
            </a:r>
          </a:p>
          <a:p>
            <a:pPr marL="914400" lvl="1" indent="-514350" algn="just">
              <a:buFont typeface="+mj-lt"/>
              <a:buAutoNum type="alphaLcParenR"/>
            </a:pPr>
            <a:r>
              <a:rPr lang="pl-PL" sz="2200" dirty="0">
                <a:solidFill>
                  <a:srgbClr val="002060"/>
                </a:solidFill>
              </a:rPr>
              <a:t>w wyborach do Parlamentu Europejskiego – stałe zamieszkiwanie na terytorium RP w przypadku obywateli innych państw UE (art. 10 § 1 pkt 2 kodeksu wyborczego)</a:t>
            </a:r>
          </a:p>
          <a:p>
            <a:pPr marL="914400" lvl="1" indent="-514350" algn="just">
              <a:buFont typeface="+mj-lt"/>
              <a:buAutoNum type="alphaLcParenR"/>
            </a:pPr>
            <a:r>
              <a:rPr lang="pl-PL" sz="2200" dirty="0">
                <a:solidFill>
                  <a:srgbClr val="002060"/>
                </a:solidFill>
              </a:rPr>
              <a:t>w wyborach samorządowych  - stałe zamieszkiwanie na terenie danej jednostki samorządu (art. 10 § 1 pkt 3 i 4 kodeksu wyborczego)</a:t>
            </a:r>
          </a:p>
          <a:p>
            <a:pPr marL="0" indent="0" algn="just">
              <a:buNone/>
            </a:pPr>
            <a:endParaRPr lang="pl-PL" sz="2400" dirty="0">
              <a:solidFill>
                <a:srgbClr val="002060"/>
              </a:solidFill>
            </a:endParaRPr>
          </a:p>
        </p:txBody>
      </p:sp>
    </p:spTree>
    <p:extLst>
      <p:ext uri="{BB962C8B-B14F-4D97-AF65-F5344CB8AC3E}">
        <p14:creationId xmlns:p14="http://schemas.microsoft.com/office/powerpoint/2010/main" val="255733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5</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09" y="1828800"/>
            <a:ext cx="7816703" cy="4120480"/>
          </a:xfrm>
          <a:prstGeom prst="rect">
            <a:avLst/>
          </a:prstGeom>
        </p:spPr>
      </p:pic>
    </p:spTree>
    <p:extLst>
      <p:ext uri="{BB962C8B-B14F-4D97-AF65-F5344CB8AC3E}">
        <p14:creationId xmlns:p14="http://schemas.microsoft.com/office/powerpoint/2010/main" val="23640033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6</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261" y="1229264"/>
            <a:ext cx="7830751" cy="4720016"/>
          </a:xfrm>
          <a:prstGeom prst="rect">
            <a:avLst/>
          </a:prstGeom>
        </p:spPr>
      </p:pic>
    </p:spTree>
    <p:extLst>
      <p:ext uri="{BB962C8B-B14F-4D97-AF65-F5344CB8AC3E}">
        <p14:creationId xmlns:p14="http://schemas.microsoft.com/office/powerpoint/2010/main" val="24278861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7</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05" y="1828800"/>
            <a:ext cx="8766975" cy="3975308"/>
          </a:xfrm>
          <a:prstGeom prst="rect">
            <a:avLst/>
          </a:prstGeom>
        </p:spPr>
      </p:pic>
    </p:spTree>
    <p:extLst>
      <p:ext uri="{BB962C8B-B14F-4D97-AF65-F5344CB8AC3E}">
        <p14:creationId xmlns:p14="http://schemas.microsoft.com/office/powerpoint/2010/main" val="16494575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8</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556792"/>
            <a:ext cx="7921501" cy="4248472"/>
          </a:xfrm>
          <a:prstGeom prst="rect">
            <a:avLst/>
          </a:prstGeom>
        </p:spPr>
      </p:pic>
    </p:spTree>
    <p:extLst>
      <p:ext uri="{BB962C8B-B14F-4D97-AF65-F5344CB8AC3E}">
        <p14:creationId xmlns:p14="http://schemas.microsoft.com/office/powerpoint/2010/main" val="8152877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9</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79" y="1828800"/>
            <a:ext cx="8086233" cy="4120480"/>
          </a:xfrm>
          <a:prstGeom prst="rect">
            <a:avLst/>
          </a:prstGeom>
        </p:spPr>
      </p:pic>
    </p:spTree>
    <p:extLst>
      <p:ext uri="{BB962C8B-B14F-4D97-AF65-F5344CB8AC3E}">
        <p14:creationId xmlns:p14="http://schemas.microsoft.com/office/powerpoint/2010/main" val="182139911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10</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2" name="Obraz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79" y="1828800"/>
            <a:ext cx="8086233" cy="4120480"/>
          </a:xfrm>
          <a:prstGeom prst="rect">
            <a:avLst/>
          </a:prstGeom>
        </p:spPr>
      </p:pic>
    </p:spTree>
    <p:extLst>
      <p:ext uri="{BB962C8B-B14F-4D97-AF65-F5344CB8AC3E}">
        <p14:creationId xmlns:p14="http://schemas.microsoft.com/office/powerpoint/2010/main" val="6849252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Kazus nr 11</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4779" y="5949280"/>
            <a:ext cx="9144000" cy="7200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dirty="0">
                <a:solidFill>
                  <a:schemeClr val="tx2"/>
                </a:solidFill>
              </a:rPr>
              <a:t>Jak należy zakwalifikować taki głos w wyborach do Sejmu?</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pic>
        <p:nvPicPr>
          <p:cNvPr id="6" name="Obraz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79" y="1498880"/>
            <a:ext cx="8733685" cy="4450400"/>
          </a:xfrm>
          <a:prstGeom prst="rect">
            <a:avLst/>
          </a:prstGeom>
        </p:spPr>
      </p:pic>
    </p:spTree>
    <p:extLst>
      <p:ext uri="{BB962C8B-B14F-4D97-AF65-F5344CB8AC3E}">
        <p14:creationId xmlns:p14="http://schemas.microsoft.com/office/powerpoint/2010/main" val="218372599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85000" lnSpcReduction="10000"/>
          </a:bodyPr>
          <a:lstStyle/>
          <a:p>
            <a:pPr algn="ctr">
              <a:buNone/>
            </a:pPr>
            <a:r>
              <a:rPr lang="pl-PL" sz="4400" dirty="0"/>
              <a:t>Uwzględnianie rzeczywistej woli wyborcy</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3821" y="1032988"/>
            <a:ext cx="9144000" cy="5564364"/>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i="1" dirty="0"/>
              <a:t>„(…) akt głosowania ma charakter publiczny (ustrojowy). Nie jest prywatnoprawnym oświadczeniem woli poddającym się wykładni, które na dodatek, pod pewnymi warunkami, można odwołać. Intencje więc oraz wola wyborcy muszą być wyrażone jasno, w sposób niebudzący wątpliwości i to w chwili głosowania. Głosowanie poprzedza wielotygodniowa kampania wyborcza, w czasie której uprawnieni do głosowania mają czas na zapoznanie się z programami poszczególnych komitetów wyborczych i ich kandydatami. Samo głosowanie – czynność dobrowolna i świadoma – jest już tylko przysłowiową «kropką nad i». Brakiem zdecydowania w momencie głosowania, dekoncentracją, niedostatecznym skupieniem ryzykuje wyborca oddanie nieważnego głosu. Z drugiej strony, precyzyjne uregulowanie reguł głosowania i nawet nieco restrykcyjne kryteria ważności głosu, jeżeli nawet nie wykluczają, to na pewno utrudniają jego przerobienie (sfałszowanie). Dotyczy to zwłaszcza tak prostego sposobu jak manipulowanie znakami «x» przez ich dopisywanie i zamazywanie lub przekreślanie. Zatem za ścisłym określeniem zasad głosowania przemawia także interes ogólny (społeczny)”</a:t>
            </a:r>
          </a:p>
          <a:p>
            <a:pPr marL="0" indent="0" algn="just">
              <a:buNone/>
            </a:pPr>
            <a:r>
              <a:rPr lang="pl-PL" i="1" dirty="0"/>
              <a:t>(Postanowienie Sądu Najwyższego z dnia 30 października 2001 r., sygn. akt III SW 79/01, OSNP 2002, nr 3, poz. 57)</a:t>
            </a: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41751284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84916"/>
            <a:ext cx="8229600" cy="648072"/>
          </a:xfrm>
        </p:spPr>
        <p:txBody>
          <a:bodyPr>
            <a:normAutofit fontScale="92500" lnSpcReduction="20000"/>
          </a:bodyPr>
          <a:lstStyle/>
          <a:p>
            <a:pPr algn="ctr">
              <a:buNone/>
            </a:pPr>
            <a:r>
              <a:rPr lang="pl-PL" sz="4400" dirty="0"/>
              <a:t>Na następne zajęcia:</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1032988"/>
            <a:ext cx="9144000" cy="570838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chemeClr val="tx2"/>
                </a:solidFill>
              </a:rPr>
              <a:t>Art. 95, 98, 102-114 i 124 Konstytucji RP;</a:t>
            </a:r>
          </a:p>
          <a:p>
            <a:pPr marL="514350" indent="-514350" algn="just">
              <a:buFont typeface="+mj-lt"/>
              <a:buAutoNum type="arabicPeriod"/>
            </a:pPr>
            <a:r>
              <a:rPr lang="pl-PL" dirty="0">
                <a:solidFill>
                  <a:schemeClr val="tx2"/>
                </a:solidFill>
              </a:rPr>
              <a:t>Art. 1-7a, art. 9 ust. 1-3 oraz 9-10, art. 10 ust. 1-3 oraz 7-8, art. 10b-17, art. 19-22, art. 23 ust. 1-3, art. 24, art. 25 ust. 1-2 i 5, art. 26 ust. 1 i 3, art. 27, art. 29-31, art. 33-34, art. 35 ust. 1 zd. 1 i 2, art. 35 ust. 3-5, art. 35-36, art. 42 i 43 ust. 1, art. 45-46 ustawy o wykonywaniu mandatu posła i senatora;</a:t>
            </a:r>
          </a:p>
          <a:p>
            <a:pPr marL="514350" indent="-514350" algn="just">
              <a:buFont typeface="+mj-lt"/>
              <a:buAutoNum type="arabicPeriod"/>
            </a:pPr>
            <a:r>
              <a:rPr lang="pl-PL" dirty="0">
                <a:solidFill>
                  <a:schemeClr val="tx2"/>
                </a:solidFill>
              </a:rPr>
              <a:t>Art. 1-6b, 7 ust. 1-4, art. 8-23 ust. 1, art. 24 ust. 1, art. 25 ust. 1-3, art. 137 i 139 ust. 1, art. 143, art. 145-147, 148a ust. 2 </a:t>
            </a:r>
            <a:r>
              <a:rPr lang="pl-PL">
                <a:solidFill>
                  <a:schemeClr val="tx2"/>
                </a:solidFill>
              </a:rPr>
              <a:t>regulaminu Sejmu;</a:t>
            </a:r>
            <a:endParaRPr lang="pl-PL" dirty="0">
              <a:solidFill>
                <a:schemeClr val="tx2"/>
              </a:solidFill>
            </a:endParaRPr>
          </a:p>
          <a:p>
            <a:pPr marL="514350" indent="-514350" algn="just">
              <a:buFont typeface="+mj-lt"/>
              <a:buAutoNum type="arabicPeriod"/>
            </a:pPr>
            <a:r>
              <a:rPr lang="pl-PL" dirty="0">
                <a:solidFill>
                  <a:schemeClr val="tx2"/>
                </a:solidFill>
              </a:rPr>
              <a:t>Art. 247, 249-251, 279 oraz 281-282 Kodeksu wyborczego</a:t>
            </a:r>
          </a:p>
          <a:p>
            <a:pPr marL="514350" indent="-514350" algn="just">
              <a:buFont typeface="+mj-lt"/>
              <a:buAutoNum type="arabicPeriod"/>
            </a:pPr>
            <a:endParaRPr lang="pl-PL" dirty="0">
              <a:solidFill>
                <a:schemeClr val="tx2"/>
              </a:solidFill>
            </a:endParaRPr>
          </a:p>
          <a:p>
            <a:pPr marL="914400" lvl="1" indent="-514350" algn="just">
              <a:buFont typeface="+mj-lt"/>
              <a:buAutoNum type="alphaLcParenR"/>
            </a:pPr>
            <a:endParaRPr lang="pl-PL" dirty="0">
              <a:solidFill>
                <a:schemeClr val="tx2"/>
              </a:solidFill>
            </a:endParaRPr>
          </a:p>
          <a:p>
            <a:pPr algn="just">
              <a:buFont typeface="Wingdings" panose="05000000000000000000" pitchFamily="2" charset="2"/>
              <a:buChar char="§"/>
            </a:pPr>
            <a:endParaRPr lang="pl-PL" dirty="0">
              <a:solidFill>
                <a:schemeClr val="tx2"/>
              </a:solidFill>
            </a:endParaRPr>
          </a:p>
          <a:p>
            <a:pPr marL="0" indent="0" algn="just">
              <a:buNone/>
            </a:pPr>
            <a:endParaRPr lang="pl-PL" sz="2800" b="0" dirty="0">
              <a:solidFill>
                <a:schemeClr val="tx2"/>
              </a:solidFill>
              <a:ea typeface="Cambria Math" panose="02040503050406030204" pitchFamily="18" charset="0"/>
            </a:endParaRPr>
          </a:p>
          <a:p>
            <a:pPr marL="0" indent="0" algn="just">
              <a:buNone/>
            </a:pPr>
            <a:endParaRPr lang="pl-PL" sz="2000" dirty="0">
              <a:solidFill>
                <a:srgbClr val="002060"/>
              </a:solidFill>
            </a:endParaRPr>
          </a:p>
          <a:p>
            <a:pPr marL="1314450" lvl="2" indent="-514350" algn="just">
              <a:buFont typeface="Wingdings" panose="05000000000000000000" pitchFamily="2" charset="2"/>
              <a:buChar char="Ø"/>
            </a:pPr>
            <a:endParaRPr lang="pl-PL" sz="2000" dirty="0">
              <a:solidFill>
                <a:srgbClr val="002060"/>
              </a:solidFill>
            </a:endParaRPr>
          </a:p>
        </p:txBody>
      </p:sp>
    </p:spTree>
    <p:extLst>
      <p:ext uri="{BB962C8B-B14F-4D97-AF65-F5344CB8AC3E}">
        <p14:creationId xmlns:p14="http://schemas.microsoft.com/office/powerpoint/2010/main" val="363169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88640"/>
            <a:ext cx="9036495" cy="1368151"/>
          </a:xfrm>
        </p:spPr>
        <p:txBody>
          <a:bodyPr>
            <a:normAutofit/>
          </a:bodyPr>
          <a:lstStyle/>
          <a:p>
            <a:pPr algn="ctr">
              <a:buNone/>
            </a:pPr>
            <a:r>
              <a:rPr lang="pl-PL" dirty="0"/>
              <a:t>Przesłanki posiadania czynnego prawa wyborczego</a:t>
            </a:r>
          </a:p>
          <a:p>
            <a:pPr algn="ctr">
              <a:buNone/>
            </a:pPr>
            <a:endParaRPr lang="pl-PL" sz="5400" dirty="0"/>
          </a:p>
        </p:txBody>
      </p:sp>
      <p:sp>
        <p:nvSpPr>
          <p:cNvPr id="5" name="Tytuł 1"/>
          <p:cNvSpPr txBox="1">
            <a:spLocks/>
          </p:cNvSpPr>
          <p:nvPr/>
        </p:nvSpPr>
        <p:spPr>
          <a:xfrm>
            <a:off x="395536" y="188640"/>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0" y="872714"/>
            <a:ext cx="9144000" cy="586865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pl-PL" sz="3400" dirty="0"/>
              <a:t>Art. 62 Konstytucji RP</a:t>
            </a:r>
          </a:p>
          <a:p>
            <a:pPr marL="0" indent="0" algn="just">
              <a:buNone/>
            </a:pPr>
            <a:r>
              <a:rPr lang="pl-PL" sz="3400" i="1" dirty="0"/>
              <a:t>Obywatel polski ma prawo udziału w referendum oraz prawo wybierania Prezydenta Rzeczypospolitej, posłów, senatorów i przedstawicieli do organów samorządu terytorialnego, jeżeli najpóźniej w dniu głosowania kończy 18 lat.</a:t>
            </a:r>
          </a:p>
          <a:p>
            <a:pPr marL="0" indent="0" algn="just">
              <a:buNone/>
            </a:pPr>
            <a:endParaRPr lang="pl-PL" sz="3400" i="1" dirty="0">
              <a:solidFill>
                <a:srgbClr val="002060"/>
              </a:solidFill>
            </a:endParaRPr>
          </a:p>
          <a:p>
            <a:pPr marL="0" indent="0" algn="just">
              <a:buNone/>
            </a:pPr>
            <a:r>
              <a:rPr lang="pl-PL" sz="3400" dirty="0">
                <a:solidFill>
                  <a:srgbClr val="002060"/>
                </a:solidFill>
              </a:rPr>
              <a:t>Czy w takim razie przyznanie czynnego prawa wyborczego w wyborach gminnych oraz do PE osobom nieposiadającym obywatelstwa polskiego jest zgodne z Konstytucją RP?</a:t>
            </a:r>
          </a:p>
          <a:p>
            <a:pPr marL="0" indent="0" algn="just">
              <a:buNone/>
            </a:pPr>
            <a:endParaRPr lang="pl-PL" sz="3400" dirty="0">
              <a:solidFill>
                <a:srgbClr val="002060"/>
              </a:solidFill>
            </a:endParaRPr>
          </a:p>
          <a:p>
            <a:pPr marL="0" indent="0" algn="just">
              <a:buNone/>
            </a:pPr>
            <a:r>
              <a:rPr lang="pl-PL" sz="3400" dirty="0"/>
              <a:t>	</a:t>
            </a:r>
            <a:r>
              <a:rPr lang="pl-PL" sz="3400" i="1" dirty="0"/>
              <a:t>„[Wnioskodawcy] zdają się stać na stanowisku, że wszystkie prawa przyznane w Konstytucji obywatelom polskim charakteryzuje swoista ekskluzywność. Miałaby być ona rozumiana w ten sposób, że jeżeli dane prawo przyznane zostało obywatelowi polskiemu, to nie można go ponadto przyznać obywatelom innych państw, w tym obywatelom Unii Europejskiej (jakkolwiek obywatele polscy są też obywatelami Unii).</a:t>
            </a:r>
          </a:p>
          <a:p>
            <a:pPr marL="0" indent="0" algn="just">
              <a:buNone/>
            </a:pPr>
            <a:r>
              <a:rPr lang="pl-PL" sz="3400" i="1" dirty="0"/>
              <a:t>	Tak pojmowana "ekskluzywność" konstytucyjnych praw obywateli nie znajduje jednoznacznego uzasadnienia w postanowieniach samej Konstytucji. W szczególności nie każde rozciągnięcie określonego prawa obywatelskiego na inne osoby prowadzi do naruszenia gwarancji konstytucyjnej udzielonej temu prawu.” </a:t>
            </a:r>
          </a:p>
          <a:p>
            <a:pPr marL="0" indent="0" algn="r">
              <a:buNone/>
            </a:pPr>
            <a:r>
              <a:rPr lang="pl-PL" sz="3400" dirty="0"/>
              <a:t>(wyrok TK z 11 maja 2005 r., sygn. akt K 18/04)</a:t>
            </a:r>
            <a:endParaRPr lang="pl-PL" sz="3400" i="1" dirty="0"/>
          </a:p>
          <a:p>
            <a:pPr marL="0" indent="0" algn="just">
              <a:buNone/>
            </a:pPr>
            <a:endParaRPr lang="pl-PL" sz="2400" dirty="0">
              <a:solidFill>
                <a:srgbClr val="002060"/>
              </a:solidFill>
            </a:endParaRPr>
          </a:p>
        </p:txBody>
      </p:sp>
    </p:spTree>
    <p:extLst>
      <p:ext uri="{BB962C8B-B14F-4D97-AF65-F5344CB8AC3E}">
        <p14:creationId xmlns:p14="http://schemas.microsoft.com/office/powerpoint/2010/main" val="108109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1785</TotalTime>
  <Words>5863</Words>
  <Application>Microsoft Office PowerPoint</Application>
  <PresentationFormat>Pokaz na ekranie (4:3)</PresentationFormat>
  <Paragraphs>1618</Paragraphs>
  <Slides>88</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88</vt:i4>
      </vt:variant>
    </vt:vector>
  </HeadingPairs>
  <TitlesOfParts>
    <vt:vector size="94" baseType="lpstr">
      <vt:lpstr>Arial</vt:lpstr>
      <vt:lpstr>Calibri</vt:lpstr>
      <vt:lpstr>Cambria Math</vt:lpstr>
      <vt:lpstr>Courier New</vt:lpstr>
      <vt:lpstr>Wingdings</vt:lpstr>
      <vt:lpstr>Motyw pakietu Office</vt:lpstr>
      <vt:lpstr>Prawo konstytucyjne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cp:lastModifiedBy>
  <cp:revision>310</cp:revision>
  <dcterms:created xsi:type="dcterms:W3CDTF">2014-10-10T07:27:41Z</dcterms:created>
  <dcterms:modified xsi:type="dcterms:W3CDTF">2016-04-14T09:37:00Z</dcterms:modified>
</cp:coreProperties>
</file>