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9" r:id="rId22"/>
    <p:sldId id="300" r:id="rId23"/>
    <p:sldId id="298"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7" r:id="rId40"/>
    <p:sldId id="319" r:id="rId41"/>
    <p:sldId id="318" r:id="rId42"/>
    <p:sldId id="316"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8" d="100"/>
          <a:sy n="68" d="100"/>
        </p:scale>
        <p:origin x="14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2016-04-25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2016-04-25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a:t>Prawo konstytucyjne</a:t>
            </a:r>
          </a:p>
        </p:txBody>
      </p:sp>
      <p:sp>
        <p:nvSpPr>
          <p:cNvPr id="3" name="Podtytuł 2"/>
          <p:cNvSpPr>
            <a:spLocks noGrp="1"/>
          </p:cNvSpPr>
          <p:nvPr>
            <p:ph type="subTitle" idx="1"/>
          </p:nvPr>
        </p:nvSpPr>
        <p:spPr>
          <a:xfrm>
            <a:off x="179512" y="3284984"/>
            <a:ext cx="8276456" cy="1440160"/>
          </a:xfrm>
        </p:spPr>
        <p:txBody>
          <a:bodyPr/>
          <a:lstStyle/>
          <a:p>
            <a:r>
              <a:rPr lang="pl-PL" dirty="0">
                <a:solidFill>
                  <a:schemeClr val="tx1"/>
                </a:solidFill>
              </a:rPr>
              <a:t>Funkcje parlamentu</a:t>
            </a:r>
          </a:p>
        </p:txBody>
      </p:sp>
      <p:sp>
        <p:nvSpPr>
          <p:cNvPr id="4" name="pole tekstowe 3"/>
          <p:cNvSpPr txBox="1"/>
          <p:nvPr/>
        </p:nvSpPr>
        <p:spPr>
          <a:xfrm>
            <a:off x="3707904" y="5157192"/>
            <a:ext cx="5112568" cy="1477328"/>
          </a:xfrm>
          <a:prstGeom prst="rect">
            <a:avLst/>
          </a:prstGeom>
          <a:noFill/>
        </p:spPr>
        <p:txBody>
          <a:bodyPr wrap="square" rtlCol="0">
            <a:spAutoFit/>
          </a:bodyPr>
          <a:lstStyle/>
          <a:p>
            <a:pPr algn="r"/>
            <a:r>
              <a:rPr lang="pl-PL" dirty="0"/>
              <a:t>Mateusz Radajewski</a:t>
            </a:r>
          </a:p>
          <a:p>
            <a:pPr algn="r"/>
            <a:r>
              <a:rPr lang="pl-PL" dirty="0"/>
              <a:t>Katedra Prawa Konstytucyjnego</a:t>
            </a:r>
          </a:p>
          <a:p>
            <a:pPr algn="r"/>
            <a:r>
              <a:rPr lang="pl-PL" dirty="0"/>
              <a:t>Wydział Prawa, Administracji i Ekonomii</a:t>
            </a:r>
          </a:p>
          <a:p>
            <a:pPr algn="r"/>
            <a:r>
              <a:rPr lang="pl-PL" dirty="0"/>
              <a:t>Uniwersytet Wrocławski</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Pierwsze czytanie</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dirty="0">
                <a:solidFill>
                  <a:srgbClr val="002060"/>
                </a:solidFill>
              </a:rPr>
              <a:t>do jego rozpoczęcia wnioskodawca może wnieść autopoprawkę (nie dot. to inicjatywy ludowej)</a:t>
            </a:r>
          </a:p>
          <a:p>
            <a:pPr algn="just">
              <a:buFont typeface="Wingdings" panose="05000000000000000000" pitchFamily="2" charset="2"/>
              <a:buChar char="Ø"/>
            </a:pPr>
            <a:r>
              <a:rPr lang="pl-PL" dirty="0">
                <a:solidFill>
                  <a:srgbClr val="002060"/>
                </a:solidFill>
              </a:rPr>
              <a:t>z reguły na posiedzeniu komisji – na posiedzeniu plenarnym Sejmu tylko projekty ustaw:</a:t>
            </a:r>
          </a:p>
          <a:p>
            <a:pPr lvl="1" algn="just">
              <a:buFont typeface="Arial" panose="020B0604020202020204" pitchFamily="34" charset="0"/>
              <a:buChar char="•"/>
            </a:pPr>
            <a:r>
              <a:rPr lang="pl-PL" sz="2400" dirty="0">
                <a:solidFill>
                  <a:srgbClr val="002060"/>
                </a:solidFill>
              </a:rPr>
              <a:t>o zmianie Konstytucji</a:t>
            </a:r>
          </a:p>
          <a:p>
            <a:pPr lvl="1" algn="just">
              <a:buFont typeface="Arial" panose="020B0604020202020204" pitchFamily="34" charset="0"/>
              <a:buChar char="•"/>
            </a:pPr>
            <a:r>
              <a:rPr lang="pl-PL" sz="2400" dirty="0">
                <a:solidFill>
                  <a:srgbClr val="002060"/>
                </a:solidFill>
              </a:rPr>
              <a:t>budżetowych</a:t>
            </a:r>
          </a:p>
          <a:p>
            <a:pPr lvl="1" algn="just">
              <a:buFont typeface="Arial" panose="020B0604020202020204" pitchFamily="34" charset="0"/>
              <a:buChar char="•"/>
            </a:pPr>
            <a:r>
              <a:rPr lang="pl-PL" sz="2400" dirty="0">
                <a:solidFill>
                  <a:srgbClr val="002060"/>
                </a:solidFill>
              </a:rPr>
              <a:t>podatkowych</a:t>
            </a:r>
          </a:p>
          <a:p>
            <a:pPr lvl="1" algn="just">
              <a:buFont typeface="Arial" panose="020B0604020202020204" pitchFamily="34" charset="0"/>
              <a:buChar char="•"/>
            </a:pPr>
            <a:r>
              <a:rPr lang="pl-PL" sz="2400" dirty="0">
                <a:solidFill>
                  <a:srgbClr val="002060"/>
                </a:solidFill>
              </a:rPr>
              <a:t>wyborczych (poza wyborami do PE)</a:t>
            </a:r>
          </a:p>
          <a:p>
            <a:pPr lvl="1" algn="just">
              <a:buFont typeface="Arial" panose="020B0604020202020204" pitchFamily="34" charset="0"/>
              <a:buChar char="•"/>
            </a:pPr>
            <a:r>
              <a:rPr lang="pl-PL" sz="2400" dirty="0">
                <a:solidFill>
                  <a:srgbClr val="002060"/>
                </a:solidFill>
              </a:rPr>
              <a:t>regulujących ustrój i właściwość władz publicznych</a:t>
            </a:r>
          </a:p>
          <a:p>
            <a:pPr lvl="1" algn="just">
              <a:buFont typeface="Arial" panose="020B0604020202020204" pitchFamily="34" charset="0"/>
              <a:buChar char="•"/>
            </a:pPr>
            <a:r>
              <a:rPr lang="pl-PL" sz="2400" dirty="0">
                <a:solidFill>
                  <a:srgbClr val="002060"/>
                </a:solidFill>
              </a:rPr>
              <a:t>kodeksów</a:t>
            </a:r>
          </a:p>
          <a:p>
            <a:pPr lvl="1" algn="just">
              <a:buFont typeface="Arial" panose="020B0604020202020204" pitchFamily="34" charset="0"/>
              <a:buChar char="•"/>
            </a:pPr>
            <a:r>
              <a:rPr lang="pl-PL" sz="2400" dirty="0">
                <a:solidFill>
                  <a:srgbClr val="002060"/>
                </a:solidFill>
              </a:rPr>
              <a:t>innych – jeżeli przemawiają za tym ważne względy</a:t>
            </a:r>
          </a:p>
          <a:p>
            <a:pPr algn="just">
              <a:buFont typeface="Wingdings" panose="05000000000000000000" pitchFamily="2" charset="2"/>
              <a:buChar char="Ø"/>
            </a:pPr>
            <a:r>
              <a:rPr lang="pl-PL" dirty="0">
                <a:solidFill>
                  <a:srgbClr val="002060"/>
                </a:solidFill>
              </a:rPr>
              <a:t>obejmuje:</a:t>
            </a:r>
          </a:p>
          <a:p>
            <a:pPr lvl="1" algn="just">
              <a:buFont typeface="Arial" panose="020B0604020202020204" pitchFamily="34" charset="0"/>
              <a:buChar char="•"/>
            </a:pPr>
            <a:r>
              <a:rPr lang="pl-PL" sz="2200" dirty="0">
                <a:solidFill>
                  <a:srgbClr val="002060"/>
                </a:solidFill>
              </a:rPr>
              <a:t>uzasadnienie projektu przez wnioskodawcę</a:t>
            </a:r>
          </a:p>
          <a:p>
            <a:pPr lvl="1" algn="just">
              <a:buFont typeface="Arial" panose="020B0604020202020204" pitchFamily="34" charset="0"/>
              <a:buChar char="•"/>
            </a:pPr>
            <a:r>
              <a:rPr lang="pl-PL" sz="2200" dirty="0">
                <a:solidFill>
                  <a:srgbClr val="002060"/>
                </a:solidFill>
              </a:rPr>
              <a:t>debatę w sprawie ogólnych zasad projektu</a:t>
            </a:r>
          </a:p>
          <a:p>
            <a:pPr lvl="1" algn="just">
              <a:buFont typeface="Arial" panose="020B0604020202020204" pitchFamily="34" charset="0"/>
              <a:buChar char="•"/>
            </a:pPr>
            <a:r>
              <a:rPr lang="pl-PL" sz="2200" dirty="0">
                <a:solidFill>
                  <a:srgbClr val="002060"/>
                </a:solidFill>
              </a:rPr>
              <a:t>pytania posłów i odpowiedzi wnioskodawców</a:t>
            </a:r>
          </a:p>
          <a:p>
            <a:pPr algn="just">
              <a:buFont typeface="Wingdings" panose="05000000000000000000" pitchFamily="2" charset="2"/>
              <a:buChar char="Ø"/>
            </a:pPr>
            <a:r>
              <a:rPr lang="pl-PL" dirty="0">
                <a:solidFill>
                  <a:srgbClr val="002060"/>
                </a:solidFill>
              </a:rPr>
              <a:t>jeżeli na posiedzeniu plenarnym – kończy się:</a:t>
            </a:r>
          </a:p>
          <a:p>
            <a:pPr lvl="1" algn="just">
              <a:buFont typeface="Arial" panose="020B0604020202020204" pitchFamily="34" charset="0"/>
              <a:buChar char="•"/>
            </a:pPr>
            <a:r>
              <a:rPr lang="pl-PL" sz="2200" dirty="0">
                <a:solidFill>
                  <a:srgbClr val="002060"/>
                </a:solidFill>
              </a:rPr>
              <a:t>skierowaniem do prac w komisji</a:t>
            </a:r>
          </a:p>
          <a:p>
            <a:pPr lvl="1" algn="just">
              <a:buFont typeface="Arial" panose="020B0604020202020204" pitchFamily="34" charset="0"/>
              <a:buChar char="•"/>
            </a:pPr>
            <a:r>
              <a:rPr lang="pl-PL" sz="2200" dirty="0">
                <a:solidFill>
                  <a:srgbClr val="002060"/>
                </a:solidFill>
              </a:rPr>
              <a:t>odrzuceniem w całości</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935648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Prace w komisji</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dirty="0">
                <a:solidFill>
                  <a:srgbClr val="002060"/>
                </a:solidFill>
              </a:rPr>
              <a:t>w ramach pierwszego czytania albo po nim, jeśli odbywało się ono na posiedzeniu plenarnym Sejmu (ale można je też pominąć)</a:t>
            </a:r>
          </a:p>
          <a:p>
            <a:pPr algn="just">
              <a:buFont typeface="Wingdings" panose="05000000000000000000" pitchFamily="2" charset="2"/>
              <a:buChar char="Ø"/>
            </a:pPr>
            <a:r>
              <a:rPr lang="pl-PL" dirty="0">
                <a:solidFill>
                  <a:srgbClr val="002060"/>
                </a:solidFill>
              </a:rPr>
              <a:t>efektem prac – sprawozdanie zawierające wniosek o:</a:t>
            </a:r>
          </a:p>
          <a:p>
            <a:pPr lvl="1" algn="just">
              <a:buFont typeface="Arial" panose="020B0604020202020204" pitchFamily="34" charset="0"/>
              <a:buChar char="•"/>
            </a:pPr>
            <a:r>
              <a:rPr lang="pl-PL" sz="2400" dirty="0">
                <a:solidFill>
                  <a:srgbClr val="002060"/>
                </a:solidFill>
              </a:rPr>
              <a:t>przyjęcie projektu bez poprawek</a:t>
            </a:r>
          </a:p>
          <a:p>
            <a:pPr lvl="1" algn="just">
              <a:buFont typeface="Arial" panose="020B0604020202020204" pitchFamily="34" charset="0"/>
              <a:buChar char="•"/>
            </a:pPr>
            <a:r>
              <a:rPr lang="pl-PL" sz="2400" dirty="0">
                <a:solidFill>
                  <a:srgbClr val="002060"/>
                </a:solidFill>
              </a:rPr>
              <a:t>przyjęcie projektu z poprawkami w formie tekstu jednolitego projektu</a:t>
            </a:r>
          </a:p>
          <a:p>
            <a:pPr lvl="1" algn="just">
              <a:buFont typeface="Arial" panose="020B0604020202020204" pitchFamily="34" charset="0"/>
              <a:buChar char="•"/>
            </a:pPr>
            <a:r>
              <a:rPr lang="pl-PL" sz="2400" dirty="0">
                <a:solidFill>
                  <a:srgbClr val="002060"/>
                </a:solidFill>
              </a:rPr>
              <a:t>odrzucenie projektu w całości</a:t>
            </a:r>
          </a:p>
          <a:p>
            <a:pPr algn="just">
              <a:buFont typeface="Wingdings" panose="05000000000000000000" pitchFamily="2" charset="2"/>
              <a:buChar char="Ø"/>
            </a:pPr>
            <a:r>
              <a:rPr lang="pl-PL" dirty="0">
                <a:solidFill>
                  <a:srgbClr val="002060"/>
                </a:solidFill>
              </a:rPr>
              <a:t>wnioski mniejszości</a:t>
            </a:r>
          </a:p>
          <a:p>
            <a:pPr lvl="1" algn="just">
              <a:buFont typeface="Arial" panose="020B0604020202020204" pitchFamily="34" charset="0"/>
              <a:buChar char="•"/>
            </a:pPr>
            <a:r>
              <a:rPr lang="pl-PL" sz="2400" dirty="0">
                <a:solidFill>
                  <a:srgbClr val="002060"/>
                </a:solidFill>
              </a:rPr>
              <a:t>odrzucone przez komisje</a:t>
            </a:r>
          </a:p>
          <a:p>
            <a:pPr lvl="1" algn="just">
              <a:buFont typeface="Arial" panose="020B0604020202020204" pitchFamily="34" charset="0"/>
              <a:buChar char="•"/>
            </a:pPr>
            <a:r>
              <a:rPr lang="pl-PL" sz="2400" dirty="0">
                <a:solidFill>
                  <a:srgbClr val="002060"/>
                </a:solidFill>
              </a:rPr>
              <a:t>zamieszcza się je w sprawozdaniu na żądanie wnioskodawcy</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401831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98198" y="0"/>
            <a:ext cx="8856984" cy="864096"/>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Udział Komisji Ustawodawczej w pracach innych komisji</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jeżeli projekt trafił do innej komisji, Prezydium KU może wyznaczyć jej przedstawiciela do prac</a:t>
            </a:r>
          </a:p>
          <a:p>
            <a:pPr algn="just">
              <a:buFont typeface="Wingdings" panose="05000000000000000000" pitchFamily="2" charset="2"/>
              <a:buChar char="Ø"/>
            </a:pPr>
            <a:r>
              <a:rPr lang="pl-PL" sz="2600" dirty="0">
                <a:solidFill>
                  <a:srgbClr val="002060"/>
                </a:solidFill>
              </a:rPr>
              <a:t>jeżeli ta inna komisja odrzuci wnioski lub poprawki przedstawiciela KU, może ona się zwrócić do niej o ich ponowne rozpatrzenie</a:t>
            </a:r>
          </a:p>
          <a:p>
            <a:pPr algn="just">
              <a:buFont typeface="Wingdings" panose="05000000000000000000" pitchFamily="2" charset="2"/>
              <a:buChar char="Ø"/>
            </a:pPr>
            <a:r>
              <a:rPr lang="pl-PL" sz="2600" dirty="0">
                <a:solidFill>
                  <a:srgbClr val="002060"/>
                </a:solidFill>
              </a:rPr>
              <a:t>gdy komisja nadal je odrzuca – zamieszczane w sprawozdaniu jako wnioski i poprawki pochodzące od KU (traktowane jak wnioski mniejszości)</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39999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Drugie czytanie</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zawsze na posiedzeniu plenarnym</a:t>
            </a:r>
          </a:p>
          <a:p>
            <a:pPr algn="just">
              <a:buFont typeface="Wingdings" panose="05000000000000000000" pitchFamily="2" charset="2"/>
              <a:buChar char="Ø"/>
            </a:pPr>
            <a:r>
              <a:rPr lang="pl-PL" sz="2600" dirty="0">
                <a:solidFill>
                  <a:srgbClr val="002060"/>
                </a:solidFill>
              </a:rPr>
              <a:t>obejmuje:</a:t>
            </a:r>
          </a:p>
          <a:p>
            <a:pPr lvl="1" algn="just">
              <a:buFont typeface="Arial" panose="020B0604020202020204" pitchFamily="34" charset="0"/>
              <a:buChar char="•"/>
            </a:pPr>
            <a:r>
              <a:rPr lang="pl-PL" sz="2200" dirty="0">
                <a:solidFill>
                  <a:srgbClr val="002060"/>
                </a:solidFill>
              </a:rPr>
              <a:t>przedstawienie sprawozdania komisji</a:t>
            </a:r>
          </a:p>
          <a:p>
            <a:pPr lvl="1" algn="just">
              <a:buFont typeface="Arial" panose="020B0604020202020204" pitchFamily="34" charset="0"/>
              <a:buChar char="•"/>
            </a:pPr>
            <a:r>
              <a:rPr lang="pl-PL" sz="2200" dirty="0">
                <a:solidFill>
                  <a:srgbClr val="002060"/>
                </a:solidFill>
              </a:rPr>
              <a:t>debatę oraz zgłaszanie poprawek i wniosków</a:t>
            </a:r>
          </a:p>
          <a:p>
            <a:pPr algn="just">
              <a:buFont typeface="Wingdings" panose="05000000000000000000" pitchFamily="2" charset="2"/>
              <a:buChar char="Ø"/>
            </a:pPr>
            <a:r>
              <a:rPr lang="pl-PL" sz="2600" dirty="0">
                <a:solidFill>
                  <a:srgbClr val="002060"/>
                </a:solidFill>
              </a:rPr>
              <a:t>prawo wnoszenia poprawek oraz wniosku o odrzucenie w całości przysługuje:</a:t>
            </a:r>
          </a:p>
          <a:p>
            <a:pPr lvl="1" algn="just">
              <a:buFont typeface="Arial" panose="020B0604020202020204" pitchFamily="34" charset="0"/>
              <a:buChar char="•"/>
            </a:pPr>
            <a:r>
              <a:rPr lang="pl-PL" sz="2200" dirty="0">
                <a:solidFill>
                  <a:srgbClr val="002060"/>
                </a:solidFill>
              </a:rPr>
              <a:t>wnioskodawcy</a:t>
            </a:r>
          </a:p>
          <a:p>
            <a:pPr lvl="1" algn="just">
              <a:buFont typeface="Arial" panose="020B0604020202020204" pitchFamily="34" charset="0"/>
              <a:buChar char="•"/>
            </a:pPr>
            <a:r>
              <a:rPr lang="pl-PL" sz="2200" dirty="0">
                <a:solidFill>
                  <a:srgbClr val="002060"/>
                </a:solidFill>
              </a:rPr>
              <a:t>Komisji do Spraw Petycji</a:t>
            </a:r>
          </a:p>
          <a:p>
            <a:pPr lvl="1" algn="just">
              <a:buFont typeface="Arial" panose="020B0604020202020204" pitchFamily="34" charset="0"/>
              <a:buChar char="•"/>
            </a:pPr>
            <a:r>
              <a:rPr lang="pl-PL" sz="2200" dirty="0">
                <a:solidFill>
                  <a:srgbClr val="002060"/>
                </a:solidFill>
              </a:rPr>
              <a:t>Radzie Ministrów</a:t>
            </a:r>
          </a:p>
          <a:p>
            <a:pPr lvl="1" algn="just">
              <a:buFont typeface="Arial" panose="020B0604020202020204" pitchFamily="34" charset="0"/>
              <a:buChar char="•"/>
            </a:pPr>
            <a:r>
              <a:rPr lang="pl-PL" sz="2200" dirty="0">
                <a:solidFill>
                  <a:srgbClr val="002060"/>
                </a:solidFill>
              </a:rPr>
              <a:t>grupie co najmniej 15 posłów</a:t>
            </a:r>
          </a:p>
          <a:p>
            <a:pPr lvl="1" algn="just">
              <a:buFont typeface="Arial" panose="020B0604020202020204" pitchFamily="34" charset="0"/>
              <a:buChar char="•"/>
            </a:pPr>
            <a:r>
              <a:rPr lang="pl-PL" sz="2200" dirty="0">
                <a:solidFill>
                  <a:srgbClr val="002060"/>
                </a:solidFill>
              </a:rPr>
              <a:t>klubowi lub kołu (w ich imieniu przewodniczący lub wiceprzewodniczący)</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2033235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Prace w komisji po drugim czytaniu</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jeżeli zgłoszono nowe wnioski lub poprawki (choć nie jest to obowiązkowe)</a:t>
            </a:r>
          </a:p>
          <a:p>
            <a:pPr algn="just">
              <a:buFont typeface="Wingdings" panose="05000000000000000000" pitchFamily="2" charset="2"/>
              <a:buChar char="Ø"/>
            </a:pPr>
            <a:r>
              <a:rPr lang="pl-PL" sz="2600" dirty="0">
                <a:solidFill>
                  <a:srgbClr val="002060"/>
                </a:solidFill>
              </a:rPr>
              <a:t>efektem – tzw. dodatkowe sprawozdanie</a:t>
            </a:r>
            <a:endParaRPr lang="pl-PL" sz="22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18420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Trzecie czytanie</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jeżeli nie skierowano do komisji, może odbyć się niezwłocznie po drugim</a:t>
            </a:r>
          </a:p>
          <a:p>
            <a:pPr algn="just">
              <a:buFont typeface="Wingdings" panose="05000000000000000000" pitchFamily="2" charset="2"/>
              <a:buChar char="Ø"/>
            </a:pPr>
            <a:r>
              <a:rPr lang="pl-PL" sz="2600" dirty="0">
                <a:solidFill>
                  <a:srgbClr val="002060"/>
                </a:solidFill>
              </a:rPr>
              <a:t>obejmuje:</a:t>
            </a:r>
          </a:p>
          <a:p>
            <a:pPr lvl="1" algn="just">
              <a:buFont typeface="Arial" panose="020B0604020202020204" pitchFamily="34" charset="0"/>
              <a:buChar char="•"/>
            </a:pPr>
            <a:r>
              <a:rPr lang="pl-PL" sz="2200" dirty="0">
                <a:solidFill>
                  <a:srgbClr val="002060"/>
                </a:solidFill>
              </a:rPr>
              <a:t>przedstawienie dodatkowego sprawozdania komisji lub – jeżeli projektu nie skierowano do komisji – przedstawienie przez posła sprawozdawcę wniosków lub poprawek zgłoszonych w drugim czytaniu</a:t>
            </a:r>
          </a:p>
          <a:p>
            <a:pPr lvl="1" algn="just">
              <a:buFont typeface="Arial" panose="020B0604020202020204" pitchFamily="34" charset="0"/>
              <a:buChar char="•"/>
            </a:pPr>
            <a:r>
              <a:rPr lang="pl-PL" sz="2200" dirty="0">
                <a:solidFill>
                  <a:srgbClr val="002060"/>
                </a:solidFill>
              </a:rPr>
              <a:t>głosowanie (co do zasady zwykłą większością głosów)</a:t>
            </a:r>
          </a:p>
          <a:p>
            <a:pPr algn="just">
              <a:buFont typeface="Wingdings" panose="05000000000000000000" pitchFamily="2" charset="2"/>
              <a:buChar char="Ø"/>
            </a:pPr>
            <a:r>
              <a:rPr lang="pl-PL" sz="2600" dirty="0">
                <a:solidFill>
                  <a:srgbClr val="002060"/>
                </a:solidFill>
              </a:rPr>
              <a:t>kolejność głosowania:</a:t>
            </a:r>
          </a:p>
          <a:p>
            <a:pPr lvl="1" algn="just">
              <a:buFont typeface="Arial" panose="020B0604020202020204" pitchFamily="34" charset="0"/>
              <a:buChar char="•"/>
            </a:pPr>
            <a:r>
              <a:rPr lang="pl-PL" sz="2200" dirty="0">
                <a:solidFill>
                  <a:srgbClr val="002060"/>
                </a:solidFill>
              </a:rPr>
              <a:t>o odrzucenia w całości (jeśli został zgłoszony wniosek)</a:t>
            </a:r>
          </a:p>
          <a:p>
            <a:pPr lvl="1" algn="just">
              <a:buFont typeface="Arial" panose="020B0604020202020204" pitchFamily="34" charset="0"/>
              <a:buChar char="•"/>
            </a:pPr>
            <a:r>
              <a:rPr lang="pl-PL" sz="2200" dirty="0">
                <a:solidFill>
                  <a:srgbClr val="002060"/>
                </a:solidFill>
              </a:rPr>
              <a:t>poprawki (najpierw te, które mają wpływ na inne poprawki)</a:t>
            </a:r>
          </a:p>
          <a:p>
            <a:pPr lvl="1" algn="just">
              <a:buFont typeface="Arial" panose="020B0604020202020204" pitchFamily="34" charset="0"/>
              <a:buChar char="•"/>
            </a:pPr>
            <a:r>
              <a:rPr lang="pl-PL" sz="2200" dirty="0">
                <a:solidFill>
                  <a:srgbClr val="002060"/>
                </a:solidFill>
              </a:rPr>
              <a:t>nad całością z uwzględnieniem przyjętych poprawek</a:t>
            </a:r>
          </a:p>
          <a:p>
            <a:pPr algn="just">
              <a:buFont typeface="Wingdings" panose="05000000000000000000" pitchFamily="2" charset="2"/>
              <a:buChar char="Ø"/>
            </a:pPr>
            <a:r>
              <a:rPr lang="pl-PL" sz="2600" dirty="0">
                <a:solidFill>
                  <a:srgbClr val="002060"/>
                </a:solidFill>
              </a:rPr>
              <a:t>po głosowaniu projekt staje się ustawą z dnia głosowania</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038927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Rozpatrywanie ustawy przez Senat</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Sejm nie może odrzucić jego stanowiska w przypadku ustaw:</a:t>
            </a:r>
          </a:p>
          <a:p>
            <a:pPr lvl="1" algn="just">
              <a:buFont typeface="Arial" panose="020B0604020202020204" pitchFamily="34" charset="0"/>
              <a:buChar char="•"/>
            </a:pPr>
            <a:r>
              <a:rPr lang="pl-PL" sz="2200" dirty="0">
                <a:solidFill>
                  <a:srgbClr val="002060"/>
                </a:solidFill>
              </a:rPr>
              <a:t>o zmianie Konstytucji</a:t>
            </a:r>
          </a:p>
          <a:p>
            <a:pPr lvl="1" algn="just">
              <a:buFont typeface="Arial" panose="020B0604020202020204" pitchFamily="34" charset="0"/>
              <a:buChar char="•"/>
            </a:pPr>
            <a:r>
              <a:rPr lang="pl-PL" sz="2200" dirty="0">
                <a:solidFill>
                  <a:srgbClr val="002060"/>
                </a:solidFill>
              </a:rPr>
              <a:t>o których mowa w art. 90</a:t>
            </a:r>
          </a:p>
          <a:p>
            <a:pPr algn="just">
              <a:buFont typeface="Wingdings" panose="05000000000000000000" pitchFamily="2" charset="2"/>
              <a:buChar char="Ø"/>
            </a:pPr>
            <a:r>
              <a:rPr lang="pl-PL" sz="2600" dirty="0">
                <a:solidFill>
                  <a:srgbClr val="002060"/>
                </a:solidFill>
              </a:rPr>
              <a:t>terminy zawite na zajęcie się ustawą (w przypadku milczenia – wyrażenie zgody na tekst uchwalony przez Sejm)</a:t>
            </a:r>
          </a:p>
          <a:p>
            <a:pPr lvl="1" algn="just">
              <a:buFont typeface="Arial" panose="020B0604020202020204" pitchFamily="34" charset="0"/>
              <a:buChar char="•"/>
            </a:pPr>
            <a:r>
              <a:rPr lang="pl-PL" sz="2200" dirty="0">
                <a:solidFill>
                  <a:srgbClr val="002060"/>
                </a:solidFill>
              </a:rPr>
              <a:t>30 dni ustawa zwykła</a:t>
            </a:r>
          </a:p>
          <a:p>
            <a:pPr lvl="1" algn="just">
              <a:buFont typeface="Arial" panose="020B0604020202020204" pitchFamily="34" charset="0"/>
              <a:buChar char="•"/>
            </a:pPr>
            <a:r>
              <a:rPr lang="pl-PL" sz="2200" dirty="0">
                <a:solidFill>
                  <a:srgbClr val="002060"/>
                </a:solidFill>
              </a:rPr>
              <a:t>20 dni ustawa budżetowa</a:t>
            </a:r>
          </a:p>
          <a:p>
            <a:pPr lvl="1" algn="just">
              <a:buFont typeface="Arial" panose="020B0604020202020204" pitchFamily="34" charset="0"/>
              <a:buChar char="•"/>
            </a:pPr>
            <a:r>
              <a:rPr lang="pl-PL" sz="2200" dirty="0">
                <a:solidFill>
                  <a:srgbClr val="002060"/>
                </a:solidFill>
              </a:rPr>
              <a:t>14 dni ustawa procedowana w trybie pilnym</a:t>
            </a:r>
          </a:p>
          <a:p>
            <a:pPr algn="just">
              <a:buFont typeface="Wingdings" panose="05000000000000000000" pitchFamily="2" charset="2"/>
              <a:buChar char="Ø"/>
            </a:pPr>
            <a:r>
              <a:rPr lang="pl-PL" sz="2600" dirty="0">
                <a:solidFill>
                  <a:srgbClr val="002060"/>
                </a:solidFill>
              </a:rPr>
              <a:t>procedura podobna do sejmowej</a:t>
            </a:r>
          </a:p>
          <a:p>
            <a:pPr algn="just">
              <a:buFont typeface="Wingdings" panose="05000000000000000000" pitchFamily="2" charset="2"/>
              <a:buChar char="Ø"/>
            </a:pPr>
            <a:r>
              <a:rPr lang="pl-PL" sz="2600" dirty="0">
                <a:solidFill>
                  <a:srgbClr val="002060"/>
                </a:solidFill>
              </a:rPr>
              <a:t>możliwe decyzje (zwykłą większością głosów):</a:t>
            </a:r>
          </a:p>
          <a:p>
            <a:pPr lvl="1" algn="just">
              <a:buFont typeface="Arial" panose="020B0604020202020204" pitchFamily="34" charset="0"/>
              <a:buChar char="•"/>
            </a:pPr>
            <a:r>
              <a:rPr lang="pl-PL" sz="2200" dirty="0">
                <a:solidFill>
                  <a:srgbClr val="002060"/>
                </a:solidFill>
              </a:rPr>
              <a:t>przyjęcie w całości (ustawa trafia od razu na biurko prezydenta)</a:t>
            </a:r>
          </a:p>
          <a:p>
            <a:pPr lvl="1" algn="just">
              <a:buFont typeface="Arial" panose="020B0604020202020204" pitchFamily="34" charset="0"/>
              <a:buChar char="•"/>
            </a:pPr>
            <a:r>
              <a:rPr lang="pl-PL" sz="2200" dirty="0">
                <a:solidFill>
                  <a:srgbClr val="002060"/>
                </a:solidFill>
              </a:rPr>
              <a:t>wprowadzenie poprawek</a:t>
            </a:r>
          </a:p>
          <a:p>
            <a:pPr lvl="1" algn="just">
              <a:buFont typeface="Arial" panose="020B0604020202020204" pitchFamily="34" charset="0"/>
              <a:buChar char="•"/>
            </a:pPr>
            <a:r>
              <a:rPr lang="pl-PL" sz="2200" dirty="0">
                <a:solidFill>
                  <a:srgbClr val="002060"/>
                </a:solidFill>
              </a:rPr>
              <a:t>odrzucenie w całości</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353547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Rozpatrywanie przez Sejm stanowiska Senatu</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jeżeli Senat nie przyjął ustawy w całości</a:t>
            </a:r>
          </a:p>
          <a:p>
            <a:pPr algn="just">
              <a:buFont typeface="Wingdings" panose="05000000000000000000" pitchFamily="2" charset="2"/>
              <a:buChar char="Ø"/>
            </a:pPr>
            <a:r>
              <a:rPr lang="pl-PL" sz="2600" dirty="0">
                <a:solidFill>
                  <a:srgbClr val="002060"/>
                </a:solidFill>
              </a:rPr>
              <a:t>brak terminu, w którym musi się to odbyć</a:t>
            </a:r>
          </a:p>
          <a:p>
            <a:pPr algn="just">
              <a:buFont typeface="Wingdings" panose="05000000000000000000" pitchFamily="2" charset="2"/>
              <a:buChar char="Ø"/>
            </a:pPr>
            <a:r>
              <a:rPr lang="pl-PL" sz="2600" dirty="0">
                <a:solidFill>
                  <a:srgbClr val="002060"/>
                </a:solidFill>
              </a:rPr>
              <a:t>stanowisko na ogół rozpatruje komisja, która rozpatrywała projekt ustawy (nie jest to obowiązkowe) – w efekcie jej prac powstaje sprawozdanie, w którym odnosi się ona do stanowiska Senatu</a:t>
            </a:r>
          </a:p>
          <a:p>
            <a:pPr algn="just">
              <a:buFont typeface="Wingdings" panose="05000000000000000000" pitchFamily="2" charset="2"/>
              <a:buChar char="Ø"/>
            </a:pPr>
            <a:r>
              <a:rPr lang="pl-PL" sz="2600" dirty="0">
                <a:solidFill>
                  <a:srgbClr val="002060"/>
                </a:solidFill>
              </a:rPr>
              <a:t>stanowisko Senatu uważa się za przyjęte, jeżeli za jego odrzuceniem nie zagłosowała bezwzględna większość posłów w obecności co najmniej połowy ich ustawowej liczby</a:t>
            </a:r>
          </a:p>
          <a:p>
            <a:pPr algn="just">
              <a:buFont typeface="Wingdings" panose="05000000000000000000" pitchFamily="2" charset="2"/>
              <a:buChar char="Ø"/>
            </a:pPr>
            <a:r>
              <a:rPr lang="pl-PL" sz="2600" dirty="0">
                <a:solidFill>
                  <a:srgbClr val="002060"/>
                </a:solidFill>
              </a:rPr>
              <a:t>w razie przyjęcia choćby jednej poprawki Senatu zmodyfikowana ustawa staje się ustawą z dnia głosowania nad poprawkami (a nie ustawą z dnia trzeciego czytania)</a:t>
            </a:r>
            <a:endParaRPr lang="pl-PL" sz="22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934270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Rozpatrywanie ustawy przez Prezydenta RP</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terminy zawite:</a:t>
            </a:r>
          </a:p>
          <a:p>
            <a:pPr lvl="1" algn="just">
              <a:buFont typeface="Arial" panose="020B0604020202020204" pitchFamily="34" charset="0"/>
              <a:buChar char="•"/>
            </a:pPr>
            <a:r>
              <a:rPr lang="pl-PL" sz="2400" dirty="0">
                <a:solidFill>
                  <a:srgbClr val="002060"/>
                </a:solidFill>
              </a:rPr>
              <a:t>21 dni</a:t>
            </a:r>
          </a:p>
          <a:p>
            <a:pPr lvl="1" algn="just">
              <a:buFont typeface="Arial" panose="020B0604020202020204" pitchFamily="34" charset="0"/>
              <a:buChar char="•"/>
            </a:pPr>
            <a:r>
              <a:rPr lang="pl-PL" sz="2400" dirty="0">
                <a:solidFill>
                  <a:srgbClr val="002060"/>
                </a:solidFill>
              </a:rPr>
              <a:t>7 dni – ustawa budżetowa i procedowana w trybie pilnym</a:t>
            </a:r>
          </a:p>
          <a:p>
            <a:pPr algn="just">
              <a:buFont typeface="Wingdings" panose="05000000000000000000" pitchFamily="2" charset="2"/>
              <a:buChar char="Ø"/>
            </a:pPr>
            <a:r>
              <a:rPr lang="pl-PL" sz="2600" dirty="0">
                <a:solidFill>
                  <a:srgbClr val="002060"/>
                </a:solidFill>
              </a:rPr>
              <a:t>możliwości działania (zawsze w odniesieniu do całej ustawy):</a:t>
            </a:r>
          </a:p>
          <a:p>
            <a:pPr lvl="1" algn="just">
              <a:buFont typeface="Arial" panose="020B0604020202020204" pitchFamily="34" charset="0"/>
              <a:buChar char="•"/>
            </a:pPr>
            <a:r>
              <a:rPr lang="pl-PL" sz="2200" dirty="0">
                <a:solidFill>
                  <a:srgbClr val="002060"/>
                </a:solidFill>
              </a:rPr>
              <a:t>podpisanie ustawy</a:t>
            </a:r>
          </a:p>
          <a:p>
            <a:pPr lvl="1" algn="just">
              <a:buFont typeface="Arial" panose="020B0604020202020204" pitchFamily="34" charset="0"/>
              <a:buChar char="•"/>
            </a:pPr>
            <a:r>
              <a:rPr lang="pl-PL" sz="2200" dirty="0">
                <a:solidFill>
                  <a:srgbClr val="002060"/>
                </a:solidFill>
              </a:rPr>
              <a:t>skierowanie jej do TK w trybie prewencyjnej kontroli</a:t>
            </a:r>
          </a:p>
          <a:p>
            <a:pPr lvl="1" algn="just">
              <a:buFont typeface="Arial" panose="020B0604020202020204" pitchFamily="34" charset="0"/>
              <a:buChar char="•"/>
            </a:pPr>
            <a:r>
              <a:rPr lang="pl-PL" sz="2200" dirty="0">
                <a:solidFill>
                  <a:srgbClr val="002060"/>
                </a:solidFill>
              </a:rPr>
              <a:t>weto (zwrócenie się z wnioskiem o ponowne uchwalenie)</a:t>
            </a: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4140968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Prewencyjna kontrola norm</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jeżeli TK uzna za zgodną z Konstytucją – Prezydent podpisuje</a:t>
            </a:r>
          </a:p>
          <a:p>
            <a:pPr algn="just">
              <a:buFont typeface="Wingdings" panose="05000000000000000000" pitchFamily="2" charset="2"/>
              <a:buChar char="Ø"/>
            </a:pPr>
            <a:r>
              <a:rPr lang="pl-PL" sz="2600" dirty="0">
                <a:solidFill>
                  <a:srgbClr val="002060"/>
                </a:solidFill>
              </a:rPr>
              <a:t>jeżeli TK uzna za niezgodną z Konstytucją w całości albo TK stwierdzi, że niezgodne z Konstytucją przepisy są nierozerwalnie związane z całą ustawą – Prezydent odmawia podpisania</a:t>
            </a:r>
          </a:p>
          <a:p>
            <a:pPr algn="just">
              <a:buFont typeface="Wingdings" panose="05000000000000000000" pitchFamily="2" charset="2"/>
              <a:buChar char="Ø"/>
            </a:pPr>
            <a:r>
              <a:rPr lang="pl-PL" sz="2600" dirty="0">
                <a:solidFill>
                  <a:srgbClr val="002060"/>
                </a:solidFill>
              </a:rPr>
              <a:t>jeżeli TK uzna za niezgodne z Konstytucją poszczególne przepisy, ale nie orzeknie, że są one nierozerwalnie związane z resztą ustawy – Prezydent:</a:t>
            </a:r>
          </a:p>
          <a:p>
            <a:pPr lvl="1" algn="just">
              <a:buFont typeface="Arial" panose="020B0604020202020204" pitchFamily="34" charset="0"/>
              <a:buChar char="•"/>
            </a:pPr>
            <a:r>
              <a:rPr lang="pl-PL" sz="2400" dirty="0">
                <a:solidFill>
                  <a:srgbClr val="002060"/>
                </a:solidFill>
              </a:rPr>
              <a:t>podpisuje ustawę z pominięciem tych przepisów</a:t>
            </a:r>
          </a:p>
          <a:p>
            <a:pPr lvl="1" algn="just">
              <a:buFont typeface="Arial" panose="020B0604020202020204" pitchFamily="34" charset="0"/>
              <a:buChar char="•"/>
            </a:pPr>
            <a:r>
              <a:rPr lang="pl-PL" sz="2400" dirty="0">
                <a:solidFill>
                  <a:srgbClr val="002060"/>
                </a:solidFill>
              </a:rPr>
              <a:t>zwraca ustawę Sejmowi w celu usunięcia niezgodności</a:t>
            </a:r>
          </a:p>
          <a:p>
            <a:pPr lvl="2" algn="just">
              <a:buFont typeface="Wingdings" panose="05000000000000000000" pitchFamily="2" charset="2"/>
              <a:buChar char="q"/>
            </a:pPr>
            <a:r>
              <a:rPr lang="pl-PL" sz="2000" dirty="0">
                <a:solidFill>
                  <a:srgbClr val="002060"/>
                </a:solidFill>
              </a:rPr>
              <a:t> procedura analogiczna jak przy uchwalaniu ustawy (również Senat)</a:t>
            </a:r>
          </a:p>
          <a:p>
            <a:pPr lvl="2" algn="just">
              <a:buFont typeface="Wingdings" panose="05000000000000000000" pitchFamily="2" charset="2"/>
              <a:buChar char="q"/>
            </a:pPr>
            <a:r>
              <a:rPr lang="pl-PL" sz="2000" dirty="0">
                <a:solidFill>
                  <a:srgbClr val="002060"/>
                </a:solidFill>
              </a:rPr>
              <a:t> swoim zakresem obejmuje tylko materię przepisów uznanych za niezgodne z Konstytucją</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30987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Funkcje parlamentu</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3600" dirty="0">
                <a:solidFill>
                  <a:srgbClr val="002060"/>
                </a:solidFill>
              </a:rPr>
              <a:t>ustrojodawcza</a:t>
            </a:r>
          </a:p>
          <a:p>
            <a:pPr algn="just">
              <a:buFont typeface="Wingdings" panose="05000000000000000000" pitchFamily="2" charset="2"/>
              <a:buChar char="Ø"/>
            </a:pPr>
            <a:r>
              <a:rPr lang="pl-PL" sz="3600" dirty="0">
                <a:solidFill>
                  <a:srgbClr val="002060"/>
                </a:solidFill>
              </a:rPr>
              <a:t>ustawodawcza</a:t>
            </a:r>
          </a:p>
          <a:p>
            <a:pPr algn="just">
              <a:buFont typeface="Wingdings" panose="05000000000000000000" pitchFamily="2" charset="2"/>
              <a:buChar char="Ø"/>
            </a:pPr>
            <a:r>
              <a:rPr lang="pl-PL" sz="3600" dirty="0">
                <a:solidFill>
                  <a:srgbClr val="002060"/>
                </a:solidFill>
              </a:rPr>
              <a:t>kontrola</a:t>
            </a:r>
          </a:p>
          <a:p>
            <a:pPr algn="just">
              <a:buFont typeface="Wingdings" panose="05000000000000000000" pitchFamily="2" charset="2"/>
              <a:buChar char="Ø"/>
            </a:pPr>
            <a:r>
              <a:rPr lang="pl-PL" sz="3600" dirty="0">
                <a:solidFill>
                  <a:srgbClr val="002060"/>
                </a:solidFill>
              </a:rPr>
              <a:t>kreacyjna</a:t>
            </a:r>
          </a:p>
          <a:p>
            <a:pPr algn="just">
              <a:buFont typeface="Wingdings" panose="05000000000000000000" pitchFamily="2" charset="2"/>
              <a:buChar char="Ø"/>
            </a:pPr>
            <a:r>
              <a:rPr lang="pl-PL" sz="3600" dirty="0">
                <a:solidFill>
                  <a:srgbClr val="002060"/>
                </a:solidFill>
              </a:rPr>
              <a:t>śledcza?</a:t>
            </a:r>
          </a:p>
          <a:p>
            <a:pPr algn="just">
              <a:buFont typeface="Wingdings" panose="05000000000000000000" pitchFamily="2" charset="2"/>
              <a:buChar char="Ø"/>
            </a:pPr>
            <a:r>
              <a:rPr lang="pl-PL" sz="3600" dirty="0">
                <a:solidFill>
                  <a:srgbClr val="002060"/>
                </a:solidFill>
              </a:rPr>
              <a:t>oskarżycielska?</a:t>
            </a:r>
            <a:endParaRPr lang="pl-PL" dirty="0">
              <a:solidFill>
                <a:srgbClr val="002060"/>
              </a:solidFill>
            </a:endParaRPr>
          </a:p>
          <a:p>
            <a:pPr algn="just">
              <a:buFont typeface="Wingdings" panose="05000000000000000000" pitchFamily="2" charset="2"/>
              <a:buChar char="Ø"/>
            </a:pPr>
            <a:endParaRPr lang="pl-PL" sz="20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311792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Weto Prezydenta RP</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i="1" dirty="0">
                <a:solidFill>
                  <a:srgbClr val="002060"/>
                </a:solidFill>
              </a:rPr>
              <a:t>de iure</a:t>
            </a:r>
            <a:r>
              <a:rPr lang="pl-PL" sz="2600" dirty="0">
                <a:solidFill>
                  <a:srgbClr val="002060"/>
                </a:solidFill>
              </a:rPr>
              <a:t> umotywowany wniosek o ponowne uchwalenie ustawy</a:t>
            </a:r>
          </a:p>
          <a:p>
            <a:pPr algn="just">
              <a:buFont typeface="Wingdings" panose="05000000000000000000" pitchFamily="2" charset="2"/>
              <a:buChar char="Ø"/>
            </a:pPr>
            <a:r>
              <a:rPr lang="pl-PL" sz="2600" dirty="0">
                <a:solidFill>
                  <a:srgbClr val="002060"/>
                </a:solidFill>
              </a:rPr>
              <a:t>wniosek rozpatruje komisja, która zajmowała się ustawą</a:t>
            </a:r>
          </a:p>
          <a:p>
            <a:pPr algn="just">
              <a:buFont typeface="Wingdings" panose="05000000000000000000" pitchFamily="2" charset="2"/>
              <a:buChar char="Ø"/>
            </a:pPr>
            <a:r>
              <a:rPr lang="pl-PL" sz="2600" dirty="0">
                <a:solidFill>
                  <a:srgbClr val="002060"/>
                </a:solidFill>
              </a:rPr>
              <a:t>ustawę w tym trybie uchwala Sejm większością 3/5 w obecności co najmniej połowy ustawowej liczby posłów</a:t>
            </a:r>
          </a:p>
          <a:p>
            <a:pPr algn="just">
              <a:buFont typeface="Wingdings" panose="05000000000000000000" pitchFamily="2" charset="2"/>
              <a:buChar char="Ø"/>
            </a:pPr>
            <a:r>
              <a:rPr lang="pl-PL" sz="2600" dirty="0">
                <a:solidFill>
                  <a:srgbClr val="002060"/>
                </a:solidFill>
              </a:rPr>
              <a:t>w razie nieuzyskania wymaganej większości – postępowanie ustawodawcze ulega zakończeniu</a:t>
            </a:r>
          </a:p>
          <a:p>
            <a:pPr algn="just">
              <a:buFont typeface="Wingdings" panose="05000000000000000000" pitchFamily="2" charset="2"/>
              <a:buChar char="Ø"/>
            </a:pPr>
            <a:r>
              <a:rPr lang="pl-PL" sz="2600" dirty="0">
                <a:solidFill>
                  <a:srgbClr val="002060"/>
                </a:solidFill>
              </a:rPr>
              <a:t>w razie uzyskania wymaganej większości – ustawa staje się ustawą z dnia głosowania nad wnioskiem Prezydenta RP</a:t>
            </a:r>
          </a:p>
          <a:p>
            <a:pPr algn="just">
              <a:buFont typeface="Wingdings" panose="05000000000000000000" pitchFamily="2" charset="2"/>
              <a:buChar char="Ø"/>
            </a:pPr>
            <a:r>
              <a:rPr lang="pl-PL" sz="2600" dirty="0">
                <a:solidFill>
                  <a:srgbClr val="002060"/>
                </a:solidFill>
              </a:rPr>
              <a:t>ustawę uchwaloną w tym trybie Prezydent RP jest zobowiązany podpisać w terminie 7 dni</a:t>
            </a:r>
            <a:endParaRPr lang="pl-PL" sz="20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751127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Sejmowe postępowanie uchwałodawcze</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dirty="0">
                <a:solidFill>
                  <a:srgbClr val="002060"/>
                </a:solidFill>
              </a:rPr>
              <a:t>prawo inicjatywy uchwałodawczej:</a:t>
            </a:r>
          </a:p>
          <a:p>
            <a:pPr lvl="1" algn="just">
              <a:buFont typeface="Arial" panose="020B0604020202020204" pitchFamily="34" charset="0"/>
              <a:buChar char="•"/>
            </a:pPr>
            <a:r>
              <a:rPr lang="pl-PL" dirty="0">
                <a:solidFill>
                  <a:srgbClr val="002060"/>
                </a:solidFill>
              </a:rPr>
              <a:t>Prezydium Sejm</a:t>
            </a:r>
          </a:p>
          <a:p>
            <a:pPr lvl="1" algn="just">
              <a:buFont typeface="Arial" panose="020B0604020202020204" pitchFamily="34" charset="0"/>
              <a:buChar char="•"/>
            </a:pPr>
            <a:r>
              <a:rPr lang="pl-PL" dirty="0">
                <a:solidFill>
                  <a:srgbClr val="002060"/>
                </a:solidFill>
              </a:rPr>
              <a:t>grupa 15 posłów</a:t>
            </a:r>
          </a:p>
          <a:p>
            <a:pPr lvl="1" algn="just">
              <a:buFont typeface="Arial" panose="020B0604020202020204" pitchFamily="34" charset="0"/>
              <a:buChar char="•"/>
            </a:pPr>
            <a:r>
              <a:rPr lang="pl-PL" dirty="0">
                <a:solidFill>
                  <a:srgbClr val="002060"/>
                </a:solidFill>
              </a:rPr>
              <a:t>komisja sejmowa (poza komisją śledczą)</a:t>
            </a:r>
          </a:p>
          <a:p>
            <a:pPr algn="just">
              <a:buFont typeface="Wingdings" panose="05000000000000000000" pitchFamily="2" charset="2"/>
              <a:buChar char="Ø"/>
            </a:pPr>
            <a:r>
              <a:rPr lang="pl-PL" dirty="0">
                <a:solidFill>
                  <a:srgbClr val="002060"/>
                </a:solidFill>
              </a:rPr>
              <a:t>dwa czytania</a:t>
            </a: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8547439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Szczególne postępowania ustawodawcze</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pilne postępowanie ustawodawcze</a:t>
            </a:r>
          </a:p>
          <a:p>
            <a:pPr algn="just">
              <a:buFont typeface="Wingdings" panose="05000000000000000000" pitchFamily="2" charset="2"/>
              <a:buChar char="Ø"/>
            </a:pPr>
            <a:r>
              <a:rPr lang="pl-PL" sz="2600" dirty="0">
                <a:solidFill>
                  <a:srgbClr val="002060"/>
                </a:solidFill>
              </a:rPr>
              <a:t>postępowanie ustrojodawcze</a:t>
            </a:r>
          </a:p>
          <a:p>
            <a:pPr algn="just">
              <a:buFont typeface="Wingdings" panose="05000000000000000000" pitchFamily="2" charset="2"/>
              <a:buChar char="Ø"/>
            </a:pPr>
            <a:r>
              <a:rPr lang="pl-PL" sz="2600" dirty="0">
                <a:solidFill>
                  <a:srgbClr val="002060"/>
                </a:solidFill>
              </a:rPr>
              <a:t>uchwalenie ustawy budżetowej (lub ustawy o prowizorium budżetowym)</a:t>
            </a:r>
          </a:p>
          <a:p>
            <a:pPr algn="just">
              <a:buFont typeface="Wingdings" panose="05000000000000000000" pitchFamily="2" charset="2"/>
              <a:buChar char="Ø"/>
            </a:pPr>
            <a:r>
              <a:rPr lang="pl-PL" sz="2600" dirty="0">
                <a:solidFill>
                  <a:srgbClr val="002060"/>
                </a:solidFill>
              </a:rPr>
              <a:t>postępowanie z projektami kodeksów</a:t>
            </a:r>
          </a:p>
          <a:p>
            <a:pPr algn="just">
              <a:buFont typeface="Wingdings" panose="05000000000000000000" pitchFamily="2" charset="2"/>
              <a:buChar char="Ø"/>
            </a:pPr>
            <a:r>
              <a:rPr lang="pl-PL" sz="2600" dirty="0">
                <a:solidFill>
                  <a:srgbClr val="002060"/>
                </a:solidFill>
              </a:rPr>
              <a:t>postępowanie z projektami ustaw wykonujących prawo UE</a:t>
            </a: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861091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Pilny tryb ustawodawczy</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jeżeli Rada Ministrów uzna swój projekt za pilny</a:t>
            </a:r>
          </a:p>
          <a:p>
            <a:pPr algn="just">
              <a:buFont typeface="Wingdings" panose="05000000000000000000" pitchFamily="2" charset="2"/>
              <a:buChar char="Ø"/>
            </a:pPr>
            <a:r>
              <a:rPr lang="pl-PL" sz="2600" dirty="0">
                <a:solidFill>
                  <a:srgbClr val="002060"/>
                </a:solidFill>
              </a:rPr>
              <a:t>jako pilne nie mogą zostać zgłoszone projekty ustaw:</a:t>
            </a:r>
          </a:p>
          <a:p>
            <a:pPr lvl="1" algn="just">
              <a:buFont typeface="Arial" panose="020B0604020202020204" pitchFamily="34" charset="0"/>
              <a:buChar char="•"/>
            </a:pPr>
            <a:r>
              <a:rPr lang="pl-PL" sz="2400" dirty="0">
                <a:solidFill>
                  <a:srgbClr val="002060"/>
                </a:solidFill>
              </a:rPr>
              <a:t>podatkowych</a:t>
            </a:r>
          </a:p>
          <a:p>
            <a:pPr lvl="1" algn="just">
              <a:buFont typeface="Arial" panose="020B0604020202020204" pitchFamily="34" charset="0"/>
              <a:buChar char="•"/>
            </a:pPr>
            <a:r>
              <a:rPr lang="pl-PL" sz="2400" dirty="0">
                <a:solidFill>
                  <a:srgbClr val="002060"/>
                </a:solidFill>
              </a:rPr>
              <a:t>wyborczych (poza wyborami do PE)</a:t>
            </a:r>
          </a:p>
          <a:p>
            <a:pPr lvl="1" algn="just">
              <a:buFont typeface="Arial" panose="020B0604020202020204" pitchFamily="34" charset="0"/>
              <a:buChar char="•"/>
            </a:pPr>
            <a:r>
              <a:rPr lang="pl-PL" sz="2400" dirty="0">
                <a:solidFill>
                  <a:srgbClr val="002060"/>
                </a:solidFill>
              </a:rPr>
              <a:t>regulujących ustrój i właściwość władz publicznych</a:t>
            </a:r>
          </a:p>
          <a:p>
            <a:pPr lvl="1" algn="just">
              <a:buFont typeface="Arial" panose="020B0604020202020204" pitchFamily="34" charset="0"/>
              <a:buChar char="•"/>
            </a:pPr>
            <a:r>
              <a:rPr lang="pl-PL" sz="2400" dirty="0">
                <a:solidFill>
                  <a:srgbClr val="002060"/>
                </a:solidFill>
              </a:rPr>
              <a:t>kodeksów</a:t>
            </a:r>
          </a:p>
          <a:p>
            <a:pPr algn="just">
              <a:buFont typeface="Wingdings" panose="05000000000000000000" pitchFamily="2" charset="2"/>
              <a:buChar char="Ø"/>
            </a:pPr>
            <a:r>
              <a:rPr lang="pl-PL" sz="2800" dirty="0">
                <a:solidFill>
                  <a:srgbClr val="002060"/>
                </a:solidFill>
              </a:rPr>
              <a:t>Sprawozdanie komisji sejmowej w nie więcej niż 30 dni</a:t>
            </a:r>
          </a:p>
          <a:p>
            <a:pPr algn="just">
              <a:buFont typeface="Wingdings" panose="05000000000000000000" pitchFamily="2" charset="2"/>
              <a:buChar char="Ø"/>
            </a:pPr>
            <a:r>
              <a:rPr lang="pl-PL" sz="2800" dirty="0">
                <a:solidFill>
                  <a:srgbClr val="002060"/>
                </a:solidFill>
              </a:rPr>
              <a:t>Senat rozpatruje w 14 dni</a:t>
            </a:r>
          </a:p>
          <a:p>
            <a:pPr algn="just">
              <a:buFont typeface="Wingdings" panose="05000000000000000000" pitchFamily="2" charset="2"/>
              <a:buChar char="Ø"/>
            </a:pPr>
            <a:r>
              <a:rPr lang="pl-PL" sz="2800" dirty="0">
                <a:solidFill>
                  <a:srgbClr val="002060"/>
                </a:solidFill>
              </a:rPr>
              <a:t>Prezydent rozpatruje w 7 dni</a:t>
            </a:r>
          </a:p>
          <a:p>
            <a:pPr algn="just">
              <a:buFont typeface="Wingdings" panose="05000000000000000000" pitchFamily="2" charset="2"/>
              <a:buChar char="Ø"/>
            </a:pPr>
            <a:r>
              <a:rPr lang="pl-PL" sz="2800" dirty="0">
                <a:solidFill>
                  <a:srgbClr val="002060"/>
                </a:solidFill>
              </a:rPr>
              <a:t>rozpatrzenie weta prezydenta w 7 dni</a:t>
            </a: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608550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Lobbing</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legalne działanie zmierzające do wywarcia wpływu na organy władzy publicznej w procesie stanowienia prawa</a:t>
            </a:r>
          </a:p>
          <a:p>
            <a:pPr algn="just">
              <a:buFont typeface="Wingdings" panose="05000000000000000000" pitchFamily="2" charset="2"/>
              <a:buChar char="Ø"/>
            </a:pPr>
            <a:r>
              <a:rPr lang="pl-PL" sz="2800" dirty="0">
                <a:solidFill>
                  <a:srgbClr val="002060"/>
                </a:solidFill>
              </a:rPr>
              <a:t>rejestr podmiotów prowadzących działalność lobbingową prowadzi minister właściwy ds. administracji</a:t>
            </a:r>
          </a:p>
          <a:p>
            <a:pPr algn="just">
              <a:buFont typeface="Wingdings" panose="05000000000000000000" pitchFamily="2" charset="2"/>
              <a:buChar char="Ø"/>
            </a:pPr>
            <a:r>
              <a:rPr lang="pl-PL" sz="2800" dirty="0">
                <a:solidFill>
                  <a:srgbClr val="002060"/>
                </a:solidFill>
              </a:rPr>
              <a:t>prawo wykonywania działalności również w siedzibie urzędu obsługującego dany organ, a także w Sejmie i w Senacie</a:t>
            </a: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074446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Współpraca RM z Sejmem i Senat w sprawach związanych z członkostwem Polski w UE</a:t>
            </a:r>
            <a:endParaRPr lang="pl-PL" sz="5400" dirty="0"/>
          </a:p>
        </p:txBody>
      </p:sp>
      <p:sp>
        <p:nvSpPr>
          <p:cNvPr id="7" name="Symbol zastępczy zawartości 2"/>
          <p:cNvSpPr txBox="1">
            <a:spLocks/>
          </p:cNvSpPr>
          <p:nvPr/>
        </p:nvSpPr>
        <p:spPr>
          <a:xfrm>
            <a:off x="107504" y="1042164"/>
            <a:ext cx="8712968" cy="56526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600" dirty="0">
                <a:solidFill>
                  <a:srgbClr val="002060"/>
                </a:solidFill>
              </a:rPr>
              <a:t>w zakresie stanowienia prawa UE jest to zdaniem TK funkcja ustawodawcza, a nie kontrolna (dlatego udział Senatu)</a:t>
            </a:r>
          </a:p>
          <a:p>
            <a:pPr algn="just">
              <a:buFont typeface="Wingdings" panose="05000000000000000000" pitchFamily="2" charset="2"/>
              <a:buChar char="Ø"/>
            </a:pPr>
            <a:r>
              <a:rPr lang="pl-PL" sz="2600" dirty="0">
                <a:solidFill>
                  <a:srgbClr val="002060"/>
                </a:solidFill>
              </a:rPr>
              <a:t>RM przekazuje Sejmowi i Senatowi projekty stanowisk Polski w zakresie stanowienia prawa UE</a:t>
            </a:r>
          </a:p>
          <a:p>
            <a:pPr algn="just">
              <a:buFont typeface="Wingdings" panose="05000000000000000000" pitchFamily="2" charset="2"/>
              <a:buChar char="Ø"/>
            </a:pPr>
            <a:r>
              <a:rPr lang="pl-PL" sz="2600" dirty="0">
                <a:solidFill>
                  <a:srgbClr val="002060"/>
                </a:solidFill>
              </a:rPr>
              <a:t>Sejm i Senat mogą zgłaszać swoje opinie do tych projektów</a:t>
            </a:r>
          </a:p>
          <a:p>
            <a:pPr algn="just">
              <a:buFont typeface="Wingdings" panose="05000000000000000000" pitchFamily="2" charset="2"/>
              <a:buChar char="Ø"/>
            </a:pPr>
            <a:r>
              <a:rPr lang="pl-PL" sz="2600" dirty="0">
                <a:solidFill>
                  <a:srgbClr val="002060"/>
                </a:solidFill>
              </a:rPr>
              <a:t>Sejm i Senat mogą wystąpić ze skargą do TSUE na naruszenie przez akt ustawodawczy UE zasady pomocniczości (uchwałę taką wykonuje premier, wnosząc skargę do TSUE)</a:t>
            </a:r>
          </a:p>
          <a:p>
            <a:pPr algn="just">
              <a:buFont typeface="Wingdings" panose="05000000000000000000" pitchFamily="2" charset="2"/>
              <a:buChar char="Ø"/>
            </a:pPr>
            <a:r>
              <a:rPr lang="pl-PL" sz="2600" dirty="0">
                <a:solidFill>
                  <a:srgbClr val="002060"/>
                </a:solidFill>
              </a:rPr>
              <a:t>Sejm (Senat nie!) opiniuje polskie kandydatury na niektóre stanowiska w UE</a:t>
            </a: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388041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Funkcja kreacyjna – Sejm</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800" dirty="0">
                <a:solidFill>
                  <a:srgbClr val="002060"/>
                </a:solidFill>
              </a:rPr>
              <a:t>Sejm wybiera:</a:t>
            </a:r>
          </a:p>
          <a:p>
            <a:pPr lvl="1" algn="just">
              <a:buFont typeface="Arial" panose="020B0604020202020204" pitchFamily="34" charset="0"/>
              <a:buChar char="•"/>
            </a:pPr>
            <a:r>
              <a:rPr lang="pl-PL" sz="2400" dirty="0">
                <a:solidFill>
                  <a:srgbClr val="002060"/>
                </a:solidFill>
              </a:rPr>
              <a:t>zastępców przewodniczącego i członków Trybunału Stanu</a:t>
            </a:r>
          </a:p>
          <a:p>
            <a:pPr lvl="1" algn="just">
              <a:buFont typeface="Arial" panose="020B0604020202020204" pitchFamily="34" charset="0"/>
              <a:buChar char="•"/>
            </a:pPr>
            <a:r>
              <a:rPr lang="pl-PL" sz="2400" dirty="0">
                <a:solidFill>
                  <a:srgbClr val="002060"/>
                </a:solidFill>
              </a:rPr>
              <a:t>sędziów Trybunału Konstytucyjnego</a:t>
            </a:r>
          </a:p>
          <a:p>
            <a:pPr lvl="1" algn="just">
              <a:buFont typeface="Arial" panose="020B0604020202020204" pitchFamily="34" charset="0"/>
              <a:buChar char="•"/>
            </a:pPr>
            <a:r>
              <a:rPr lang="pl-PL" sz="2400" dirty="0">
                <a:solidFill>
                  <a:srgbClr val="002060"/>
                </a:solidFill>
              </a:rPr>
              <a:t>3 członków Rady Polityki Pieniężnej</a:t>
            </a:r>
          </a:p>
          <a:p>
            <a:pPr lvl="1" algn="just">
              <a:buFont typeface="Arial" panose="020B0604020202020204" pitchFamily="34" charset="0"/>
              <a:buChar char="•"/>
            </a:pPr>
            <a:r>
              <a:rPr lang="pl-PL" sz="2400" dirty="0">
                <a:solidFill>
                  <a:srgbClr val="002060"/>
                </a:solidFill>
              </a:rPr>
              <a:t>2 członków Krajowej Rady Radiofonii i Telewizji</a:t>
            </a:r>
          </a:p>
          <a:p>
            <a:pPr lvl="1" algn="just">
              <a:buFont typeface="Arial" panose="020B0604020202020204" pitchFamily="34" charset="0"/>
              <a:buChar char="•"/>
            </a:pPr>
            <a:r>
              <a:rPr lang="pl-PL" sz="2400" dirty="0">
                <a:solidFill>
                  <a:srgbClr val="002060"/>
                </a:solidFill>
              </a:rPr>
              <a:t>4 członków Krajowej Rady Sądownictwa</a:t>
            </a:r>
          </a:p>
          <a:p>
            <a:pPr algn="just">
              <a:buFont typeface="Wingdings" panose="05000000000000000000" pitchFamily="2" charset="2"/>
              <a:buChar char="Ø"/>
            </a:pPr>
            <a:r>
              <a:rPr lang="pl-PL" sz="2800" dirty="0">
                <a:solidFill>
                  <a:srgbClr val="002060"/>
                </a:solidFill>
              </a:rPr>
              <a:t>Sejm powołuje:</a:t>
            </a:r>
          </a:p>
          <a:p>
            <a:pPr lvl="1" algn="just">
              <a:buFont typeface="Arial" panose="020B0604020202020204" pitchFamily="34" charset="0"/>
              <a:buChar char="•"/>
            </a:pPr>
            <a:r>
              <a:rPr lang="pl-PL" sz="2400" dirty="0">
                <a:solidFill>
                  <a:srgbClr val="002060"/>
                </a:solidFill>
              </a:rPr>
              <a:t>Prezesa NBP (na wniosek Prezydenta RP)</a:t>
            </a:r>
          </a:p>
          <a:p>
            <a:pPr lvl="1" algn="just">
              <a:buFont typeface="Arial" panose="020B0604020202020204" pitchFamily="34" charset="0"/>
              <a:buChar char="•"/>
            </a:pPr>
            <a:r>
              <a:rPr lang="pl-PL" sz="2400" dirty="0">
                <a:solidFill>
                  <a:srgbClr val="002060"/>
                </a:solidFill>
              </a:rPr>
              <a:t>5 członków Rady IPN (na wniosek zgromadzenia elektorów)</a:t>
            </a:r>
          </a:p>
          <a:p>
            <a:pPr algn="just">
              <a:buFont typeface="Wingdings" panose="05000000000000000000" pitchFamily="2" charset="2"/>
              <a:buChar char="Ø"/>
            </a:pPr>
            <a:r>
              <a:rPr lang="pl-PL" sz="2800" dirty="0">
                <a:solidFill>
                  <a:srgbClr val="002060"/>
                </a:solidFill>
              </a:rPr>
              <a:t>Sejm za zgodą Senatu powołuje:</a:t>
            </a:r>
          </a:p>
          <a:p>
            <a:pPr lvl="1" algn="just">
              <a:buFont typeface="Arial" panose="020B0604020202020204" pitchFamily="34" charset="0"/>
              <a:buChar char="•"/>
            </a:pPr>
            <a:r>
              <a:rPr lang="pl-PL" sz="2400" dirty="0">
                <a:solidFill>
                  <a:srgbClr val="002060"/>
                </a:solidFill>
              </a:rPr>
              <a:t>Prezesa Najwyższej Izby Kontroli</a:t>
            </a:r>
          </a:p>
          <a:p>
            <a:pPr lvl="1" algn="just">
              <a:buFont typeface="Arial" panose="020B0604020202020204" pitchFamily="34" charset="0"/>
              <a:buChar char="•"/>
            </a:pPr>
            <a:r>
              <a:rPr lang="pl-PL" sz="2400" dirty="0">
                <a:solidFill>
                  <a:srgbClr val="002060"/>
                </a:solidFill>
              </a:rPr>
              <a:t>Rzecznika Praw Obywatelskich i Rzecznika Praw Dziecka</a:t>
            </a:r>
          </a:p>
          <a:p>
            <a:pPr lvl="1" algn="just">
              <a:buFont typeface="Arial" panose="020B0604020202020204" pitchFamily="34" charset="0"/>
              <a:buChar char="•"/>
            </a:pPr>
            <a:r>
              <a:rPr lang="pl-PL" sz="2400" dirty="0">
                <a:solidFill>
                  <a:srgbClr val="002060"/>
                </a:solidFill>
              </a:rPr>
              <a:t>Generalnego Inspektora Ochrony Danych Osobowych</a:t>
            </a:r>
          </a:p>
          <a:p>
            <a:pPr lvl="1" algn="just">
              <a:buFont typeface="Arial" panose="020B0604020202020204" pitchFamily="34" charset="0"/>
              <a:buChar char="•"/>
            </a:pPr>
            <a:r>
              <a:rPr lang="pl-PL" sz="2400" dirty="0">
                <a:solidFill>
                  <a:srgbClr val="002060"/>
                </a:solidFill>
              </a:rPr>
              <a:t>Prezesa Instytutu Pamięci Narodowej (na wniosek Rady IPN)</a:t>
            </a:r>
          </a:p>
          <a:p>
            <a:pPr lvl="1" algn="just">
              <a:buFont typeface="Arial" panose="020B0604020202020204" pitchFamily="34" charset="0"/>
              <a:buChar char="•"/>
            </a:pPr>
            <a:r>
              <a:rPr lang="pl-PL" sz="2400" dirty="0">
                <a:solidFill>
                  <a:srgbClr val="002060"/>
                </a:solidFill>
              </a:rPr>
              <a:t>Prezesa Urzędu Komunikacji Elektronicznej (na wniosek PRM)</a:t>
            </a: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479606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Funkcja kreacyjna – Sejm</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400" dirty="0">
                <a:solidFill>
                  <a:srgbClr val="002060"/>
                </a:solidFill>
              </a:rPr>
              <a:t>Sejm wybiera lub powołuje osoby na stanowiska państwowe co do zasady na wniosek:</a:t>
            </a:r>
          </a:p>
          <a:p>
            <a:pPr lvl="1" algn="just">
              <a:buFont typeface="Arial" panose="020B0604020202020204" pitchFamily="34" charset="0"/>
              <a:buChar char="•"/>
            </a:pPr>
            <a:r>
              <a:rPr lang="pl-PL" sz="2000" dirty="0">
                <a:solidFill>
                  <a:srgbClr val="002060"/>
                </a:solidFill>
              </a:rPr>
              <a:t>Marszałka Sejmu</a:t>
            </a:r>
          </a:p>
          <a:p>
            <a:pPr lvl="1" algn="just">
              <a:buFont typeface="Arial" panose="020B0604020202020204" pitchFamily="34" charset="0"/>
              <a:buChar char="•"/>
            </a:pPr>
            <a:r>
              <a:rPr lang="pl-PL" sz="2000" dirty="0">
                <a:solidFill>
                  <a:srgbClr val="002060"/>
                </a:solidFill>
              </a:rPr>
              <a:t>35 posłów</a:t>
            </a:r>
          </a:p>
          <a:p>
            <a:pPr algn="just">
              <a:buFont typeface="Wingdings" panose="05000000000000000000" pitchFamily="2" charset="2"/>
              <a:buChar char="Ø"/>
            </a:pPr>
            <a:r>
              <a:rPr lang="pl-PL" sz="2400" dirty="0">
                <a:solidFill>
                  <a:srgbClr val="002060"/>
                </a:solidFill>
              </a:rPr>
              <a:t>Sejm wybiera sędziów TK na wniosek:</a:t>
            </a:r>
          </a:p>
          <a:p>
            <a:pPr lvl="1" algn="just">
              <a:buFont typeface="Arial" panose="020B0604020202020204" pitchFamily="34" charset="0"/>
              <a:buChar char="•"/>
            </a:pPr>
            <a:r>
              <a:rPr lang="pl-PL" sz="2000" dirty="0">
                <a:solidFill>
                  <a:srgbClr val="002060"/>
                </a:solidFill>
              </a:rPr>
              <a:t>Prezydium Sejmu</a:t>
            </a:r>
          </a:p>
          <a:p>
            <a:pPr lvl="1" algn="just">
              <a:buFont typeface="Arial" panose="020B0604020202020204" pitchFamily="34" charset="0"/>
              <a:buChar char="•"/>
            </a:pPr>
            <a:r>
              <a:rPr lang="pl-PL" sz="2000" dirty="0">
                <a:solidFill>
                  <a:srgbClr val="002060"/>
                </a:solidFill>
              </a:rPr>
              <a:t>50 posłów</a:t>
            </a:r>
          </a:p>
          <a:p>
            <a:pPr algn="just">
              <a:buFont typeface="Wingdings" panose="05000000000000000000" pitchFamily="2" charset="2"/>
              <a:buChar char="Ø"/>
            </a:pPr>
            <a:r>
              <a:rPr lang="pl-PL" sz="2400" dirty="0">
                <a:solidFill>
                  <a:srgbClr val="002060"/>
                </a:solidFill>
              </a:rPr>
              <a:t>Sejm wybiera Rzecznika Praw Dziecka na wniosek:</a:t>
            </a:r>
          </a:p>
          <a:p>
            <a:pPr lvl="1" algn="just">
              <a:buFont typeface="Arial" panose="020B0604020202020204" pitchFamily="34" charset="0"/>
              <a:buChar char="•"/>
            </a:pPr>
            <a:r>
              <a:rPr lang="pl-PL" sz="2000" dirty="0">
                <a:solidFill>
                  <a:srgbClr val="002060"/>
                </a:solidFill>
              </a:rPr>
              <a:t>Marszałka Sejmu</a:t>
            </a:r>
          </a:p>
          <a:p>
            <a:pPr lvl="1" algn="just">
              <a:buFont typeface="Arial" panose="020B0604020202020204" pitchFamily="34" charset="0"/>
              <a:buChar char="•"/>
            </a:pPr>
            <a:r>
              <a:rPr lang="pl-PL" sz="2000" dirty="0">
                <a:solidFill>
                  <a:srgbClr val="002060"/>
                </a:solidFill>
              </a:rPr>
              <a:t>Marszałka Senatu</a:t>
            </a:r>
          </a:p>
          <a:p>
            <a:pPr lvl="1" algn="just">
              <a:buFont typeface="Arial" panose="020B0604020202020204" pitchFamily="34" charset="0"/>
              <a:buChar char="•"/>
            </a:pPr>
            <a:r>
              <a:rPr lang="pl-PL" sz="2000" dirty="0">
                <a:solidFill>
                  <a:srgbClr val="002060"/>
                </a:solidFill>
              </a:rPr>
              <a:t>35 posłów</a:t>
            </a:r>
          </a:p>
          <a:p>
            <a:pPr lvl="1" algn="just">
              <a:buFont typeface="Arial" panose="020B0604020202020204" pitchFamily="34" charset="0"/>
              <a:buChar char="•"/>
            </a:pPr>
            <a:r>
              <a:rPr lang="pl-PL" sz="2000" dirty="0">
                <a:solidFill>
                  <a:srgbClr val="002060"/>
                </a:solidFill>
              </a:rPr>
              <a:t>15 senatorów</a:t>
            </a:r>
          </a:p>
          <a:p>
            <a:pPr algn="just">
              <a:buFont typeface="Wingdings" panose="05000000000000000000" pitchFamily="2" charset="2"/>
              <a:buChar char="Ø"/>
            </a:pPr>
            <a:r>
              <a:rPr lang="pl-PL" sz="2400" dirty="0">
                <a:solidFill>
                  <a:srgbClr val="002060"/>
                </a:solidFill>
              </a:rPr>
              <a:t>Sejm wybiera lub powołuje osoby na stanowiska państwowe bezwzględną większością głosów (w tym wypadku regulamin Sejmu milczy o kworum!)</a:t>
            </a: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729303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Funkcja kreacyjna – Senat</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2800" dirty="0">
                <a:solidFill>
                  <a:srgbClr val="002060"/>
                </a:solidFill>
              </a:rPr>
              <a:t>Senat wybiera (bezwzględną większością głosów w obecności co najmniej połowy ustawowej liczby senatorów):</a:t>
            </a:r>
          </a:p>
          <a:p>
            <a:pPr lvl="1" algn="just">
              <a:buFont typeface="Arial" panose="020B0604020202020204" pitchFamily="34" charset="0"/>
              <a:buChar char="•"/>
            </a:pPr>
            <a:r>
              <a:rPr lang="pl-PL" sz="2400" dirty="0">
                <a:solidFill>
                  <a:srgbClr val="002060"/>
                </a:solidFill>
              </a:rPr>
              <a:t>2 członków Krajowej Rady Sądownictwa</a:t>
            </a:r>
          </a:p>
          <a:p>
            <a:pPr lvl="1" algn="just">
              <a:buFont typeface="Arial" panose="020B0604020202020204" pitchFamily="34" charset="0"/>
              <a:buChar char="•"/>
            </a:pPr>
            <a:r>
              <a:rPr lang="pl-PL" sz="2400" dirty="0">
                <a:solidFill>
                  <a:srgbClr val="002060"/>
                </a:solidFill>
              </a:rPr>
              <a:t>1 członka Krajowej Rady Radiofonii i Telewizji</a:t>
            </a:r>
          </a:p>
          <a:p>
            <a:pPr lvl="1" algn="just">
              <a:buFont typeface="Arial" panose="020B0604020202020204" pitchFamily="34" charset="0"/>
              <a:buChar char="•"/>
            </a:pPr>
            <a:r>
              <a:rPr lang="pl-PL" sz="2400" dirty="0">
                <a:solidFill>
                  <a:srgbClr val="002060"/>
                </a:solidFill>
              </a:rPr>
              <a:t>3 członków Rady Polityki Pieniężnej</a:t>
            </a:r>
          </a:p>
          <a:p>
            <a:pPr lvl="1" algn="just">
              <a:buFont typeface="Arial" panose="020B0604020202020204" pitchFamily="34" charset="0"/>
              <a:buChar char="•"/>
            </a:pPr>
            <a:r>
              <a:rPr lang="pl-PL" sz="2400" dirty="0">
                <a:solidFill>
                  <a:srgbClr val="002060"/>
                </a:solidFill>
              </a:rPr>
              <a:t>2 członków Rady IPN</a:t>
            </a:r>
          </a:p>
          <a:p>
            <a:pPr algn="just">
              <a:buFont typeface="Wingdings" panose="05000000000000000000" pitchFamily="2" charset="2"/>
              <a:buChar char="Ø"/>
            </a:pPr>
            <a:r>
              <a:rPr lang="pl-PL" sz="2800" dirty="0">
                <a:solidFill>
                  <a:srgbClr val="002060"/>
                </a:solidFill>
              </a:rPr>
              <a:t>Senat wyraża zgodę na:</a:t>
            </a:r>
          </a:p>
          <a:p>
            <a:pPr lvl="1" algn="just">
              <a:buFont typeface="Arial" panose="020B0604020202020204" pitchFamily="34" charset="0"/>
              <a:buChar char="•"/>
            </a:pPr>
            <a:r>
              <a:rPr lang="pl-PL" sz="2400" dirty="0">
                <a:solidFill>
                  <a:srgbClr val="002060"/>
                </a:solidFill>
              </a:rPr>
              <a:t>powołanie RPO – w ciągu miesiąca</a:t>
            </a:r>
          </a:p>
          <a:p>
            <a:pPr lvl="1" algn="just">
              <a:buFont typeface="Arial" panose="020B0604020202020204" pitchFamily="34" charset="0"/>
              <a:buChar char="•"/>
            </a:pPr>
            <a:r>
              <a:rPr lang="pl-PL" sz="2400" dirty="0">
                <a:solidFill>
                  <a:srgbClr val="002060"/>
                </a:solidFill>
              </a:rPr>
              <a:t>powołanie i odwołanie RPD i Prezesa NIK – w ciągu miesiąca</a:t>
            </a:r>
          </a:p>
          <a:p>
            <a:pPr lvl="1" algn="just">
              <a:buFont typeface="Arial" panose="020B0604020202020204" pitchFamily="34" charset="0"/>
              <a:buChar char="•"/>
            </a:pPr>
            <a:r>
              <a:rPr lang="pl-PL" sz="2400" dirty="0">
                <a:solidFill>
                  <a:srgbClr val="002060"/>
                </a:solidFill>
              </a:rPr>
              <a:t>powołanie i odwołanie GIODO, Prezesa IPN oraz Prezesa UKE</a:t>
            </a:r>
          </a:p>
          <a:p>
            <a:pPr algn="just">
              <a:buFont typeface="Wingdings" panose="05000000000000000000" pitchFamily="2" charset="2"/>
              <a:buChar char="Ø"/>
            </a:pPr>
            <a:r>
              <a:rPr lang="pl-PL" sz="2800" dirty="0">
                <a:solidFill>
                  <a:srgbClr val="002060"/>
                </a:solidFill>
              </a:rPr>
              <a:t>głosowania w Senacie w ramach funkcji kreacyjnej są tajne</a:t>
            </a:r>
          </a:p>
          <a:p>
            <a:pPr algn="just">
              <a:buFont typeface="Wingdings" panose="05000000000000000000" pitchFamily="2" charset="2"/>
              <a:buChar char="Ø"/>
            </a:pPr>
            <a:endParaRPr lang="pl-PL" sz="28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2227539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Funkcja kontrolna</a:t>
            </a:r>
          </a:p>
        </p:txBody>
      </p:sp>
      <p:sp>
        <p:nvSpPr>
          <p:cNvPr id="3" name="Symbol zastępczy zawartości 2"/>
          <p:cNvSpPr>
            <a:spLocks noGrp="1"/>
          </p:cNvSpPr>
          <p:nvPr>
            <p:ph idx="1"/>
          </p:nvPr>
        </p:nvSpPr>
        <p:spPr/>
        <p:txBody>
          <a:bodyPr/>
          <a:lstStyle/>
          <a:p>
            <a:endParaRPr lang="pl-PL" dirty="0"/>
          </a:p>
        </p:txBody>
      </p:sp>
    </p:spTree>
    <p:extLst>
      <p:ext uri="{BB962C8B-B14F-4D97-AF65-F5344CB8AC3E}">
        <p14:creationId xmlns:p14="http://schemas.microsoft.com/office/powerpoint/2010/main" val="15248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Etapy postępowania ustawodawczego</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lgn="just">
              <a:buFont typeface="+mj-lt"/>
              <a:buAutoNum type="arabicPeriod"/>
            </a:pPr>
            <a:r>
              <a:rPr lang="pl-PL" dirty="0">
                <a:solidFill>
                  <a:srgbClr val="002060"/>
                </a:solidFill>
              </a:rPr>
              <a:t>Inicjatywa ustawodawcza</a:t>
            </a:r>
          </a:p>
          <a:p>
            <a:pPr marL="457200" indent="-457200" algn="just">
              <a:buFont typeface="+mj-lt"/>
              <a:buAutoNum type="arabicPeriod"/>
            </a:pPr>
            <a:r>
              <a:rPr lang="pl-PL" dirty="0">
                <a:solidFill>
                  <a:srgbClr val="002060"/>
                </a:solidFill>
              </a:rPr>
              <a:t>Rozpatrzenie projektu ustawy przez Sejm</a:t>
            </a:r>
          </a:p>
          <a:p>
            <a:pPr marL="457200" indent="-457200" algn="just">
              <a:buFont typeface="+mj-lt"/>
              <a:buAutoNum type="arabicPeriod"/>
            </a:pPr>
            <a:r>
              <a:rPr lang="pl-PL" dirty="0">
                <a:solidFill>
                  <a:srgbClr val="002060"/>
                </a:solidFill>
              </a:rPr>
              <a:t>Rozpatrzenie ustawy przez Senat</a:t>
            </a:r>
          </a:p>
          <a:p>
            <a:pPr marL="457200" indent="-457200" algn="just">
              <a:buFont typeface="+mj-lt"/>
              <a:buAutoNum type="arabicPeriod"/>
            </a:pPr>
            <a:r>
              <a:rPr lang="pl-PL" i="1" dirty="0">
                <a:solidFill>
                  <a:srgbClr val="002060"/>
                </a:solidFill>
              </a:rPr>
              <a:t>Rozpatrzenie przez Sejm stanowiska Senatu</a:t>
            </a:r>
          </a:p>
          <a:p>
            <a:pPr marL="457200" indent="-457200" algn="just">
              <a:buFont typeface="+mj-lt"/>
              <a:buAutoNum type="arabicPeriod"/>
            </a:pPr>
            <a:r>
              <a:rPr lang="pl-PL" dirty="0">
                <a:solidFill>
                  <a:srgbClr val="002060"/>
                </a:solidFill>
              </a:rPr>
              <a:t>Rozpatrzenie ustawy przez Prezydenta RP</a:t>
            </a:r>
          </a:p>
          <a:p>
            <a:pPr marL="0" indent="0" algn="just">
              <a:buNone/>
            </a:pPr>
            <a:r>
              <a:rPr lang="pl-PL" i="1" dirty="0">
                <a:solidFill>
                  <a:srgbClr val="002060"/>
                </a:solidFill>
              </a:rPr>
              <a:t>5a. Ponownie uchwalenie ustawy na wniosek Prezydenta RP</a:t>
            </a:r>
          </a:p>
          <a:p>
            <a:pPr marL="0" indent="0" algn="just">
              <a:buNone/>
            </a:pPr>
            <a:r>
              <a:rPr lang="pl-PL" dirty="0">
                <a:solidFill>
                  <a:srgbClr val="002060"/>
                </a:solidFill>
              </a:rPr>
              <a:t>6. Ogłoszenie w Dzienniku Ustaw</a:t>
            </a: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929503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Funkcja kontrolna – regulamin Sejmu</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l-PL" sz="2800" b="1" dirty="0"/>
              <a:t>Art. 191</a:t>
            </a:r>
            <a:r>
              <a:rPr lang="pl-PL" sz="2800" dirty="0"/>
              <a:t> </a:t>
            </a:r>
          </a:p>
          <a:p>
            <a:pPr marL="0" indent="0">
              <a:buNone/>
            </a:pPr>
            <a:r>
              <a:rPr lang="pl-PL" sz="2800" dirty="0"/>
              <a:t>1. Interpelacje, wnioski o przedstawienie informacji bieżących, zapytania poselskie i pytania w sprawach bieżących mogą być kierowane do członków Rady Ministrów. </a:t>
            </a:r>
          </a:p>
          <a:p>
            <a:pPr marL="0" indent="0">
              <a:buNone/>
            </a:pPr>
            <a:r>
              <a:rPr lang="pl-PL" sz="2800" dirty="0"/>
              <a:t>2. Marszałek Sejmu wprowadza do porządku dziennego każdego posiedzenia Sejmu punkt "Informacja bieżąca" oraz punkt "Pytania w sprawach bieżących". </a:t>
            </a:r>
          </a:p>
          <a:p>
            <a:pPr algn="just">
              <a:buFont typeface="Wingdings" panose="05000000000000000000" pitchFamily="2" charset="2"/>
              <a:buChar char="Ø"/>
            </a:pPr>
            <a:endParaRPr lang="pl-PL" sz="28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987924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Interpelacje poselskie</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l-PL" sz="2800" b="1" dirty="0"/>
              <a:t>Art. 192</a:t>
            </a:r>
            <a:r>
              <a:rPr lang="pl-PL" sz="2800" dirty="0"/>
              <a:t> </a:t>
            </a:r>
          </a:p>
          <a:p>
            <a:pPr marL="0" indent="0" algn="just">
              <a:buNone/>
            </a:pPr>
            <a:r>
              <a:rPr lang="pl-PL" sz="2800" dirty="0"/>
              <a:t>1. Posłowi przysługuje prawo złożenia interpelacji w sprawach o zasadniczym charakterze i odnoszących się do problemów związanych z polityką państwa. </a:t>
            </a:r>
          </a:p>
          <a:p>
            <a:pPr marL="0" indent="0" algn="just">
              <a:buNone/>
            </a:pPr>
            <a:r>
              <a:rPr lang="pl-PL" sz="2800" dirty="0"/>
              <a:t>2. Interpelacja powinna zawierać krótkie przedstawienie stanu faktycznego będącego jej przedmiotem oraz wynikające zeń pytania oraz powinna być skierowana zgodnie z właściwością interpelowanego. </a:t>
            </a:r>
          </a:p>
          <a:p>
            <a:pPr marL="0" indent="0" algn="just">
              <a:buNone/>
            </a:pPr>
            <a:r>
              <a:rPr lang="pl-PL" sz="2800" dirty="0"/>
              <a:t>3. Interpelację składa się w formie pisemnej na ręce Marszałka Sejmu. </a:t>
            </a:r>
          </a:p>
          <a:p>
            <a:pPr marL="0" indent="0" algn="just">
              <a:buNone/>
            </a:pPr>
            <a:r>
              <a:rPr lang="pl-PL" sz="2800" dirty="0"/>
              <a:t>4. Prezydium Sejmu pozostawia bez biegu interpelację, która nie spełnia wymogów określonych w ust. 1 i 2. </a:t>
            </a:r>
          </a:p>
          <a:p>
            <a:pPr marL="0" indent="0" algn="just">
              <a:buNone/>
            </a:pPr>
            <a:r>
              <a:rPr lang="pl-PL" sz="2800" dirty="0"/>
              <a:t>5. Prezydium Sejmu może zażądać skreślenia z interpelacji zwrotów sprzecznych z zasadami etyki poselskiej, pod rygorem nieprzyjęcia interpelacji. </a:t>
            </a:r>
          </a:p>
          <a:p>
            <a:pPr marL="0" indent="0" algn="just">
              <a:buNone/>
            </a:pPr>
            <a:r>
              <a:rPr lang="pl-PL" sz="2800" dirty="0"/>
              <a:t>6. Marszałek Sejmu przesyła interpelację niezwłocznie interpelowanemu. </a:t>
            </a:r>
          </a:p>
          <a:p>
            <a:pPr algn="just">
              <a:buFont typeface="Wingdings" panose="05000000000000000000" pitchFamily="2" charset="2"/>
              <a:buChar char="Ø"/>
            </a:pPr>
            <a:endParaRPr lang="pl-PL" sz="28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096083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Odpowiedź na interpelację</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l-PL" sz="2800" b="1" dirty="0"/>
              <a:t>Art. 193</a:t>
            </a:r>
            <a:r>
              <a:rPr lang="pl-PL" sz="2800" dirty="0"/>
              <a:t> </a:t>
            </a:r>
          </a:p>
          <a:p>
            <a:pPr marL="0" indent="0" algn="just">
              <a:buNone/>
            </a:pPr>
            <a:r>
              <a:rPr lang="pl-PL" sz="2800" dirty="0"/>
              <a:t>1. Odpowiedź na interpelację jest udzielana w formie pisemnej nie później niż w terminie 21 dni od dnia otrzymania interpelacji. </a:t>
            </a:r>
          </a:p>
          <a:p>
            <a:pPr marL="0" indent="0" algn="just">
              <a:buNone/>
            </a:pPr>
            <a:r>
              <a:rPr lang="pl-PL" sz="2800" dirty="0"/>
              <a:t>2. Odpowiedź pisemną składa się na ręce Marszałka Sejmu. Marszałek Sejmu przesyła odpowiedź na interpelację interpelantowi. Informacje o nadesłanych odpowiedziach na interpelacje, braku odpowiedzi na nie oraz teksty nadesłanych odpowiedzi są udostępniane w Systemie Informacyjnym Sejmu.</a:t>
            </a:r>
          </a:p>
          <a:p>
            <a:pPr marL="0" indent="0" algn="just">
              <a:buNone/>
            </a:pPr>
            <a:r>
              <a:rPr lang="pl-PL" sz="2800" dirty="0"/>
              <a:t>3. W razie uznania odpowiedzi, o której mowa w ust. 2, za niezadowalającą interpelant może zwrócić się do Marszałka Sejmu o wystąpienie do interpelowanego z żądaniem dodatkowych wyjaśnień na piśmie, uzasadniając przyczyny nieprzyjęcia odpowiedzi. Z wnioskiem takim można wystąpić tylko raz, nie później niż w terminie 30 dni od dnia otrzymania niezadowalającej odpowiedzi. Dodatkowe wyjaśnienia udzielane są przez interpelowanego w terminie 21 dni od dnia otrzymania żądania dodatkowych wyjaśnień. </a:t>
            </a:r>
          </a:p>
          <a:p>
            <a:pPr algn="just">
              <a:buFont typeface="Wingdings" panose="05000000000000000000" pitchFamily="2" charset="2"/>
              <a:buChar char="Ø"/>
            </a:pPr>
            <a:endParaRPr lang="pl-PL" sz="28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02773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Informacja bieżąca</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l-PL" sz="2800" b="1" dirty="0"/>
              <a:t>Art. 194</a:t>
            </a:r>
            <a:r>
              <a:rPr lang="pl-PL" sz="2800" dirty="0"/>
              <a:t> </a:t>
            </a:r>
          </a:p>
          <a:p>
            <a:pPr marL="0" indent="0">
              <a:buNone/>
            </a:pPr>
            <a:r>
              <a:rPr lang="pl-PL" sz="2800" dirty="0"/>
              <a:t>1. Klubowi oraz grupie co najmniej 15 posłów przysługuje prawo złożenia wniosku o przedstawienie na posiedzeniu Sejmu przez członka Rady Ministrów informacji bieżącej, zwanej dalej "informacją". Przepisy art. 192 ust. 1-6 stosuje się odpowiednio. </a:t>
            </a:r>
          </a:p>
          <a:p>
            <a:pPr marL="0" indent="0">
              <a:buNone/>
            </a:pPr>
            <a:r>
              <a:rPr lang="pl-PL" sz="2800" dirty="0"/>
              <a:t>2. Wniosek, o którym mowa w ust. 1, przedkładany jest do godziny 21.00 dnia poprzedzającego dzień rozpoczęcia posiedzenia Sejmu, wraz z uzasadnieniem oraz wskazaniem jego adresata. </a:t>
            </a:r>
          </a:p>
          <a:p>
            <a:pPr marL="0" indent="0">
              <a:buNone/>
            </a:pPr>
            <a:r>
              <a:rPr lang="pl-PL" sz="2800" dirty="0"/>
              <a:t>3. Prezydium Sejmu, po zasięgnięciu opinii Konwentu Seniorów, ustala, która ze zgłoszonych propozycji informacji zostaje uwzględniona i rozpatrzona na najbliższym posiedzeniu Sejmu. Dokonując wyboru tematu informacji Prezydium Sejmu kieruje się przede wszystkim jej znaczeniem i aktualnością. Bierze także pod uwagę liczebność klubu lub koła, które zgłosiły propozycje tematyczne informacji. </a:t>
            </a:r>
          </a:p>
          <a:p>
            <a:pPr marL="0" indent="0">
              <a:buNone/>
            </a:pPr>
            <a:r>
              <a:rPr lang="pl-PL" sz="2800" dirty="0"/>
              <a:t>4. W przypadku braku jednolitej opinii Konwentu Seniorów w sprawie, o której mowa w ust. 3, o wyborze informacji rozstrzyga Sejm, po przedstawieniu sprawy przez Marszałka Sejmu</a:t>
            </a:r>
          </a:p>
          <a:p>
            <a:pPr marL="0" indent="0">
              <a:buNone/>
            </a:pPr>
            <a:r>
              <a:rPr lang="pl-PL" sz="2800" dirty="0"/>
              <a:t>6. Rozpatrzenie informacji na posiedzeniu Sejmu obejmuje przedstawienie uzasadnienia wniosku przez posła wyznaczonego przez podmiot uprawniony do jego złożenia oraz udzielenie odpowiedzi przez przedstawiciela Rady Ministrów. Przedstawienie uzasadnienia wniosku nie może trwać dłużej niż 5 minut; udzielenie odpowiedzi nie może trwać dłużej niż 10 minut. </a:t>
            </a:r>
          </a:p>
          <a:p>
            <a:pPr marL="0" indent="0">
              <a:buNone/>
            </a:pPr>
            <a:r>
              <a:rPr lang="pl-PL" sz="2800" dirty="0"/>
              <a:t>7. W sprawie przedstawionej informacji przeprowadza się dyskusję. </a:t>
            </a:r>
          </a:p>
          <a:p>
            <a:pPr marL="0" indent="0" algn="just">
              <a:buNone/>
            </a:pPr>
            <a:endParaRPr lang="pl-PL" sz="28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2777870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Zapytania poselskie</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l-PL" sz="2800" b="1" dirty="0"/>
              <a:t>Art. 195</a:t>
            </a:r>
            <a:r>
              <a:rPr lang="pl-PL" sz="2800" dirty="0"/>
              <a:t> </a:t>
            </a:r>
          </a:p>
          <a:p>
            <a:pPr marL="0" indent="0">
              <a:buNone/>
            </a:pPr>
            <a:r>
              <a:rPr lang="pl-PL" sz="2800" dirty="0"/>
              <a:t>1. Zapytania poselskie składa się w sprawach o charakterze jednostkowym, dotyczących prowadzonej przez Radę Ministrów polityki wewnętrznej i zagranicznej oraz zadań publicznych realizowanych przez administrację rządową. </a:t>
            </a:r>
          </a:p>
          <a:p>
            <a:pPr marL="0" indent="0">
              <a:buNone/>
            </a:pPr>
            <a:r>
              <a:rPr lang="pl-PL" sz="2800" dirty="0"/>
              <a:t>2. Przepisy art. 192 ust. 2-7 i art. 193 ust. 1 i 2 stosuje się odpowiednio do zapytań poselskich. </a:t>
            </a:r>
          </a:p>
          <a:p>
            <a:pPr marL="0" indent="0" algn="just">
              <a:buNone/>
            </a:pPr>
            <a:endParaRPr lang="pl-PL" sz="28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047139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Pytania w sprawach bieżących</a:t>
            </a: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pl-PL" sz="2800" b="1" dirty="0"/>
              <a:t>Art. 196</a:t>
            </a:r>
            <a:r>
              <a:rPr lang="pl-PL" sz="2800" dirty="0"/>
              <a:t> </a:t>
            </a:r>
          </a:p>
          <a:p>
            <a:pPr marL="0" indent="0">
              <a:buNone/>
            </a:pPr>
            <a:r>
              <a:rPr lang="pl-PL" sz="2800" dirty="0"/>
              <a:t>1. Pytania w sprawach bieżących zadawane są ustnie na każdym posiedzeniu Sejmu i wymagają bezpośredniej odpowiedzi. </a:t>
            </a:r>
          </a:p>
          <a:p>
            <a:pPr marL="0" indent="0">
              <a:buNone/>
            </a:pPr>
            <a:r>
              <a:rPr lang="pl-PL" sz="2800" dirty="0"/>
              <a:t>2. Poseł, do godziny 21.00 dnia poprzedzającego dzień rozpoczęcia posiedzenia Sejmu, informuje na piśmie Marszałka Sejmu o ogólnej tematyce pytania i jego adresacie. </a:t>
            </a:r>
          </a:p>
          <a:p>
            <a:pPr marL="0" indent="0">
              <a:buNone/>
            </a:pPr>
            <a:r>
              <a:rPr lang="pl-PL" sz="2800" dirty="0"/>
              <a:t>3. Prezydium Sejmu, po zasięgnięciu opinii Konwentu Seniorów, ustala dla każdego posiedzenia kolejność zadawania pytań. </a:t>
            </a:r>
          </a:p>
          <a:p>
            <a:pPr marL="0" indent="0">
              <a:buNone/>
            </a:pPr>
            <a:r>
              <a:rPr lang="pl-PL" sz="2800" dirty="0"/>
              <a:t>4. Prezydium Sejmu informuje posłów, które ze zgłoszonych pytań w sprawach bieżących zostają włączone do porządku dziennego określonego posiedzenia Sejmu. </a:t>
            </a:r>
          </a:p>
          <a:p>
            <a:pPr marL="0" indent="0">
              <a:buNone/>
            </a:pPr>
            <a:r>
              <a:rPr lang="pl-PL" sz="2800" dirty="0"/>
              <a:t>5. Podczas rozpatrywania "Pytań w sprawach bieżących" odpowiedzi udzielają ministrowie, do których są kierowane pytania, lub w wyjątkowych sytuacjach upoważnione przez nich osoby. </a:t>
            </a:r>
          </a:p>
          <a:p>
            <a:pPr marL="0" indent="0">
              <a:buNone/>
            </a:pPr>
            <a:r>
              <a:rPr lang="pl-PL" sz="2800" dirty="0"/>
              <a:t>6. Punkt porządku dziennego posiedzenia Sejmu "Pytania w sprawach bieżących" obejmuje rozpatrzenie nie więcej niż 11 pytań. </a:t>
            </a:r>
          </a:p>
          <a:p>
            <a:pPr marL="0" indent="0">
              <a:buNone/>
            </a:pPr>
            <a:r>
              <a:rPr lang="pl-PL" sz="2800" dirty="0"/>
              <a:t>7. Rozpatrzenie przez Sejm pytania obejmuje przedstawienie treści pytania oraz udzielenie ustnej odpowiedzi przez osobę, do której pytanie zostało skierowane, albo osobę przez nią upoważnioną. Postawienie pytania nie może trwać dłużej niż 2 minuty, zaś udzielenie odpowiedzi - nie dłużej niż 6 minut. </a:t>
            </a:r>
          </a:p>
          <a:p>
            <a:pPr marL="0" indent="0">
              <a:buNone/>
            </a:pPr>
            <a:r>
              <a:rPr lang="pl-PL" sz="2800" dirty="0"/>
              <a:t>8. Nad pytaniem i udzieloną odpowiedzią nie przeprowadza się dyskusji. (…)</a:t>
            </a:r>
          </a:p>
          <a:p>
            <a:pPr marL="0" indent="0" algn="just">
              <a:buNone/>
            </a:pPr>
            <a:endParaRPr lang="pl-PL" sz="28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algn="just">
              <a:buFont typeface="Wingdings" panose="05000000000000000000" pitchFamily="2" charset="2"/>
              <a:buChar char="Ø"/>
            </a:pPr>
            <a:endParaRPr lang="pl-PL" sz="2800" dirty="0">
              <a:solidFill>
                <a:srgbClr val="002060"/>
              </a:solidFill>
            </a:endParaRPr>
          </a:p>
          <a:p>
            <a:pPr algn="just">
              <a:buFont typeface="Wingdings" panose="05000000000000000000" pitchFamily="2" charset="2"/>
              <a:buChar char="Ø"/>
            </a:pPr>
            <a:endParaRPr lang="pl-PL" sz="2800" dirty="0">
              <a:solidFill>
                <a:srgbClr val="002060"/>
              </a:solidFill>
            </a:endParaRP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3667416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583534"/>
            <a:ext cx="8837322" cy="5858244"/>
          </a:xfrm>
        </p:spPr>
        <p:txBody>
          <a:bodyPr>
            <a:noAutofit/>
          </a:bodyPr>
          <a:lstStyle/>
          <a:p>
            <a:pPr marL="0" indent="0" algn="just">
              <a:buNone/>
            </a:pPr>
            <a:r>
              <a:rPr lang="pl-PL" sz="1600" dirty="0"/>
              <a:t>	</a:t>
            </a:r>
            <a:r>
              <a:rPr lang="pl-PL" sz="1650" dirty="0"/>
              <a:t>8 października 2015 r. Sejm wybrał 5 sędziów TK (trzech, których kadencja powinna rozpocząć się jeszcze w trakcie jego kadencji oraz dwóch, których kadencja miała się już rozpocząć w trakcie kadencji następnego parlamentu). Prezydent RP od żadnego z tych sędziów nie odebrał ślubowania.</a:t>
            </a:r>
          </a:p>
          <a:p>
            <a:pPr marL="0" indent="0" algn="just">
              <a:buNone/>
            </a:pPr>
            <a:r>
              <a:rPr lang="pl-PL" sz="1650" dirty="0"/>
              <a:t>	25 listopada Sejm nowej kadencji podjął uchwały o „braku mocy prawnej” uchwał o wyborze z 8 października. Po ich ogłoszeniu w „Monitorze Polskim” 2 grudnia Sejm dokonał wyboru 5 nowych sędziów.</a:t>
            </a:r>
          </a:p>
          <a:p>
            <a:pPr marL="457200" indent="-457200" algn="just">
              <a:buAutoNum type="arabicPeriod"/>
            </a:pPr>
            <a:r>
              <a:rPr lang="pl-PL" sz="1650" dirty="0"/>
              <a:t>Czy uchwały Sejmu z 25 listopada były zgodne z prawem? Na jakiej podstawie prawnej mogły zostały podjęte?</a:t>
            </a:r>
          </a:p>
          <a:p>
            <a:pPr marL="457200" indent="-457200" algn="just">
              <a:buAutoNum type="arabicPeriod"/>
            </a:pPr>
            <a:r>
              <a:rPr lang="pl-PL" sz="1650" dirty="0"/>
              <a:t>Jaki jest skutek przyjęcia przez Sejm uchwał bez podstawy prawnej?</a:t>
            </a:r>
          </a:p>
          <a:p>
            <a:pPr marL="457200" indent="-457200" algn="just">
              <a:buAutoNum type="arabicPeriod"/>
            </a:pPr>
            <a:r>
              <a:rPr lang="pl-PL" sz="1650" dirty="0"/>
              <a:t>Czy Sejm może cofnąć wybór osoby na stanowisko państwowe?</a:t>
            </a:r>
          </a:p>
          <a:p>
            <a:pPr marL="457200" indent="-457200" algn="just">
              <a:buAutoNum type="arabicPeriod"/>
            </a:pPr>
            <a:r>
              <a:rPr lang="pl-PL" sz="1650" dirty="0"/>
              <a:t>Czy hipotetyczny przepis regulaminu Sejmu, który pozwalałby na reasumpcję głosowania w sprawie wyboru osoby na stanowisko państwowe 1,5 miesiąca później byłby zgodny z Konstytucją?</a:t>
            </a:r>
          </a:p>
          <a:p>
            <a:pPr marL="457200" indent="-457200" algn="just">
              <a:buAutoNum type="arabicPeriod"/>
            </a:pPr>
            <a:r>
              <a:rPr lang="pl-PL" sz="1650" dirty="0"/>
              <a:t>Jaki jest skutek prawny wyboru osoby na stanowisko państwowe, które jest już obsadzone?</a:t>
            </a:r>
          </a:p>
          <a:p>
            <a:pPr marL="457200" indent="-457200" algn="just">
              <a:buAutoNum type="arabicPeriod"/>
            </a:pPr>
            <a:r>
              <a:rPr lang="pl-PL" sz="1650" dirty="0"/>
              <a:t>Czy przedstawiony powyżej wybór sędziów z powodu ich </a:t>
            </a:r>
            <a:r>
              <a:rPr lang="pl-PL" sz="1650" dirty="0" err="1"/>
              <a:t>niezaprzysiężenia</a:t>
            </a:r>
            <a:r>
              <a:rPr lang="pl-PL" sz="1650" dirty="0"/>
              <a:t> podlega dyskontynuacji prac parlamentu, a zatem w nowej kadencji jest konieczne jego ponowne przeprowadzenie?</a:t>
            </a:r>
          </a:p>
          <a:p>
            <a:pPr marL="457200" indent="-457200" algn="just">
              <a:buAutoNum type="arabicPeriod"/>
            </a:pPr>
            <a:r>
              <a:rPr lang="pl-PL" sz="1650" dirty="0"/>
              <a:t>Czy wadliwość procedury wyboru sędziego (np. złożenie wniosku przez niewłaściwy podmiot, niedochowanie terminów z regulaminu Sejmu) wpływa na ważność wyboru sędziego?</a:t>
            </a:r>
          </a:p>
          <a:p>
            <a:pPr marL="457200" indent="-457200" algn="just">
              <a:buAutoNum type="arabicPeriod"/>
            </a:pPr>
            <a:r>
              <a:rPr lang="pl-PL" sz="1650" dirty="0"/>
              <a:t>Czy sytuacja prawna byłaby odmienna, gdyby Prezydent RP przyjął ślubowanie od wszystkich sędziów przed 25 listopada?</a:t>
            </a:r>
          </a:p>
        </p:txBody>
      </p:sp>
      <p:sp>
        <p:nvSpPr>
          <p:cNvPr id="4" name="Symbol zastępczy zawartości 2"/>
          <p:cNvSpPr txBox="1">
            <a:spLocks/>
          </p:cNvSpPr>
          <p:nvPr/>
        </p:nvSpPr>
        <p:spPr>
          <a:xfrm>
            <a:off x="179512" y="0"/>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Kazus nr 1</a:t>
            </a:r>
            <a:endParaRPr lang="pl-PL" sz="5400" dirty="0"/>
          </a:p>
        </p:txBody>
      </p:sp>
    </p:spTree>
    <p:extLst>
      <p:ext uri="{BB962C8B-B14F-4D97-AF65-F5344CB8AC3E}">
        <p14:creationId xmlns:p14="http://schemas.microsoft.com/office/powerpoint/2010/main" val="3108327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6374" y="999756"/>
            <a:ext cx="8837322" cy="5858244"/>
          </a:xfrm>
        </p:spPr>
        <p:txBody>
          <a:bodyPr>
            <a:normAutofit fontScale="92500"/>
          </a:bodyPr>
          <a:lstStyle/>
          <a:p>
            <a:pPr marL="0" indent="0" algn="just">
              <a:buNone/>
            </a:pPr>
            <a:r>
              <a:rPr lang="pl-PL" sz="2300" dirty="0"/>
              <a:t>	</a:t>
            </a:r>
            <a:r>
              <a:rPr lang="pl-PL" sz="2400" dirty="0"/>
              <a:t>Oceń zgodność z prawem art. 49 regulaminu Senatu:</a:t>
            </a:r>
          </a:p>
          <a:p>
            <a:pPr marL="0" indent="0" algn="just">
              <a:buNone/>
            </a:pPr>
            <a:endParaRPr lang="pl-PL" sz="2400" dirty="0"/>
          </a:p>
          <a:p>
            <a:pPr marL="0" indent="0" algn="ctr">
              <a:buNone/>
            </a:pPr>
            <a:r>
              <a:rPr lang="pl-PL" sz="2400" dirty="0"/>
              <a:t>Art.  49. </a:t>
            </a:r>
          </a:p>
          <a:p>
            <a:pPr marL="0" indent="0">
              <a:buNone/>
            </a:pPr>
            <a:r>
              <a:rPr lang="pl-PL" sz="2400" dirty="0"/>
              <a:t>1. Marszałek Senatu na końcu posiedzenia, po wyczerpaniu porządku obrad udziela głosu senatorom w celu wygłoszenia oświadczeń senatorskich. Przedmiotem oświadczenia mogą być sprawy związane z wykonywaniem mandatu, przy czym nie może ono dotyczyć spraw będących przedmiotem porządku obrad bieżącego posiedzenia Senatu.</a:t>
            </a:r>
          </a:p>
          <a:p>
            <a:pPr marL="0" indent="0">
              <a:buNone/>
            </a:pPr>
            <a:r>
              <a:rPr lang="pl-PL" sz="2400" dirty="0"/>
              <a:t>(…)</a:t>
            </a:r>
          </a:p>
          <a:p>
            <a:pPr marL="0" indent="0">
              <a:buNone/>
            </a:pPr>
            <a:r>
              <a:rPr lang="pl-PL" sz="2400" dirty="0"/>
              <a:t>4. Oświadczenia senatorów, jeżeli zawierają wnioski i uwagi kierowane do członków Rady Ministrów, przedstawicieli organów i instytucji państwowych lub samorządowych, są niezwłocznie przekazywane przez Marszałka </a:t>
            </a:r>
            <a:r>
              <a:rPr lang="pl-PL" sz="2400" i="1" dirty="0"/>
              <a:t>Senatu</a:t>
            </a:r>
            <a:r>
              <a:rPr lang="pl-PL" sz="2400" dirty="0"/>
              <a:t> do wskazanych adresatów w celu zajęcia stanowiska.</a:t>
            </a:r>
          </a:p>
          <a:p>
            <a:pPr marL="0" indent="0">
              <a:buNone/>
            </a:pPr>
            <a:r>
              <a:rPr lang="pl-PL" sz="2400" dirty="0"/>
              <a:t>5. Odpowiedzi udzielane są senatorom w formie pisemnej, w terminie nie dłuższym niż 30 dni od dnia przekazania oświadczenia.</a:t>
            </a:r>
          </a:p>
          <a:p>
            <a:pPr marL="0" indent="0" algn="just">
              <a:buNone/>
            </a:pPr>
            <a:endParaRPr lang="pl-PL" sz="2300" dirty="0"/>
          </a:p>
        </p:txBody>
      </p:sp>
      <p:sp>
        <p:nvSpPr>
          <p:cNvPr id="4"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Kazus nr 2</a:t>
            </a:r>
            <a:endParaRPr lang="pl-PL" sz="5400" dirty="0"/>
          </a:p>
        </p:txBody>
      </p:sp>
    </p:spTree>
    <p:extLst>
      <p:ext uri="{BB962C8B-B14F-4D97-AF65-F5344CB8AC3E}">
        <p14:creationId xmlns:p14="http://schemas.microsoft.com/office/powerpoint/2010/main" val="3516592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6374" y="999756"/>
            <a:ext cx="8837322" cy="5858244"/>
          </a:xfrm>
        </p:spPr>
        <p:txBody>
          <a:bodyPr>
            <a:normAutofit fontScale="92500" lnSpcReduction="20000"/>
          </a:bodyPr>
          <a:lstStyle/>
          <a:p>
            <a:pPr marL="0" indent="0" algn="just">
              <a:buNone/>
            </a:pPr>
            <a:r>
              <a:rPr lang="pl-PL" sz="2300" dirty="0"/>
              <a:t>	W kwietniu 2016 r. doszło do kryzysu w partii rządzącej, którego efektem była utrata przez rząd poparcia większości sejmowej. Jednakże, ze względu na niemożność zebrania dostatecznej większości pozytywnej, nie udało się dokonać zmiany rządu w trybie art. 158 Konstytucji RP. Lider nowej większości, Tomasz Nowak, postanowił, że skoro niemożliwe jest odwołanie rządu, należy doprowadzić do jego kompromitacji. W tym celu zaproponował powołanie „komisji śledczej ds. badania wszelkich nieprawidłowości w funkcjonowaniu rządu”. Jeden z posłów wyraził jednak wątpliwość, czy byłoby to zgodne z prawem.</a:t>
            </a:r>
          </a:p>
          <a:p>
            <a:pPr marL="0" indent="0" algn="just">
              <a:buNone/>
            </a:pPr>
            <a:r>
              <a:rPr lang="pl-PL" sz="2300" dirty="0"/>
              <a:t>	Tymczasem posłowie nadal popierający rząd postanowili uderzyć w Tomasza Nowaka jego własną bronią i, powołując się na plotki o tym, że ma problem alkoholowy, złożyli wniosek o powołanie „komisji śledczej do sprawy zbadania choroby alkoholowej Tomasza Nowaka”.</a:t>
            </a:r>
          </a:p>
          <a:p>
            <a:pPr marL="0" indent="0" algn="just">
              <a:buNone/>
            </a:pPr>
            <a:r>
              <a:rPr lang="pl-PL" sz="2300" dirty="0"/>
              <a:t>	Większości senatorów, która nada, popierała rząd, spodobał się pomysł powołania takiej komisji i nim Sejm podjął uchwałę w tej sprawie, Senatorowie dokonali zmiany regulaminu Senatu, w której przewidzieli możliwość powoływania takich komisji przez Senat i następnie utworzyli komisję śledczą ds. problemów alkoholowych posła Tomasza Nowaka.</a:t>
            </a:r>
          </a:p>
          <a:p>
            <a:pPr marL="0" indent="0" algn="just">
              <a:buNone/>
            </a:pPr>
            <a:endParaRPr lang="pl-PL" sz="2300" dirty="0"/>
          </a:p>
          <a:p>
            <a:pPr marL="0" indent="0" algn="just">
              <a:buNone/>
            </a:pPr>
            <a:r>
              <a:rPr lang="pl-PL" sz="2300" dirty="0"/>
              <a:t>Oceń przedstawiony stan faktyczny.</a:t>
            </a:r>
          </a:p>
        </p:txBody>
      </p:sp>
      <p:sp>
        <p:nvSpPr>
          <p:cNvPr id="4"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Kazus nr 3</a:t>
            </a:r>
            <a:endParaRPr lang="pl-PL" sz="5400" dirty="0"/>
          </a:p>
        </p:txBody>
      </p:sp>
    </p:spTree>
    <p:extLst>
      <p:ext uri="{BB962C8B-B14F-4D97-AF65-F5344CB8AC3E}">
        <p14:creationId xmlns:p14="http://schemas.microsoft.com/office/powerpoint/2010/main" val="174665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580194"/>
            <a:ext cx="8837322" cy="5858244"/>
          </a:xfrm>
        </p:spPr>
        <p:txBody>
          <a:bodyPr>
            <a:noAutofit/>
          </a:bodyPr>
          <a:lstStyle/>
          <a:p>
            <a:pPr marL="0" indent="0" algn="just">
              <a:buNone/>
            </a:pPr>
            <a:r>
              <a:rPr lang="pl-PL" sz="1700" dirty="0"/>
              <a:t>	</a:t>
            </a:r>
            <a:r>
              <a:rPr lang="pl-PL" sz="1650" dirty="0"/>
              <a:t>W marcu 2015 r. grupa posłów wniosła inicjatywę ustawodawczą w sprawie zmiany Kodeksu karnego. Projekt ustawy wyglądał następująco:</a:t>
            </a:r>
          </a:p>
          <a:p>
            <a:pPr marL="0" indent="0" algn="ctr">
              <a:buNone/>
            </a:pPr>
            <a:r>
              <a:rPr lang="pl-PL" sz="1650" b="1" dirty="0"/>
              <a:t>Art. 1</a:t>
            </a:r>
          </a:p>
          <a:p>
            <a:pPr marL="0" indent="0" algn="just">
              <a:buNone/>
            </a:pPr>
            <a:r>
              <a:rPr lang="pl-PL" sz="1650" i="1" dirty="0"/>
              <a:t>Art. 148 § 1 Kodeksu karnego otrzymuje brzmienie:</a:t>
            </a:r>
          </a:p>
          <a:p>
            <a:pPr marL="0" indent="0" algn="just">
              <a:buNone/>
            </a:pPr>
            <a:r>
              <a:rPr lang="pl-PL" sz="1650" i="1" dirty="0"/>
              <a:t>„Kto zabija człowieka, podlega karze pozbawienia wolności na czas nie krótszy od lat 15, karze 50 lat pozbawienia wolności albo karze dożywotniego pozbawienia wolności.”</a:t>
            </a:r>
          </a:p>
          <a:p>
            <a:pPr marL="0" indent="0" algn="just">
              <a:buNone/>
            </a:pPr>
            <a:endParaRPr lang="pl-PL" sz="1650" i="1" dirty="0"/>
          </a:p>
          <a:p>
            <a:pPr marL="0" indent="0" algn="just">
              <a:buNone/>
            </a:pPr>
            <a:r>
              <a:rPr lang="pl-PL" sz="1650" dirty="0"/>
              <a:t>Projekt nie został w żaden sposób zmieniony w trakcie czytań w Sejmie. Senatorowie natomiast stwierdzili, że Sejm przyjął zbyt łagodne rozwiązania, a poza tym zaostrzenia wymaga też przestępstwo znieważenia prezydenta i dlatego wprowadzili poprawki, po których ustawa wyglądała następująco:</a:t>
            </a:r>
          </a:p>
          <a:p>
            <a:pPr marL="0" indent="0" algn="ctr">
              <a:buNone/>
            </a:pPr>
            <a:r>
              <a:rPr lang="pl-PL" sz="1650" b="1" dirty="0"/>
              <a:t>Art. 1 </a:t>
            </a:r>
          </a:p>
          <a:p>
            <a:pPr marL="0" indent="0" algn="just">
              <a:buNone/>
            </a:pPr>
            <a:r>
              <a:rPr lang="pl-PL" sz="1650" i="1" dirty="0"/>
              <a:t>Art. 148 § 1 Kodeksu karnego otrzymuje brzmienie:</a:t>
            </a:r>
          </a:p>
          <a:p>
            <a:pPr marL="0" indent="0" algn="just">
              <a:buNone/>
            </a:pPr>
            <a:r>
              <a:rPr lang="pl-PL" sz="1650" i="1" dirty="0"/>
              <a:t>„Kto zabija człowieka, podlega karze pozbawienia wolności na czas nie krótszy od lat 25, karze 50 lat pozbawienia wolności albo karze dożywotniego pozbawienia wolności.”</a:t>
            </a:r>
          </a:p>
          <a:p>
            <a:pPr marL="0" indent="0" algn="ctr">
              <a:buNone/>
            </a:pPr>
            <a:r>
              <a:rPr lang="pl-PL" sz="1650" b="1" dirty="0"/>
              <a:t>Art. 2</a:t>
            </a:r>
          </a:p>
          <a:p>
            <a:pPr marL="0" indent="0" algn="just">
              <a:buNone/>
            </a:pPr>
            <a:r>
              <a:rPr lang="pl-PL" sz="1650" i="1" dirty="0"/>
              <a:t>Art. 135 § 2 Kodeksu karnego otrzymuje brzmienie:</a:t>
            </a:r>
          </a:p>
          <a:p>
            <a:pPr marL="0" indent="0" algn="just">
              <a:buNone/>
            </a:pPr>
            <a:r>
              <a:rPr lang="pl-PL" sz="1650" i="1" dirty="0"/>
              <a:t>„Kto publicznie znieważa Prezydenta Rzeczypospolitej Polskiej, podlega karze pozbawienia wolności do lat 15.”</a:t>
            </a:r>
          </a:p>
          <a:p>
            <a:pPr marL="0" indent="0" algn="just">
              <a:buNone/>
            </a:pPr>
            <a:endParaRPr lang="pl-PL" sz="1650" dirty="0"/>
          </a:p>
          <a:p>
            <a:pPr marL="0" indent="0" algn="just">
              <a:buNone/>
            </a:pPr>
            <a:r>
              <a:rPr lang="pl-PL" sz="1650" dirty="0"/>
              <a:t>Sejm nie odrzucił poprawek Senatu, a Prezydent zadowolony z nowelizacji podpisał ustawę. Czy nowelizacja została przyjęta zgodnie z Konstytucją?</a:t>
            </a:r>
          </a:p>
        </p:txBody>
      </p:sp>
      <p:sp>
        <p:nvSpPr>
          <p:cNvPr id="4" name="Symbol zastępczy zawartości 2"/>
          <p:cNvSpPr txBox="1">
            <a:spLocks/>
          </p:cNvSpPr>
          <p:nvPr/>
        </p:nvSpPr>
        <p:spPr>
          <a:xfrm>
            <a:off x="303861" y="0"/>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Kazus nr 4</a:t>
            </a:r>
            <a:endParaRPr lang="pl-PL" sz="5400" dirty="0"/>
          </a:p>
        </p:txBody>
      </p:sp>
      <p:sp>
        <p:nvSpPr>
          <p:cNvPr id="6" name="Prostokąt 5"/>
          <p:cNvSpPr/>
          <p:nvPr/>
        </p:nvSpPr>
        <p:spPr>
          <a:xfrm>
            <a:off x="34228" y="1124744"/>
            <a:ext cx="8820472"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41835" y="3645024"/>
            <a:ext cx="9036496" cy="25922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965236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Inicjatywa ustawodawcza</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3600" dirty="0">
                <a:solidFill>
                  <a:srgbClr val="002060"/>
                </a:solidFill>
              </a:rPr>
              <a:t>zobowiązuje Sejm do rozpatrzenia projektu ustawy</a:t>
            </a:r>
          </a:p>
          <a:p>
            <a:pPr algn="just">
              <a:buFont typeface="Wingdings" panose="05000000000000000000" pitchFamily="2" charset="2"/>
              <a:buChar char="Ø"/>
            </a:pPr>
            <a:r>
              <a:rPr lang="pl-PL" sz="3600" dirty="0">
                <a:solidFill>
                  <a:srgbClr val="002060"/>
                </a:solidFill>
              </a:rPr>
              <a:t>podmioty uprawnione:</a:t>
            </a:r>
          </a:p>
          <a:p>
            <a:pPr lvl="1" algn="just">
              <a:buFont typeface="Arial" panose="020B0604020202020204" pitchFamily="34" charset="0"/>
              <a:buChar char="•"/>
            </a:pPr>
            <a:r>
              <a:rPr lang="pl-PL" dirty="0">
                <a:solidFill>
                  <a:srgbClr val="002060"/>
                </a:solidFill>
              </a:rPr>
              <a:t>15 posłów</a:t>
            </a:r>
          </a:p>
          <a:p>
            <a:pPr lvl="1" algn="just">
              <a:buFont typeface="Arial" panose="020B0604020202020204" pitchFamily="34" charset="0"/>
              <a:buChar char="•"/>
            </a:pPr>
            <a:r>
              <a:rPr lang="pl-PL" dirty="0">
                <a:solidFill>
                  <a:srgbClr val="002060"/>
                </a:solidFill>
              </a:rPr>
              <a:t>komisja sejmowa (poza komisją śledczą)</a:t>
            </a:r>
          </a:p>
          <a:p>
            <a:pPr lvl="1" algn="just">
              <a:buFont typeface="Arial" panose="020B0604020202020204" pitchFamily="34" charset="0"/>
              <a:buChar char="•"/>
            </a:pPr>
            <a:r>
              <a:rPr lang="pl-PL" dirty="0">
                <a:solidFill>
                  <a:srgbClr val="002060"/>
                </a:solidFill>
              </a:rPr>
              <a:t>Senat</a:t>
            </a:r>
          </a:p>
          <a:p>
            <a:pPr lvl="1" algn="just">
              <a:buFont typeface="Arial" panose="020B0604020202020204" pitchFamily="34" charset="0"/>
              <a:buChar char="•"/>
            </a:pPr>
            <a:r>
              <a:rPr lang="pl-PL" dirty="0">
                <a:solidFill>
                  <a:srgbClr val="002060"/>
                </a:solidFill>
              </a:rPr>
              <a:t>Prezydent RP</a:t>
            </a:r>
          </a:p>
          <a:p>
            <a:pPr lvl="1" algn="just">
              <a:buFont typeface="Arial" panose="020B0604020202020204" pitchFamily="34" charset="0"/>
              <a:buChar char="•"/>
            </a:pPr>
            <a:r>
              <a:rPr lang="pl-PL" dirty="0">
                <a:solidFill>
                  <a:srgbClr val="002060"/>
                </a:solidFill>
              </a:rPr>
              <a:t>Rada Ministrów (w praktyce główny projektodawca)</a:t>
            </a:r>
          </a:p>
          <a:p>
            <a:pPr lvl="1" algn="just">
              <a:buFont typeface="Arial" panose="020B0604020202020204" pitchFamily="34" charset="0"/>
              <a:buChar char="•"/>
            </a:pPr>
            <a:r>
              <a:rPr lang="pl-PL" dirty="0">
                <a:solidFill>
                  <a:srgbClr val="002060"/>
                </a:solidFill>
              </a:rPr>
              <a:t>Prezydent RP</a:t>
            </a:r>
          </a:p>
          <a:p>
            <a:pPr lvl="1" algn="just">
              <a:buFont typeface="Arial" panose="020B0604020202020204" pitchFamily="34" charset="0"/>
              <a:buChar char="•"/>
            </a:pPr>
            <a:r>
              <a:rPr lang="pl-PL" dirty="0">
                <a:solidFill>
                  <a:srgbClr val="002060"/>
                </a:solidFill>
              </a:rPr>
              <a:t>100 tys. obywateli</a:t>
            </a: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40068834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580194"/>
            <a:ext cx="8837322" cy="5858244"/>
          </a:xfrm>
        </p:spPr>
        <p:txBody>
          <a:bodyPr>
            <a:noAutofit/>
          </a:bodyPr>
          <a:lstStyle/>
          <a:p>
            <a:pPr marL="0" indent="0" algn="just">
              <a:buNone/>
            </a:pPr>
            <a:r>
              <a:rPr lang="pl-PL" sz="2100" dirty="0"/>
              <a:t>	W kwietniu 2016 r. w prawie o szkolnictwie wyższym obowiązywał przepis, który brzmiał:</a:t>
            </a:r>
          </a:p>
          <a:p>
            <a:pPr marL="0" indent="0" algn="ctr">
              <a:buNone/>
            </a:pPr>
            <a:r>
              <a:rPr lang="pl-PL" sz="2100" i="1" dirty="0"/>
              <a:t>„Stopień doktora habilitowanego uzyskuje się na podstawie 2 osiągnięć naukowych”</a:t>
            </a:r>
          </a:p>
          <a:p>
            <a:pPr marL="0" indent="0" algn="just">
              <a:buNone/>
            </a:pPr>
            <a:r>
              <a:rPr lang="pl-PL" sz="2100" dirty="0"/>
              <a:t>	Do Sejmu wpłynął prezydencki projekt znowelizowania tej ustawy, który brzmiał następująco:</a:t>
            </a:r>
          </a:p>
          <a:p>
            <a:pPr marL="0" indent="0" algn="ctr">
              <a:buNone/>
            </a:pPr>
            <a:r>
              <a:rPr lang="pl-PL" sz="2100" i="1" dirty="0"/>
              <a:t>„Stopień doktora habilitowanego uzyskuje się na podstawie 3 osiągnięć naukowych”</a:t>
            </a:r>
          </a:p>
          <a:p>
            <a:pPr marL="0" indent="0" algn="just">
              <a:buNone/>
            </a:pPr>
            <a:r>
              <a:rPr lang="pl-PL" sz="2100" i="1" dirty="0"/>
              <a:t>	</a:t>
            </a:r>
            <a:r>
              <a:rPr lang="pl-PL" sz="2100" dirty="0"/>
              <a:t>W toku prac Sejmowych po burzliwej debacie przyjęto poprawkę, po przyjęciu której ustawa uzyskała brzmienie:</a:t>
            </a:r>
          </a:p>
          <a:p>
            <a:pPr marL="0" indent="0" algn="ctr">
              <a:buNone/>
            </a:pPr>
            <a:r>
              <a:rPr lang="pl-PL" sz="2100" dirty="0"/>
              <a:t>„</a:t>
            </a:r>
            <a:r>
              <a:rPr lang="pl-PL" sz="2100" i="1" dirty="0"/>
              <a:t>Stopień doktora habilitowanego uzyskuje się na podstawie 5 osiągnięć naukowych”</a:t>
            </a:r>
          </a:p>
          <a:p>
            <a:pPr marL="0" indent="0" algn="just">
              <a:buNone/>
            </a:pPr>
            <a:r>
              <a:rPr lang="pl-PL" sz="2100" i="1" dirty="0"/>
              <a:t>	</a:t>
            </a:r>
            <a:r>
              <a:rPr lang="pl-PL" sz="2100" dirty="0"/>
              <a:t>Senat, do którego następnie trafiła ustawa, usunął w ogóle ten przepis, a w jego miejsce wprowadził następujący artykuł:</a:t>
            </a:r>
          </a:p>
          <a:p>
            <a:pPr marL="0" indent="0" algn="ctr">
              <a:buNone/>
            </a:pPr>
            <a:r>
              <a:rPr lang="pl-PL" sz="2100" i="1" dirty="0"/>
              <a:t>„Znosi się stopień doktora habilitowanego”</a:t>
            </a:r>
          </a:p>
          <a:p>
            <a:pPr marL="0" indent="0" algn="just">
              <a:buNone/>
            </a:pPr>
            <a:endParaRPr lang="pl-PL" sz="2100" dirty="0"/>
          </a:p>
          <a:p>
            <a:pPr marL="0" indent="0" algn="just">
              <a:buNone/>
            </a:pPr>
            <a:r>
              <a:rPr lang="pl-PL" sz="2100" dirty="0"/>
              <a:t>Oceń zgodność z prawem działań Sejmu i Senatu.</a:t>
            </a:r>
          </a:p>
          <a:p>
            <a:pPr marL="0" indent="0" algn="just">
              <a:buNone/>
            </a:pPr>
            <a:endParaRPr lang="pl-PL" sz="2400" dirty="0"/>
          </a:p>
        </p:txBody>
      </p:sp>
      <p:sp>
        <p:nvSpPr>
          <p:cNvPr id="4" name="Symbol zastępczy zawartości 2"/>
          <p:cNvSpPr txBox="1">
            <a:spLocks/>
          </p:cNvSpPr>
          <p:nvPr/>
        </p:nvSpPr>
        <p:spPr>
          <a:xfrm>
            <a:off x="303861" y="0"/>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Kazus nr 5</a:t>
            </a:r>
            <a:endParaRPr lang="pl-PL" sz="5400" dirty="0"/>
          </a:p>
        </p:txBody>
      </p:sp>
    </p:spTree>
    <p:extLst>
      <p:ext uri="{BB962C8B-B14F-4D97-AF65-F5344CB8AC3E}">
        <p14:creationId xmlns:p14="http://schemas.microsoft.com/office/powerpoint/2010/main" val="259112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0" y="580194"/>
            <a:ext cx="8837322" cy="5858244"/>
          </a:xfrm>
        </p:spPr>
        <p:txBody>
          <a:bodyPr>
            <a:noAutofit/>
          </a:bodyPr>
          <a:lstStyle/>
          <a:p>
            <a:pPr marL="0" indent="0" algn="just">
              <a:buNone/>
            </a:pPr>
            <a:r>
              <a:rPr lang="pl-PL" sz="2400" dirty="0"/>
              <a:t>	W lipcu 2014 r. do Marszałka Sejmu wpłynął, podpisany przez 120 tys. obywateli mających czynne prawo wyborcze do Sejmu,  projekt rezolucji, w której Sejm zwraca się do rządu Federacji Rosyjskiej o zwrot wraku samolotu, który 10 kwietnia 2010 r. rozbił się pod Smoleńskiem.</a:t>
            </a:r>
          </a:p>
          <a:p>
            <a:pPr marL="0" indent="0" algn="just">
              <a:buNone/>
            </a:pPr>
            <a:r>
              <a:rPr lang="pl-PL" sz="2400" dirty="0"/>
              <a:t>	Marszałek Sejmu zwrócił się do Ciebie o opinię prawną, czy powyższa inicjatywa obywatelska jest zgodna z regulaminem Sejmu.</a:t>
            </a:r>
          </a:p>
        </p:txBody>
      </p:sp>
      <p:sp>
        <p:nvSpPr>
          <p:cNvPr id="4" name="Symbol zastępczy zawartości 2"/>
          <p:cNvSpPr txBox="1">
            <a:spLocks/>
          </p:cNvSpPr>
          <p:nvPr/>
        </p:nvSpPr>
        <p:spPr>
          <a:xfrm>
            <a:off x="303861" y="0"/>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Kazus nr 6</a:t>
            </a:r>
            <a:endParaRPr lang="pl-PL" sz="5400" dirty="0"/>
          </a:p>
        </p:txBody>
      </p:sp>
    </p:spTree>
    <p:extLst>
      <p:ext uri="{BB962C8B-B14F-4D97-AF65-F5344CB8AC3E}">
        <p14:creationId xmlns:p14="http://schemas.microsoft.com/office/powerpoint/2010/main" val="11156475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26374" y="999756"/>
            <a:ext cx="8837322" cy="5858244"/>
          </a:xfrm>
        </p:spPr>
        <p:txBody>
          <a:bodyPr>
            <a:noAutofit/>
          </a:bodyPr>
          <a:lstStyle/>
          <a:p>
            <a:pPr marL="0" indent="0" algn="just">
              <a:buNone/>
            </a:pPr>
            <a:r>
              <a:rPr lang="pl-PL" sz="2300" dirty="0"/>
              <a:t>	W dniu 3 maja 2015 r. grupa 125 tys. obywateli polskich wniosła projekt ustawy obniżającej podatki. Jej pierwsze czytanie odbyło się w dniu 10 lipca 2015 r. Niestety 17 września upłynęła kadencja Sejmu. Ze względu na dyskontynuację prac parlamentarnych Marszałek Sejmu uznał, że projekt ten został odrzucony. Z tego względu projekt ten został wniesiony ponownie, tym razem przez komisję śledczą, która została powołana dzień wcześniej.</a:t>
            </a:r>
          </a:p>
          <a:p>
            <a:pPr marL="0" indent="0" algn="just">
              <a:buNone/>
            </a:pPr>
            <a:r>
              <a:rPr lang="pl-PL" sz="2300" dirty="0"/>
              <a:t>	Ustawa na podstawie tego projektu uchwalona została w dniu 1 grudnia 2015 r. 5 stycznia 2016 r. zajął się nią Senat, który wprowadził do niej jedną poprawkę. Stanowisko Senatu Sejm rozpatrzył dopiero 15 czerwca 2016 r. Za przyjęciem poprawki zagłosowało 228 posłów, 229 było przeciw, a 12 wstrzymało się od głosu.</a:t>
            </a:r>
          </a:p>
          <a:p>
            <a:pPr marL="0" indent="0" algn="just">
              <a:buNone/>
            </a:pPr>
            <a:r>
              <a:rPr lang="pl-PL" sz="2300" dirty="0"/>
              <a:t>	Ustawa 16 czerwca 2016 r. trafiła na biurko Prezydenta RP. Ten 30 czerwca skierował ją do TK. Trybunał uznał ją za zgodną z Konstytucją w dniu 5 lipca. Prezydent podpisał ją zatem 25 lipca 2015 r.</a:t>
            </a:r>
          </a:p>
        </p:txBody>
      </p:sp>
      <p:sp>
        <p:nvSpPr>
          <p:cNvPr id="4"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Kazus nr 7</a:t>
            </a:r>
            <a:endParaRPr lang="pl-PL" sz="5400" dirty="0"/>
          </a:p>
        </p:txBody>
      </p:sp>
    </p:spTree>
    <p:extLst>
      <p:ext uri="{BB962C8B-B14F-4D97-AF65-F5344CB8AC3E}">
        <p14:creationId xmlns:p14="http://schemas.microsoft.com/office/powerpoint/2010/main" val="2256086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Inicjatywa ludowa</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sz="3600" dirty="0">
                <a:solidFill>
                  <a:srgbClr val="002060"/>
                </a:solidFill>
              </a:rPr>
              <a:t>grupa 100 tys. obywateli mających czynne prawo wyborcze do Sejmu</a:t>
            </a:r>
          </a:p>
          <a:p>
            <a:pPr algn="just">
              <a:buFont typeface="Wingdings" panose="05000000000000000000" pitchFamily="2" charset="2"/>
              <a:buChar char="Ø"/>
            </a:pPr>
            <a:r>
              <a:rPr lang="pl-PL" sz="3600" dirty="0">
                <a:solidFill>
                  <a:srgbClr val="002060"/>
                </a:solidFill>
              </a:rPr>
              <a:t>wykluczone w sprawach, w których Konstytucja zastrzega prawo wnoszenia inicjatywy ustawodawczej dla innych podmiotów:</a:t>
            </a:r>
          </a:p>
          <a:p>
            <a:pPr lvl="1" algn="just">
              <a:buFont typeface="Arial" panose="020B0604020202020204" pitchFamily="34" charset="0"/>
              <a:buChar char="•"/>
            </a:pPr>
            <a:r>
              <a:rPr lang="pl-PL" dirty="0">
                <a:solidFill>
                  <a:srgbClr val="002060"/>
                </a:solidFill>
              </a:rPr>
              <a:t>ustawa o zmianie Konstytucji</a:t>
            </a:r>
          </a:p>
          <a:p>
            <a:pPr lvl="1" algn="just">
              <a:buFont typeface="Arial" panose="020B0604020202020204" pitchFamily="34" charset="0"/>
              <a:buChar char="•"/>
            </a:pPr>
            <a:r>
              <a:rPr lang="pl-PL" dirty="0">
                <a:solidFill>
                  <a:srgbClr val="002060"/>
                </a:solidFill>
              </a:rPr>
              <a:t>ustawa budżetowa i o prowizorium budżetowym</a:t>
            </a:r>
          </a:p>
          <a:p>
            <a:pPr lvl="1" algn="just">
              <a:buFont typeface="Arial" panose="020B0604020202020204" pitchFamily="34" charset="0"/>
              <a:buChar char="•"/>
            </a:pPr>
            <a:r>
              <a:rPr lang="pl-PL" dirty="0">
                <a:solidFill>
                  <a:srgbClr val="002060"/>
                </a:solidFill>
              </a:rPr>
              <a:t>ustawy o zaciąganiu długu publicznego</a:t>
            </a:r>
          </a:p>
          <a:p>
            <a:pPr lvl="1" algn="just">
              <a:buFont typeface="Arial" panose="020B0604020202020204" pitchFamily="34" charset="0"/>
              <a:buChar char="•"/>
            </a:pPr>
            <a:r>
              <a:rPr lang="pl-PL" dirty="0">
                <a:solidFill>
                  <a:srgbClr val="002060"/>
                </a:solidFill>
              </a:rPr>
              <a:t>ustawy o udzieleniu gwarancji finansowych przez państwo</a:t>
            </a: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465758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Inicjatywa ludowa – etapy postępowania</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rgbClr val="002060"/>
                </a:solidFill>
              </a:rPr>
              <a:t>Założenie komitetu inicjatywy ustawodawczej (15 osób)</a:t>
            </a:r>
          </a:p>
          <a:p>
            <a:pPr marL="514350" indent="-514350" algn="just">
              <a:buFont typeface="+mj-lt"/>
              <a:buAutoNum type="arabicPeriod"/>
            </a:pPr>
            <a:r>
              <a:rPr lang="pl-PL" dirty="0">
                <a:solidFill>
                  <a:srgbClr val="002060"/>
                </a:solidFill>
              </a:rPr>
              <a:t>Po zebraniu 1 tys. podpisów powiadomienie Marszałka Sejmu o utworzeniu komitetu</a:t>
            </a:r>
          </a:p>
          <a:p>
            <a:pPr marL="514350" indent="-514350" algn="just">
              <a:buFont typeface="+mj-lt"/>
              <a:buAutoNum type="arabicPeriod"/>
            </a:pPr>
            <a:r>
              <a:rPr lang="pl-PL" dirty="0">
                <a:solidFill>
                  <a:srgbClr val="002060"/>
                </a:solidFill>
              </a:rPr>
              <a:t>3 miesiące na zebranie 100 tys. podpisów</a:t>
            </a:r>
          </a:p>
          <a:p>
            <a:pPr marL="514350" indent="-514350" algn="just">
              <a:buFont typeface="+mj-lt"/>
              <a:buAutoNum type="arabicPeriod"/>
            </a:pPr>
            <a:r>
              <a:rPr lang="pl-PL" dirty="0">
                <a:solidFill>
                  <a:srgbClr val="002060"/>
                </a:solidFill>
              </a:rPr>
              <a:t>I czytanie:</a:t>
            </a:r>
          </a:p>
          <a:p>
            <a:pPr marL="914400" lvl="1" indent="-514350" algn="just">
              <a:buFont typeface="+mj-lt"/>
              <a:buAutoNum type="alphaLcParenR"/>
            </a:pPr>
            <a:r>
              <a:rPr lang="pl-PL" dirty="0">
                <a:solidFill>
                  <a:srgbClr val="002060"/>
                </a:solidFill>
              </a:rPr>
              <a:t>w 3 miesiące od wniesienia projektu</a:t>
            </a:r>
          </a:p>
          <a:p>
            <a:pPr marL="914400" lvl="1" indent="-514350" algn="just">
              <a:buFont typeface="+mj-lt"/>
              <a:buAutoNum type="alphaLcParenR"/>
            </a:pPr>
            <a:r>
              <a:rPr lang="pl-PL" dirty="0">
                <a:solidFill>
                  <a:srgbClr val="002060"/>
                </a:solidFill>
              </a:rPr>
              <a:t>w przypadku upływu kadencji – w 6 miesięcy od zebrania się nowego Sejmu</a:t>
            </a: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15838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Uzasadnienie projektu ustawy</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rgbClr val="002060"/>
                </a:solidFill>
              </a:rPr>
              <a:t>Skutki finansowe wykonania ustawy (art. 118 ust. 3 Konstytucji RP)</a:t>
            </a:r>
          </a:p>
          <a:p>
            <a:pPr marL="514350" indent="-514350" algn="just">
              <a:buFont typeface="+mj-lt"/>
              <a:buAutoNum type="arabicPeriod"/>
            </a:pPr>
            <a:r>
              <a:rPr lang="pl-PL" dirty="0">
                <a:solidFill>
                  <a:srgbClr val="002060"/>
                </a:solidFill>
              </a:rPr>
              <a:t>Wymogi regulaminu Sejmu:</a:t>
            </a:r>
          </a:p>
          <a:p>
            <a:pPr marL="914400" lvl="1" indent="-514350" algn="just">
              <a:buFont typeface="+mj-lt"/>
              <a:buAutoNum type="alphaLcParenR"/>
            </a:pPr>
            <a:r>
              <a:rPr lang="pl-PL" dirty="0">
                <a:solidFill>
                  <a:srgbClr val="002060"/>
                </a:solidFill>
              </a:rPr>
              <a:t>wyjaśnienie potrzeby i celu wydania ustawy</a:t>
            </a:r>
          </a:p>
          <a:p>
            <a:pPr marL="914400" lvl="1" indent="-514350" algn="just">
              <a:buFont typeface="+mj-lt"/>
              <a:buAutoNum type="alphaLcParenR"/>
            </a:pPr>
            <a:r>
              <a:rPr lang="pl-PL" dirty="0">
                <a:solidFill>
                  <a:srgbClr val="002060"/>
                </a:solidFill>
              </a:rPr>
              <a:t>przedstawienie rzeczywistego stanu w dziedzinie, która ma być unormowana</a:t>
            </a:r>
          </a:p>
          <a:p>
            <a:pPr marL="914400" lvl="1" indent="-514350" algn="just">
              <a:buFont typeface="+mj-lt"/>
              <a:buAutoNum type="alphaLcParenR"/>
            </a:pPr>
            <a:r>
              <a:rPr lang="pl-PL" dirty="0">
                <a:solidFill>
                  <a:srgbClr val="002060"/>
                </a:solidFill>
              </a:rPr>
              <a:t>wykazanie różnic pomiędzy obecnym a projektowanym stanem prawnym</a:t>
            </a:r>
          </a:p>
          <a:p>
            <a:pPr marL="914400" lvl="1" indent="-514350" algn="just">
              <a:buFont typeface="+mj-lt"/>
              <a:buAutoNum type="alphaLcParenR"/>
            </a:pPr>
            <a:r>
              <a:rPr lang="pl-PL" dirty="0">
                <a:solidFill>
                  <a:srgbClr val="002060"/>
                </a:solidFill>
              </a:rPr>
              <a:t>przedstawienie przewidywanych skutków społecznych, gospodarczych, finansowych i prawnych</a:t>
            </a:r>
          </a:p>
          <a:p>
            <a:pPr marL="914400" lvl="1" indent="-514350" algn="just">
              <a:buFont typeface="+mj-lt"/>
              <a:buAutoNum type="alphaLcParenR"/>
            </a:pPr>
            <a:r>
              <a:rPr lang="pl-PL" dirty="0">
                <a:solidFill>
                  <a:srgbClr val="002060"/>
                </a:solidFill>
              </a:rPr>
              <a:t>wskazanie źródeł finansowania (jeśli ustawa pociągałaby za sobą obciążenie budżetu państwa lub budżetów jednostek samorządu terytorialnego)</a:t>
            </a:r>
          </a:p>
          <a:p>
            <a:pPr marL="914400" lvl="1" indent="-514350" algn="just">
              <a:buFont typeface="+mj-lt"/>
              <a:buAutoNum type="alphaLcParenR"/>
            </a:pPr>
            <a:r>
              <a:rPr lang="pl-PL" dirty="0">
                <a:solidFill>
                  <a:srgbClr val="002060"/>
                </a:solidFill>
              </a:rPr>
              <a:t>przedstawienie założeń projektów podstawowych aktów wykonawczych</a:t>
            </a:r>
          </a:p>
          <a:p>
            <a:pPr marL="914400" lvl="1" indent="-514350" algn="just">
              <a:buFont typeface="+mj-lt"/>
              <a:buAutoNum type="alphaLcParenR"/>
            </a:pPr>
            <a:r>
              <a:rPr lang="pl-PL" dirty="0">
                <a:solidFill>
                  <a:srgbClr val="002060"/>
                </a:solidFill>
              </a:rPr>
              <a:t>oświadczenie o zgodności z prawem UE lub że przedmiot projektowanej regulacji nie jest normowany prawem UE</a:t>
            </a:r>
          </a:p>
          <a:p>
            <a:pPr marL="914400" lvl="1" indent="-514350" algn="just">
              <a:buFont typeface="+mj-lt"/>
              <a:buAutoNum type="alphaLcParenR"/>
            </a:pPr>
            <a:r>
              <a:rPr lang="pl-PL" dirty="0">
                <a:solidFill>
                  <a:srgbClr val="002060"/>
                </a:solidFill>
              </a:rPr>
              <a:t>przedstawienie wyników ewentualnych konsultacji</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2897603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Rozpatrzenie przez Sejm</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a:buFont typeface="+mj-lt"/>
              <a:buAutoNum type="arabicPeriod"/>
            </a:pPr>
            <a:r>
              <a:rPr lang="pl-PL" dirty="0">
                <a:solidFill>
                  <a:srgbClr val="002060"/>
                </a:solidFill>
              </a:rPr>
              <a:t>Wstępna kontrola projektu</a:t>
            </a:r>
          </a:p>
          <a:p>
            <a:pPr marL="514350" indent="-514350" algn="just">
              <a:buFont typeface="+mj-lt"/>
              <a:buAutoNum type="arabicPeriod"/>
            </a:pPr>
            <a:r>
              <a:rPr lang="pl-PL" dirty="0">
                <a:solidFill>
                  <a:srgbClr val="002060"/>
                </a:solidFill>
              </a:rPr>
              <a:t>Pierwsze czytanie</a:t>
            </a:r>
          </a:p>
          <a:p>
            <a:pPr marL="0" indent="0" algn="just">
              <a:buNone/>
            </a:pPr>
            <a:r>
              <a:rPr lang="pl-PL" i="1" dirty="0">
                <a:solidFill>
                  <a:srgbClr val="002060"/>
                </a:solidFill>
              </a:rPr>
              <a:t>2a. Prace w komisji po pierwszym czytaniu</a:t>
            </a:r>
          </a:p>
          <a:p>
            <a:pPr marL="0" indent="0" algn="just">
              <a:buNone/>
            </a:pPr>
            <a:r>
              <a:rPr lang="pl-PL" dirty="0">
                <a:solidFill>
                  <a:srgbClr val="002060"/>
                </a:solidFill>
              </a:rPr>
              <a:t>3. Drugie czytanie</a:t>
            </a:r>
          </a:p>
          <a:p>
            <a:pPr marL="0" indent="0" algn="just">
              <a:buNone/>
            </a:pPr>
            <a:r>
              <a:rPr lang="pl-PL" i="1" dirty="0">
                <a:solidFill>
                  <a:srgbClr val="002060"/>
                </a:solidFill>
              </a:rPr>
              <a:t>3a. Prace w komisji po drugim czytaniu</a:t>
            </a:r>
          </a:p>
          <a:p>
            <a:pPr marL="0" indent="0" algn="just">
              <a:buNone/>
            </a:pPr>
            <a:r>
              <a:rPr lang="pl-PL" dirty="0">
                <a:solidFill>
                  <a:srgbClr val="002060"/>
                </a:solidFill>
              </a:rPr>
              <a:t>4. Trzecie czytanie</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3466690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493204" y="178068"/>
            <a:ext cx="8229600" cy="4320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1200" dirty="0"/>
          </a:p>
        </p:txBody>
      </p:sp>
      <p:sp>
        <p:nvSpPr>
          <p:cNvPr id="4" name="Symbol zastępczy zawartości 2"/>
          <p:cNvSpPr txBox="1">
            <a:spLocks/>
          </p:cNvSpPr>
          <p:nvPr/>
        </p:nvSpPr>
        <p:spPr>
          <a:xfrm>
            <a:off x="107504" y="1196752"/>
            <a:ext cx="8712968"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pl-PL" sz="2400" dirty="0">
              <a:solidFill>
                <a:srgbClr val="002060"/>
              </a:solidFill>
            </a:endParaRPr>
          </a:p>
        </p:txBody>
      </p:sp>
      <p:sp>
        <p:nvSpPr>
          <p:cNvPr id="6" name="Symbol zastępczy zawartości 2"/>
          <p:cNvSpPr txBox="1">
            <a:spLocks/>
          </p:cNvSpPr>
          <p:nvPr/>
        </p:nvSpPr>
        <p:spPr>
          <a:xfrm>
            <a:off x="251520" y="116632"/>
            <a:ext cx="8229600" cy="86409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pPr>
            <a:r>
              <a:rPr lang="pl-PL" sz="3600" dirty="0"/>
              <a:t>Wstępna kontrola projektu</a:t>
            </a:r>
          </a:p>
          <a:p>
            <a:pPr algn="ctr">
              <a:buFont typeface="Arial" pitchFamily="34" charset="0"/>
              <a:buNone/>
            </a:pPr>
            <a:endParaRPr lang="pl-PL" sz="5400" dirty="0"/>
          </a:p>
        </p:txBody>
      </p:sp>
      <p:sp>
        <p:nvSpPr>
          <p:cNvPr id="7" name="Symbol zastępczy zawartości 2"/>
          <p:cNvSpPr txBox="1">
            <a:spLocks/>
          </p:cNvSpPr>
          <p:nvPr/>
        </p:nvSpPr>
        <p:spPr>
          <a:xfrm>
            <a:off x="251520" y="800708"/>
            <a:ext cx="8712968" cy="605729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anose="05000000000000000000" pitchFamily="2" charset="2"/>
              <a:buChar char="Ø"/>
            </a:pPr>
            <a:r>
              <a:rPr lang="pl-PL" dirty="0">
                <a:solidFill>
                  <a:srgbClr val="002060"/>
                </a:solidFill>
              </a:rPr>
              <a:t>Marszałek Sejmu może zwrócić projekt, jeżeli uzasadnienie nie spełnia wymogów</a:t>
            </a:r>
          </a:p>
          <a:p>
            <a:pPr algn="just">
              <a:buFont typeface="Wingdings" panose="05000000000000000000" pitchFamily="2" charset="2"/>
              <a:buChar char="Ø"/>
            </a:pPr>
            <a:r>
              <a:rPr lang="pl-PL" dirty="0">
                <a:solidFill>
                  <a:srgbClr val="002060"/>
                </a:solidFill>
              </a:rPr>
              <a:t>Uznanie projektu za niedopuszczalny:</a:t>
            </a:r>
          </a:p>
          <a:p>
            <a:pPr lvl="1" algn="just">
              <a:buFont typeface="Arial" panose="020B0604020202020204" pitchFamily="34" charset="0"/>
              <a:buChar char="•"/>
            </a:pPr>
            <a:r>
              <a:rPr lang="pl-PL" dirty="0">
                <a:solidFill>
                  <a:srgbClr val="002060"/>
                </a:solidFill>
              </a:rPr>
              <a:t>wątpliwość, czy nie jest sprzeczny z:</a:t>
            </a:r>
          </a:p>
          <a:p>
            <a:pPr lvl="2" algn="just">
              <a:buFont typeface="Wingdings" panose="05000000000000000000" pitchFamily="2" charset="2"/>
              <a:buChar char="§"/>
            </a:pPr>
            <a:r>
              <a:rPr lang="pl-PL" sz="2000" dirty="0">
                <a:solidFill>
                  <a:srgbClr val="002060"/>
                </a:solidFill>
              </a:rPr>
              <a:t>prawem</a:t>
            </a:r>
          </a:p>
          <a:p>
            <a:pPr lvl="2" algn="just">
              <a:buFont typeface="Wingdings" panose="05000000000000000000" pitchFamily="2" charset="2"/>
              <a:buChar char="§"/>
            </a:pPr>
            <a:r>
              <a:rPr lang="pl-PL" sz="2000" dirty="0">
                <a:solidFill>
                  <a:srgbClr val="002060"/>
                </a:solidFill>
              </a:rPr>
              <a:t>podstawowymi zasadami techniki prawodawczej</a:t>
            </a:r>
          </a:p>
          <a:p>
            <a:pPr lvl="1" algn="just">
              <a:buFont typeface="Arial" panose="020B0604020202020204" pitchFamily="34" charset="0"/>
              <a:buChar char="•"/>
            </a:pPr>
            <a:r>
              <a:rPr lang="pl-PL" dirty="0">
                <a:solidFill>
                  <a:srgbClr val="002060"/>
                </a:solidFill>
              </a:rPr>
              <a:t>Marszałek Sejmu po opinii Prezydium może skierować do Komisji Ustawodawczej</a:t>
            </a:r>
          </a:p>
          <a:p>
            <a:pPr lvl="1" algn="just">
              <a:buFont typeface="Arial" panose="020B0604020202020204" pitchFamily="34" charset="0"/>
              <a:buChar char="•"/>
            </a:pPr>
            <a:r>
              <a:rPr lang="pl-PL" dirty="0">
                <a:solidFill>
                  <a:srgbClr val="002060"/>
                </a:solidFill>
              </a:rPr>
              <a:t>Komisja może uznać projekt za niedopuszczalny większością 3/5 w obecności co najmniej połowy jej członków</a:t>
            </a:r>
          </a:p>
          <a:p>
            <a:pPr lvl="1" algn="just">
              <a:buFont typeface="Arial" panose="020B0604020202020204" pitchFamily="34" charset="0"/>
              <a:buChar char="•"/>
            </a:pPr>
            <a:r>
              <a:rPr lang="pl-PL" dirty="0">
                <a:solidFill>
                  <a:srgbClr val="002060"/>
                </a:solidFill>
              </a:rPr>
              <a:t>projektowi uznanemu za niedopuszczalny nie nadaje się dalszego biegu</a:t>
            </a:r>
          </a:p>
          <a:p>
            <a:pPr marL="514350" indent="-514350" algn="just">
              <a:buFont typeface="+mj-lt"/>
              <a:buAutoNum type="arabicPeriod"/>
            </a:pPr>
            <a:endParaRPr lang="pl-PL"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a:p>
            <a:pPr lvl="1" algn="just">
              <a:buFont typeface="Wingdings" panose="05000000000000000000" pitchFamily="2" charset="2"/>
              <a:buChar char="§"/>
            </a:pPr>
            <a:endParaRPr lang="pl-PL" sz="2400" dirty="0">
              <a:solidFill>
                <a:srgbClr val="002060"/>
              </a:solidFill>
            </a:endParaRPr>
          </a:p>
          <a:p>
            <a:pPr lvl="1" algn="just">
              <a:buFont typeface="Arial" panose="020B0604020202020204" pitchFamily="34" charset="0"/>
              <a:buChar char="•"/>
            </a:pPr>
            <a:endParaRPr lang="pl-PL" sz="2400" dirty="0">
              <a:solidFill>
                <a:srgbClr val="002060"/>
              </a:solidFill>
            </a:endParaRPr>
          </a:p>
        </p:txBody>
      </p:sp>
    </p:spTree>
    <p:extLst>
      <p:ext uri="{BB962C8B-B14F-4D97-AF65-F5344CB8AC3E}">
        <p14:creationId xmlns:p14="http://schemas.microsoft.com/office/powerpoint/2010/main" val="123939529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2651</TotalTime>
  <Words>2540</Words>
  <Application>Microsoft Office PowerPoint</Application>
  <PresentationFormat>Pokaz na ekranie (4:3)</PresentationFormat>
  <Paragraphs>499</Paragraphs>
  <Slides>42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42</vt:i4>
      </vt:variant>
    </vt:vector>
  </HeadingPairs>
  <TitlesOfParts>
    <vt:vector size="46" baseType="lpstr">
      <vt:lpstr>Arial</vt:lpstr>
      <vt:lpstr>Calibri</vt:lpstr>
      <vt:lpstr>Wingdings</vt:lpstr>
      <vt:lpstr>Motyw pakietu Office</vt:lpstr>
      <vt:lpstr>Prawo konstytucyjne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Funkcja kontrolna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cp:lastModifiedBy>
  <cp:revision>437</cp:revision>
  <dcterms:created xsi:type="dcterms:W3CDTF">2014-10-10T07:27:41Z</dcterms:created>
  <dcterms:modified xsi:type="dcterms:W3CDTF">2016-04-25T21:25:33Z</dcterms:modified>
</cp:coreProperties>
</file>