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5" r:id="rId4"/>
    <p:sldId id="293" r:id="rId5"/>
    <p:sldId id="294"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434" autoAdjust="0"/>
  </p:normalViewPr>
  <p:slideViewPr>
    <p:cSldViewPr snapToGrid="0">
      <p:cViewPr varScale="1">
        <p:scale>
          <a:sx n="68" d="100"/>
          <a:sy n="68" d="100"/>
        </p:scale>
        <p:origin x="8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40118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31525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150106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51973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47694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4030626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82209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3289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588497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16898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1F135B9-D9EF-42AA-BDEB-E0914EAFADAB}" type="datetimeFigureOut">
              <a:rPr lang="pl-PL" smtClean="0"/>
              <a:t>2017-05-04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60937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35B9-D9EF-42AA-BDEB-E0914EAFADAB}" type="datetimeFigureOut">
              <a:rPr lang="pl-PL" smtClean="0"/>
              <a:t>2017-05-04</a:t>
            </a:fld>
            <a:endParaRPr lang="pl-PL" dirty="0"/>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E6649-3464-40F5-9E19-6514751F9B1F}" type="slidenum">
              <a:rPr lang="pl-PL" smtClean="0"/>
              <a:t>‹#›</a:t>
            </a:fld>
            <a:endParaRPr lang="pl-PL" dirty="0"/>
          </a:p>
        </p:txBody>
      </p:sp>
    </p:spTree>
    <p:extLst>
      <p:ext uri="{BB962C8B-B14F-4D97-AF65-F5344CB8AC3E}">
        <p14:creationId xmlns:p14="http://schemas.microsoft.com/office/powerpoint/2010/main" val="2222902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Prawo konstytucyjne</a:t>
            </a:r>
            <a:br>
              <a:rPr lang="pl-PL" dirty="0"/>
            </a:br>
            <a:endParaRPr lang="pl-PL" dirty="0"/>
          </a:p>
        </p:txBody>
      </p:sp>
      <p:sp>
        <p:nvSpPr>
          <p:cNvPr id="3" name="Podtytuł 2"/>
          <p:cNvSpPr>
            <a:spLocks noGrp="1"/>
          </p:cNvSpPr>
          <p:nvPr>
            <p:ph type="subTitle" idx="1"/>
          </p:nvPr>
        </p:nvSpPr>
        <p:spPr/>
        <p:txBody>
          <a:bodyPr/>
          <a:lstStyle/>
          <a:p>
            <a:r>
              <a:rPr lang="pl-PL" dirty="0"/>
              <a:t>Sądownictwo i Trybunał Stanu</a:t>
            </a:r>
          </a:p>
        </p:txBody>
      </p:sp>
      <p:sp>
        <p:nvSpPr>
          <p:cNvPr id="4" name="Podtytuł 2"/>
          <p:cNvSpPr txBox="1">
            <a:spLocks/>
          </p:cNvSpPr>
          <p:nvPr/>
        </p:nvSpPr>
        <p:spPr>
          <a:xfrm>
            <a:off x="7987049" y="5257800"/>
            <a:ext cx="3719848" cy="1260620"/>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pl-PL" dirty="0"/>
              <a:t>Mateusz Radajewski</a:t>
            </a:r>
          </a:p>
          <a:p>
            <a:pPr algn="just"/>
            <a:r>
              <a:rPr lang="pl-PL" dirty="0"/>
              <a:t>Katedra Prawa Konstytucyjnego</a:t>
            </a:r>
          </a:p>
          <a:p>
            <a:pPr algn="just"/>
            <a:r>
              <a:rPr lang="pl-PL" dirty="0"/>
              <a:t>Wydział Prawa, Administracji i Ekonomii</a:t>
            </a:r>
          </a:p>
          <a:p>
            <a:pPr algn="just"/>
            <a:r>
              <a:rPr lang="pl-PL" dirty="0"/>
              <a:t>Uniwersytet Wrocławski</a:t>
            </a:r>
          </a:p>
        </p:txBody>
      </p:sp>
    </p:spTree>
    <p:extLst>
      <p:ext uri="{BB962C8B-B14F-4D97-AF65-F5344CB8AC3E}">
        <p14:creationId xmlns:p14="http://schemas.microsoft.com/office/powerpoint/2010/main" val="132890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Sądy powszechne</a:t>
            </a:r>
          </a:p>
        </p:txBody>
      </p:sp>
      <p:sp>
        <p:nvSpPr>
          <p:cNvPr id="3" name="Symbol zastępczy zawartości 2"/>
          <p:cNvSpPr>
            <a:spLocks noGrp="1"/>
          </p:cNvSpPr>
          <p:nvPr>
            <p:ph idx="1"/>
          </p:nvPr>
        </p:nvSpPr>
        <p:spPr>
          <a:xfrm>
            <a:off x="122830" y="788396"/>
            <a:ext cx="12192000" cy="5506871"/>
          </a:xfrm>
        </p:spPr>
        <p:txBody>
          <a:bodyPr>
            <a:noAutofit/>
          </a:bodyPr>
          <a:lstStyle/>
          <a:p>
            <a:pPr marL="514350" indent="-514350">
              <a:buFont typeface="+mj-lt"/>
              <a:buAutoNum type="arabicPeriod"/>
            </a:pPr>
            <a:r>
              <a:rPr lang="pl-PL" dirty="0"/>
              <a:t>Sąd Najwyższy sprawuje nadzór nad sądami powszechnymi w zakresie orzekania (art. 183 ust. 1 Konstytucji RP).</a:t>
            </a:r>
          </a:p>
          <a:p>
            <a:pPr marL="514350" indent="-514350">
              <a:buFont typeface="+mj-lt"/>
              <a:buAutoNum type="arabicPeriod"/>
            </a:pPr>
            <a:r>
              <a:rPr lang="pl-PL" dirty="0"/>
              <a:t>Sąd Najwyższy nie jest sądem powszechnym.</a:t>
            </a:r>
          </a:p>
          <a:p>
            <a:pPr marL="514350" indent="-514350">
              <a:buFont typeface="+mj-lt"/>
              <a:buAutoNum type="arabicPeriod"/>
            </a:pPr>
            <a:r>
              <a:rPr lang="pl-PL" dirty="0"/>
              <a:t>Nadzór administracyjny nad działalnością sądów powszechnych sprawuje Minister Sprawiedliwości.</a:t>
            </a:r>
          </a:p>
          <a:p>
            <a:pPr marL="0" indent="0">
              <a:buNone/>
            </a:pPr>
            <a:r>
              <a:rPr lang="pl-PL" sz="3200" dirty="0"/>
              <a:t>	</a:t>
            </a:r>
          </a:p>
          <a:p>
            <a:pPr marL="0" indent="0">
              <a:buNone/>
            </a:pPr>
            <a:endParaRPr lang="pl-PL" sz="3200" dirty="0"/>
          </a:p>
          <a:p>
            <a:pPr marL="514350" indent="-514350">
              <a:buAutoNum type="arabicPeriod"/>
            </a:pPr>
            <a:endParaRPr lang="pl-PL" sz="3200" dirty="0"/>
          </a:p>
        </p:txBody>
      </p:sp>
    </p:spTree>
    <p:extLst>
      <p:ext uri="{BB962C8B-B14F-4D97-AF65-F5344CB8AC3E}">
        <p14:creationId xmlns:p14="http://schemas.microsoft.com/office/powerpoint/2010/main" val="780947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Organy sądów powszechnych</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Font typeface="+mj-lt"/>
              <a:buAutoNum type="arabicPeriod"/>
            </a:pPr>
            <a:r>
              <a:rPr lang="pl-PL" sz="3200" dirty="0"/>
              <a:t>Prezes:</a:t>
            </a:r>
          </a:p>
          <a:p>
            <a:pPr marL="971550" lvl="1" indent="-514350">
              <a:buFont typeface="+mj-lt"/>
              <a:buAutoNum type="alphaLcParenR"/>
            </a:pPr>
            <a:r>
              <a:rPr lang="pl-PL" dirty="0"/>
              <a:t>w każdym sądzie (gdzie jest min. 10 sędziów – gdy mniej, funkcje wykonuje prezes przełożonego sądu okręgowego)</a:t>
            </a:r>
          </a:p>
          <a:p>
            <a:pPr marL="971550" lvl="1" indent="-514350">
              <a:buFont typeface="+mj-lt"/>
              <a:buAutoNum type="alphaLcParenR"/>
            </a:pPr>
            <a:r>
              <a:rPr lang="pl-PL" dirty="0"/>
              <a:t>kieruje sądem i reprezentuje na zewnątrz</a:t>
            </a:r>
          </a:p>
          <a:p>
            <a:pPr marL="971550" lvl="1" indent="-514350">
              <a:buFont typeface="+mj-lt"/>
              <a:buAutoNum type="alphaLcParenR"/>
            </a:pPr>
            <a:r>
              <a:rPr lang="pl-PL" dirty="0"/>
              <a:t>zwierzchnik służbowy sędziów, referendarzy i asystentów sędziów</a:t>
            </a:r>
          </a:p>
          <a:p>
            <a:pPr marL="971550" lvl="1" indent="-514350">
              <a:buFont typeface="+mj-lt"/>
              <a:buAutoNum type="alphaLcParenR"/>
            </a:pPr>
            <a:r>
              <a:rPr lang="pl-PL" dirty="0"/>
              <a:t>powołanie (negatywna opinia organu samorządu sędziowskiego i KRS jest wiążąca):</a:t>
            </a:r>
          </a:p>
          <a:p>
            <a:pPr lvl="2"/>
            <a:r>
              <a:rPr lang="pl-PL" dirty="0"/>
              <a:t>w sądach apelacyjnych – Minister Sprawiedliwości</a:t>
            </a:r>
          </a:p>
          <a:p>
            <a:pPr lvl="2"/>
            <a:r>
              <a:rPr lang="pl-PL" dirty="0"/>
              <a:t>w sądach okręgowych – Minister Sprawiedliwości</a:t>
            </a:r>
          </a:p>
          <a:p>
            <a:pPr lvl="2"/>
            <a:r>
              <a:rPr lang="pl-PL" dirty="0"/>
              <a:t>w sądach rejonowych – prezes sądu apelacyjnego</a:t>
            </a:r>
          </a:p>
          <a:p>
            <a:pPr marL="914400" lvl="1" indent="-457200">
              <a:buFont typeface="+mj-lt"/>
              <a:buAutoNum type="alphaLcParenR"/>
            </a:pPr>
            <a:r>
              <a:rPr lang="pl-PL" dirty="0"/>
              <a:t>ograniczenia ponownego powoływania:</a:t>
            </a:r>
          </a:p>
          <a:p>
            <a:pPr lvl="2"/>
            <a:r>
              <a:rPr lang="pl-PL" dirty="0"/>
              <a:t>sąd apelacyjny i okręgowy – zakaz dwóch kolejnych kadencji, najwcześniej po 6 latach od zakończenia</a:t>
            </a:r>
          </a:p>
          <a:p>
            <a:pPr lvl="2"/>
            <a:r>
              <a:rPr lang="pl-PL" dirty="0"/>
              <a:t>sąd rejonowy – można dwie kolejne kadencje, następne najwcześniej po 4 latach od zakończenia </a:t>
            </a:r>
            <a:r>
              <a:rPr lang="pl-PL" sz="3600" dirty="0"/>
              <a:t>	</a:t>
            </a:r>
          </a:p>
          <a:p>
            <a:pPr marL="0" indent="0">
              <a:buNone/>
            </a:pPr>
            <a:endParaRPr lang="pl-PL" sz="3200" dirty="0"/>
          </a:p>
          <a:p>
            <a:pPr marL="514350" indent="-514350">
              <a:buAutoNum type="arabicPeriod"/>
            </a:pPr>
            <a:endParaRPr lang="pl-PL" sz="3200" dirty="0"/>
          </a:p>
        </p:txBody>
      </p:sp>
    </p:spTree>
    <p:extLst>
      <p:ext uri="{BB962C8B-B14F-4D97-AF65-F5344CB8AC3E}">
        <p14:creationId xmlns:p14="http://schemas.microsoft.com/office/powerpoint/2010/main" val="2501721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Organy sądów powszechnych</a:t>
            </a:r>
          </a:p>
        </p:txBody>
      </p:sp>
      <p:sp>
        <p:nvSpPr>
          <p:cNvPr id="3" name="Symbol zastępczy zawartości 2"/>
          <p:cNvSpPr>
            <a:spLocks noGrp="1"/>
          </p:cNvSpPr>
          <p:nvPr>
            <p:ph idx="1"/>
          </p:nvPr>
        </p:nvSpPr>
        <p:spPr>
          <a:xfrm>
            <a:off x="122830" y="788396"/>
            <a:ext cx="12069170" cy="5953598"/>
          </a:xfrm>
        </p:spPr>
        <p:txBody>
          <a:bodyPr>
            <a:noAutofit/>
          </a:bodyPr>
          <a:lstStyle/>
          <a:p>
            <a:pPr marL="0" indent="0">
              <a:buNone/>
            </a:pPr>
            <a:r>
              <a:rPr lang="pl-PL" sz="3200" dirty="0"/>
              <a:t>2. Kolegium sędziów</a:t>
            </a:r>
          </a:p>
          <a:p>
            <a:pPr marL="971550" lvl="1" indent="-514350">
              <a:buFont typeface="+mj-lt"/>
              <a:buAutoNum type="alphaLcParenR"/>
            </a:pPr>
            <a:r>
              <a:rPr lang="pl-PL" dirty="0"/>
              <a:t>nie ma w sądach rejonowych</a:t>
            </a:r>
          </a:p>
          <a:p>
            <a:pPr marL="971550" lvl="1" indent="-514350">
              <a:buFont typeface="+mj-lt"/>
              <a:buAutoNum type="alphaLcParenR"/>
            </a:pPr>
            <a:r>
              <a:rPr lang="pl-PL" dirty="0"/>
              <a:t>w sądach apelacyjnych:</a:t>
            </a:r>
          </a:p>
          <a:p>
            <a:pPr lvl="2"/>
            <a:r>
              <a:rPr lang="pl-PL" dirty="0"/>
              <a:t>prezes</a:t>
            </a:r>
          </a:p>
          <a:p>
            <a:pPr lvl="2"/>
            <a:r>
              <a:rPr lang="pl-PL" dirty="0"/>
              <a:t>pięciu członków wybieranych przez zebranie sędziów tego sądu na 3 lata</a:t>
            </a:r>
          </a:p>
          <a:p>
            <a:pPr marL="914400" lvl="1" indent="-457200">
              <a:buFont typeface="+mj-lt"/>
              <a:buAutoNum type="alphaLcParenR"/>
            </a:pPr>
            <a:r>
              <a:rPr lang="pl-PL" dirty="0"/>
              <a:t>w sądach okręgowych:</a:t>
            </a:r>
          </a:p>
          <a:p>
            <a:pPr lvl="2"/>
            <a:r>
              <a:rPr lang="pl-PL" dirty="0"/>
              <a:t>prezes</a:t>
            </a:r>
          </a:p>
          <a:p>
            <a:pPr lvl="2"/>
            <a:r>
              <a:rPr lang="pl-PL" dirty="0"/>
              <a:t>ośmiu sędziów (4 z sądów rejonowych i 4 z sądu okręgowego) wybranych przez zgromadzenie ogólne sędziów okręgu na 3 lata</a:t>
            </a:r>
          </a:p>
          <a:p>
            <a:pPr marL="0" indent="0">
              <a:buNone/>
            </a:pPr>
            <a:r>
              <a:rPr lang="pl-PL" sz="3200" dirty="0"/>
              <a:t>3. Dyrektor sądu:</a:t>
            </a:r>
          </a:p>
          <a:p>
            <a:pPr marL="914400" lvl="1" indent="-457200">
              <a:buFont typeface="+mj-lt"/>
              <a:buAutoNum type="alphaLcParenR"/>
            </a:pPr>
            <a:r>
              <a:rPr lang="pl-PL" dirty="0"/>
              <a:t>kieruje działalnością administracyjną sądu</a:t>
            </a:r>
          </a:p>
          <a:p>
            <a:pPr marL="914400" lvl="1" indent="-457200">
              <a:buFont typeface="+mj-lt"/>
              <a:buAutoNum type="alphaLcParenR"/>
            </a:pPr>
            <a:r>
              <a:rPr lang="pl-PL" dirty="0"/>
              <a:t>jest zwierzchnikiem służbowym pracowników sądu poza sędziami, referendarzami i asystentami sędziów</a:t>
            </a:r>
          </a:p>
          <a:p>
            <a:pPr marL="914400" lvl="1" indent="-457200">
              <a:buFont typeface="+mj-lt"/>
              <a:buAutoNum type="alphaLcParenR"/>
            </a:pPr>
            <a:r>
              <a:rPr lang="pl-PL" dirty="0"/>
              <a:t>powołuje Minister Sprawiedliwości na wniosek prezesa danego sądu</a:t>
            </a:r>
          </a:p>
          <a:p>
            <a:pPr marL="914400" lvl="1" indent="-457200">
              <a:buFont typeface="+mj-lt"/>
              <a:buAutoNum type="alphaLcParenR"/>
            </a:pPr>
            <a:r>
              <a:rPr lang="pl-PL" dirty="0"/>
              <a:t>stanowisko obsadzane w drodze konkursu</a:t>
            </a:r>
          </a:p>
          <a:p>
            <a:pPr marL="914400" lvl="1" indent="-457200">
              <a:buFont typeface="+mj-lt"/>
              <a:buAutoNum type="alphaLcParenR"/>
            </a:pPr>
            <a:endParaRPr lang="pl-PL" dirty="0"/>
          </a:p>
        </p:txBody>
      </p:sp>
    </p:spTree>
    <p:extLst>
      <p:ext uri="{BB962C8B-B14F-4D97-AF65-F5344CB8AC3E}">
        <p14:creationId xmlns:p14="http://schemas.microsoft.com/office/powerpoint/2010/main" val="4156328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Samorząd sędziowski</a:t>
            </a:r>
          </a:p>
        </p:txBody>
      </p:sp>
      <p:sp>
        <p:nvSpPr>
          <p:cNvPr id="3" name="Symbol zastępczy zawartości 2"/>
          <p:cNvSpPr>
            <a:spLocks noGrp="1"/>
          </p:cNvSpPr>
          <p:nvPr>
            <p:ph idx="1"/>
          </p:nvPr>
        </p:nvSpPr>
        <p:spPr>
          <a:xfrm>
            <a:off x="122830" y="570032"/>
            <a:ext cx="12069170" cy="6069604"/>
          </a:xfrm>
        </p:spPr>
        <p:txBody>
          <a:bodyPr>
            <a:noAutofit/>
          </a:bodyPr>
          <a:lstStyle/>
          <a:p>
            <a:pPr marL="514350" indent="-514350">
              <a:buFont typeface="+mj-lt"/>
              <a:buAutoNum type="arabicPeriod"/>
            </a:pPr>
            <a:r>
              <a:rPr lang="pl-PL" sz="3200" dirty="0"/>
              <a:t>Zgromadzenie ogólne sędziów apelacji</a:t>
            </a:r>
          </a:p>
          <a:p>
            <a:pPr marL="971550" lvl="1" indent="-514350">
              <a:buFont typeface="+mj-lt"/>
              <a:buAutoNum type="alphaLcParenR"/>
            </a:pPr>
            <a:r>
              <a:rPr lang="pl-PL" dirty="0"/>
              <a:t>skład</a:t>
            </a:r>
          </a:p>
          <a:p>
            <a:pPr lvl="2"/>
            <a:r>
              <a:rPr lang="pl-PL" dirty="0"/>
              <a:t>wszyscy sędziowie sądu apelacyjnego</a:t>
            </a:r>
          </a:p>
          <a:p>
            <a:pPr lvl="2"/>
            <a:r>
              <a:rPr lang="pl-PL" dirty="0"/>
              <a:t>sędziowie sądów okręgowych w tej samej liczbie (wybierani na 3 lata przez zgromadzenie ogólne sędziów okręgu)</a:t>
            </a:r>
          </a:p>
          <a:p>
            <a:pPr lvl="2"/>
            <a:r>
              <a:rPr lang="pl-PL" dirty="0"/>
              <a:t>sędziowie sądów rejonowych w tej samej liczbie (wybierani na 3 lata przez zgromadzenie ogólne sędziów okręgu)</a:t>
            </a:r>
          </a:p>
          <a:p>
            <a:pPr marL="914400" lvl="1" indent="-457200">
              <a:buFont typeface="+mj-lt"/>
              <a:buAutoNum type="alphaLcParenR"/>
            </a:pPr>
            <a:r>
              <a:rPr lang="pl-PL" dirty="0"/>
              <a:t>główne zadanie – </a:t>
            </a:r>
            <a:r>
              <a:rPr lang="pl-PL" u="sng" dirty="0"/>
              <a:t>opiniuje kandydatów na sędziów sądów apelacyjnych i okręgowych</a:t>
            </a:r>
          </a:p>
          <a:p>
            <a:pPr marL="514350" indent="-514350">
              <a:buFont typeface="+mj-lt"/>
              <a:buAutoNum type="arabicPeriod"/>
            </a:pPr>
            <a:r>
              <a:rPr lang="pl-PL" sz="3200" dirty="0"/>
              <a:t>Zgromadzenie ogólne sędziów okręgu</a:t>
            </a:r>
          </a:p>
          <a:p>
            <a:pPr marL="971550" lvl="1" indent="-514350">
              <a:buFont typeface="+mj-lt"/>
              <a:buAutoNum type="alphaLcParenR"/>
            </a:pPr>
            <a:r>
              <a:rPr lang="pl-PL" dirty="0"/>
              <a:t>skład</a:t>
            </a:r>
          </a:p>
          <a:p>
            <a:pPr lvl="2"/>
            <a:r>
              <a:rPr lang="pl-PL" dirty="0"/>
              <a:t>wszyscy sędziowie sądu okręgowego</a:t>
            </a:r>
          </a:p>
          <a:p>
            <a:pPr lvl="2"/>
            <a:r>
              <a:rPr lang="pl-PL" dirty="0"/>
              <a:t>sędziowie sądów rejonowych w tej samej liczbie (wybierani na 3 lata przez zebrania sędziów sądów rejonowych)</a:t>
            </a:r>
          </a:p>
          <a:p>
            <a:pPr marL="914400" lvl="1" indent="-457200">
              <a:buFont typeface="+mj-lt"/>
              <a:buAutoNum type="alphaLcParenR"/>
            </a:pPr>
            <a:r>
              <a:rPr lang="pl-PL" dirty="0"/>
              <a:t>główne zadanie – </a:t>
            </a:r>
            <a:r>
              <a:rPr lang="pl-PL" u="sng" dirty="0"/>
              <a:t>opiniuje kandydatów na sędziów sądów rejonowych</a:t>
            </a:r>
          </a:p>
        </p:txBody>
      </p:sp>
    </p:spTree>
    <p:extLst>
      <p:ext uri="{BB962C8B-B14F-4D97-AF65-F5344CB8AC3E}">
        <p14:creationId xmlns:p14="http://schemas.microsoft.com/office/powerpoint/2010/main" val="112418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Samorząd sędziowski</a:t>
            </a:r>
          </a:p>
        </p:txBody>
      </p:sp>
      <p:sp>
        <p:nvSpPr>
          <p:cNvPr id="3" name="Symbol zastępczy zawartości 2"/>
          <p:cNvSpPr>
            <a:spLocks noGrp="1"/>
          </p:cNvSpPr>
          <p:nvPr>
            <p:ph idx="1"/>
          </p:nvPr>
        </p:nvSpPr>
        <p:spPr>
          <a:xfrm>
            <a:off x="122830" y="788396"/>
            <a:ext cx="12069170" cy="5953598"/>
          </a:xfrm>
        </p:spPr>
        <p:txBody>
          <a:bodyPr>
            <a:noAutofit/>
          </a:bodyPr>
          <a:lstStyle/>
          <a:p>
            <a:pPr marL="0" indent="0">
              <a:buNone/>
            </a:pPr>
            <a:r>
              <a:rPr lang="pl-PL" sz="3200" dirty="0"/>
              <a:t>3. Zebranie sędziów danego sądu</a:t>
            </a:r>
          </a:p>
          <a:p>
            <a:pPr marL="971550" lvl="1" indent="-514350">
              <a:buFont typeface="+mj-lt"/>
              <a:buAutoNum type="alphaLcParenR"/>
            </a:pPr>
            <a:r>
              <a:rPr lang="pl-PL" dirty="0"/>
              <a:t>wszyscy sędziowie</a:t>
            </a:r>
          </a:p>
          <a:p>
            <a:pPr marL="971550" lvl="1" indent="-514350">
              <a:buFont typeface="+mj-lt"/>
              <a:buAutoNum type="alphaLcParenR"/>
            </a:pPr>
            <a:r>
              <a:rPr lang="pl-PL" dirty="0"/>
              <a:t>zwołuje prezes:</a:t>
            </a:r>
          </a:p>
          <a:p>
            <a:pPr lvl="2"/>
            <a:r>
              <a:rPr lang="pl-PL" dirty="0"/>
              <a:t>z inicjatywy własnej</a:t>
            </a:r>
          </a:p>
          <a:p>
            <a:pPr lvl="2"/>
            <a:r>
              <a:rPr lang="pl-PL" dirty="0"/>
              <a:t>na wniosek 1/5 sędziów</a:t>
            </a:r>
          </a:p>
          <a:p>
            <a:pPr marL="914400" lvl="1" indent="-457200">
              <a:buFont typeface="+mj-lt"/>
              <a:buAutoNum type="alphaLcParenR"/>
            </a:pPr>
            <a:r>
              <a:rPr lang="pl-PL" dirty="0"/>
              <a:t>zadania określone w ustawie</a:t>
            </a:r>
          </a:p>
        </p:txBody>
      </p:sp>
    </p:spTree>
    <p:extLst>
      <p:ext uri="{BB962C8B-B14F-4D97-AF65-F5344CB8AC3E}">
        <p14:creationId xmlns:p14="http://schemas.microsoft.com/office/powerpoint/2010/main" val="1724341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Sądy wojskowe</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Sprawy karne żołnierzy i niektóre pracowników cywilnych wojska</a:t>
            </a:r>
          </a:p>
          <a:p>
            <a:pPr marL="514350" indent="-514350">
              <a:buAutoNum type="arabicPeriod"/>
            </a:pPr>
            <a:r>
              <a:rPr lang="pl-PL" sz="3200" dirty="0"/>
              <a:t>Struktura:</a:t>
            </a:r>
          </a:p>
          <a:p>
            <a:pPr marL="971550" lvl="1" indent="-514350">
              <a:buFont typeface="+mj-lt"/>
              <a:buAutoNum type="alphaLcParenR"/>
            </a:pPr>
            <a:r>
              <a:rPr lang="pl-PL" dirty="0"/>
              <a:t>wojskowe sądy garnizonowe</a:t>
            </a:r>
          </a:p>
          <a:p>
            <a:pPr marL="971550" lvl="1" indent="-514350">
              <a:buFont typeface="+mj-lt"/>
              <a:buAutoNum type="alphaLcParenR"/>
            </a:pPr>
            <a:r>
              <a:rPr lang="pl-PL" dirty="0"/>
              <a:t>wojskowe sądy okręgowe</a:t>
            </a:r>
          </a:p>
          <a:p>
            <a:pPr marL="514350" indent="-514350">
              <a:buFont typeface="+mj-lt"/>
              <a:buAutoNum type="arabicPeriod"/>
            </a:pPr>
            <a:r>
              <a:rPr lang="pl-PL" sz="3200" dirty="0"/>
              <a:t>Tworzy, znosi i ustala siedziby oraz obszary właściwości (rozporządzeniem):</a:t>
            </a:r>
          </a:p>
          <a:p>
            <a:pPr marL="971550" lvl="1" indent="-514350">
              <a:buFont typeface="+mj-lt"/>
              <a:buAutoNum type="alphaLcParenR"/>
            </a:pPr>
            <a:r>
              <a:rPr lang="pl-PL" dirty="0"/>
              <a:t>Minister Obrony Narodowej w porozumieniu z Ministrem Sprawiedliwości</a:t>
            </a:r>
          </a:p>
          <a:p>
            <a:pPr marL="971550" lvl="1" indent="-514350">
              <a:buFont typeface="+mj-lt"/>
              <a:buAutoNum type="alphaLcParenR"/>
            </a:pPr>
            <a:r>
              <a:rPr lang="pl-PL" dirty="0"/>
              <a:t>po opinii Krajowej Rady Sądownictwa</a:t>
            </a:r>
          </a:p>
          <a:p>
            <a:pPr marL="514350" indent="-514350">
              <a:buFont typeface="+mj-lt"/>
              <a:buAutoNum type="arabicPeriod"/>
            </a:pPr>
            <a:r>
              <a:rPr lang="pl-PL" sz="3200" dirty="0"/>
              <a:t>Nadzór:</a:t>
            </a:r>
          </a:p>
          <a:p>
            <a:pPr marL="971550" lvl="1" indent="-514350">
              <a:buFont typeface="+mj-lt"/>
              <a:buAutoNum type="alphaLcParenR"/>
            </a:pPr>
            <a:r>
              <a:rPr lang="pl-PL" dirty="0"/>
              <a:t>w zakresie orzecznictwa – Sąd Najwyższy</a:t>
            </a:r>
          </a:p>
          <a:p>
            <a:pPr marL="971550" lvl="1" indent="-514350">
              <a:buFont typeface="+mj-lt"/>
              <a:buAutoNum type="alphaLcParenR"/>
            </a:pPr>
            <a:r>
              <a:rPr lang="pl-PL" dirty="0"/>
              <a:t>zwierzchni nadzór administracyjny – Minister Sprawiedliwości</a:t>
            </a:r>
          </a:p>
          <a:p>
            <a:pPr marL="971550" lvl="1" indent="-514350">
              <a:buFont typeface="+mj-lt"/>
              <a:buAutoNum type="alphaLcParenR"/>
            </a:pPr>
            <a:r>
              <a:rPr lang="pl-PL" dirty="0"/>
              <a:t>w zakresie czynnej służby wojskowej żołnierzy pełniących służbę w sądach wojskowych – Minister Obrony Narodowej</a:t>
            </a:r>
          </a:p>
          <a:p>
            <a:pPr marL="971550" lvl="1" indent="-514350">
              <a:buFont typeface="+mj-lt"/>
              <a:buAutoNum type="alphaLcParenR"/>
            </a:pPr>
            <a:endParaRPr lang="pl-PL" dirty="0"/>
          </a:p>
        </p:txBody>
      </p:sp>
    </p:spTree>
    <p:extLst>
      <p:ext uri="{BB962C8B-B14F-4D97-AF65-F5344CB8AC3E}">
        <p14:creationId xmlns:p14="http://schemas.microsoft.com/office/powerpoint/2010/main" val="688535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Zgromadzenie Sędziów Sądów Wojskowych</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Organ samorządu sędziowskiego</a:t>
            </a:r>
          </a:p>
          <a:p>
            <a:pPr marL="514350" indent="-514350">
              <a:buAutoNum type="arabicPeriod"/>
            </a:pPr>
            <a:r>
              <a:rPr lang="pl-PL" sz="3200" dirty="0"/>
              <a:t>Skład – wszyscy sędziowie sądów wojskowych</a:t>
            </a:r>
          </a:p>
          <a:p>
            <a:pPr marL="514350" indent="-514350">
              <a:buFont typeface="+mj-lt"/>
              <a:buAutoNum type="arabicPeriod"/>
            </a:pPr>
            <a:r>
              <a:rPr lang="pl-PL" sz="3200" dirty="0"/>
              <a:t>Przewodniczący – rotacyjnie prezesi wojskowych sądów okręgowych (kadencja – 2 lata)</a:t>
            </a:r>
          </a:p>
          <a:p>
            <a:pPr marL="514350" indent="-514350">
              <a:buFont typeface="+mj-lt"/>
              <a:buAutoNum type="arabicPeriod"/>
            </a:pPr>
            <a:r>
              <a:rPr lang="pl-PL" sz="3200" dirty="0"/>
              <a:t>Najważniejsze zadania:</a:t>
            </a:r>
          </a:p>
          <a:p>
            <a:pPr marL="971550" lvl="1" indent="-514350">
              <a:buFont typeface="+mj-lt"/>
              <a:buAutoNum type="alphaLcParenR"/>
            </a:pPr>
            <a:r>
              <a:rPr lang="pl-PL" dirty="0"/>
              <a:t>przedstawianie kandydatów na sędziów sądów wojskowych</a:t>
            </a:r>
          </a:p>
          <a:p>
            <a:pPr marL="971550" lvl="1" indent="-514350">
              <a:buFont typeface="+mj-lt"/>
              <a:buAutoNum type="alphaLcParenR"/>
            </a:pPr>
            <a:r>
              <a:rPr lang="pl-PL" dirty="0"/>
              <a:t>wybór członka KRS</a:t>
            </a:r>
          </a:p>
          <a:p>
            <a:pPr marL="971550" lvl="1" indent="-514350">
              <a:buFont typeface="+mj-lt"/>
              <a:buAutoNum type="alphaLcParenR"/>
            </a:pPr>
            <a:r>
              <a:rPr lang="pl-PL" dirty="0"/>
              <a:t>wybór członków kolegiów wojskowych sądów garnizonowych</a:t>
            </a:r>
          </a:p>
          <a:p>
            <a:pPr marL="971550" lvl="1" indent="-514350">
              <a:buFont typeface="+mj-lt"/>
              <a:buAutoNum type="alphaLcParenR"/>
            </a:pPr>
            <a:endParaRPr lang="pl-PL" dirty="0"/>
          </a:p>
          <a:p>
            <a:pPr marL="971550" lvl="1" indent="-514350">
              <a:buFont typeface="+mj-lt"/>
              <a:buAutoNum type="alphaLcParenR"/>
            </a:pPr>
            <a:endParaRPr lang="pl-PL" dirty="0"/>
          </a:p>
        </p:txBody>
      </p:sp>
    </p:spTree>
    <p:extLst>
      <p:ext uri="{BB962C8B-B14F-4D97-AF65-F5344CB8AC3E}">
        <p14:creationId xmlns:p14="http://schemas.microsoft.com/office/powerpoint/2010/main" val="726445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Organy sądów wojskowych</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Prezes:</a:t>
            </a:r>
          </a:p>
          <a:p>
            <a:pPr marL="971550" lvl="1" indent="-514350">
              <a:buAutoNum type="alphaLcParenR"/>
            </a:pPr>
            <a:r>
              <a:rPr lang="pl-PL" dirty="0"/>
              <a:t>powoływanie – Minister Sprawiedliwości w porozumieniu z Ministrem Obrony Narodowej:</a:t>
            </a:r>
          </a:p>
          <a:p>
            <a:pPr lvl="2"/>
            <a:r>
              <a:rPr lang="pl-PL" dirty="0"/>
              <a:t>wojskowych sądów garnizonowych – spośród sędziów sądów wojskowych</a:t>
            </a:r>
          </a:p>
          <a:p>
            <a:pPr lvl="2"/>
            <a:r>
              <a:rPr lang="pl-PL" dirty="0"/>
              <a:t>wojskowych sądów okręgowych – spośród sędziów wojskowych sądów okręgowych</a:t>
            </a:r>
          </a:p>
          <a:p>
            <a:pPr marL="914400" lvl="1" indent="-457200">
              <a:buFont typeface="+mj-lt"/>
              <a:buAutoNum type="alphaLcParenR"/>
            </a:pPr>
            <a:r>
              <a:rPr lang="pl-PL" dirty="0"/>
              <a:t>funkcje jak w sądach powszechnych prezesi oraz dyrektorzy</a:t>
            </a:r>
          </a:p>
          <a:p>
            <a:pPr marL="457200" indent="-457200">
              <a:buFont typeface="+mj-lt"/>
              <a:buAutoNum type="arabicPeriod"/>
            </a:pPr>
            <a:r>
              <a:rPr lang="pl-PL" sz="3200" dirty="0"/>
              <a:t>Kolegium (tylko w wojskowych sądach okręgowych):</a:t>
            </a:r>
          </a:p>
          <a:p>
            <a:pPr marL="914400" lvl="1" indent="-457200">
              <a:buFont typeface="+mj-lt"/>
              <a:buAutoNum type="alphaLcParenR"/>
            </a:pPr>
            <a:r>
              <a:rPr lang="pl-PL" dirty="0"/>
              <a:t>skład:</a:t>
            </a:r>
          </a:p>
          <a:p>
            <a:pPr lvl="2"/>
            <a:r>
              <a:rPr lang="pl-PL" dirty="0"/>
              <a:t>4-8 członków</a:t>
            </a:r>
          </a:p>
          <a:p>
            <a:pPr lvl="2"/>
            <a:r>
              <a:rPr lang="pl-PL" dirty="0"/>
              <a:t>wybrani spośród sędziów orzekających na obszarze właściwości tego sądu</a:t>
            </a:r>
          </a:p>
          <a:p>
            <a:pPr lvl="2"/>
            <a:r>
              <a:rPr lang="pl-PL" dirty="0"/>
              <a:t>kadencja – 2 lata</a:t>
            </a:r>
          </a:p>
          <a:p>
            <a:pPr marL="914400" lvl="1" indent="-457200">
              <a:buFont typeface="+mj-lt"/>
              <a:buAutoNum type="alphaLcParenR"/>
            </a:pPr>
            <a:r>
              <a:rPr lang="pl-PL" dirty="0"/>
              <a:t>zadania:</a:t>
            </a:r>
          </a:p>
          <a:p>
            <a:pPr lvl="2"/>
            <a:r>
              <a:rPr lang="pl-PL" dirty="0"/>
              <a:t>wyrażanie opinii o kandydatach na stanowiska sędziowskie</a:t>
            </a:r>
          </a:p>
          <a:p>
            <a:pPr lvl="2"/>
            <a:r>
              <a:rPr lang="pl-PL" dirty="0"/>
              <a:t>opiniowanie przeniesienia sędziego na inne stanowisko służbowe</a:t>
            </a:r>
          </a:p>
          <a:p>
            <a:pPr marL="971550" lvl="1" indent="-514350">
              <a:buAutoNum type="alphaLcParenR"/>
            </a:pPr>
            <a:endParaRPr lang="pl-PL" dirty="0"/>
          </a:p>
          <a:p>
            <a:pPr marL="971550" lvl="1" indent="-514350">
              <a:buFont typeface="+mj-lt"/>
              <a:buAutoNum type="alphaLcParenR"/>
            </a:pPr>
            <a:endParaRPr lang="pl-PL" dirty="0"/>
          </a:p>
          <a:p>
            <a:pPr marL="971550" lvl="1" indent="-514350">
              <a:buFont typeface="+mj-lt"/>
              <a:buAutoNum type="alphaLcParenR"/>
            </a:pPr>
            <a:endParaRPr lang="pl-PL" dirty="0"/>
          </a:p>
        </p:txBody>
      </p:sp>
    </p:spTree>
    <p:extLst>
      <p:ext uri="{BB962C8B-B14F-4D97-AF65-F5344CB8AC3E}">
        <p14:creationId xmlns:p14="http://schemas.microsoft.com/office/powerpoint/2010/main" val="3768887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Sądy administracyjne</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Struktura:</a:t>
            </a:r>
          </a:p>
          <a:p>
            <a:pPr marL="971550" lvl="1" indent="-514350">
              <a:buAutoNum type="alphaLcParenR"/>
            </a:pPr>
            <a:r>
              <a:rPr lang="pl-PL" dirty="0"/>
              <a:t>wojewódzkie sądy administracyjne</a:t>
            </a:r>
          </a:p>
          <a:p>
            <a:pPr lvl="2"/>
            <a:r>
              <a:rPr lang="pl-PL" dirty="0"/>
              <a:t>dla jednego lub kilku województw</a:t>
            </a:r>
          </a:p>
          <a:p>
            <a:pPr lvl="2"/>
            <a:r>
              <a:rPr lang="pl-PL" dirty="0"/>
              <a:t>tworzy, znosi, ustala ich siedziby i właściwość (rozporządzeniem):</a:t>
            </a:r>
          </a:p>
          <a:p>
            <a:pPr lvl="3">
              <a:buFont typeface="Wingdings" panose="05000000000000000000" pitchFamily="2" charset="2"/>
              <a:buChar char="Ø"/>
            </a:pPr>
            <a:r>
              <a:rPr lang="pl-PL" dirty="0"/>
              <a:t>Prezydent RP</a:t>
            </a:r>
          </a:p>
          <a:p>
            <a:pPr lvl="3">
              <a:buFont typeface="Wingdings" panose="05000000000000000000" pitchFamily="2" charset="2"/>
              <a:buChar char="Ø"/>
            </a:pPr>
            <a:r>
              <a:rPr lang="pl-PL" dirty="0"/>
              <a:t>na wniosek Prezesa NSA</a:t>
            </a:r>
          </a:p>
          <a:p>
            <a:pPr lvl="2"/>
            <a:r>
              <a:rPr lang="pl-PL" dirty="0"/>
              <a:t>dzieli się na wydziały, które tworzy i znosi Prezes NSA</a:t>
            </a:r>
          </a:p>
          <a:p>
            <a:pPr marL="914400" lvl="1" indent="-457200">
              <a:buFont typeface="+mj-lt"/>
              <a:buAutoNum type="alphaLcParenR"/>
            </a:pPr>
            <a:r>
              <a:rPr lang="pl-PL" dirty="0"/>
              <a:t>Naczelny Sąd Administracyjny</a:t>
            </a:r>
          </a:p>
          <a:p>
            <a:pPr marL="457200" indent="-457200">
              <a:buFont typeface="+mj-lt"/>
              <a:buAutoNum type="arabicPeriod"/>
            </a:pPr>
            <a:r>
              <a:rPr lang="pl-PL" sz="3200" dirty="0"/>
              <a:t>Organy wojewódzkich sądów administracyjnych:</a:t>
            </a:r>
          </a:p>
          <a:p>
            <a:pPr marL="914400" lvl="1" indent="-457200">
              <a:buFont typeface="+mj-lt"/>
              <a:buAutoNum type="alphaLcParenR"/>
            </a:pPr>
            <a:r>
              <a:rPr lang="pl-PL" dirty="0"/>
              <a:t>prezes</a:t>
            </a:r>
          </a:p>
          <a:p>
            <a:pPr marL="914400" lvl="1" indent="-457200">
              <a:buFont typeface="+mj-lt"/>
              <a:buAutoNum type="alphaLcParenR"/>
            </a:pPr>
            <a:r>
              <a:rPr lang="pl-PL" dirty="0"/>
              <a:t>zgromadzenie ogólne sędziów WSA</a:t>
            </a:r>
          </a:p>
          <a:p>
            <a:pPr marL="914400" lvl="1" indent="-457200">
              <a:buFont typeface="+mj-lt"/>
              <a:buAutoNum type="alphaLcParenR"/>
            </a:pPr>
            <a:r>
              <a:rPr lang="pl-PL" dirty="0"/>
              <a:t>kolegium WSA</a:t>
            </a:r>
          </a:p>
          <a:p>
            <a:pPr marL="971550" lvl="1" indent="-514350">
              <a:buFont typeface="+mj-lt"/>
              <a:buAutoNum type="alphaLcParenR"/>
            </a:pPr>
            <a:endParaRPr lang="pl-PL" dirty="0"/>
          </a:p>
          <a:p>
            <a:pPr marL="971550" lvl="1" indent="-514350">
              <a:buFont typeface="+mj-lt"/>
              <a:buAutoNum type="alphaLcParenR"/>
            </a:pPr>
            <a:endParaRPr lang="pl-PL" dirty="0"/>
          </a:p>
        </p:txBody>
      </p:sp>
    </p:spTree>
    <p:extLst>
      <p:ext uri="{BB962C8B-B14F-4D97-AF65-F5344CB8AC3E}">
        <p14:creationId xmlns:p14="http://schemas.microsoft.com/office/powerpoint/2010/main" val="63574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Organy WSA</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Prezes WSA:</a:t>
            </a:r>
          </a:p>
          <a:p>
            <a:pPr marL="914400" lvl="1" indent="-457200">
              <a:buFont typeface="+mj-lt"/>
              <a:buAutoNum type="alphaLcParenR"/>
            </a:pPr>
            <a:r>
              <a:rPr lang="pl-PL" dirty="0"/>
              <a:t>powołanie:</a:t>
            </a:r>
          </a:p>
          <a:p>
            <a:pPr lvl="2"/>
            <a:r>
              <a:rPr lang="pl-PL" dirty="0"/>
              <a:t>Prezes NSA</a:t>
            </a:r>
          </a:p>
          <a:p>
            <a:pPr lvl="2"/>
            <a:r>
              <a:rPr lang="pl-PL" dirty="0"/>
              <a:t>spośród sędziów WSA lub NSA</a:t>
            </a:r>
          </a:p>
          <a:p>
            <a:pPr lvl="2"/>
            <a:r>
              <a:rPr lang="pl-PL" dirty="0"/>
              <a:t>po zasięgnięciu opinii zgromadzenia ogólnego tego WSA</a:t>
            </a:r>
          </a:p>
          <a:p>
            <a:pPr marL="914400" lvl="1" indent="-457200">
              <a:buFont typeface="+mj-lt"/>
              <a:buAutoNum type="alphaLcParenR"/>
            </a:pPr>
            <a:r>
              <a:rPr lang="pl-PL" dirty="0"/>
              <a:t>zadania – takie jak prezes i dyrektor w sądach powszechnych</a:t>
            </a:r>
          </a:p>
          <a:p>
            <a:pPr marL="914400" lvl="1" indent="-457200">
              <a:buFont typeface="+mj-lt"/>
              <a:buAutoNum type="alphaLcParenR"/>
            </a:pPr>
            <a:r>
              <a:rPr lang="pl-PL" dirty="0"/>
              <a:t>nadzór administracyjny – Prezes NSA (</a:t>
            </a:r>
            <a:r>
              <a:rPr lang="pl-PL" u="sng" dirty="0"/>
              <a:t>nie Minister Sprawiedliwości</a:t>
            </a:r>
            <a:r>
              <a:rPr lang="pl-PL" dirty="0"/>
              <a:t>)</a:t>
            </a:r>
          </a:p>
          <a:p>
            <a:pPr marL="457200" indent="-457200">
              <a:buFont typeface="+mj-lt"/>
              <a:buAutoNum type="arabicPeriod"/>
            </a:pPr>
            <a:r>
              <a:rPr lang="pl-PL" dirty="0"/>
              <a:t>Zgromadzenie ogólne WSA:</a:t>
            </a:r>
          </a:p>
          <a:p>
            <a:pPr marL="914400" lvl="1" indent="-457200">
              <a:buFont typeface="+mj-lt"/>
              <a:buAutoNum type="alphaLcParenR"/>
            </a:pPr>
            <a:r>
              <a:rPr lang="pl-PL" dirty="0"/>
              <a:t>wszyscy sędziowie</a:t>
            </a:r>
          </a:p>
          <a:p>
            <a:pPr marL="914400" lvl="1" indent="-457200">
              <a:buFont typeface="+mj-lt"/>
              <a:buAutoNum type="alphaLcParenR"/>
            </a:pPr>
            <a:r>
              <a:rPr lang="pl-PL" dirty="0"/>
              <a:t>zadania jak w sądach powszechnych</a:t>
            </a:r>
          </a:p>
          <a:p>
            <a:pPr marL="457200" indent="-457200">
              <a:buFont typeface="+mj-lt"/>
              <a:buAutoNum type="arabicPeriod"/>
            </a:pPr>
            <a:r>
              <a:rPr lang="pl-PL" dirty="0"/>
              <a:t>Kolegium WSA</a:t>
            </a:r>
          </a:p>
          <a:p>
            <a:pPr marL="914400" lvl="1" indent="-457200">
              <a:buFont typeface="+mj-lt"/>
              <a:buAutoNum type="alphaLcParenR"/>
            </a:pPr>
            <a:r>
              <a:rPr lang="pl-PL" dirty="0"/>
              <a:t>zgromadzenie ogólne ustala skład liczbowy i wybiera członków</a:t>
            </a:r>
          </a:p>
          <a:p>
            <a:pPr marL="914400" lvl="1" indent="-457200">
              <a:buFont typeface="+mj-lt"/>
              <a:buAutoNum type="alphaLcParenR"/>
            </a:pPr>
            <a:r>
              <a:rPr lang="pl-PL" dirty="0"/>
              <a:t>kadencja – 3 lata</a:t>
            </a:r>
          </a:p>
          <a:p>
            <a:pPr marL="914400" lvl="1" indent="-457200">
              <a:buFont typeface="+mj-lt"/>
              <a:buAutoNum type="alphaLcParenR"/>
            </a:pPr>
            <a:r>
              <a:rPr lang="pl-PL" dirty="0"/>
              <a:t>przewodniczący – prezes sądu</a:t>
            </a:r>
          </a:p>
          <a:p>
            <a:pPr marL="971550" lvl="1" indent="-514350">
              <a:buFont typeface="+mj-lt"/>
              <a:buAutoNum type="alphaLcParenR"/>
            </a:pPr>
            <a:endParaRPr lang="pl-PL" dirty="0"/>
          </a:p>
        </p:txBody>
      </p:sp>
    </p:spTree>
    <p:extLst>
      <p:ext uri="{BB962C8B-B14F-4D97-AF65-F5344CB8AC3E}">
        <p14:creationId xmlns:p14="http://schemas.microsoft.com/office/powerpoint/2010/main" val="268046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Cechy wspólne władzy sądowniczej</a:t>
            </a:r>
          </a:p>
        </p:txBody>
      </p:sp>
      <p:sp>
        <p:nvSpPr>
          <p:cNvPr id="3" name="Symbol zastępczy zawartości 2"/>
          <p:cNvSpPr>
            <a:spLocks noGrp="1"/>
          </p:cNvSpPr>
          <p:nvPr>
            <p:ph idx="1"/>
          </p:nvPr>
        </p:nvSpPr>
        <p:spPr>
          <a:xfrm>
            <a:off x="109182" y="962643"/>
            <a:ext cx="11244618" cy="5025550"/>
          </a:xfrm>
        </p:spPr>
        <p:txBody>
          <a:bodyPr>
            <a:noAutofit/>
          </a:bodyPr>
          <a:lstStyle/>
          <a:p>
            <a:pPr marL="514350" indent="-514350">
              <a:buAutoNum type="arabicPeriod"/>
            </a:pPr>
            <a:r>
              <a:rPr lang="pl-PL" sz="3200" dirty="0"/>
              <a:t>Niezawisłość sędziowska</a:t>
            </a:r>
          </a:p>
          <a:p>
            <a:pPr marL="514350" indent="-514350">
              <a:buAutoNum type="arabicPeriod"/>
            </a:pPr>
            <a:r>
              <a:rPr lang="pl-PL" sz="3200" dirty="0"/>
              <a:t>Działalność oparta na prawie</a:t>
            </a:r>
          </a:p>
          <a:p>
            <a:pPr marL="514350" indent="-514350">
              <a:buAutoNum type="arabicPeriod"/>
            </a:pPr>
            <a:r>
              <a:rPr lang="pl-PL" sz="3200" dirty="0"/>
              <a:t>Rozstrzyganie spraw i sporów prawnych</a:t>
            </a:r>
          </a:p>
          <a:p>
            <a:pPr marL="514350" indent="-514350">
              <a:buAutoNum type="arabicPeriod"/>
            </a:pPr>
            <a:r>
              <a:rPr lang="pl-PL" sz="3200" dirty="0"/>
              <a:t>Oparcie na sformalizowanych procedurach</a:t>
            </a:r>
          </a:p>
        </p:txBody>
      </p:sp>
    </p:spTree>
    <p:extLst>
      <p:ext uri="{BB962C8B-B14F-4D97-AF65-F5344CB8AC3E}">
        <p14:creationId xmlns:p14="http://schemas.microsoft.com/office/powerpoint/2010/main" val="666720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Organy NSA</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Prezes NSA:</a:t>
            </a:r>
          </a:p>
          <a:p>
            <a:pPr marL="914400" lvl="1" indent="-457200">
              <a:buFont typeface="+mj-lt"/>
              <a:buAutoNum type="alphaLcParenR"/>
            </a:pPr>
            <a:r>
              <a:rPr lang="pl-PL" dirty="0"/>
              <a:t>powołanie:</a:t>
            </a:r>
          </a:p>
          <a:p>
            <a:pPr lvl="2"/>
            <a:r>
              <a:rPr lang="pl-PL" dirty="0"/>
              <a:t>Prezydent RP</a:t>
            </a:r>
          </a:p>
          <a:p>
            <a:pPr lvl="2"/>
            <a:r>
              <a:rPr lang="pl-PL" dirty="0"/>
              <a:t>spośród dwóch kandydatów przedstawionych przez Zgromadzenie Ogólne Sędziów NSA</a:t>
            </a:r>
          </a:p>
          <a:p>
            <a:pPr lvl="2"/>
            <a:r>
              <a:rPr lang="pl-PL" dirty="0"/>
              <a:t>na 6 lat</a:t>
            </a:r>
          </a:p>
          <a:p>
            <a:pPr marL="914400" lvl="1" indent="-457200">
              <a:buFont typeface="+mj-lt"/>
              <a:buAutoNum type="alphaLcParenR"/>
            </a:pPr>
            <a:r>
              <a:rPr lang="pl-PL" dirty="0"/>
              <a:t>zadania – takie jak prezes i dyrektor w sądach powszechnych</a:t>
            </a:r>
          </a:p>
          <a:p>
            <a:pPr marL="914400" lvl="1" indent="-457200">
              <a:buFont typeface="+mj-lt"/>
              <a:buAutoNum type="alphaLcParenR"/>
            </a:pPr>
            <a:r>
              <a:rPr lang="pl-PL" dirty="0"/>
              <a:t>nadzór administracyjny nad wojewódzkimi sądami administracyjnymi</a:t>
            </a:r>
          </a:p>
          <a:p>
            <a:pPr marL="914400" lvl="1" indent="-457200">
              <a:buFont typeface="+mj-lt"/>
              <a:buAutoNum type="alphaLcParenR"/>
            </a:pPr>
            <a:r>
              <a:rPr lang="pl-PL" dirty="0"/>
              <a:t>wiceprezesów powołuje Prezydent RP na wniosek Prezesa złożony za zgodą Zgromadzenia Ogólnego Sędziów NSA na 5 lat</a:t>
            </a:r>
          </a:p>
          <a:p>
            <a:pPr marL="457200" indent="-457200">
              <a:buFont typeface="+mj-lt"/>
              <a:buAutoNum type="arabicPeriod"/>
            </a:pPr>
            <a:r>
              <a:rPr lang="pl-PL" dirty="0"/>
              <a:t>Zgromadzenie Ogólne Sędziów NSA – analogicznie jak w WSA</a:t>
            </a:r>
          </a:p>
          <a:p>
            <a:pPr marL="457200" indent="-457200">
              <a:buFont typeface="+mj-lt"/>
              <a:buAutoNum type="arabicPeriod"/>
            </a:pPr>
            <a:r>
              <a:rPr lang="pl-PL" dirty="0"/>
              <a:t>Kolegium NSA – analogicznie jak w WSA</a:t>
            </a:r>
          </a:p>
          <a:p>
            <a:pPr marL="457200" indent="-457200">
              <a:buFont typeface="+mj-lt"/>
              <a:buAutoNum type="arabicPeriod"/>
            </a:pPr>
            <a:endParaRPr lang="pl-PL" dirty="0"/>
          </a:p>
        </p:txBody>
      </p:sp>
    </p:spTree>
    <p:extLst>
      <p:ext uri="{BB962C8B-B14F-4D97-AF65-F5344CB8AC3E}">
        <p14:creationId xmlns:p14="http://schemas.microsoft.com/office/powerpoint/2010/main" val="1074857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Struktura NSA</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Dzieli się na izby, którymi kierują wiceprezesi.</a:t>
            </a:r>
          </a:p>
          <a:p>
            <a:pPr marL="514350" indent="-514350">
              <a:buAutoNum type="arabicPeriod"/>
            </a:pPr>
            <a:r>
              <a:rPr lang="pl-PL" sz="3200" dirty="0"/>
              <a:t>Izby:</a:t>
            </a:r>
          </a:p>
          <a:p>
            <a:pPr marL="971550" lvl="1" indent="-514350">
              <a:buFont typeface="+mj-lt"/>
              <a:buAutoNum type="alphaLcParenR"/>
            </a:pPr>
            <a:r>
              <a:rPr lang="pl-PL" dirty="0"/>
              <a:t>Finansowa – sprawy zobowiązań podatkowych (i innych podobnych)</a:t>
            </a:r>
          </a:p>
          <a:p>
            <a:pPr marL="971550" lvl="1" indent="-514350">
              <a:buFont typeface="+mj-lt"/>
              <a:buAutoNum type="alphaLcParenR"/>
            </a:pPr>
            <a:r>
              <a:rPr lang="pl-PL" dirty="0"/>
              <a:t>Gospodarcza – sprawy:</a:t>
            </a:r>
          </a:p>
          <a:p>
            <a:pPr lvl="2"/>
            <a:r>
              <a:rPr lang="pl-PL" dirty="0"/>
              <a:t>działalności gospodarczej i ochrony własności przemysłowej,</a:t>
            </a:r>
          </a:p>
          <a:p>
            <a:pPr lvl="2"/>
            <a:r>
              <a:rPr lang="pl-PL" dirty="0"/>
              <a:t>budżetu,</a:t>
            </a:r>
          </a:p>
          <a:p>
            <a:pPr lvl="2"/>
            <a:r>
              <a:rPr lang="pl-PL" dirty="0"/>
              <a:t>dewizowe,</a:t>
            </a:r>
          </a:p>
          <a:p>
            <a:pPr lvl="2"/>
            <a:r>
              <a:rPr lang="pl-PL" dirty="0"/>
              <a:t>papierów wartościowych, bankowości i ubezpieczeniowe,</a:t>
            </a:r>
          </a:p>
          <a:p>
            <a:pPr lvl="2"/>
            <a:r>
              <a:rPr lang="pl-PL" dirty="0"/>
              <a:t>ceł, cen, stawek taryfowych i opłat,</a:t>
            </a:r>
          </a:p>
          <a:p>
            <a:pPr marL="914400" lvl="1" indent="-457200">
              <a:buFont typeface="+mj-lt"/>
              <a:buAutoNum type="alphaLcParenR"/>
            </a:pPr>
            <a:r>
              <a:rPr lang="pl-PL" dirty="0"/>
              <a:t>Ogólnoadministracyjna – pozostałe sprawy</a:t>
            </a:r>
          </a:p>
          <a:p>
            <a:pPr marL="457200" indent="-457200">
              <a:buFont typeface="+mj-lt"/>
              <a:buAutoNum type="arabicPeriod"/>
            </a:pPr>
            <a:r>
              <a:rPr lang="pl-PL" dirty="0"/>
              <a:t>W izbach wydziały tworzy i znosi Prezes NSA za zgodą Kolegium NSA</a:t>
            </a:r>
          </a:p>
          <a:p>
            <a:pPr marL="457200" indent="-457200">
              <a:buFont typeface="+mj-lt"/>
              <a:buAutoNum type="arabicPeriod"/>
            </a:pPr>
            <a:r>
              <a:rPr lang="pl-PL" dirty="0"/>
              <a:t>Ponadto istnieje aparat pomocniczy:</a:t>
            </a:r>
          </a:p>
          <a:p>
            <a:pPr marL="914400" lvl="1" indent="-457200">
              <a:buFont typeface="+mj-lt"/>
              <a:buAutoNum type="alphaLcParenR"/>
            </a:pPr>
            <a:r>
              <a:rPr lang="pl-PL" dirty="0"/>
              <a:t>Kancelaria Prezesa NSA</a:t>
            </a:r>
          </a:p>
          <a:p>
            <a:pPr marL="914400" lvl="1" indent="-457200">
              <a:buFont typeface="+mj-lt"/>
              <a:buAutoNum type="alphaLcParenR"/>
            </a:pPr>
            <a:r>
              <a:rPr lang="pl-PL" dirty="0"/>
              <a:t>Biuro Orzecznictwa</a:t>
            </a:r>
          </a:p>
          <a:p>
            <a:pPr lvl="2"/>
            <a:endParaRPr lang="pl-PL" dirty="0"/>
          </a:p>
          <a:p>
            <a:pPr marL="457200" indent="-457200">
              <a:buFont typeface="+mj-lt"/>
              <a:buAutoNum type="arabicPeriod"/>
            </a:pPr>
            <a:endParaRPr lang="pl-PL" dirty="0"/>
          </a:p>
        </p:txBody>
      </p:sp>
    </p:spTree>
    <p:extLst>
      <p:ext uri="{BB962C8B-B14F-4D97-AF65-F5344CB8AC3E}">
        <p14:creationId xmlns:p14="http://schemas.microsoft.com/office/powerpoint/2010/main" val="3916182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30470"/>
            <a:ext cx="10515600" cy="957074"/>
          </a:xfrm>
        </p:spPr>
        <p:txBody>
          <a:bodyPr/>
          <a:lstStyle/>
          <a:p>
            <a:pPr algn="ctr"/>
            <a:r>
              <a:rPr lang="pl-PL" dirty="0"/>
              <a:t>Uchwały NSA</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NSA podejmuje uchwały:</a:t>
            </a:r>
          </a:p>
          <a:p>
            <a:pPr marL="971550" lvl="1" indent="-514350">
              <a:buFont typeface="+mj-lt"/>
              <a:buAutoNum type="alphaLcParenR"/>
            </a:pPr>
            <a:r>
              <a:rPr lang="pl-PL" dirty="0"/>
              <a:t>mające na celu wyjaśnienie przepisów prawnych, których stosowanie wywołało rozbieżności w orzecznictwie sądów administracyjnych – na wniosek:</a:t>
            </a:r>
          </a:p>
          <a:p>
            <a:pPr lvl="2"/>
            <a:r>
              <a:rPr lang="pl-PL" dirty="0"/>
              <a:t>Prezesa NSA</a:t>
            </a:r>
          </a:p>
          <a:p>
            <a:pPr lvl="2"/>
            <a:r>
              <a:rPr lang="pl-PL" dirty="0"/>
              <a:t>Rzecznika Praw Obywatelskich</a:t>
            </a:r>
          </a:p>
          <a:p>
            <a:pPr lvl="2"/>
            <a:r>
              <a:rPr lang="pl-PL" dirty="0"/>
              <a:t>Rzecznika Praw Dziecka</a:t>
            </a:r>
          </a:p>
          <a:p>
            <a:pPr lvl="2"/>
            <a:r>
              <a:rPr lang="pl-PL" dirty="0"/>
              <a:t>Prokuratora Generalnego</a:t>
            </a:r>
          </a:p>
          <a:p>
            <a:pPr marL="971550" lvl="1" indent="-514350">
              <a:buFont typeface="+mj-lt"/>
              <a:buAutoNum type="alphaLcParenR"/>
            </a:pPr>
            <a:r>
              <a:rPr lang="pl-PL" dirty="0"/>
              <a:t>zawierające rozstrzygnięcie zagadnień prawnych budzących poważne wątpliwości w konkretnej sprawie sądowoadministracyjnej – na podstawie postanowienia składu orzekającego</a:t>
            </a:r>
          </a:p>
          <a:p>
            <a:pPr marL="514350" indent="-514350">
              <a:buFont typeface="+mj-lt"/>
              <a:buAutoNum type="arabicPeriod"/>
            </a:pPr>
            <a:r>
              <a:rPr lang="pl-PL" sz="3200" dirty="0"/>
              <a:t>W składach (skład mniejszy może przekazać większemu):</a:t>
            </a:r>
          </a:p>
          <a:p>
            <a:pPr marL="971550" lvl="1" indent="-514350">
              <a:buFont typeface="+mj-lt"/>
              <a:buAutoNum type="alphaLcParenR"/>
            </a:pPr>
            <a:r>
              <a:rPr lang="pl-PL" dirty="0"/>
              <a:t>7 sędziów</a:t>
            </a:r>
          </a:p>
          <a:p>
            <a:pPr marL="971550" lvl="1" indent="-514350">
              <a:buFont typeface="+mj-lt"/>
              <a:buAutoNum type="alphaLcParenR"/>
            </a:pPr>
            <a:r>
              <a:rPr lang="pl-PL" dirty="0"/>
              <a:t>Izby (kworum 2/3)</a:t>
            </a:r>
          </a:p>
          <a:p>
            <a:pPr marL="971550" lvl="1" indent="-514350">
              <a:buFont typeface="+mj-lt"/>
              <a:buAutoNum type="alphaLcParenR"/>
            </a:pPr>
            <a:r>
              <a:rPr lang="pl-PL" dirty="0"/>
              <a:t>pełnym (kworum 2/3)</a:t>
            </a:r>
          </a:p>
          <a:p>
            <a:pPr lvl="2"/>
            <a:endParaRPr lang="pl-PL" dirty="0"/>
          </a:p>
          <a:p>
            <a:pPr marL="457200" indent="-457200">
              <a:buFont typeface="+mj-lt"/>
              <a:buAutoNum type="arabicPeriod"/>
            </a:pPr>
            <a:endParaRPr lang="pl-PL" dirty="0"/>
          </a:p>
        </p:txBody>
      </p:sp>
    </p:spTree>
    <p:extLst>
      <p:ext uri="{BB962C8B-B14F-4D97-AF65-F5344CB8AC3E}">
        <p14:creationId xmlns:p14="http://schemas.microsoft.com/office/powerpoint/2010/main" val="2814645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2137" y="-3174"/>
            <a:ext cx="10515600" cy="957074"/>
          </a:xfrm>
        </p:spPr>
        <p:txBody>
          <a:bodyPr/>
          <a:lstStyle/>
          <a:p>
            <a:pPr algn="ctr"/>
            <a:r>
              <a:rPr lang="pl-PL" dirty="0"/>
              <a:t>Organy Sądu Najwyższego</a:t>
            </a:r>
          </a:p>
        </p:txBody>
      </p:sp>
      <p:sp>
        <p:nvSpPr>
          <p:cNvPr id="3" name="Symbol zastępczy zawartości 2"/>
          <p:cNvSpPr>
            <a:spLocks noGrp="1"/>
          </p:cNvSpPr>
          <p:nvPr>
            <p:ph idx="1"/>
          </p:nvPr>
        </p:nvSpPr>
        <p:spPr>
          <a:xfrm>
            <a:off x="122830" y="788396"/>
            <a:ext cx="12069170" cy="6069604"/>
          </a:xfrm>
        </p:spPr>
        <p:txBody>
          <a:bodyPr>
            <a:noAutofit/>
          </a:bodyPr>
          <a:lstStyle/>
          <a:p>
            <a:pPr marL="514350" indent="-514350">
              <a:buAutoNum type="arabicPeriod"/>
            </a:pPr>
            <a:r>
              <a:rPr lang="pl-PL" sz="3200" dirty="0"/>
              <a:t>Pierwszy Prezes SN:</a:t>
            </a:r>
          </a:p>
          <a:p>
            <a:pPr marL="914400" lvl="1" indent="-457200">
              <a:buFont typeface="+mj-lt"/>
              <a:buAutoNum type="alphaLcParenR"/>
            </a:pPr>
            <a:r>
              <a:rPr lang="pl-PL" dirty="0"/>
              <a:t>powołanie – analogicznie jak w NSA</a:t>
            </a:r>
          </a:p>
          <a:p>
            <a:pPr marL="914400" lvl="1" indent="-457200">
              <a:buFont typeface="+mj-lt"/>
              <a:buAutoNum type="alphaLcParenR"/>
            </a:pPr>
            <a:r>
              <a:rPr lang="pl-PL" dirty="0"/>
              <a:t>zadania – analogicznie jak w NSA</a:t>
            </a:r>
          </a:p>
          <a:p>
            <a:pPr marL="457200" indent="-457200">
              <a:buFont typeface="+mj-lt"/>
              <a:buAutoNum type="arabicPeriod"/>
            </a:pPr>
            <a:r>
              <a:rPr lang="pl-PL" sz="3200" dirty="0"/>
              <a:t>Prezesi SN (4):</a:t>
            </a:r>
          </a:p>
          <a:p>
            <a:pPr marL="914400" lvl="1" indent="-457200">
              <a:buFont typeface="+mj-lt"/>
              <a:buAutoNum type="alphaLcParenR"/>
            </a:pPr>
            <a:r>
              <a:rPr lang="pl-PL" dirty="0"/>
              <a:t>stoją na czele izb</a:t>
            </a:r>
          </a:p>
          <a:p>
            <a:pPr marL="914400" lvl="1" indent="-457200">
              <a:buFont typeface="+mj-lt"/>
              <a:buAutoNum type="alphaLcParenR"/>
            </a:pPr>
            <a:r>
              <a:rPr lang="pl-PL" dirty="0"/>
              <a:t>powołuje na 5-letnią kadencję Prezydent RP na wniosek Pierwszego Prezesa SN</a:t>
            </a:r>
          </a:p>
          <a:p>
            <a:pPr marL="457200" indent="-457200">
              <a:buFont typeface="+mj-lt"/>
              <a:buAutoNum type="arabicPeriod"/>
            </a:pPr>
            <a:r>
              <a:rPr lang="pl-PL" sz="3200" dirty="0"/>
              <a:t>Zgromadzenie Ogólne Sędziów SN – analogicznie jak w NSA</a:t>
            </a:r>
          </a:p>
          <a:p>
            <a:pPr marL="457200" indent="-457200">
              <a:buFont typeface="+mj-lt"/>
              <a:buAutoNum type="arabicPeriod"/>
            </a:pPr>
            <a:r>
              <a:rPr lang="pl-PL" sz="3200" dirty="0"/>
              <a:t>Zgromadzenie sędziów izby SN:</a:t>
            </a:r>
          </a:p>
          <a:p>
            <a:pPr marL="914400" lvl="1" indent="-457200">
              <a:buFont typeface="+mj-lt"/>
              <a:buAutoNum type="alphaLcParenR"/>
            </a:pPr>
            <a:r>
              <a:rPr lang="pl-PL" dirty="0"/>
              <a:t>wszyscy sędziowie danej izby pod przewodnictwem Prezesa</a:t>
            </a:r>
          </a:p>
          <a:p>
            <a:pPr marL="914400" lvl="1" indent="-457200">
              <a:buFont typeface="+mj-lt"/>
              <a:buAutoNum type="alphaLcParenR"/>
            </a:pPr>
            <a:r>
              <a:rPr lang="pl-PL" dirty="0"/>
              <a:t>m.in. opiniowanie kandydata na sędziego oraz Prezesa danej izby</a:t>
            </a:r>
          </a:p>
          <a:p>
            <a:pPr marL="457200" indent="-457200">
              <a:buFont typeface="+mj-lt"/>
              <a:buAutoNum type="arabicPeriod"/>
            </a:pPr>
            <a:r>
              <a:rPr lang="pl-PL" sz="3200" dirty="0"/>
              <a:t>Kolegium SN – skład:</a:t>
            </a:r>
          </a:p>
          <a:p>
            <a:pPr marL="914400" lvl="1" indent="-457200">
              <a:buFont typeface="+mj-lt"/>
              <a:buAutoNum type="alphaLcParenR"/>
            </a:pPr>
            <a:r>
              <a:rPr lang="pl-PL" dirty="0"/>
              <a:t>Pierwszy Prezes i czterej Prezesi</a:t>
            </a:r>
          </a:p>
          <a:p>
            <a:pPr marL="914400" lvl="1" indent="-457200">
              <a:buFont typeface="+mj-lt"/>
              <a:buAutoNum type="alphaLcParenR"/>
            </a:pPr>
            <a:r>
              <a:rPr lang="pl-PL" dirty="0"/>
              <a:t>sędziowie wybrani przez zgromadzenia sędziów izb (po 2 z każdej) na 3 lata</a:t>
            </a:r>
          </a:p>
          <a:p>
            <a:pPr marL="457200" indent="-457200">
              <a:buFont typeface="+mj-lt"/>
              <a:buAutoNum type="arabicPeriod"/>
            </a:pPr>
            <a:endParaRPr lang="pl-PL" dirty="0"/>
          </a:p>
        </p:txBody>
      </p:sp>
    </p:spTree>
    <p:extLst>
      <p:ext uri="{BB962C8B-B14F-4D97-AF65-F5344CB8AC3E}">
        <p14:creationId xmlns:p14="http://schemas.microsoft.com/office/powerpoint/2010/main" val="1077860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Struktura SN</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Dzieli się na izby, którymi kierują Prezesi SN.</a:t>
            </a:r>
          </a:p>
          <a:p>
            <a:pPr marL="514350" indent="-514350">
              <a:buAutoNum type="arabicPeriod"/>
            </a:pPr>
            <a:r>
              <a:rPr lang="pl-PL" sz="3200" dirty="0"/>
              <a:t>Izby:</a:t>
            </a:r>
          </a:p>
          <a:p>
            <a:pPr marL="971550" lvl="1" indent="-514350">
              <a:buFont typeface="+mj-lt"/>
              <a:buAutoNum type="alphaLcParenR"/>
            </a:pPr>
            <a:r>
              <a:rPr lang="pl-PL" dirty="0"/>
              <a:t>Cywilna</a:t>
            </a:r>
          </a:p>
          <a:p>
            <a:pPr marL="971550" lvl="1" indent="-514350">
              <a:buFont typeface="+mj-lt"/>
              <a:buAutoNum type="alphaLcParenR"/>
            </a:pPr>
            <a:r>
              <a:rPr lang="pl-PL" dirty="0"/>
              <a:t>Karna</a:t>
            </a:r>
          </a:p>
          <a:p>
            <a:pPr marL="971550" lvl="1" indent="-514350">
              <a:buFont typeface="+mj-lt"/>
              <a:buAutoNum type="alphaLcParenR"/>
            </a:pPr>
            <a:r>
              <a:rPr lang="pl-PL" dirty="0"/>
              <a:t>Pracy, Ubezpieczeń Społecznych i Spraw Publicznych</a:t>
            </a:r>
          </a:p>
          <a:p>
            <a:pPr marL="971550" lvl="1" indent="-514350">
              <a:buFont typeface="+mj-lt"/>
              <a:buAutoNum type="alphaLcParenR"/>
            </a:pPr>
            <a:r>
              <a:rPr lang="pl-PL" dirty="0"/>
              <a:t>Wojskowa</a:t>
            </a:r>
          </a:p>
          <a:p>
            <a:pPr marL="457200" indent="-457200">
              <a:buFont typeface="+mj-lt"/>
              <a:buAutoNum type="arabicPeriod"/>
            </a:pPr>
            <a:r>
              <a:rPr lang="pl-PL" dirty="0"/>
              <a:t>W izbach istnieją wydziały tworzone przez Zgromadzenie Ogólne Sędziów SN.</a:t>
            </a:r>
          </a:p>
          <a:p>
            <a:pPr marL="457200" indent="-457200">
              <a:buFont typeface="+mj-lt"/>
              <a:buAutoNum type="arabicPeriod"/>
            </a:pPr>
            <a:r>
              <a:rPr lang="pl-PL" dirty="0"/>
              <a:t>Ponadto istnieje aparat pomocniczy:</a:t>
            </a:r>
          </a:p>
          <a:p>
            <a:pPr marL="914400" lvl="1" indent="-457200">
              <a:buFont typeface="+mj-lt"/>
              <a:buAutoNum type="alphaLcParenR"/>
            </a:pPr>
            <a:r>
              <a:rPr lang="pl-PL" dirty="0"/>
              <a:t>Kancelaria Pierwszego Prezesa SN</a:t>
            </a:r>
          </a:p>
          <a:p>
            <a:pPr marL="914400" lvl="1" indent="-457200">
              <a:buFont typeface="+mj-lt"/>
              <a:buAutoNum type="alphaLcParenR"/>
            </a:pPr>
            <a:r>
              <a:rPr lang="pl-PL" dirty="0"/>
              <a:t>Biuro Studiów i Analiz SN</a:t>
            </a:r>
          </a:p>
          <a:p>
            <a:pPr lvl="2"/>
            <a:endParaRPr lang="pl-PL" dirty="0"/>
          </a:p>
          <a:p>
            <a:pPr marL="457200" indent="-457200">
              <a:buFont typeface="+mj-lt"/>
              <a:buAutoNum type="arabicPeriod"/>
            </a:pPr>
            <a:endParaRPr lang="pl-PL" dirty="0"/>
          </a:p>
        </p:txBody>
      </p:sp>
    </p:spTree>
    <p:extLst>
      <p:ext uri="{BB962C8B-B14F-4D97-AF65-F5344CB8AC3E}">
        <p14:creationId xmlns:p14="http://schemas.microsoft.com/office/powerpoint/2010/main" val="1505355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30470"/>
            <a:ext cx="10515600" cy="644619"/>
          </a:xfrm>
        </p:spPr>
        <p:txBody>
          <a:bodyPr>
            <a:normAutofit fontScale="90000"/>
          </a:bodyPr>
          <a:lstStyle/>
          <a:p>
            <a:pPr algn="ctr"/>
            <a:r>
              <a:rPr lang="pl-PL" dirty="0"/>
              <a:t>Uchwały SN</a:t>
            </a:r>
          </a:p>
        </p:txBody>
      </p:sp>
      <p:sp>
        <p:nvSpPr>
          <p:cNvPr id="3" name="Symbol zastępczy zawartości 2"/>
          <p:cNvSpPr>
            <a:spLocks noGrp="1"/>
          </p:cNvSpPr>
          <p:nvPr>
            <p:ph idx="1"/>
          </p:nvPr>
        </p:nvSpPr>
        <p:spPr>
          <a:xfrm>
            <a:off x="122830" y="474498"/>
            <a:ext cx="12069170" cy="6383502"/>
          </a:xfrm>
        </p:spPr>
        <p:txBody>
          <a:bodyPr>
            <a:noAutofit/>
          </a:bodyPr>
          <a:lstStyle/>
          <a:p>
            <a:pPr marL="514350" indent="-514350">
              <a:buAutoNum type="arabicPeriod"/>
            </a:pPr>
            <a:r>
              <a:rPr lang="pl-PL" sz="3200" dirty="0"/>
              <a:t>SN podejmuje uchwały:</a:t>
            </a:r>
          </a:p>
          <a:p>
            <a:pPr marL="971550" lvl="1" indent="-514350">
              <a:buFont typeface="+mj-lt"/>
              <a:buAutoNum type="alphaLcParenR"/>
            </a:pPr>
            <a:r>
              <a:rPr lang="pl-PL" dirty="0"/>
              <a:t>rozstrzygające rozbieżności w wykładni prawa dokonywanej przez sądy powszechne, wojskowe lub Sąd Najwyższy – na wniosek:</a:t>
            </a:r>
          </a:p>
          <a:p>
            <a:pPr lvl="2"/>
            <a:r>
              <a:rPr lang="pl-PL" dirty="0"/>
              <a:t>Pierwszego Prezesa SN</a:t>
            </a:r>
          </a:p>
          <a:p>
            <a:pPr lvl="2"/>
            <a:r>
              <a:rPr lang="pl-PL" dirty="0"/>
              <a:t>Rzecznika Praw Obywatelskich</a:t>
            </a:r>
          </a:p>
          <a:p>
            <a:pPr lvl="2"/>
            <a:r>
              <a:rPr lang="pl-PL" dirty="0"/>
              <a:t>Prokuratora Generalnego</a:t>
            </a:r>
          </a:p>
          <a:p>
            <a:pPr lvl="2"/>
            <a:r>
              <a:rPr lang="pl-PL" dirty="0"/>
              <a:t>w zakresie swojej właściwości:</a:t>
            </a:r>
          </a:p>
          <a:p>
            <a:pPr lvl="3">
              <a:buFont typeface="Wingdings" panose="05000000000000000000" pitchFamily="2" charset="2"/>
              <a:buChar char="Ø"/>
            </a:pPr>
            <a:r>
              <a:rPr lang="pl-PL" dirty="0"/>
              <a:t>Rzecznik Praw Dziecka</a:t>
            </a:r>
          </a:p>
          <a:p>
            <a:pPr lvl="3">
              <a:buFont typeface="Wingdings" panose="05000000000000000000" pitchFamily="2" charset="2"/>
              <a:buChar char="Ø"/>
            </a:pPr>
            <a:r>
              <a:rPr lang="pl-PL" dirty="0"/>
              <a:t>Rzecznik Ubezpieczonych</a:t>
            </a:r>
          </a:p>
          <a:p>
            <a:pPr lvl="3">
              <a:buFont typeface="Wingdings" panose="05000000000000000000" pitchFamily="2" charset="2"/>
              <a:buChar char="Ø"/>
            </a:pPr>
            <a:r>
              <a:rPr lang="pl-PL" dirty="0"/>
              <a:t>Przewodniczący Komisji Nadzoru Finansowego</a:t>
            </a:r>
          </a:p>
          <a:p>
            <a:pPr marL="971550" lvl="1" indent="-514350">
              <a:buFont typeface="+mj-lt"/>
              <a:buAutoNum type="alphaLcParenR"/>
            </a:pPr>
            <a:r>
              <a:rPr lang="pl-PL" dirty="0"/>
              <a:t>rozstrzygające zagadnienie prawne w przypadku poważnych wątpliwości składu Sądu Najwyższego co do wykładni prawa – na wniosek tego składu</a:t>
            </a:r>
          </a:p>
          <a:p>
            <a:pPr marL="514350" indent="-514350">
              <a:buFont typeface="+mj-lt"/>
              <a:buAutoNum type="arabicPeriod"/>
            </a:pPr>
            <a:r>
              <a:rPr lang="pl-PL" sz="3200" dirty="0"/>
              <a:t>W składach (skład mniejszy może przekazać większemu):</a:t>
            </a:r>
          </a:p>
          <a:p>
            <a:pPr marL="971550" lvl="1" indent="-514350">
              <a:buFont typeface="+mj-lt"/>
              <a:buAutoNum type="alphaLcParenR"/>
            </a:pPr>
            <a:r>
              <a:rPr lang="pl-PL" dirty="0"/>
              <a:t>7 sędziów</a:t>
            </a:r>
          </a:p>
          <a:p>
            <a:pPr marL="971550" lvl="1" indent="-514350">
              <a:buFont typeface="+mj-lt"/>
              <a:buAutoNum type="alphaLcParenR"/>
            </a:pPr>
            <a:r>
              <a:rPr lang="pl-PL" dirty="0"/>
              <a:t>Izby</a:t>
            </a:r>
          </a:p>
          <a:p>
            <a:pPr marL="971550" lvl="1" indent="-514350">
              <a:buFont typeface="+mj-lt"/>
              <a:buAutoNum type="alphaLcParenR"/>
            </a:pPr>
            <a:r>
              <a:rPr lang="pl-PL" dirty="0"/>
              <a:t>dwóch lub więcej Izb</a:t>
            </a:r>
          </a:p>
          <a:p>
            <a:pPr marL="971550" lvl="1" indent="-514350">
              <a:buFont typeface="+mj-lt"/>
              <a:buAutoNum type="alphaLcParenR"/>
            </a:pPr>
            <a:r>
              <a:rPr lang="pl-PL" dirty="0"/>
              <a:t>pełnym</a:t>
            </a:r>
          </a:p>
          <a:p>
            <a:pPr marL="457200" indent="-457200">
              <a:buFont typeface="+mj-lt"/>
              <a:buAutoNum type="arabicPeriod"/>
            </a:pPr>
            <a:endParaRPr lang="pl-PL" dirty="0"/>
          </a:p>
        </p:txBody>
      </p:sp>
    </p:spTree>
    <p:extLst>
      <p:ext uri="{BB962C8B-B14F-4D97-AF65-F5344CB8AC3E}">
        <p14:creationId xmlns:p14="http://schemas.microsoft.com/office/powerpoint/2010/main" val="1790017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30470"/>
            <a:ext cx="10515600" cy="644619"/>
          </a:xfrm>
        </p:spPr>
        <p:txBody>
          <a:bodyPr>
            <a:normAutofit fontScale="90000"/>
          </a:bodyPr>
          <a:lstStyle/>
          <a:p>
            <a:pPr algn="ctr"/>
            <a:r>
              <a:rPr lang="pl-PL" dirty="0"/>
              <a:t>Uchwały SN</a:t>
            </a:r>
          </a:p>
        </p:txBody>
      </p:sp>
      <p:sp>
        <p:nvSpPr>
          <p:cNvPr id="3" name="Symbol zastępczy zawartości 2"/>
          <p:cNvSpPr>
            <a:spLocks noGrp="1"/>
          </p:cNvSpPr>
          <p:nvPr>
            <p:ph idx="1"/>
          </p:nvPr>
        </p:nvSpPr>
        <p:spPr>
          <a:xfrm>
            <a:off x="122830" y="474498"/>
            <a:ext cx="12069170" cy="6383502"/>
          </a:xfrm>
        </p:spPr>
        <p:txBody>
          <a:bodyPr>
            <a:noAutofit/>
          </a:bodyPr>
          <a:lstStyle/>
          <a:p>
            <a:pPr marL="0" indent="0">
              <a:buNone/>
            </a:pPr>
            <a:r>
              <a:rPr lang="pl-PL" sz="3200" dirty="0"/>
              <a:t>3. Zasada prawna:</a:t>
            </a:r>
          </a:p>
          <a:p>
            <a:pPr marL="914400" lvl="1" indent="-457200">
              <a:buFont typeface="+mj-lt"/>
              <a:buAutoNum type="alphaLcParenR"/>
            </a:pPr>
            <a:r>
              <a:rPr lang="pl-PL" dirty="0"/>
              <a:t>uchwały:</a:t>
            </a:r>
          </a:p>
          <a:p>
            <a:pPr lvl="2"/>
            <a:r>
              <a:rPr lang="pl-PL" dirty="0"/>
              <a:t>Izb, dwóch lub więcej Izb, pełnego składu SN</a:t>
            </a:r>
          </a:p>
          <a:p>
            <a:pPr lvl="2"/>
            <a:r>
              <a:rPr lang="pl-PL" dirty="0"/>
              <a:t>7 sędziów, jeśli tak postanowią</a:t>
            </a:r>
          </a:p>
          <a:p>
            <a:pPr marL="914400" lvl="1" indent="-457200">
              <a:buFont typeface="+mj-lt"/>
              <a:buAutoNum type="alphaLcParenR"/>
            </a:pPr>
            <a:r>
              <a:rPr lang="pl-PL" dirty="0"/>
              <a:t>wiąże wszystkie składy SN</a:t>
            </a:r>
          </a:p>
          <a:p>
            <a:pPr marL="914400" lvl="1" indent="-457200">
              <a:buFont typeface="+mj-lt"/>
              <a:buAutoNum type="alphaLcParenR"/>
            </a:pPr>
            <a:r>
              <a:rPr lang="pl-PL" dirty="0"/>
              <a:t>w razie chęci odstąpienia od niej:</a:t>
            </a:r>
          </a:p>
          <a:p>
            <a:pPr lvl="2"/>
            <a:r>
              <a:rPr lang="pl-PL" dirty="0"/>
              <a:t>skład SN przedstawia zagadnienie prawne pełnemu składowi Izby</a:t>
            </a:r>
          </a:p>
          <a:p>
            <a:pPr lvl="2"/>
            <a:r>
              <a:rPr lang="pl-PL" dirty="0"/>
              <a:t>odstąpienie od uchwalonej przez skład większy niż 7 sędziów wymaga uchwały takiego samego składu</a:t>
            </a:r>
          </a:p>
          <a:p>
            <a:pPr lvl="2"/>
            <a:r>
              <a:rPr lang="pl-PL" dirty="0"/>
              <a:t>jeżeli Izba chcę odstąpić od zasady prawnej uchwalonej przez inną Izbę potrzeba uchwały obu tych izb lub pełnego składu</a:t>
            </a:r>
          </a:p>
        </p:txBody>
      </p:sp>
    </p:spTree>
    <p:extLst>
      <p:ext uri="{BB962C8B-B14F-4D97-AF65-F5344CB8AC3E}">
        <p14:creationId xmlns:p14="http://schemas.microsoft.com/office/powerpoint/2010/main" val="1100455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30470"/>
            <a:ext cx="10515600" cy="644619"/>
          </a:xfrm>
        </p:spPr>
        <p:txBody>
          <a:bodyPr>
            <a:normAutofit fontScale="90000"/>
          </a:bodyPr>
          <a:lstStyle/>
          <a:p>
            <a:pPr algn="ctr"/>
            <a:r>
              <a:rPr lang="pl-PL" dirty="0"/>
              <a:t>Krajowa Rada Sądownictwa</a:t>
            </a:r>
          </a:p>
        </p:txBody>
      </p:sp>
      <p:sp>
        <p:nvSpPr>
          <p:cNvPr id="3" name="Symbol zastępczy zawartości 2"/>
          <p:cNvSpPr>
            <a:spLocks noGrp="1"/>
          </p:cNvSpPr>
          <p:nvPr>
            <p:ph idx="1"/>
          </p:nvPr>
        </p:nvSpPr>
        <p:spPr>
          <a:xfrm>
            <a:off x="122830" y="614149"/>
            <a:ext cx="12069170" cy="6212905"/>
          </a:xfrm>
        </p:spPr>
        <p:txBody>
          <a:bodyPr>
            <a:noAutofit/>
          </a:bodyPr>
          <a:lstStyle/>
          <a:p>
            <a:pPr marL="514350" indent="-514350">
              <a:buAutoNum type="arabicPeriod"/>
            </a:pPr>
            <a:r>
              <a:rPr lang="pl-PL" sz="3200" dirty="0"/>
              <a:t>Wprowadzenie:</a:t>
            </a:r>
          </a:p>
          <a:p>
            <a:pPr marL="971550" lvl="1" indent="-514350">
              <a:buFont typeface="+mj-lt"/>
              <a:buAutoNum type="alphaLcParenR"/>
            </a:pPr>
            <a:r>
              <a:rPr lang="pl-PL" dirty="0"/>
              <a:t>organ trudny do zakwalifikowania w trójpodziale władzy</a:t>
            </a:r>
          </a:p>
          <a:p>
            <a:pPr marL="971550" lvl="1" indent="-514350">
              <a:buFont typeface="+mj-lt"/>
              <a:buAutoNum type="alphaLcParenR"/>
            </a:pPr>
            <a:r>
              <a:rPr lang="pl-PL" dirty="0"/>
              <a:t>nawiązuje do rozwiązań hiszpańskich, włoskich i francuskich</a:t>
            </a:r>
          </a:p>
          <a:p>
            <a:pPr marL="514350" indent="-514350">
              <a:buFont typeface="+mj-lt"/>
              <a:buAutoNum type="arabicPeriod"/>
            </a:pPr>
            <a:r>
              <a:rPr lang="pl-PL" dirty="0"/>
              <a:t>Skład (członkowie kadencyjni wybierani na 4 lata):</a:t>
            </a:r>
          </a:p>
          <a:p>
            <a:pPr marL="971550" lvl="1" indent="-514350">
              <a:buFont typeface="+mj-lt"/>
              <a:buAutoNum type="alphaLcParenR"/>
            </a:pPr>
            <a:r>
              <a:rPr lang="pl-PL" dirty="0"/>
              <a:t>Pierwszy Prezes SN, Prezes NSA, Minister Sprawiedliwości, przedstawiciel Prezydenta RP</a:t>
            </a:r>
          </a:p>
          <a:p>
            <a:pPr marL="971550" lvl="1" indent="-514350">
              <a:buFont typeface="+mj-lt"/>
              <a:buAutoNum type="alphaLcParenR"/>
            </a:pPr>
            <a:r>
              <a:rPr lang="pl-PL" dirty="0"/>
              <a:t>15 sędziów – wybieranych przez:</a:t>
            </a:r>
          </a:p>
          <a:p>
            <a:pPr lvl="2"/>
            <a:r>
              <a:rPr lang="pl-PL" dirty="0"/>
              <a:t>2 – przez Zgromadzenie Ogólne Sędziów SN</a:t>
            </a:r>
          </a:p>
          <a:p>
            <a:pPr lvl="2"/>
            <a:r>
              <a:rPr lang="pl-PL" dirty="0"/>
              <a:t>2 – przez Zgromadzenie Ogólne Sędziów NSA wraz z przedstawicielami zgromadzeń ogólnych WSA</a:t>
            </a:r>
          </a:p>
          <a:p>
            <a:pPr lvl="2"/>
            <a:r>
              <a:rPr lang="pl-PL" dirty="0"/>
              <a:t>2 – przez zebranie przedstawicieli zebrań sędziów sądów apelacyjnych</a:t>
            </a:r>
          </a:p>
          <a:p>
            <a:pPr lvl="2"/>
            <a:r>
              <a:rPr lang="pl-PL" dirty="0"/>
              <a:t>8 – przez zebranie przedstawicieli zgromadzeń ogólnych sędziów okręgu</a:t>
            </a:r>
          </a:p>
          <a:p>
            <a:pPr lvl="2"/>
            <a:r>
              <a:rPr lang="pl-PL" dirty="0"/>
              <a:t>1 – przez Zgromadzenie Sędziów Sądów Wojskowych</a:t>
            </a:r>
          </a:p>
          <a:p>
            <a:pPr marL="914400" lvl="1" indent="-457200">
              <a:buFont typeface="+mj-lt"/>
              <a:buAutoNum type="alphaLcParenR"/>
            </a:pPr>
            <a:r>
              <a:rPr lang="pl-PL" dirty="0"/>
              <a:t>4 posłów wybranych przez Sejm oraz 2 senatorów wybranych przez Senat</a:t>
            </a:r>
          </a:p>
          <a:p>
            <a:pPr marL="457200" indent="-457200">
              <a:buFont typeface="+mj-lt"/>
              <a:buAutoNum type="arabicPeriod"/>
            </a:pPr>
            <a:r>
              <a:rPr lang="pl-PL" dirty="0"/>
              <a:t>Podstawowe zadania:</a:t>
            </a:r>
          </a:p>
          <a:p>
            <a:pPr marL="914400" lvl="1" indent="-457200">
              <a:buFont typeface="+mj-lt"/>
              <a:buAutoNum type="alphaLcParenR"/>
            </a:pPr>
            <a:r>
              <a:rPr lang="pl-PL" dirty="0"/>
              <a:t>przedstawia wnioski w sprawie powołania sędziów</a:t>
            </a:r>
          </a:p>
          <a:p>
            <a:pPr marL="914400" lvl="1" indent="-457200">
              <a:buFont typeface="+mj-lt"/>
              <a:buAutoNum type="alphaLcParenR"/>
            </a:pPr>
            <a:r>
              <a:rPr lang="pl-PL" dirty="0"/>
              <a:t>uchwalanie zbiorów zasad etyki zawodowej sędziów</a:t>
            </a:r>
          </a:p>
        </p:txBody>
      </p:sp>
    </p:spTree>
    <p:extLst>
      <p:ext uri="{BB962C8B-B14F-4D97-AF65-F5344CB8AC3E}">
        <p14:creationId xmlns:p14="http://schemas.microsoft.com/office/powerpoint/2010/main" val="1791821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Niezawisłość sędziowska</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„Sędziowie w sprawowaniu swojego urzędu są niezawiśli i podlegają tylko Konstytucji oraz ustawom” (art. 178 ust. 1 Konstytucji RP):</a:t>
            </a:r>
          </a:p>
          <a:p>
            <a:pPr marL="971550" lvl="1" indent="-514350">
              <a:buFont typeface="+mj-lt"/>
              <a:buAutoNum type="alphaLcParenR"/>
            </a:pPr>
            <a:r>
              <a:rPr lang="pl-PL" dirty="0"/>
              <a:t>nie mogą samodzielnie stwierdzać niekonstytucyjności ustaw (muszą skierować pytanie prawne do TK) – </a:t>
            </a:r>
            <a:r>
              <a:rPr lang="pl-PL" dirty="0">
                <a:solidFill>
                  <a:srgbClr val="FF0000"/>
                </a:solidFill>
              </a:rPr>
              <a:t>jest to kwestia sporna</a:t>
            </a:r>
          </a:p>
          <a:p>
            <a:pPr marL="971550" lvl="1" indent="-514350">
              <a:buFont typeface="+mj-lt"/>
              <a:buAutoNum type="alphaLcParenR"/>
            </a:pPr>
            <a:r>
              <a:rPr lang="pl-PL" dirty="0"/>
              <a:t>mogą pomijać akty podustawowe uznane przez nich za niekonstytucyjne</a:t>
            </a:r>
          </a:p>
          <a:p>
            <a:pPr marL="971550" lvl="1" indent="-514350">
              <a:buFont typeface="+mj-lt"/>
              <a:buAutoNum type="alphaLcParenR"/>
            </a:pPr>
            <a:r>
              <a:rPr lang="pl-PL" dirty="0"/>
              <a:t>jako sędziowie unijni mogą pomijać prawo krajowe niezgodne z europejskim</a:t>
            </a:r>
          </a:p>
          <a:p>
            <a:pPr marL="514350" indent="-514350">
              <a:buAutoNum type="arabicPeriod"/>
            </a:pPr>
            <a:r>
              <a:rPr lang="pl-PL" sz="3200" dirty="0"/>
              <a:t>Stan umożliwiający sprawowanie urzędu w sposób wolny od nacisków zewnętrznych. </a:t>
            </a:r>
            <a:endParaRPr lang="pl-PL" dirty="0"/>
          </a:p>
          <a:p>
            <a:pPr lvl="2"/>
            <a:endParaRPr lang="pl-PL" dirty="0"/>
          </a:p>
          <a:p>
            <a:pPr marL="457200" indent="-457200">
              <a:buFont typeface="+mj-lt"/>
              <a:buAutoNum type="arabicPeriod"/>
            </a:pPr>
            <a:endParaRPr lang="pl-PL" dirty="0"/>
          </a:p>
        </p:txBody>
      </p:sp>
    </p:spTree>
    <p:extLst>
      <p:ext uri="{BB962C8B-B14F-4D97-AF65-F5344CB8AC3E}">
        <p14:creationId xmlns:p14="http://schemas.microsoft.com/office/powerpoint/2010/main" val="3984757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2830" y="-168678"/>
            <a:ext cx="11955439" cy="957074"/>
          </a:xfrm>
        </p:spPr>
        <p:txBody>
          <a:bodyPr>
            <a:normAutofit/>
          </a:bodyPr>
          <a:lstStyle/>
          <a:p>
            <a:pPr algn="ctr"/>
            <a:r>
              <a:rPr lang="pl-PL" dirty="0"/>
              <a:t>Przesłanki objęcia funkcji sędziego sądu rejonowego</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Obywatelstwo polskie</a:t>
            </a:r>
          </a:p>
          <a:p>
            <a:pPr marL="514350" indent="-514350">
              <a:buAutoNum type="arabicPeriod"/>
            </a:pPr>
            <a:r>
              <a:rPr lang="pl-PL" sz="3200" dirty="0"/>
              <a:t>Nieskazitelny charakter</a:t>
            </a:r>
          </a:p>
          <a:p>
            <a:pPr marL="514350" indent="-514350">
              <a:buAutoNum type="arabicPeriod"/>
            </a:pPr>
            <a:r>
              <a:rPr lang="pl-PL" sz="3200" dirty="0"/>
              <a:t>Ukończenie wyższych studiów prawniczych i tytuł magistra</a:t>
            </a:r>
          </a:p>
          <a:p>
            <a:pPr marL="514350" indent="-514350">
              <a:buAutoNum type="arabicPeriod"/>
            </a:pPr>
            <a:r>
              <a:rPr lang="pl-PL" sz="3200" dirty="0"/>
              <a:t>Zdolność ze względu na stan zdrowia</a:t>
            </a:r>
          </a:p>
          <a:p>
            <a:pPr marL="514350" indent="-514350">
              <a:buAutoNum type="arabicPeriod"/>
            </a:pPr>
            <a:r>
              <a:rPr lang="pl-PL" sz="3200" dirty="0"/>
              <a:t>Ukończone 29 lat</a:t>
            </a:r>
          </a:p>
          <a:p>
            <a:pPr marL="514350" indent="-514350">
              <a:buAutoNum type="arabicPeriod"/>
            </a:pPr>
            <a:r>
              <a:rPr lang="pl-PL" sz="3200" dirty="0"/>
              <a:t>Zdany egzamin sędziowski lub prokuratorski</a:t>
            </a:r>
          </a:p>
          <a:p>
            <a:pPr marL="514350" indent="-514350">
              <a:buAutoNum type="arabicPeriod"/>
            </a:pPr>
            <a:r>
              <a:rPr lang="pl-PL" sz="3200" dirty="0"/>
              <a:t>Ukończenie aplikacji sędziowskiej w KSSiP</a:t>
            </a:r>
          </a:p>
          <a:p>
            <a:pPr marL="514350" indent="-514350">
              <a:buAutoNum type="arabicPeriod"/>
            </a:pPr>
            <a:r>
              <a:rPr lang="pl-PL" sz="3200" dirty="0"/>
              <a:t>3-letnie doświadczenie zawodowe jako:</a:t>
            </a:r>
          </a:p>
          <a:p>
            <a:pPr marL="971550" lvl="1" indent="-514350">
              <a:buFont typeface="+mj-lt"/>
              <a:buAutoNum type="alphaLcParenR"/>
            </a:pPr>
            <a:r>
              <a:rPr lang="pl-PL" dirty="0"/>
              <a:t>referendarz sądowy lub asystent sędziego</a:t>
            </a:r>
          </a:p>
          <a:p>
            <a:pPr marL="971550" lvl="1" indent="-514350">
              <a:buFont typeface="+mj-lt"/>
              <a:buAutoNum type="alphaLcParenR"/>
            </a:pPr>
            <a:r>
              <a:rPr lang="pl-PL" dirty="0"/>
              <a:t>asesor prokuratorski</a:t>
            </a:r>
          </a:p>
          <a:p>
            <a:pPr marL="971550" lvl="1" indent="-514350">
              <a:buAutoNum type="alphaLcParenR"/>
            </a:pPr>
            <a:endParaRPr lang="pl-PL" dirty="0"/>
          </a:p>
          <a:p>
            <a:pPr lvl="2"/>
            <a:endParaRPr lang="pl-PL" dirty="0"/>
          </a:p>
          <a:p>
            <a:pPr marL="457200" indent="-457200">
              <a:buFont typeface="+mj-lt"/>
              <a:buAutoNum type="arabicPeriod"/>
            </a:pPr>
            <a:endParaRPr lang="pl-PL" dirty="0"/>
          </a:p>
        </p:txBody>
      </p:sp>
    </p:spTree>
    <p:extLst>
      <p:ext uri="{BB962C8B-B14F-4D97-AF65-F5344CB8AC3E}">
        <p14:creationId xmlns:p14="http://schemas.microsoft.com/office/powerpoint/2010/main" val="1096973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4275" y="2929364"/>
            <a:ext cx="10515600" cy="957074"/>
          </a:xfrm>
        </p:spPr>
        <p:txBody>
          <a:bodyPr>
            <a:noAutofit/>
          </a:bodyPr>
          <a:lstStyle/>
          <a:p>
            <a:pPr algn="ctr"/>
            <a:r>
              <a:rPr lang="pl-PL" sz="9600" dirty="0"/>
              <a:t>SĄDY</a:t>
            </a:r>
          </a:p>
        </p:txBody>
      </p:sp>
    </p:spTree>
    <p:extLst>
      <p:ext uri="{BB962C8B-B14F-4D97-AF65-F5344CB8AC3E}">
        <p14:creationId xmlns:p14="http://schemas.microsoft.com/office/powerpoint/2010/main" val="24310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2830" y="-168678"/>
            <a:ext cx="11955439" cy="957074"/>
          </a:xfrm>
        </p:spPr>
        <p:txBody>
          <a:bodyPr>
            <a:normAutofit/>
          </a:bodyPr>
          <a:lstStyle/>
          <a:p>
            <a:pPr algn="ctr"/>
            <a:r>
              <a:rPr lang="pl-PL" dirty="0"/>
              <a:t>Przesłanki objęcia funkcji sędziego sądu rejonowego</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AutoNum type="arabicPeriod"/>
            </a:pPr>
            <a:r>
              <a:rPr lang="pl-PL" sz="3200" dirty="0"/>
              <a:t>Wymóg złożenia egzaminu oraz odbycia aplikacji sędziowskiej i doświadczenia zawodowego nie dotyczy:</a:t>
            </a:r>
          </a:p>
          <a:p>
            <a:pPr marL="971550" lvl="1" indent="-514350">
              <a:buAutoNum type="alphaLcParenR"/>
            </a:pPr>
            <a:r>
              <a:rPr lang="pl-PL" dirty="0"/>
              <a:t>sędziów sądów administracyjnych lub wojskowych</a:t>
            </a:r>
          </a:p>
          <a:p>
            <a:pPr marL="971550" lvl="1" indent="-514350">
              <a:buAutoNum type="alphaLcParenR"/>
            </a:pPr>
            <a:r>
              <a:rPr lang="pl-PL" dirty="0"/>
              <a:t>prokuratorów</a:t>
            </a:r>
          </a:p>
          <a:p>
            <a:pPr marL="971550" lvl="1" indent="-514350">
              <a:buAutoNum type="alphaLcParenR"/>
            </a:pPr>
            <a:r>
              <a:rPr lang="pl-PL" dirty="0"/>
              <a:t>pracowników naukowych z tytułem profesora nauk prawnych lub stopniem doktora habilitowanego nauk prawnych (mogą być powołani na niepełny etat, min. ½)</a:t>
            </a:r>
          </a:p>
          <a:p>
            <a:pPr marL="971550" lvl="1" indent="-514350">
              <a:buAutoNum type="alphaLcParenR"/>
            </a:pPr>
            <a:r>
              <a:rPr lang="pl-PL" dirty="0"/>
              <a:t>osób wykonujących przez 3 lata zawód adwokata, radcy prawnego lub notariusza</a:t>
            </a:r>
          </a:p>
          <a:p>
            <a:pPr marL="971550" lvl="1" indent="-514350">
              <a:buAutoNum type="alphaLcParenR"/>
            </a:pPr>
            <a:r>
              <a:rPr lang="pl-PL" dirty="0"/>
              <a:t>osób zajmujących przez 3 lata stanowisko prezesa, wiceprezesa, starszego radcy lub radcy w Prokuratorii Generalnej Skarbu Państwa</a:t>
            </a:r>
          </a:p>
          <a:p>
            <a:pPr marL="514350" indent="-514350">
              <a:buAutoNum type="arabicPeriod"/>
            </a:pPr>
            <a:r>
              <a:rPr lang="pl-PL" sz="3200" dirty="0"/>
              <a:t>Wymóg odbycia aplikacji sędziowskiej i doświadczenia zawodowego nie dotyczy:</a:t>
            </a:r>
          </a:p>
          <a:p>
            <a:pPr marL="971550" lvl="1" indent="-514350">
              <a:buFont typeface="Arial" panose="020B0604020202020204" pitchFamily="34" charset="0"/>
              <a:buAutoNum type="alphaLcParenR"/>
            </a:pPr>
            <a:r>
              <a:rPr lang="pl-PL" dirty="0"/>
              <a:t>osób zatrudnionych przez 5 lat na stanowisko referendarza sądowego</a:t>
            </a:r>
          </a:p>
          <a:p>
            <a:pPr marL="971550" lvl="1" indent="-514350">
              <a:buFont typeface="Arial" panose="020B0604020202020204" pitchFamily="34" charset="0"/>
              <a:buAutoNum type="alphaLcParenR"/>
            </a:pPr>
            <a:r>
              <a:rPr lang="pl-PL" dirty="0"/>
              <a:t>osób zatrudnionych przez 6 lat na stanowisku asystenta sędziego</a:t>
            </a:r>
          </a:p>
          <a:p>
            <a:pPr marL="971550" lvl="1" indent="-514350">
              <a:buAutoNum type="alphaLcParenR"/>
            </a:pPr>
            <a:endParaRPr lang="pl-PL" dirty="0"/>
          </a:p>
          <a:p>
            <a:pPr marL="514350" indent="-514350">
              <a:buAutoNum type="arabicPeriod"/>
            </a:pPr>
            <a:endParaRPr lang="pl-PL" sz="3200" dirty="0"/>
          </a:p>
          <a:p>
            <a:pPr marL="971550" lvl="1" indent="-514350">
              <a:buAutoNum type="alphaLcParenR"/>
            </a:pPr>
            <a:endParaRPr lang="pl-PL" dirty="0"/>
          </a:p>
          <a:p>
            <a:pPr lvl="2"/>
            <a:endParaRPr lang="pl-PL" dirty="0"/>
          </a:p>
          <a:p>
            <a:pPr marL="457200" indent="-457200">
              <a:buFont typeface="+mj-lt"/>
              <a:buAutoNum type="arabicPeriod"/>
            </a:pPr>
            <a:endParaRPr lang="pl-PL" dirty="0"/>
          </a:p>
        </p:txBody>
      </p:sp>
    </p:spTree>
    <p:extLst>
      <p:ext uri="{BB962C8B-B14F-4D97-AF65-F5344CB8AC3E}">
        <p14:creationId xmlns:p14="http://schemas.microsoft.com/office/powerpoint/2010/main" val="974385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2830" y="-168678"/>
            <a:ext cx="11955439" cy="957074"/>
          </a:xfrm>
        </p:spPr>
        <p:txBody>
          <a:bodyPr>
            <a:normAutofit/>
          </a:bodyPr>
          <a:lstStyle/>
          <a:p>
            <a:pPr algn="ctr"/>
            <a:r>
              <a:rPr lang="pl-PL" dirty="0"/>
              <a:t>Etapy procedury nominacyjnej</a:t>
            </a:r>
          </a:p>
        </p:txBody>
      </p:sp>
      <p:sp>
        <p:nvSpPr>
          <p:cNvPr id="3" name="Symbol zastępczy zawartości 2"/>
          <p:cNvSpPr>
            <a:spLocks noGrp="1"/>
          </p:cNvSpPr>
          <p:nvPr>
            <p:ph idx="1"/>
          </p:nvPr>
        </p:nvSpPr>
        <p:spPr>
          <a:xfrm>
            <a:off x="122830" y="788396"/>
            <a:ext cx="12069170" cy="5953598"/>
          </a:xfrm>
        </p:spPr>
        <p:txBody>
          <a:bodyPr>
            <a:noAutofit/>
          </a:bodyPr>
          <a:lstStyle/>
          <a:p>
            <a:pPr marL="514350" indent="-514350">
              <a:buFont typeface="Arial" panose="020B0604020202020204" pitchFamily="34" charset="0"/>
              <a:buAutoNum type="arabicPeriod"/>
            </a:pPr>
            <a:r>
              <a:rPr lang="pl-PL" sz="3200" dirty="0"/>
              <a:t>Obwieszczenie Ministra Sprawiedliwości (PPSN lub PNSA) o wolnym stanowisku sędziowskim ogłaszane w „Monitorze Polskim”</a:t>
            </a:r>
          </a:p>
          <a:p>
            <a:pPr marL="514350" indent="-514350">
              <a:buFont typeface="Arial" panose="020B0604020202020204" pitchFamily="34" charset="0"/>
              <a:buAutoNum type="arabicPeriod"/>
            </a:pPr>
            <a:r>
              <a:rPr lang="pl-PL" sz="3200" dirty="0"/>
              <a:t>Opinia odpowiedniego zgromadzenia sędziów i kolegium (poza SN)</a:t>
            </a:r>
          </a:p>
          <a:p>
            <a:pPr marL="514350" indent="-514350">
              <a:buFont typeface="Arial" panose="020B0604020202020204" pitchFamily="34" charset="0"/>
              <a:buAutoNum type="arabicPeriod"/>
            </a:pPr>
            <a:r>
              <a:rPr lang="pl-PL" sz="3200" dirty="0"/>
              <a:t>Przedstawienie kandydatury KRS wraz z opinią odpowiedniego kolegium sądu.</a:t>
            </a:r>
          </a:p>
          <a:p>
            <a:pPr marL="514350" indent="-514350">
              <a:buFont typeface="Arial" panose="020B0604020202020204" pitchFamily="34" charset="0"/>
              <a:buAutoNum type="arabicPeriod"/>
            </a:pPr>
            <a:r>
              <a:rPr lang="pl-PL" sz="3200" dirty="0"/>
              <a:t>Przedstawienie przez KRS wniosku Prezydentowi RP</a:t>
            </a:r>
          </a:p>
          <a:p>
            <a:pPr marL="514350" indent="-514350">
              <a:buFont typeface="Arial" panose="020B0604020202020204" pitchFamily="34" charset="0"/>
              <a:buAutoNum type="arabicPeriod"/>
            </a:pPr>
            <a:r>
              <a:rPr lang="pl-PL" sz="3200" dirty="0"/>
              <a:t>Powołanie sędziego przez Prezydenta RP:</a:t>
            </a:r>
          </a:p>
          <a:p>
            <a:pPr marL="971550" lvl="1" indent="-514350">
              <a:buFont typeface="+mj-lt"/>
              <a:buAutoNum type="alphaLcParenR"/>
            </a:pPr>
            <a:r>
              <a:rPr lang="pl-PL" dirty="0"/>
              <a:t>zawsze na konkretne stanowisko (awans wymaga powtórzenia całej procedury)</a:t>
            </a:r>
          </a:p>
          <a:p>
            <a:pPr marL="971550" lvl="1" indent="-514350">
              <a:buFont typeface="+mj-lt"/>
              <a:buAutoNum type="alphaLcParenR"/>
            </a:pPr>
            <a:r>
              <a:rPr lang="pl-PL" dirty="0"/>
              <a:t>wyznacza również miejsce służbowe (siedzibę) sędziego</a:t>
            </a:r>
          </a:p>
          <a:p>
            <a:pPr marL="971550" lvl="1" indent="-514350">
              <a:buFont typeface="+mj-lt"/>
              <a:buAutoNum type="alphaLcParenR"/>
            </a:pPr>
            <a:r>
              <a:rPr lang="pl-PL" dirty="0"/>
              <a:t>może odmówić powołania – </a:t>
            </a:r>
            <a:r>
              <a:rPr lang="pl-PL" dirty="0">
                <a:solidFill>
                  <a:srgbClr val="FF0000"/>
                </a:solidFill>
              </a:rPr>
              <a:t>jest to kwestia sporna</a:t>
            </a:r>
          </a:p>
          <a:p>
            <a:pPr marL="971550" lvl="1" indent="-514350">
              <a:buFont typeface="+mj-lt"/>
              <a:buAutoNum type="alphaLcParenR"/>
            </a:pPr>
            <a:r>
              <a:rPr lang="pl-PL" dirty="0"/>
              <a:t>stanowi to prerogatywę Prezydenta RP</a:t>
            </a:r>
          </a:p>
          <a:p>
            <a:pPr marL="514350" indent="-514350">
              <a:buFont typeface="Arial" panose="020B0604020202020204" pitchFamily="34" charset="0"/>
              <a:buAutoNum type="arabicPeriod"/>
            </a:pPr>
            <a:endParaRPr lang="pl-PL" sz="3200" dirty="0"/>
          </a:p>
          <a:p>
            <a:pPr marL="514350" indent="-514350">
              <a:buFont typeface="Arial" panose="020B0604020202020204" pitchFamily="34" charset="0"/>
              <a:buAutoNum type="arabicPeriod"/>
            </a:pPr>
            <a:endParaRPr lang="pl-PL" sz="3200" dirty="0"/>
          </a:p>
          <a:p>
            <a:pPr marL="514350" indent="-514350">
              <a:buFont typeface="Arial" panose="020B0604020202020204" pitchFamily="34" charset="0"/>
              <a:buAutoNum type="arabicPeriod"/>
            </a:pPr>
            <a:endParaRPr lang="pl-PL" sz="3200" dirty="0"/>
          </a:p>
          <a:p>
            <a:pPr marL="514350" indent="-514350">
              <a:buAutoNum type="arabicPeriod"/>
            </a:pPr>
            <a:endParaRPr lang="pl-PL" dirty="0"/>
          </a:p>
          <a:p>
            <a:pPr lvl="2"/>
            <a:endParaRPr lang="pl-PL" dirty="0"/>
          </a:p>
          <a:p>
            <a:pPr marL="457200" indent="-457200">
              <a:buFont typeface="+mj-lt"/>
              <a:buAutoNum type="arabicPeriod"/>
            </a:pPr>
            <a:endParaRPr lang="pl-PL" dirty="0"/>
          </a:p>
        </p:txBody>
      </p:sp>
    </p:spTree>
    <p:extLst>
      <p:ext uri="{BB962C8B-B14F-4D97-AF65-F5344CB8AC3E}">
        <p14:creationId xmlns:p14="http://schemas.microsoft.com/office/powerpoint/2010/main" val="872438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2830" y="-168678"/>
            <a:ext cx="11955439" cy="957074"/>
          </a:xfrm>
        </p:spPr>
        <p:txBody>
          <a:bodyPr>
            <a:normAutofit/>
          </a:bodyPr>
          <a:lstStyle/>
          <a:p>
            <a:pPr algn="ctr"/>
            <a:r>
              <a:rPr lang="pl-PL" dirty="0"/>
              <a:t>Personalne gwarancje niezawisłości</a:t>
            </a:r>
          </a:p>
        </p:txBody>
      </p:sp>
      <p:sp>
        <p:nvSpPr>
          <p:cNvPr id="3" name="Symbol zastępczy zawartości 2"/>
          <p:cNvSpPr>
            <a:spLocks noGrp="1"/>
          </p:cNvSpPr>
          <p:nvPr>
            <p:ph idx="1"/>
          </p:nvPr>
        </p:nvSpPr>
        <p:spPr>
          <a:xfrm>
            <a:off x="0" y="788396"/>
            <a:ext cx="12192000" cy="5953598"/>
          </a:xfrm>
        </p:spPr>
        <p:txBody>
          <a:bodyPr>
            <a:noAutofit/>
          </a:bodyPr>
          <a:lstStyle/>
          <a:p>
            <a:pPr marL="514350" indent="-514350">
              <a:buFont typeface="Arial" panose="020B0604020202020204" pitchFamily="34" charset="0"/>
              <a:buAutoNum type="arabicPeriod"/>
            </a:pPr>
            <a:r>
              <a:rPr lang="pl-PL" sz="3200" dirty="0"/>
              <a:t>Powołanie na czas nieoznaczony – </a:t>
            </a:r>
            <a:r>
              <a:rPr lang="pl-PL" dirty="0"/>
              <a:t>do osiągnięcia wieku emerytalnego (potem stan spoczynku):</a:t>
            </a:r>
          </a:p>
          <a:p>
            <a:pPr marL="914400" lvl="1" indent="-457200">
              <a:buFont typeface="+mj-lt"/>
              <a:buAutoNum type="alphaLcParenR"/>
            </a:pPr>
            <a:r>
              <a:rPr lang="pl-PL" dirty="0"/>
              <a:t>generalnie zrównany z powszechnym wiekiem emerytalnym</a:t>
            </a:r>
          </a:p>
          <a:p>
            <a:pPr marL="914400" lvl="1" indent="-457200">
              <a:buFont typeface="+mj-lt"/>
              <a:buAutoNum type="alphaLcParenR"/>
            </a:pPr>
            <a:r>
              <a:rPr lang="pl-PL" dirty="0"/>
              <a:t>KRS może wyrazić zgodę na pracę do 70. roku życia</a:t>
            </a:r>
          </a:p>
          <a:p>
            <a:pPr marL="914400" lvl="1" indent="-457200">
              <a:buFont typeface="+mj-lt"/>
              <a:buAutoNum type="alphaLcParenR"/>
            </a:pPr>
            <a:r>
              <a:rPr lang="pl-PL" dirty="0"/>
              <a:t>sędziowie SN i NSA mogą bez zgody KRS pracować do 70. roku życia</a:t>
            </a:r>
          </a:p>
          <a:p>
            <a:pPr marL="457200" indent="-457200">
              <a:buFont typeface="+mj-lt"/>
              <a:buAutoNum type="arabicPeriod"/>
            </a:pPr>
            <a:r>
              <a:rPr lang="pl-PL" dirty="0"/>
              <a:t>Nieusuwalność:</a:t>
            </a:r>
          </a:p>
          <a:p>
            <a:pPr marL="914400" lvl="1" indent="-457200">
              <a:buFont typeface="+mj-lt"/>
              <a:buAutoNum type="alphaLcParenR"/>
            </a:pPr>
            <a:r>
              <a:rPr lang="pl-PL" dirty="0"/>
              <a:t>złożenie z urzędu tylko wyrokiem sądu w wyjątkowych sprawach</a:t>
            </a:r>
          </a:p>
          <a:p>
            <a:pPr marL="914400" lvl="1" indent="-457200">
              <a:buFont typeface="+mj-lt"/>
              <a:buAutoNum type="alphaLcParenR"/>
            </a:pPr>
            <a:r>
              <a:rPr lang="pl-PL" dirty="0"/>
              <a:t>przeniesienie w stan spoczynku możliwe ze względu na stan zdrowia lub reorganizację</a:t>
            </a:r>
          </a:p>
          <a:p>
            <a:pPr marL="457200" indent="-457200">
              <a:buFont typeface="+mj-lt"/>
              <a:buAutoNum type="arabicPeriod"/>
            </a:pPr>
            <a:r>
              <a:rPr lang="pl-PL" dirty="0"/>
              <a:t>Nieprzenoszalność – chyba że w wyjątkowych wypadkach (wyrokiem sądu)</a:t>
            </a:r>
          </a:p>
          <a:p>
            <a:pPr marL="457200" indent="-457200">
              <a:buFont typeface="+mj-lt"/>
              <a:buAutoNum type="arabicPeriod"/>
            </a:pPr>
            <a:r>
              <a:rPr lang="pl-PL" dirty="0"/>
              <a:t>Immunitet i przywilej nietykalności</a:t>
            </a:r>
          </a:p>
          <a:p>
            <a:pPr marL="457200" indent="-457200">
              <a:buFont typeface="+mj-lt"/>
              <a:buAutoNum type="arabicPeriod"/>
            </a:pPr>
            <a:r>
              <a:rPr lang="pl-PL" dirty="0"/>
              <a:t>Niepołączalność i apolityczność</a:t>
            </a:r>
          </a:p>
          <a:p>
            <a:pPr marL="457200" indent="-457200">
              <a:buFont typeface="+mj-lt"/>
              <a:buAutoNum type="arabicPeriod"/>
            </a:pPr>
            <a:r>
              <a:rPr lang="pl-PL" dirty="0"/>
              <a:t>Odpowiedni status materialny</a:t>
            </a:r>
          </a:p>
          <a:p>
            <a:pPr marL="514350" indent="-514350">
              <a:buFont typeface="Arial" panose="020B0604020202020204" pitchFamily="34" charset="0"/>
              <a:buAutoNum type="arabicPeriod"/>
            </a:pPr>
            <a:endParaRPr lang="pl-PL" sz="3200" dirty="0"/>
          </a:p>
          <a:p>
            <a:pPr marL="514350" indent="-514350">
              <a:buFont typeface="Arial" panose="020B0604020202020204" pitchFamily="34" charset="0"/>
              <a:buAutoNum type="arabicPeriod"/>
            </a:pPr>
            <a:endParaRPr lang="pl-PL" sz="3200" dirty="0"/>
          </a:p>
          <a:p>
            <a:pPr marL="514350" indent="-514350">
              <a:buFont typeface="Arial" panose="020B0604020202020204" pitchFamily="34" charset="0"/>
              <a:buAutoNum type="arabicPeriod"/>
            </a:pPr>
            <a:endParaRPr lang="pl-PL" sz="3200" dirty="0"/>
          </a:p>
          <a:p>
            <a:pPr marL="514350" indent="-514350">
              <a:buAutoNum type="arabicPeriod"/>
            </a:pPr>
            <a:endParaRPr lang="pl-PL" dirty="0"/>
          </a:p>
          <a:p>
            <a:pPr lvl="2"/>
            <a:endParaRPr lang="pl-PL" dirty="0"/>
          </a:p>
          <a:p>
            <a:pPr marL="457200" indent="-457200">
              <a:buFont typeface="+mj-lt"/>
              <a:buAutoNum type="arabicPeriod"/>
            </a:pPr>
            <a:endParaRPr lang="pl-PL" dirty="0"/>
          </a:p>
        </p:txBody>
      </p:sp>
    </p:spTree>
    <p:extLst>
      <p:ext uri="{BB962C8B-B14F-4D97-AF65-F5344CB8AC3E}">
        <p14:creationId xmlns:p14="http://schemas.microsoft.com/office/powerpoint/2010/main" val="882660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2830" y="-168678"/>
            <a:ext cx="11955439" cy="957074"/>
          </a:xfrm>
        </p:spPr>
        <p:txBody>
          <a:bodyPr>
            <a:normAutofit/>
          </a:bodyPr>
          <a:lstStyle/>
          <a:p>
            <a:pPr algn="ctr"/>
            <a:r>
              <a:rPr lang="pl-PL" dirty="0"/>
              <a:t>Konstytucyjne zasady działania sądów</a:t>
            </a:r>
          </a:p>
        </p:txBody>
      </p:sp>
      <p:sp>
        <p:nvSpPr>
          <p:cNvPr id="3" name="Symbol zastępczy zawartości 2"/>
          <p:cNvSpPr>
            <a:spLocks noGrp="1"/>
          </p:cNvSpPr>
          <p:nvPr>
            <p:ph idx="1"/>
          </p:nvPr>
        </p:nvSpPr>
        <p:spPr>
          <a:xfrm>
            <a:off x="0" y="788396"/>
            <a:ext cx="12192000" cy="5953598"/>
          </a:xfrm>
        </p:spPr>
        <p:txBody>
          <a:bodyPr>
            <a:noAutofit/>
          </a:bodyPr>
          <a:lstStyle/>
          <a:p>
            <a:pPr marL="514350" indent="-514350">
              <a:buFont typeface="Arial" panose="020B0604020202020204" pitchFamily="34" charset="0"/>
              <a:buAutoNum type="arabicPeriod"/>
            </a:pPr>
            <a:r>
              <a:rPr lang="pl-PL" sz="3200" dirty="0"/>
              <a:t>Dwuinstancyjność:</a:t>
            </a:r>
          </a:p>
          <a:p>
            <a:pPr marL="971550" lvl="1" indent="-514350">
              <a:buFont typeface="+mj-lt"/>
              <a:buAutoNum type="alphaLcParenR"/>
            </a:pPr>
            <a:r>
              <a:rPr lang="pl-PL" dirty="0"/>
              <a:t>nie ma zatem wymogu kasacji</a:t>
            </a:r>
          </a:p>
          <a:p>
            <a:pPr marL="971550" lvl="1" indent="-514350">
              <a:buFont typeface="+mj-lt"/>
              <a:buAutoNum type="alphaLcParenR"/>
            </a:pPr>
            <a:r>
              <a:rPr lang="pl-PL" dirty="0"/>
              <a:t>kontrowersje co w przypadku, gdy sąd jest organem odwoławczym (np. sprawy dyscyplinarne)</a:t>
            </a:r>
          </a:p>
          <a:p>
            <a:pPr marL="514350" indent="-514350">
              <a:buFont typeface="+mj-lt"/>
              <a:buAutoNum type="arabicPeriod"/>
            </a:pPr>
            <a:r>
              <a:rPr lang="pl-PL" dirty="0"/>
              <a:t>Udział obywateli w sprawowaniu wymiaru sprawiedliwości:</a:t>
            </a:r>
          </a:p>
          <a:p>
            <a:pPr marL="971550" lvl="1" indent="-514350">
              <a:buFont typeface="+mj-lt"/>
              <a:buAutoNum type="alphaLcParenR"/>
            </a:pPr>
            <a:r>
              <a:rPr lang="pl-PL" dirty="0"/>
              <a:t>ławnicy wybierani przez radę gminy</a:t>
            </a:r>
          </a:p>
          <a:p>
            <a:pPr marL="971550" lvl="1" indent="-514350">
              <a:buFont typeface="+mj-lt"/>
              <a:buAutoNum type="alphaLcParenR"/>
            </a:pPr>
            <a:r>
              <a:rPr lang="pl-PL" dirty="0"/>
              <a:t>przyjęto tylko w sądach I instancji (powszechnych i wojskowych)</a:t>
            </a:r>
          </a:p>
          <a:p>
            <a:pPr marL="514350" indent="-514350">
              <a:buFont typeface="+mj-lt"/>
              <a:buAutoNum type="arabicPeriod"/>
            </a:pPr>
            <a:r>
              <a:rPr lang="pl-PL" dirty="0"/>
              <a:t>Jawność rozprawy:</a:t>
            </a:r>
          </a:p>
          <a:p>
            <a:pPr marL="971550" lvl="1" indent="-514350">
              <a:buFont typeface="+mj-lt"/>
              <a:buAutoNum type="alphaLcParenR"/>
            </a:pPr>
            <a:r>
              <a:rPr lang="pl-PL" dirty="0"/>
              <a:t>można ją wyłączyć ze względu na:</a:t>
            </a:r>
          </a:p>
          <a:p>
            <a:pPr lvl="2"/>
            <a:r>
              <a:rPr lang="pl-PL" dirty="0"/>
              <a:t>moralność, bezpieczeństwo państwa lub porządek publiczny</a:t>
            </a:r>
          </a:p>
          <a:p>
            <a:pPr lvl="2"/>
            <a:r>
              <a:rPr lang="pl-PL" dirty="0"/>
              <a:t>ochronę życia prywatnego stron lub inny ważny interes prywatny</a:t>
            </a:r>
          </a:p>
          <a:p>
            <a:pPr marL="914400" lvl="1" indent="-457200">
              <a:buFont typeface="+mj-lt"/>
              <a:buAutoNum type="alphaLcParenR"/>
            </a:pPr>
            <a:r>
              <a:rPr lang="pl-PL" dirty="0"/>
              <a:t>wyrok zawsze ogłaszany publicznie (uzasadnienie już niekoniecznie)</a:t>
            </a:r>
          </a:p>
          <a:p>
            <a:pPr marL="514350" indent="-514350">
              <a:buFont typeface="Arial" panose="020B0604020202020204" pitchFamily="34" charset="0"/>
              <a:buAutoNum type="arabicPeriod"/>
            </a:pPr>
            <a:endParaRPr lang="pl-PL" sz="3200" dirty="0"/>
          </a:p>
          <a:p>
            <a:pPr marL="514350" indent="-514350">
              <a:buFont typeface="Arial" panose="020B0604020202020204" pitchFamily="34" charset="0"/>
              <a:buAutoNum type="arabicPeriod"/>
            </a:pPr>
            <a:endParaRPr lang="pl-PL" sz="3200" dirty="0"/>
          </a:p>
          <a:p>
            <a:pPr marL="514350" indent="-514350">
              <a:buFont typeface="Arial" panose="020B0604020202020204" pitchFamily="34" charset="0"/>
              <a:buAutoNum type="arabicPeriod"/>
            </a:pPr>
            <a:endParaRPr lang="pl-PL" sz="3200" dirty="0"/>
          </a:p>
          <a:p>
            <a:pPr marL="514350" indent="-514350">
              <a:buAutoNum type="arabicPeriod"/>
            </a:pPr>
            <a:endParaRPr lang="pl-PL" dirty="0"/>
          </a:p>
          <a:p>
            <a:pPr lvl="2"/>
            <a:endParaRPr lang="pl-PL" dirty="0"/>
          </a:p>
          <a:p>
            <a:pPr marL="457200" indent="-457200">
              <a:buFont typeface="+mj-lt"/>
              <a:buAutoNum type="arabicPeriod"/>
            </a:pPr>
            <a:endParaRPr lang="pl-PL" dirty="0"/>
          </a:p>
        </p:txBody>
      </p:sp>
    </p:spTree>
    <p:extLst>
      <p:ext uri="{BB962C8B-B14F-4D97-AF65-F5344CB8AC3E}">
        <p14:creationId xmlns:p14="http://schemas.microsoft.com/office/powerpoint/2010/main" val="1911179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80785" y="2461213"/>
            <a:ext cx="7886700" cy="1325563"/>
          </a:xfrm>
        </p:spPr>
        <p:txBody>
          <a:bodyPr>
            <a:normAutofit/>
          </a:bodyPr>
          <a:lstStyle/>
          <a:p>
            <a:pPr algn="ctr"/>
            <a:r>
              <a:rPr lang="pl-PL" sz="7200" dirty="0"/>
              <a:t>Trybunał Stanu</a:t>
            </a:r>
          </a:p>
        </p:txBody>
      </p:sp>
    </p:spTree>
    <p:extLst>
      <p:ext uri="{BB962C8B-B14F-4D97-AF65-F5344CB8AC3E}">
        <p14:creationId xmlns:p14="http://schemas.microsoft.com/office/powerpoint/2010/main" val="1177785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13850" y="437945"/>
            <a:ext cx="7886700" cy="717806"/>
          </a:xfrm>
        </p:spPr>
        <p:txBody>
          <a:bodyPr/>
          <a:lstStyle/>
          <a:p>
            <a:pPr algn="ctr"/>
            <a:r>
              <a:rPr lang="pl-PL" dirty="0"/>
              <a:t>Art. 198 Konstytucji RP</a:t>
            </a:r>
          </a:p>
        </p:txBody>
      </p:sp>
      <p:sp>
        <p:nvSpPr>
          <p:cNvPr id="3" name="Symbol zastępczy zawartości 2"/>
          <p:cNvSpPr>
            <a:spLocks noGrp="1"/>
          </p:cNvSpPr>
          <p:nvPr>
            <p:ph idx="1"/>
          </p:nvPr>
        </p:nvSpPr>
        <p:spPr>
          <a:xfrm>
            <a:off x="1605886" y="1579233"/>
            <a:ext cx="8433464" cy="4289633"/>
          </a:xfrm>
        </p:spPr>
        <p:txBody>
          <a:bodyPr>
            <a:normAutofit lnSpcReduction="10000"/>
          </a:bodyPr>
          <a:lstStyle/>
          <a:p>
            <a:pPr marL="0" indent="0" algn="just">
              <a:buNone/>
            </a:pPr>
            <a:r>
              <a:rPr lang="pl-PL" sz="2400" dirty="0"/>
              <a:t>1. Za naruszenie Konstytucji lub ustawy, w związku z zajmowanym stanowiskiem lub w zakresie swojego urzędowania, odpowiedzialność konstytucyjną przed Trybunałem Stanu ponoszą: Prezydent Rzeczypospolitej, Prezes Rady Ministrów oraz członkowie Rady Ministrów, Prezes Narodowego Banku Polskiego, Prezes Najwyższej Izby Kontroli, członkowie Krajowej Rady Radiofonii i Telewizji, osoby, którym Prezes Rady Ministrów powierzył kierowanie ministerstwem, oraz Naczelny Dowódca Sił Zbrojnych.</a:t>
            </a:r>
          </a:p>
          <a:p>
            <a:pPr marL="0" indent="0" algn="just">
              <a:buNone/>
            </a:pPr>
            <a:r>
              <a:rPr lang="pl-PL" sz="2400" dirty="0"/>
              <a:t>2. Odpowiedzialność konstytucyjną przed Trybunałem Stanu ponoszą również posłowie i senatorowie w zakresie określonym w art. 107.</a:t>
            </a:r>
          </a:p>
          <a:p>
            <a:pPr marL="0" indent="0" algn="just">
              <a:buNone/>
            </a:pPr>
            <a:r>
              <a:rPr lang="pl-PL" sz="2400" dirty="0"/>
              <a:t>3. Rodzaje kar orzekanych przez Trybunał Stanu określa ustawa.</a:t>
            </a:r>
          </a:p>
          <a:p>
            <a:pPr marL="0" indent="0" algn="just">
              <a:buNone/>
            </a:pPr>
            <a:endParaRPr lang="pl-PL" sz="2400" dirty="0"/>
          </a:p>
          <a:p>
            <a:pPr marL="385763" indent="-385763" algn="just">
              <a:buAutoNum type="arabicPeriod"/>
            </a:pPr>
            <a:endParaRPr lang="pl-PL" sz="2400" dirty="0"/>
          </a:p>
        </p:txBody>
      </p:sp>
    </p:spTree>
    <p:extLst>
      <p:ext uri="{BB962C8B-B14F-4D97-AF65-F5344CB8AC3E}">
        <p14:creationId xmlns:p14="http://schemas.microsoft.com/office/powerpoint/2010/main" val="1288131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52650" y="212861"/>
            <a:ext cx="7886700" cy="717806"/>
          </a:xfrm>
        </p:spPr>
        <p:txBody>
          <a:bodyPr/>
          <a:lstStyle/>
          <a:p>
            <a:pPr algn="ctr"/>
            <a:r>
              <a:rPr lang="pl-PL" dirty="0"/>
              <a:t>Art. 199 Konstytucji RP</a:t>
            </a:r>
          </a:p>
        </p:txBody>
      </p:sp>
      <p:sp>
        <p:nvSpPr>
          <p:cNvPr id="3" name="Symbol zastępczy zawartości 2"/>
          <p:cNvSpPr>
            <a:spLocks noGrp="1"/>
          </p:cNvSpPr>
          <p:nvPr>
            <p:ph idx="1"/>
          </p:nvPr>
        </p:nvSpPr>
        <p:spPr>
          <a:xfrm>
            <a:off x="1605886" y="1579233"/>
            <a:ext cx="8433464" cy="4289633"/>
          </a:xfrm>
        </p:spPr>
        <p:txBody>
          <a:bodyPr>
            <a:normAutofit/>
          </a:bodyPr>
          <a:lstStyle/>
          <a:p>
            <a:pPr marL="0" indent="0">
              <a:buNone/>
            </a:pPr>
            <a:r>
              <a:rPr lang="pl-PL" sz="2400" dirty="0"/>
              <a:t>1. Trybunał Stanu składa się z przewodniczącego, 2 zastępców przewodniczącego i 16 członków wybieranych przez Sejm spoza grona posłów i senatorów na czas kadencji Sejmu. Zastępcy przewodniczącego Trybunału oraz co najmniej połowa członków Trybunału Stanu powinni mieć kwalifikacje wymagane do zajmowania stanowiska sędziego.</a:t>
            </a:r>
          </a:p>
          <a:p>
            <a:pPr marL="0" indent="0">
              <a:buNone/>
            </a:pPr>
            <a:r>
              <a:rPr lang="pl-PL" sz="2400" dirty="0"/>
              <a:t>2. Przewodniczącym Trybunału Stanu jest Pierwszy Prezes Sądu Najwyższego.</a:t>
            </a:r>
          </a:p>
          <a:p>
            <a:pPr marL="0" indent="0">
              <a:buNone/>
            </a:pPr>
            <a:r>
              <a:rPr lang="pl-PL" sz="2400" dirty="0"/>
              <a:t>3. Członkowie Trybunału Stanu w sprawowaniu funkcji sędziego Trybunału Stanu są niezawiśli i podlegają tylko Konstytucji oraz ustawom.</a:t>
            </a:r>
          </a:p>
          <a:p>
            <a:pPr marL="0" indent="0" algn="just">
              <a:buNone/>
            </a:pPr>
            <a:endParaRPr lang="pl-PL" sz="2400" dirty="0"/>
          </a:p>
          <a:p>
            <a:pPr marL="385763" indent="-385763" algn="just">
              <a:buAutoNum type="arabicPeriod"/>
            </a:pPr>
            <a:endParaRPr lang="pl-PL" sz="2400" dirty="0"/>
          </a:p>
        </p:txBody>
      </p:sp>
    </p:spTree>
    <p:extLst>
      <p:ext uri="{BB962C8B-B14F-4D97-AF65-F5344CB8AC3E}">
        <p14:creationId xmlns:p14="http://schemas.microsoft.com/office/powerpoint/2010/main" val="175729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52650" y="367606"/>
            <a:ext cx="7886700" cy="717806"/>
          </a:xfrm>
        </p:spPr>
        <p:txBody>
          <a:bodyPr/>
          <a:lstStyle/>
          <a:p>
            <a:pPr algn="ctr"/>
            <a:r>
              <a:rPr lang="pl-PL" dirty="0"/>
              <a:t>Art. 200 Konstytucji RP</a:t>
            </a:r>
          </a:p>
        </p:txBody>
      </p:sp>
      <p:sp>
        <p:nvSpPr>
          <p:cNvPr id="3" name="Symbol zastępczy zawartości 2"/>
          <p:cNvSpPr>
            <a:spLocks noGrp="1"/>
          </p:cNvSpPr>
          <p:nvPr>
            <p:ph idx="1"/>
          </p:nvPr>
        </p:nvSpPr>
        <p:spPr>
          <a:xfrm>
            <a:off x="1605886" y="1579233"/>
            <a:ext cx="8433464" cy="4289633"/>
          </a:xfrm>
        </p:spPr>
        <p:txBody>
          <a:bodyPr>
            <a:normAutofit/>
          </a:bodyPr>
          <a:lstStyle/>
          <a:p>
            <a:pPr marL="0" indent="0" algn="just">
              <a:buNone/>
            </a:pPr>
            <a:r>
              <a:rPr lang="pl-PL" sz="2400" dirty="0"/>
              <a:t>Członek Trybunału Stanu nie może być bez uprzedniej zgody Trybunału Stanu pociągnięty do odpowiedzialności karnej ani pozbawiony wolności. Członek Trybunału Stanu nie może być zatrzymany lub aresztowany, z wyjątkiem ujęcia go na gorącym uczynku przestępstwa, jeżeli jego zatrzymanie jest niezbędne do zapewnienia prawidłowego toku postępowania. O zatrzymaniu niezwłocznie powiadamia się przewodniczącego Trybunału Stanu, który może nakazać natychmiastowe zwolnienie zatrzymanego.</a:t>
            </a:r>
          </a:p>
          <a:p>
            <a:pPr marL="385763" indent="-385763" algn="just">
              <a:buAutoNum type="arabicPeriod"/>
            </a:pPr>
            <a:endParaRPr lang="pl-PL" sz="2400" dirty="0"/>
          </a:p>
        </p:txBody>
      </p:sp>
    </p:spTree>
    <p:extLst>
      <p:ext uri="{BB962C8B-B14F-4D97-AF65-F5344CB8AC3E}">
        <p14:creationId xmlns:p14="http://schemas.microsoft.com/office/powerpoint/2010/main" val="13238633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52650" y="-70339"/>
            <a:ext cx="7886700" cy="717452"/>
          </a:xfrm>
        </p:spPr>
        <p:txBody>
          <a:bodyPr>
            <a:normAutofit/>
          </a:bodyPr>
          <a:lstStyle/>
          <a:p>
            <a:pPr algn="ctr"/>
            <a:r>
              <a:rPr lang="pl-PL" sz="3200" dirty="0"/>
              <a:t>Kazus nr 1</a:t>
            </a:r>
          </a:p>
        </p:txBody>
      </p:sp>
      <p:sp>
        <p:nvSpPr>
          <p:cNvPr id="3" name="Symbol zastępczy zawartości 2"/>
          <p:cNvSpPr>
            <a:spLocks noGrp="1"/>
          </p:cNvSpPr>
          <p:nvPr>
            <p:ph idx="1"/>
          </p:nvPr>
        </p:nvSpPr>
        <p:spPr>
          <a:xfrm>
            <a:off x="131298" y="492368"/>
            <a:ext cx="11929403" cy="6253090"/>
          </a:xfrm>
        </p:spPr>
        <p:txBody>
          <a:bodyPr>
            <a:noAutofit/>
          </a:bodyPr>
          <a:lstStyle/>
          <a:p>
            <a:pPr marL="0" indent="0" algn="just">
              <a:buNone/>
            </a:pPr>
            <a:r>
              <a:rPr lang="pl-PL" sz="1800" dirty="0"/>
              <a:t>Pan Wolfgang Miller urodził się 14 lutego 1960 r. we Wrocławiu. Od najmłodszych lat chciał zostać urzędnikiem państwowym. Z tego powodu postanowił ukończyć studia wyższe na kierunku administracja. Pan Wolfgang bez problemu dostał się na ten kierunek na Wydziale Prawa i Administracji Uniwersytetu Warszawskiego. W toku studiów zorientował się jednak, że znacznie ciekawsze od prawa administracyjnego są przedmioty związane z prawem cywilnym. Pod koniec studiów postanowił zatem, że zostanie sędzią. Po obronie pracy magisterskiej (zatytułowanej „Uprawnienia najemcy rzeczy ruchomej w prawie rzymskim i polskim prawie cywilnym”) i uzyskaniu stopnia zawodowego magistra administracji pan Wolfgang – za namową swojego promotora – rozpoczął studia doktoranckie nauk prawnych w zakresie prawa cywilnego. Rozprawę doktorską przygotował w 2 lata i już w 1986 r. uzyskał stopień naukowy doktora nauk prawnych (specjalność: prawo cywilne). Po kilkunastu kolejnych latach – na podstawie swojego dorobku naukowego – uzyskał on stopień doktora habilitowanego nauk prawnych, a w dniu 15 maja 2013 r. tytuł profesora nauk prawnych. </a:t>
            </a:r>
          </a:p>
          <a:p>
            <a:pPr marL="0" indent="0" algn="just">
              <a:buNone/>
            </a:pPr>
            <a:r>
              <a:rPr lang="pl-PL" sz="1800" dirty="0"/>
              <a:t>W dniu 14 grudnia 2013 r. w „Monitorze Polskim” ukazało się obwieszczenie Pierwszego Prezesa Sądu Najwyższego o jednym wolnym stanowisku sędziego w Sądzie Rejonowym w Oleśnicy. Prof. Wolfgang postanowił wreszcie zrealizować swoje marzenie z lat studenckich i – jako jedyny kandydat – przystąpił do konkursu. Jego kandydatura nie spotkała się jednak z pozytywną opinią zgromadzenia ogólnego sędziów okręgu, na którym otrzymał on jedynie 5 głosów „za”, przy 34 „przeciw” i 2 „wstrzymujących się”. Mimo tak fatalnego wyniku prezes Sądu Okręgowego we Wrocławiu postanowił przedstawić kandydaturę p. Millera Krajowej Radzie Sądownictwa. </a:t>
            </a:r>
          </a:p>
          <a:p>
            <a:pPr marL="0" indent="0" algn="just">
              <a:buNone/>
            </a:pPr>
            <a:r>
              <a:rPr lang="pl-PL" sz="1800" dirty="0"/>
              <a:t>W Krajowej Radzie Sądownictwa kandydatura p. Wolfganga również nie wzbudziła entuzjazmu. Niektórzy członkowie tego organu uznali jednak, że skoro jest on jedynym kandydatem, to lepiej by sędzią miał zostać on, niż żeby stanowisko sędziowskie pozostawało nieobsadzone. W związku z tym, zamiast głosować przeciw kandydaturze p. Millera, wstrzymali się oni od głosu. Dzięki temu Krajowa Rada Sądownictwa stosunkiem głosów 10 „za”, 5 „przeciw” i 10 „wstrzymujących się” podjęła uchwałę o przedstawieniu Prezydentowi RP wniosku o powołanie p. Millera na stanowisko sędziego Sądu Rejonowego. Prezydent RP – znany ze swojej niechęci do środowiska naukowego – po otrzymaniu wniosku Krajowej Rady Sądownictwa postanowił jednak nie powołać prof. Wolfganga Millera na stanowisko sędziego. </a:t>
            </a:r>
            <a:endParaRPr lang="pl-PL" sz="1800" i="1" dirty="0"/>
          </a:p>
          <a:p>
            <a:pPr marL="0" indent="0">
              <a:buNone/>
            </a:pPr>
            <a:r>
              <a:rPr lang="pl-PL" sz="1800" i="1" dirty="0"/>
              <a:t>Wskaż naruszenia prawa, do których doszło w przedstawionym stanie faktycznym.</a:t>
            </a:r>
          </a:p>
        </p:txBody>
      </p:sp>
    </p:spTree>
    <p:extLst>
      <p:ext uri="{BB962C8B-B14F-4D97-AF65-F5344CB8AC3E}">
        <p14:creationId xmlns:p14="http://schemas.microsoft.com/office/powerpoint/2010/main" val="4212416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25731"/>
            <a:ext cx="12084148" cy="6556423"/>
          </a:xfrm>
        </p:spPr>
        <p:txBody>
          <a:bodyPr>
            <a:normAutofit fontScale="77500" lnSpcReduction="20000"/>
          </a:bodyPr>
          <a:lstStyle/>
          <a:p>
            <a:pPr marL="0" indent="0" algn="ctr">
              <a:buNone/>
            </a:pPr>
            <a:r>
              <a:rPr lang="pl-PL" sz="3300" dirty="0"/>
              <a:t>Kazus nr 2</a:t>
            </a:r>
          </a:p>
          <a:p>
            <a:pPr marL="0" indent="0" algn="just">
              <a:buNone/>
            </a:pPr>
            <a:endParaRPr lang="pl-PL" dirty="0"/>
          </a:p>
          <a:p>
            <a:pPr marL="0" indent="0" algn="just">
              <a:buNone/>
            </a:pPr>
            <a:r>
              <a:rPr lang="pl-PL" dirty="0"/>
              <a:t>Art. 4 ustawy o radiofonii i telewizji brzmiał: „</a:t>
            </a:r>
            <a:r>
              <a:rPr lang="pl-PL" i="1" dirty="0"/>
              <a:t>Krajowa Rada Radiofonii i Telewizji określi, w drodze rozporządzenia, wysokość abonamentu radiowo-telewizyjnego za 2016 r., uwzględniając, by nie wynosił on więcej niż 200 zł miesięcznie</a:t>
            </a:r>
            <a:r>
              <a:rPr lang="pl-PL" dirty="0"/>
              <a:t>”.</a:t>
            </a:r>
          </a:p>
          <a:p>
            <a:pPr marL="0" indent="0" algn="just">
              <a:buNone/>
            </a:pPr>
            <a:r>
              <a:rPr lang="pl-PL" dirty="0"/>
              <a:t>KRRiT zebrało się na posiedzenie w dniu 13 grudnia 2015 r. Przewodniczący Rady, Marek Nowak, zgłosił na nim projekt rozporządzenia, zgodnie z którym abonament za rok 2016 miał wynosić 250 zł miesięcznie. Głosowanie nad tą propozycją było anonimowe. W protokole głosowania znalazła się jedynie wzmianka o tym, że propozycja została przyjęta większością 3 głosów, przy 2 głosach przeciwnych.</a:t>
            </a:r>
          </a:p>
          <a:p>
            <a:pPr marL="0" indent="0" algn="just">
              <a:buNone/>
            </a:pPr>
            <a:r>
              <a:rPr lang="pl-PL" dirty="0"/>
              <a:t>Parlamentarzyści, dowiedziawszy się o uchwale, postanowili postawić wszystkich członków KRRiT przed Trybunałem Stanu. Wniosek o pociągnięcie ich łącznie do odpowiedzialności konstytucyjnej i karnej podpisało 100 posłów i 40 senatorów. Po przeprowadzonym postępowaniu w Sejmie, organ ten postawił wszystkich pięciu członków KRRiT przed Trybunałem Stanu. Uchwałę w tej sprawie poparło 220 posłów, przeciw było 200, a 10 wstrzymało się od głosu. Tą samą większością posłowie wybrali na oskarżyciela w tej sprawie jednego z prokuratorów Prokuratury Okręgowej w Warszawie.</a:t>
            </a:r>
          </a:p>
          <a:p>
            <a:pPr marL="0" indent="0" algn="just">
              <a:buNone/>
            </a:pPr>
            <a:r>
              <a:rPr lang="pl-PL" dirty="0"/>
              <a:t>Trybunał Stanu po przeprowadzeniu rozprawy w pełnym składzie 19 sędziów uniewinnił wszystkich obwinionych. Wobec takiego obrotu spraw oskarżyciel wniósł kasację do Sądu Najwyższego. Sąd Najwyższy kasację odrzucił.</a:t>
            </a:r>
          </a:p>
          <a:p>
            <a:pPr marL="0" indent="0" algn="just">
              <a:buNone/>
            </a:pPr>
            <a:endParaRPr lang="pl-PL" dirty="0"/>
          </a:p>
          <a:p>
            <a:pPr marL="514350" indent="-514350" algn="just">
              <a:buAutoNum type="arabicPeriod"/>
            </a:pPr>
            <a:r>
              <a:rPr lang="pl-PL" dirty="0"/>
              <a:t>Wskaż wszystkie naruszenia prawa, do których doszło.</a:t>
            </a:r>
          </a:p>
          <a:p>
            <a:pPr marL="514350" indent="-514350" algn="just">
              <a:buAutoNum type="arabicPeriod"/>
            </a:pPr>
            <a:r>
              <a:rPr lang="pl-PL" dirty="0"/>
              <a:t>Oceń trafność rozstrzygnięcia Trybunału Stanu.</a:t>
            </a:r>
          </a:p>
        </p:txBody>
      </p:sp>
    </p:spTree>
    <p:extLst>
      <p:ext uri="{BB962C8B-B14F-4D97-AF65-F5344CB8AC3E}">
        <p14:creationId xmlns:p14="http://schemas.microsoft.com/office/powerpoint/2010/main" val="2835395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Wymiar sprawiedliwości</a:t>
            </a:r>
          </a:p>
        </p:txBody>
      </p:sp>
      <p:sp>
        <p:nvSpPr>
          <p:cNvPr id="3" name="Symbol zastępczy zawartości 2"/>
          <p:cNvSpPr>
            <a:spLocks noGrp="1"/>
          </p:cNvSpPr>
          <p:nvPr>
            <p:ph idx="1"/>
          </p:nvPr>
        </p:nvSpPr>
        <p:spPr>
          <a:xfrm>
            <a:off x="109182" y="962643"/>
            <a:ext cx="11244618" cy="5025550"/>
          </a:xfrm>
        </p:spPr>
        <p:txBody>
          <a:bodyPr>
            <a:noAutofit/>
          </a:bodyPr>
          <a:lstStyle/>
          <a:p>
            <a:pPr marL="514350" indent="-514350">
              <a:buAutoNum type="arabicPeriod"/>
            </a:pPr>
            <a:r>
              <a:rPr lang="pl-PL" sz="3200" dirty="0"/>
              <a:t>Funkcja sądów (art. 175 ust. 1 Konstytucji) – być może również TS oraz w pewnym zakresie TK.</a:t>
            </a:r>
          </a:p>
          <a:p>
            <a:pPr marL="514350" indent="-514350">
              <a:buAutoNum type="arabicPeriod"/>
            </a:pPr>
            <a:r>
              <a:rPr lang="pl-PL" sz="3200" dirty="0"/>
              <a:t>Rozstrzyganie sporów prawnych, w których jedną ze stron jest jednostka lub podmiot podobny.</a:t>
            </a:r>
          </a:p>
          <a:p>
            <a:pPr marL="514350" indent="-514350">
              <a:buAutoNum type="arabicPeriod"/>
            </a:pPr>
            <a:r>
              <a:rPr lang="pl-PL" sz="3200" dirty="0"/>
              <a:t>Nie oznacza to, że sporów nie rozstrzygają organy pozasądowe – sądy jednak stoją na ich czele i mogą weryfikować ich decyzje.</a:t>
            </a:r>
          </a:p>
          <a:p>
            <a:pPr marL="0" indent="0">
              <a:buNone/>
            </a:pPr>
            <a:endParaRPr lang="pl-PL" sz="3200" dirty="0"/>
          </a:p>
          <a:p>
            <a:pPr marL="514350" indent="-514350">
              <a:buAutoNum type="arabicPeriod"/>
            </a:pPr>
            <a:endParaRPr lang="pl-PL" sz="3200" dirty="0"/>
          </a:p>
        </p:txBody>
      </p:sp>
    </p:spTree>
    <p:extLst>
      <p:ext uri="{BB962C8B-B14F-4D97-AF65-F5344CB8AC3E}">
        <p14:creationId xmlns:p14="http://schemas.microsoft.com/office/powerpoint/2010/main" val="37047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Najważniejsze akty normatywne</a:t>
            </a:r>
          </a:p>
        </p:txBody>
      </p:sp>
      <p:sp>
        <p:nvSpPr>
          <p:cNvPr id="3" name="Symbol zastępczy zawartości 2"/>
          <p:cNvSpPr>
            <a:spLocks noGrp="1"/>
          </p:cNvSpPr>
          <p:nvPr>
            <p:ph idx="1"/>
          </p:nvPr>
        </p:nvSpPr>
        <p:spPr>
          <a:xfrm>
            <a:off x="0" y="962642"/>
            <a:ext cx="12192000" cy="5895357"/>
          </a:xfrm>
        </p:spPr>
        <p:txBody>
          <a:bodyPr>
            <a:noAutofit/>
          </a:bodyPr>
          <a:lstStyle/>
          <a:p>
            <a:pPr marL="514350" indent="-514350">
              <a:buAutoNum type="arabicPeriod"/>
            </a:pPr>
            <a:r>
              <a:rPr lang="pl-PL" sz="3200" dirty="0"/>
              <a:t>Ustawa z dnia 27 lipca 2001 r. – Prawo o ustroju sądów powszechnych,</a:t>
            </a:r>
          </a:p>
          <a:p>
            <a:pPr marL="514350" indent="-514350">
              <a:buAutoNum type="arabicPeriod"/>
            </a:pPr>
            <a:r>
              <a:rPr lang="pl-PL" sz="3200" dirty="0"/>
              <a:t>Ustawa z dnia 25 lipca 2002 r. – Prawo o ustroju sądów administracyjnych,</a:t>
            </a:r>
          </a:p>
          <a:p>
            <a:pPr marL="514350" indent="-514350">
              <a:buAutoNum type="arabicPeriod"/>
            </a:pPr>
            <a:r>
              <a:rPr lang="pl-PL" sz="3200" dirty="0"/>
              <a:t>Ustawa z dnia 21 sierpnia 1997 r. – Prawo o ustroju sądów wojskowych,</a:t>
            </a:r>
          </a:p>
          <a:p>
            <a:pPr marL="514350" indent="-514350">
              <a:buAutoNum type="arabicPeriod"/>
            </a:pPr>
            <a:r>
              <a:rPr lang="pl-PL" sz="3200" dirty="0"/>
              <a:t>Ustawa z 23 listopada 2002 r. o Sądzie Najwyższym,</a:t>
            </a:r>
          </a:p>
          <a:p>
            <a:pPr marL="514350" indent="-514350">
              <a:buAutoNum type="arabicPeriod"/>
            </a:pPr>
            <a:r>
              <a:rPr lang="pl-PL" sz="3200" dirty="0"/>
              <a:t>Ustawa z dnia 27 lipca 2001 r. o Krajowej Radzie Sądownictwa,</a:t>
            </a:r>
          </a:p>
          <a:p>
            <a:pPr marL="514350" indent="-514350">
              <a:buAutoNum type="arabicPeriod"/>
            </a:pPr>
            <a:r>
              <a:rPr lang="pl-PL" sz="3200" dirty="0"/>
              <a:t>Ustawa z dnia 23 stycznia 2009 r. o Krajowej Szkole Sądownictwa i Prokuratury </a:t>
            </a:r>
          </a:p>
          <a:p>
            <a:pPr marL="0" indent="0">
              <a:buNone/>
            </a:pPr>
            <a:endParaRPr lang="pl-PL" sz="3200" dirty="0"/>
          </a:p>
          <a:p>
            <a:pPr marL="514350" indent="-514350">
              <a:buAutoNum type="arabicPeriod"/>
            </a:pPr>
            <a:endParaRPr lang="pl-PL" sz="3200" dirty="0"/>
          </a:p>
        </p:txBody>
      </p:sp>
    </p:spTree>
    <p:extLst>
      <p:ext uri="{BB962C8B-B14F-4D97-AF65-F5344CB8AC3E}">
        <p14:creationId xmlns:p14="http://schemas.microsoft.com/office/powerpoint/2010/main" val="2704175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Struktura sądów</a:t>
            </a:r>
          </a:p>
        </p:txBody>
      </p:sp>
      <p:sp>
        <p:nvSpPr>
          <p:cNvPr id="3" name="Symbol zastępczy zawartości 2"/>
          <p:cNvSpPr>
            <a:spLocks noGrp="1"/>
          </p:cNvSpPr>
          <p:nvPr>
            <p:ph idx="1"/>
          </p:nvPr>
        </p:nvSpPr>
        <p:spPr>
          <a:xfrm>
            <a:off x="0" y="962642"/>
            <a:ext cx="12192000" cy="5895357"/>
          </a:xfrm>
        </p:spPr>
        <p:txBody>
          <a:bodyPr>
            <a:noAutofit/>
          </a:bodyPr>
          <a:lstStyle/>
          <a:p>
            <a:pPr marL="514350" indent="-514350">
              <a:buAutoNum type="arabicPeriod"/>
            </a:pPr>
            <a:r>
              <a:rPr lang="pl-PL" sz="3200" dirty="0"/>
              <a:t>Art. 175 ust. 1 Konstytucji RP:</a:t>
            </a:r>
          </a:p>
          <a:p>
            <a:pPr marL="0" indent="0">
              <a:buNone/>
            </a:pPr>
            <a:r>
              <a:rPr lang="pl-PL" sz="3200" dirty="0"/>
              <a:t>	a) Sąd Najwyższy,</a:t>
            </a:r>
          </a:p>
          <a:p>
            <a:pPr marL="0" indent="0">
              <a:buNone/>
            </a:pPr>
            <a:r>
              <a:rPr lang="pl-PL" sz="3200" dirty="0"/>
              <a:t>	b) sądy powszechne (art. 177 – domniemanie właściwości)</a:t>
            </a:r>
          </a:p>
          <a:p>
            <a:pPr marL="0" indent="0">
              <a:buNone/>
            </a:pPr>
            <a:r>
              <a:rPr lang="pl-PL" sz="3200" dirty="0"/>
              <a:t>	c) sądy szczególne: administracyjne i wojskowe</a:t>
            </a:r>
          </a:p>
          <a:p>
            <a:pPr marL="0" indent="0">
              <a:buNone/>
            </a:pPr>
            <a:endParaRPr lang="pl-PL" sz="3200" dirty="0"/>
          </a:p>
          <a:p>
            <a:pPr marL="0" indent="0">
              <a:buNone/>
            </a:pPr>
            <a:r>
              <a:rPr lang="pl-PL" sz="3200" dirty="0"/>
              <a:t>2. Art. 175 ust. 2 Konstytucji RP – sądy wyjątkowe dopuszczalne tylko na 	czas wojny</a:t>
            </a:r>
          </a:p>
          <a:p>
            <a:pPr marL="0" indent="0">
              <a:buNone/>
            </a:pPr>
            <a:endParaRPr lang="pl-PL" sz="3200" dirty="0"/>
          </a:p>
          <a:p>
            <a:pPr marL="0" indent="0">
              <a:buNone/>
            </a:pPr>
            <a:r>
              <a:rPr lang="pl-PL" sz="3200" dirty="0"/>
              <a:t>	</a:t>
            </a:r>
          </a:p>
          <a:p>
            <a:pPr marL="0" indent="0">
              <a:buNone/>
            </a:pPr>
            <a:endParaRPr lang="pl-PL" sz="3200" dirty="0"/>
          </a:p>
          <a:p>
            <a:pPr marL="514350" indent="-514350">
              <a:buAutoNum type="arabicPeriod"/>
            </a:pPr>
            <a:endParaRPr lang="pl-PL" sz="3200" dirty="0"/>
          </a:p>
        </p:txBody>
      </p:sp>
    </p:spTree>
    <p:extLst>
      <p:ext uri="{BB962C8B-B14F-4D97-AF65-F5344CB8AC3E}">
        <p14:creationId xmlns:p14="http://schemas.microsoft.com/office/powerpoint/2010/main" val="126465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Sądy powszechne</a:t>
            </a:r>
          </a:p>
        </p:txBody>
      </p:sp>
      <p:sp>
        <p:nvSpPr>
          <p:cNvPr id="3" name="Symbol zastępczy zawartości 2"/>
          <p:cNvSpPr>
            <a:spLocks noGrp="1"/>
          </p:cNvSpPr>
          <p:nvPr>
            <p:ph idx="1"/>
          </p:nvPr>
        </p:nvSpPr>
        <p:spPr>
          <a:xfrm>
            <a:off x="0" y="962642"/>
            <a:ext cx="12192000" cy="5895357"/>
          </a:xfrm>
        </p:spPr>
        <p:txBody>
          <a:bodyPr>
            <a:noAutofit/>
          </a:bodyPr>
          <a:lstStyle/>
          <a:p>
            <a:pPr marL="514350" indent="-514350">
              <a:buAutoNum type="arabicPeriod"/>
            </a:pPr>
            <a:r>
              <a:rPr lang="pl-PL" sz="3200" dirty="0"/>
              <a:t>Trójszczeblowy charakter:</a:t>
            </a:r>
          </a:p>
          <a:p>
            <a:pPr marL="971550" lvl="1" indent="-514350">
              <a:buFont typeface="+mj-lt"/>
              <a:buAutoNum type="alphaLcParenR"/>
            </a:pPr>
            <a:r>
              <a:rPr lang="pl-PL" dirty="0"/>
              <a:t>sądy rejonowe</a:t>
            </a:r>
          </a:p>
          <a:p>
            <a:pPr marL="971550" lvl="1" indent="-514350">
              <a:buFont typeface="+mj-lt"/>
              <a:buAutoNum type="alphaLcParenR"/>
            </a:pPr>
            <a:r>
              <a:rPr lang="pl-PL" dirty="0"/>
              <a:t>sądy okręgowe</a:t>
            </a:r>
          </a:p>
          <a:p>
            <a:pPr marL="971550" lvl="1" indent="-514350">
              <a:buFont typeface="+mj-lt"/>
              <a:buAutoNum type="alphaLcParenR"/>
            </a:pPr>
            <a:r>
              <a:rPr lang="pl-PL" dirty="0"/>
              <a:t>sądy apelacyjne</a:t>
            </a:r>
          </a:p>
          <a:p>
            <a:pPr marL="514350" indent="-514350">
              <a:buFont typeface="+mj-lt"/>
              <a:buAutoNum type="arabicPeriod"/>
            </a:pPr>
            <a:r>
              <a:rPr lang="pl-PL" dirty="0"/>
              <a:t>Tworzy, znosi oraz ustala ich siedziby i obszary właściwości:</a:t>
            </a:r>
          </a:p>
          <a:p>
            <a:pPr marL="971550" lvl="1" indent="-514350">
              <a:buFont typeface="+mj-lt"/>
              <a:buAutoNum type="alphaLcParenR"/>
            </a:pPr>
            <a:r>
              <a:rPr lang="pl-PL" dirty="0"/>
              <a:t>Minister Sprawiedliwości</a:t>
            </a:r>
          </a:p>
          <a:p>
            <a:pPr marL="971550" lvl="1" indent="-514350">
              <a:buFont typeface="+mj-lt"/>
              <a:buAutoNum type="alphaLcParenR"/>
            </a:pPr>
            <a:r>
              <a:rPr lang="pl-PL" dirty="0"/>
              <a:t>po zasięgnięciu opinii KRS</a:t>
            </a:r>
          </a:p>
          <a:p>
            <a:pPr marL="971550" lvl="1" indent="-514350">
              <a:buFont typeface="+mj-lt"/>
              <a:buAutoNum type="alphaLcParenR"/>
            </a:pPr>
            <a:r>
              <a:rPr lang="pl-PL" dirty="0"/>
              <a:t>w drodze rozporządzenia</a:t>
            </a:r>
          </a:p>
          <a:p>
            <a:pPr marL="514350" indent="-514350">
              <a:buFont typeface="+mj-lt"/>
              <a:buAutoNum type="arabicPeriod"/>
            </a:pPr>
            <a:endParaRPr lang="pl-PL" dirty="0"/>
          </a:p>
          <a:p>
            <a:pPr marL="0" indent="0">
              <a:buNone/>
            </a:pPr>
            <a:r>
              <a:rPr lang="pl-PL" sz="3200" dirty="0"/>
              <a:t>	</a:t>
            </a:r>
          </a:p>
          <a:p>
            <a:pPr marL="0" indent="0">
              <a:buNone/>
            </a:pPr>
            <a:endParaRPr lang="pl-PL" sz="3200" dirty="0"/>
          </a:p>
          <a:p>
            <a:pPr marL="514350" indent="-514350">
              <a:buAutoNum type="arabicPeriod"/>
            </a:pPr>
            <a:endParaRPr lang="pl-PL" sz="3200" dirty="0"/>
          </a:p>
        </p:txBody>
      </p:sp>
    </p:spTree>
    <p:extLst>
      <p:ext uri="{BB962C8B-B14F-4D97-AF65-F5344CB8AC3E}">
        <p14:creationId xmlns:p14="http://schemas.microsoft.com/office/powerpoint/2010/main" val="99869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Sądy powszechne</a:t>
            </a:r>
          </a:p>
        </p:txBody>
      </p:sp>
      <p:sp>
        <p:nvSpPr>
          <p:cNvPr id="3" name="Symbol zastępczy zawartości 2"/>
          <p:cNvSpPr>
            <a:spLocks noGrp="1"/>
          </p:cNvSpPr>
          <p:nvPr>
            <p:ph idx="1"/>
          </p:nvPr>
        </p:nvSpPr>
        <p:spPr>
          <a:xfrm>
            <a:off x="0" y="962642"/>
            <a:ext cx="12192000" cy="5895357"/>
          </a:xfrm>
        </p:spPr>
        <p:txBody>
          <a:bodyPr>
            <a:noAutofit/>
          </a:bodyPr>
          <a:lstStyle/>
          <a:p>
            <a:pPr marL="514350" indent="-514350">
              <a:buAutoNum type="arabicPeriod"/>
            </a:pPr>
            <a:r>
              <a:rPr lang="pl-PL" sz="3200" dirty="0"/>
              <a:t>Trójszczeblowy charakter:</a:t>
            </a:r>
          </a:p>
          <a:p>
            <a:pPr marL="971550" lvl="1" indent="-514350">
              <a:buFont typeface="+mj-lt"/>
              <a:buAutoNum type="alphaLcParenR"/>
            </a:pPr>
            <a:r>
              <a:rPr lang="pl-PL" dirty="0"/>
              <a:t>sądy rejonowe</a:t>
            </a:r>
          </a:p>
          <a:p>
            <a:pPr marL="971550" lvl="1" indent="-514350">
              <a:buFont typeface="+mj-lt"/>
              <a:buAutoNum type="alphaLcParenR"/>
            </a:pPr>
            <a:r>
              <a:rPr lang="pl-PL" dirty="0"/>
              <a:t>sądy okręgowe</a:t>
            </a:r>
          </a:p>
          <a:p>
            <a:pPr marL="971550" lvl="1" indent="-514350">
              <a:buFont typeface="+mj-lt"/>
              <a:buAutoNum type="alphaLcParenR"/>
            </a:pPr>
            <a:r>
              <a:rPr lang="pl-PL" dirty="0"/>
              <a:t>sądy apelacyjne</a:t>
            </a:r>
          </a:p>
          <a:p>
            <a:pPr marL="514350" indent="-514350">
              <a:buFont typeface="+mj-lt"/>
              <a:buAutoNum type="arabicPeriod"/>
            </a:pPr>
            <a:r>
              <a:rPr lang="pl-PL" dirty="0"/>
              <a:t>Sądy rejonowe:</a:t>
            </a:r>
          </a:p>
          <a:p>
            <a:pPr marL="971550" lvl="1" indent="-514350">
              <a:buFont typeface="+mj-lt"/>
              <a:buAutoNum type="alphaUcPeriod"/>
            </a:pPr>
            <a:r>
              <a:rPr lang="pl-PL" dirty="0"/>
              <a:t>Dla jednej lub dla wielu gmin albo dla części gminy</a:t>
            </a:r>
          </a:p>
          <a:p>
            <a:pPr marL="971550" lvl="1" indent="-514350">
              <a:buFont typeface="+mj-lt"/>
              <a:buAutoNum type="alphaUcPeriod"/>
            </a:pPr>
            <a:r>
              <a:rPr lang="pl-PL" dirty="0"/>
              <a:t>Wydziały (obligatoryjnie):</a:t>
            </a:r>
          </a:p>
          <a:p>
            <a:pPr marL="1428750" lvl="2" indent="-514350">
              <a:buFont typeface="+mj-lt"/>
              <a:buAutoNum type="arabicPeriod"/>
            </a:pPr>
            <a:r>
              <a:rPr lang="pl-PL" dirty="0"/>
              <a:t>cywilny</a:t>
            </a:r>
          </a:p>
          <a:p>
            <a:pPr marL="1428750" lvl="2" indent="-514350">
              <a:buFont typeface="+mj-lt"/>
              <a:buAutoNum type="arabicPeriod"/>
            </a:pPr>
            <a:r>
              <a:rPr lang="pl-PL" dirty="0"/>
              <a:t>karny</a:t>
            </a:r>
          </a:p>
          <a:p>
            <a:pPr marL="914400" lvl="1" indent="-457200">
              <a:buFont typeface="+mj-lt"/>
              <a:buAutoNum type="alphaUcPeriod"/>
            </a:pPr>
            <a:r>
              <a:rPr lang="pl-PL" dirty="0"/>
              <a:t>Wydziały (fakultatywnie):</a:t>
            </a:r>
          </a:p>
          <a:p>
            <a:pPr marL="1257300" lvl="2" indent="-342900">
              <a:buFont typeface="+mj-lt"/>
              <a:buAutoNum type="arabicPeriod"/>
            </a:pPr>
            <a:r>
              <a:rPr lang="pl-PL" dirty="0"/>
              <a:t>ksiąg wieczystych</a:t>
            </a:r>
          </a:p>
          <a:p>
            <a:pPr marL="1257300" lvl="2" indent="-342900">
              <a:buFont typeface="+mj-lt"/>
              <a:buAutoNum type="arabicPeriod"/>
            </a:pPr>
            <a:r>
              <a:rPr lang="pl-PL" dirty="0"/>
              <a:t>rodzinny i nieletnich</a:t>
            </a:r>
          </a:p>
          <a:p>
            <a:pPr marL="1257300" lvl="2" indent="-342900">
              <a:buFont typeface="+mj-lt"/>
              <a:buAutoNum type="arabicPeriod"/>
            </a:pPr>
            <a:r>
              <a:rPr lang="pl-PL" dirty="0"/>
              <a:t>pracy i ubezpieczeń społecznych (albo osobno każdy z nich)</a:t>
            </a:r>
          </a:p>
          <a:p>
            <a:pPr marL="1257300" lvl="2" indent="-342900">
              <a:buFont typeface="+mj-lt"/>
              <a:buAutoNum type="arabicPeriod"/>
            </a:pPr>
            <a:r>
              <a:rPr lang="pl-PL" dirty="0"/>
              <a:t>gospodarczy</a:t>
            </a:r>
          </a:p>
          <a:p>
            <a:pPr marL="514350" indent="-514350">
              <a:buFont typeface="+mj-lt"/>
              <a:buAutoNum type="arabicPeriod"/>
            </a:pPr>
            <a:endParaRPr lang="pl-PL" dirty="0"/>
          </a:p>
          <a:p>
            <a:pPr marL="0" indent="0">
              <a:buNone/>
            </a:pPr>
            <a:r>
              <a:rPr lang="pl-PL" sz="3200" dirty="0"/>
              <a:t>	</a:t>
            </a:r>
          </a:p>
          <a:p>
            <a:pPr marL="0" indent="0">
              <a:buNone/>
            </a:pPr>
            <a:endParaRPr lang="pl-PL" sz="3200" dirty="0"/>
          </a:p>
          <a:p>
            <a:pPr marL="514350" indent="-514350">
              <a:buAutoNum type="arabicPeriod"/>
            </a:pPr>
            <a:endParaRPr lang="pl-PL" sz="3200" dirty="0"/>
          </a:p>
        </p:txBody>
      </p:sp>
    </p:spTree>
    <p:extLst>
      <p:ext uri="{BB962C8B-B14F-4D97-AF65-F5344CB8AC3E}">
        <p14:creationId xmlns:p14="http://schemas.microsoft.com/office/powerpoint/2010/main" val="363283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8489" y="-168678"/>
            <a:ext cx="10515600" cy="957074"/>
          </a:xfrm>
        </p:spPr>
        <p:txBody>
          <a:bodyPr/>
          <a:lstStyle/>
          <a:p>
            <a:pPr algn="ctr"/>
            <a:r>
              <a:rPr lang="pl-PL" dirty="0"/>
              <a:t>Sądy powszechne</a:t>
            </a:r>
          </a:p>
        </p:txBody>
      </p:sp>
      <p:sp>
        <p:nvSpPr>
          <p:cNvPr id="3" name="Symbol zastępczy zawartości 2"/>
          <p:cNvSpPr>
            <a:spLocks noGrp="1"/>
          </p:cNvSpPr>
          <p:nvPr>
            <p:ph idx="1"/>
          </p:nvPr>
        </p:nvSpPr>
        <p:spPr>
          <a:xfrm>
            <a:off x="0" y="635096"/>
            <a:ext cx="12192000" cy="6222904"/>
          </a:xfrm>
        </p:spPr>
        <p:txBody>
          <a:bodyPr>
            <a:noAutofit/>
          </a:bodyPr>
          <a:lstStyle/>
          <a:p>
            <a:pPr marL="514350" indent="-514350">
              <a:buFont typeface="+mj-lt"/>
              <a:buAutoNum type="arabicPeriod"/>
            </a:pPr>
            <a:r>
              <a:rPr lang="pl-PL" sz="2400" dirty="0"/>
              <a:t>Sądy okręgowe:</a:t>
            </a:r>
          </a:p>
          <a:p>
            <a:pPr marL="971550" lvl="1" indent="-514350">
              <a:buFont typeface="+mj-lt"/>
              <a:buAutoNum type="alphaUcPeriod"/>
            </a:pPr>
            <a:r>
              <a:rPr lang="pl-PL" sz="2000" dirty="0"/>
              <a:t>Dla obszaru właściwości co najmniej dwóch sądów rejonowych</a:t>
            </a:r>
          </a:p>
          <a:p>
            <a:pPr marL="971550" lvl="1" indent="-514350">
              <a:buFont typeface="+mj-lt"/>
              <a:buAutoNum type="alphaUcPeriod"/>
            </a:pPr>
            <a:r>
              <a:rPr lang="pl-PL" sz="2000" dirty="0"/>
              <a:t>Wydziały (obligatoryjnie):</a:t>
            </a:r>
          </a:p>
          <a:p>
            <a:pPr marL="1428750" lvl="2" indent="-514350">
              <a:buFont typeface="+mj-lt"/>
              <a:buAutoNum type="arabicPeriod"/>
            </a:pPr>
            <a:r>
              <a:rPr lang="pl-PL" sz="1800" dirty="0"/>
              <a:t>cywilny (obejmuje też sprawy z zakresu prawa rodzinnego)</a:t>
            </a:r>
          </a:p>
          <a:p>
            <a:pPr marL="1428750" lvl="2" indent="-514350">
              <a:buFont typeface="+mj-lt"/>
              <a:buAutoNum type="arabicPeriod"/>
            </a:pPr>
            <a:r>
              <a:rPr lang="pl-PL" sz="1800" dirty="0"/>
              <a:t>karny</a:t>
            </a:r>
          </a:p>
          <a:p>
            <a:pPr marL="914400" lvl="1" indent="-457200">
              <a:buFont typeface="+mj-lt"/>
              <a:buAutoNum type="alphaUcPeriod"/>
            </a:pPr>
            <a:r>
              <a:rPr lang="pl-PL" sz="2000" dirty="0"/>
              <a:t>Wydziały (fakultatywnie):</a:t>
            </a:r>
          </a:p>
          <a:p>
            <a:pPr marL="1257300" lvl="2" indent="-342900">
              <a:buFont typeface="+mj-lt"/>
              <a:buAutoNum type="arabicPeriod"/>
            </a:pPr>
            <a:r>
              <a:rPr lang="pl-PL" sz="1800" dirty="0"/>
              <a:t>pracy i ubezpieczeń społecznych (albo osobno każdy z nich)</a:t>
            </a:r>
          </a:p>
          <a:p>
            <a:pPr marL="1257300" lvl="2" indent="-342900">
              <a:buFont typeface="+mj-lt"/>
              <a:buAutoNum type="arabicPeriod"/>
            </a:pPr>
            <a:r>
              <a:rPr lang="pl-PL" sz="1800" dirty="0"/>
              <a:t>gospodarczy</a:t>
            </a:r>
          </a:p>
          <a:p>
            <a:pPr marL="800100" lvl="1" indent="-342900">
              <a:buFont typeface="+mj-lt"/>
              <a:buAutoNum type="alphaUcPeriod"/>
            </a:pPr>
            <a:r>
              <a:rPr lang="pl-PL" sz="2000" dirty="0"/>
              <a:t>W Sądzie Okręgowym w Warszawie ponadto:</a:t>
            </a:r>
          </a:p>
          <a:p>
            <a:pPr marL="1371600" lvl="2" indent="-457200">
              <a:buFont typeface="+mj-lt"/>
              <a:buAutoNum type="arabicPeriod"/>
            </a:pPr>
            <a:r>
              <a:rPr lang="pl-PL" sz="1800" dirty="0"/>
              <a:t>sąd ochrony konkurencji i konsumentów</a:t>
            </a:r>
          </a:p>
          <a:p>
            <a:pPr marL="1371600" lvl="2" indent="-457200">
              <a:buFont typeface="+mj-lt"/>
              <a:buAutoNum type="arabicPeriod"/>
            </a:pPr>
            <a:r>
              <a:rPr lang="pl-PL" sz="1800" dirty="0"/>
              <a:t>sąd rejestrowy</a:t>
            </a:r>
          </a:p>
          <a:p>
            <a:pPr marL="1371600" lvl="2" indent="-457200">
              <a:buFont typeface="+mj-lt"/>
              <a:buAutoNum type="arabicPeriod"/>
            </a:pPr>
            <a:r>
              <a:rPr lang="pl-PL" sz="1800" dirty="0"/>
              <a:t>sąd wspólnotowych znaków towarowych i wzorów przemysłowych</a:t>
            </a:r>
          </a:p>
          <a:p>
            <a:pPr marL="457200" indent="-457200">
              <a:buFont typeface="+mj-lt"/>
              <a:buAutoNum type="arabicPeriod"/>
            </a:pPr>
            <a:r>
              <a:rPr lang="pl-PL" sz="2400" dirty="0"/>
              <a:t>Sądy apelacyjne (11):</a:t>
            </a:r>
          </a:p>
          <a:p>
            <a:pPr marL="914400" lvl="1" indent="-457200">
              <a:buFont typeface="+mj-lt"/>
              <a:buAutoNum type="alphaUcPeriod"/>
            </a:pPr>
            <a:r>
              <a:rPr lang="pl-PL" sz="2000" dirty="0"/>
              <a:t>Dla obszaru właściwości co najmniej dwóch sądów okręgowych</a:t>
            </a:r>
          </a:p>
          <a:p>
            <a:pPr marL="914400" lvl="1" indent="-457200">
              <a:buFont typeface="+mj-lt"/>
              <a:buAutoNum type="alphaUcPeriod"/>
            </a:pPr>
            <a:r>
              <a:rPr lang="pl-PL" sz="2000" dirty="0"/>
              <a:t>Wydziały:</a:t>
            </a:r>
          </a:p>
          <a:p>
            <a:pPr marL="1371600" lvl="2" indent="-457200">
              <a:buFont typeface="+mj-lt"/>
              <a:buAutoNum type="arabicPeriod"/>
            </a:pPr>
            <a:r>
              <a:rPr lang="pl-PL" sz="1800" dirty="0"/>
              <a:t>cywilny</a:t>
            </a:r>
          </a:p>
          <a:p>
            <a:pPr marL="1371600" lvl="2" indent="-457200">
              <a:buFont typeface="+mj-lt"/>
              <a:buAutoNum type="arabicPeriod"/>
            </a:pPr>
            <a:r>
              <a:rPr lang="pl-PL" sz="1800" dirty="0"/>
              <a:t>karny</a:t>
            </a:r>
          </a:p>
          <a:p>
            <a:pPr marL="1371600" lvl="2" indent="-457200">
              <a:buFont typeface="+mj-lt"/>
              <a:buAutoNum type="arabicPeriod"/>
            </a:pPr>
            <a:r>
              <a:rPr lang="pl-PL" sz="1800" dirty="0"/>
              <a:t>pracy i ubezpieczeń społecznych</a:t>
            </a:r>
          </a:p>
          <a:p>
            <a:pPr marL="514350" indent="-514350">
              <a:buFont typeface="+mj-lt"/>
              <a:buAutoNum type="arabicPeriod"/>
            </a:pPr>
            <a:endParaRPr lang="pl-PL" dirty="0"/>
          </a:p>
          <a:p>
            <a:pPr marL="0" indent="0">
              <a:buNone/>
            </a:pPr>
            <a:r>
              <a:rPr lang="pl-PL" sz="3200" dirty="0"/>
              <a:t>	</a:t>
            </a:r>
          </a:p>
          <a:p>
            <a:pPr marL="0" indent="0">
              <a:buNone/>
            </a:pPr>
            <a:endParaRPr lang="pl-PL" sz="3200" dirty="0"/>
          </a:p>
          <a:p>
            <a:pPr marL="514350" indent="-514350">
              <a:buAutoNum type="arabicPeriod"/>
            </a:pPr>
            <a:endParaRPr lang="pl-PL" sz="3200" dirty="0"/>
          </a:p>
        </p:txBody>
      </p:sp>
    </p:spTree>
    <p:extLst>
      <p:ext uri="{BB962C8B-B14F-4D97-AF65-F5344CB8AC3E}">
        <p14:creationId xmlns:p14="http://schemas.microsoft.com/office/powerpoint/2010/main" val="217594011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TotalTime>
  <Words>3114</Words>
  <Application>Microsoft Office PowerPoint</Application>
  <PresentationFormat>Panoramiczny</PresentationFormat>
  <Paragraphs>401</Paragraphs>
  <Slides>39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39</vt:i4>
      </vt:variant>
    </vt:vector>
  </HeadingPairs>
  <TitlesOfParts>
    <vt:vector size="44" baseType="lpstr">
      <vt:lpstr>Arial</vt:lpstr>
      <vt:lpstr>Calibri</vt:lpstr>
      <vt:lpstr>Calibri Light</vt:lpstr>
      <vt:lpstr>Wingdings</vt:lpstr>
      <vt:lpstr>Motyw pakietu Office</vt:lpstr>
      <vt:lpstr>Prawo konstytucyjne </vt:lpstr>
      <vt:lpstr>Cechy wspólne władzy sądowniczej</vt:lpstr>
      <vt:lpstr>SĄDY</vt:lpstr>
      <vt:lpstr>Wymiar sprawiedliwości</vt:lpstr>
      <vt:lpstr>Najważniejsze akty normatywne</vt:lpstr>
      <vt:lpstr>Struktura sądów</vt:lpstr>
      <vt:lpstr>Sądy powszechne</vt:lpstr>
      <vt:lpstr>Sądy powszechne</vt:lpstr>
      <vt:lpstr>Sądy powszechne</vt:lpstr>
      <vt:lpstr>Sądy powszechne</vt:lpstr>
      <vt:lpstr>Organy sądów powszechnych</vt:lpstr>
      <vt:lpstr>Organy sądów powszechnych</vt:lpstr>
      <vt:lpstr>Samorząd sędziowski</vt:lpstr>
      <vt:lpstr>Samorząd sędziowski</vt:lpstr>
      <vt:lpstr>Sądy wojskowe</vt:lpstr>
      <vt:lpstr>Zgromadzenie Sędziów Sądów Wojskowych</vt:lpstr>
      <vt:lpstr>Organy sądów wojskowych</vt:lpstr>
      <vt:lpstr>Sądy administracyjne</vt:lpstr>
      <vt:lpstr>Organy WSA</vt:lpstr>
      <vt:lpstr>Organy NSA</vt:lpstr>
      <vt:lpstr>Struktura NSA</vt:lpstr>
      <vt:lpstr>Uchwały NSA</vt:lpstr>
      <vt:lpstr>Organy Sądu Najwyższego</vt:lpstr>
      <vt:lpstr>Struktura SN</vt:lpstr>
      <vt:lpstr>Uchwały SN</vt:lpstr>
      <vt:lpstr>Uchwały SN</vt:lpstr>
      <vt:lpstr>Krajowa Rada Sądownictwa</vt:lpstr>
      <vt:lpstr>Niezawisłość sędziowska</vt:lpstr>
      <vt:lpstr>Przesłanki objęcia funkcji sędziego sądu rejonowego</vt:lpstr>
      <vt:lpstr>Przesłanki objęcia funkcji sędziego sądu rejonowego</vt:lpstr>
      <vt:lpstr>Etapy procedury nominacyjnej</vt:lpstr>
      <vt:lpstr>Personalne gwarancje niezawisłości</vt:lpstr>
      <vt:lpstr>Konstytucyjne zasady działania sądów</vt:lpstr>
      <vt:lpstr>Trybunał Stanu</vt:lpstr>
      <vt:lpstr>Art. 198 Konstytucji RP</vt:lpstr>
      <vt:lpstr>Art. 199 Konstytucji RP</vt:lpstr>
      <vt:lpstr>Art. 200 Konstytucji RP</vt:lpstr>
      <vt:lpstr>Kazus nr 1</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konstytucyjne I zajęcia</dc:title>
  <dc:creator>Mateusz</dc:creator>
  <cp:lastModifiedBy>Mateusz</cp:lastModifiedBy>
  <cp:revision>218</cp:revision>
  <dcterms:created xsi:type="dcterms:W3CDTF">2015-03-02T14:41:58Z</dcterms:created>
  <dcterms:modified xsi:type="dcterms:W3CDTF">2017-05-04T21:17:43Z</dcterms:modified>
</cp:coreProperties>
</file>