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82"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41F135B9-D9EF-42AA-BDEB-E0914EAFADAB}" type="datetimeFigureOut">
              <a:rPr lang="pl-PL" smtClean="0"/>
              <a:t>2016-05-03</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401184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41F135B9-D9EF-42AA-BDEB-E0914EAFADAB}" type="datetimeFigureOut">
              <a:rPr lang="pl-PL" smtClean="0"/>
              <a:t>2016-05-03</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231525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41F135B9-D9EF-42AA-BDEB-E0914EAFADAB}" type="datetimeFigureOut">
              <a:rPr lang="pl-PL" smtClean="0"/>
              <a:t>2016-05-03</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1501065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41F135B9-D9EF-42AA-BDEB-E0914EAFADAB}" type="datetimeFigureOut">
              <a:rPr lang="pl-PL" smtClean="0"/>
              <a:t>2016-05-03</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519730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41F135B9-D9EF-42AA-BDEB-E0914EAFADAB}" type="datetimeFigureOut">
              <a:rPr lang="pl-PL" smtClean="0"/>
              <a:t>2016-05-03</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2476944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41F135B9-D9EF-42AA-BDEB-E0914EAFADAB}" type="datetimeFigureOut">
              <a:rPr lang="pl-PL" smtClean="0"/>
              <a:t>2016-05-03</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4030626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41F135B9-D9EF-42AA-BDEB-E0914EAFADAB}" type="datetimeFigureOut">
              <a:rPr lang="pl-PL" smtClean="0"/>
              <a:t>2016-05-03</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822094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41F135B9-D9EF-42AA-BDEB-E0914EAFADAB}" type="datetimeFigureOut">
              <a:rPr lang="pl-PL" smtClean="0"/>
              <a:t>2016-05-03</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232899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1F135B9-D9EF-42AA-BDEB-E0914EAFADAB}" type="datetimeFigureOut">
              <a:rPr lang="pl-PL" smtClean="0"/>
              <a:t>2016-05-03</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588497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41F135B9-D9EF-42AA-BDEB-E0914EAFADAB}" type="datetimeFigureOut">
              <a:rPr lang="pl-PL" smtClean="0"/>
              <a:t>2016-05-03</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16898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41F135B9-D9EF-42AA-BDEB-E0914EAFADAB}" type="datetimeFigureOut">
              <a:rPr lang="pl-PL" smtClean="0"/>
              <a:t>2016-05-03</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DCEE6649-3464-40F5-9E19-6514751F9B1F}" type="slidenum">
              <a:rPr lang="pl-PL" smtClean="0"/>
              <a:t>‹#›</a:t>
            </a:fld>
            <a:endParaRPr lang="pl-PL" dirty="0"/>
          </a:p>
        </p:txBody>
      </p:sp>
    </p:spTree>
    <p:extLst>
      <p:ext uri="{BB962C8B-B14F-4D97-AF65-F5344CB8AC3E}">
        <p14:creationId xmlns:p14="http://schemas.microsoft.com/office/powerpoint/2010/main" val="360937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135B9-D9EF-42AA-BDEB-E0914EAFADAB}" type="datetimeFigureOut">
              <a:rPr lang="pl-PL" smtClean="0"/>
              <a:t>2016-05-03</a:t>
            </a:fld>
            <a:endParaRPr lang="pl-PL" dirty="0"/>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E6649-3464-40F5-9E19-6514751F9B1F}" type="slidenum">
              <a:rPr lang="pl-PL" smtClean="0"/>
              <a:t>‹#›</a:t>
            </a:fld>
            <a:endParaRPr lang="pl-PL" dirty="0"/>
          </a:p>
        </p:txBody>
      </p:sp>
    </p:spTree>
    <p:extLst>
      <p:ext uri="{BB962C8B-B14F-4D97-AF65-F5344CB8AC3E}">
        <p14:creationId xmlns:p14="http://schemas.microsoft.com/office/powerpoint/2010/main" val="2222902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Prawo konstytucyjne</a:t>
            </a:r>
            <a:br>
              <a:rPr lang="pl-PL" dirty="0"/>
            </a:br>
            <a:r>
              <a:rPr lang="pl-PL" dirty="0"/>
              <a:t>V zajęcia</a:t>
            </a:r>
          </a:p>
        </p:txBody>
      </p:sp>
      <p:sp>
        <p:nvSpPr>
          <p:cNvPr id="3" name="Podtytuł 2"/>
          <p:cNvSpPr>
            <a:spLocks noGrp="1"/>
          </p:cNvSpPr>
          <p:nvPr>
            <p:ph type="subTitle" idx="1"/>
          </p:nvPr>
        </p:nvSpPr>
        <p:spPr/>
        <p:txBody>
          <a:bodyPr/>
          <a:lstStyle/>
          <a:p>
            <a:r>
              <a:rPr lang="pl-PL" dirty="0"/>
              <a:t>Prezydent RP i Rada Ministrów</a:t>
            </a:r>
          </a:p>
        </p:txBody>
      </p:sp>
      <p:sp>
        <p:nvSpPr>
          <p:cNvPr id="4" name="Podtytuł 2"/>
          <p:cNvSpPr txBox="1">
            <a:spLocks/>
          </p:cNvSpPr>
          <p:nvPr/>
        </p:nvSpPr>
        <p:spPr>
          <a:xfrm>
            <a:off x="7987049" y="5257800"/>
            <a:ext cx="3719848" cy="1260620"/>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pl-PL" dirty="0"/>
              <a:t>Mateusz Radajewski</a:t>
            </a:r>
          </a:p>
          <a:p>
            <a:pPr algn="just"/>
            <a:r>
              <a:rPr lang="pl-PL" dirty="0"/>
              <a:t>Katedra Prawa Konstytucyjnego</a:t>
            </a:r>
          </a:p>
          <a:p>
            <a:pPr algn="just"/>
            <a:r>
              <a:rPr lang="pl-PL" dirty="0"/>
              <a:t>Wydział Prawa, Administracji i Ekonomii</a:t>
            </a:r>
          </a:p>
          <a:p>
            <a:pPr algn="just"/>
            <a:r>
              <a:rPr lang="pl-PL" dirty="0"/>
              <a:t>Uniwersytet Wrocławski</a:t>
            </a:r>
          </a:p>
        </p:txBody>
      </p:sp>
    </p:spTree>
    <p:extLst>
      <p:ext uri="{BB962C8B-B14F-4D97-AF65-F5344CB8AC3E}">
        <p14:creationId xmlns:p14="http://schemas.microsoft.com/office/powerpoint/2010/main" val="1328907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136 Konstytucji RP</a:t>
            </a:r>
          </a:p>
        </p:txBody>
      </p:sp>
      <p:sp>
        <p:nvSpPr>
          <p:cNvPr id="3" name="Symbol zastępczy zawartości 2"/>
          <p:cNvSpPr>
            <a:spLocks noGrp="1"/>
          </p:cNvSpPr>
          <p:nvPr>
            <p:ph idx="1"/>
          </p:nvPr>
        </p:nvSpPr>
        <p:spPr>
          <a:xfrm>
            <a:off x="54591" y="842986"/>
            <a:ext cx="11244618" cy="6015014"/>
          </a:xfrm>
        </p:spPr>
        <p:txBody>
          <a:bodyPr>
            <a:noAutofit/>
          </a:bodyPr>
          <a:lstStyle/>
          <a:p>
            <a:pPr marL="0" indent="0">
              <a:buNone/>
            </a:pPr>
            <a:r>
              <a:rPr lang="pl-PL" sz="3200" dirty="0"/>
              <a:t>W razie bezpośredniego, zewnętrznego zagrożenia państwa Prezydent Rzeczypospolitej, na wniosek Prezesa Rady Ministrów, zarządza powszechną lub częściową mobilizację i użycie Sił Zbrojnych do obrony Rzeczypospolitej Polskiej.</a:t>
            </a:r>
            <a:endParaRPr lang="pl-PL" sz="2400" dirty="0"/>
          </a:p>
        </p:txBody>
      </p:sp>
    </p:spTree>
    <p:extLst>
      <p:ext uri="{BB962C8B-B14F-4D97-AF65-F5344CB8AC3E}">
        <p14:creationId xmlns:p14="http://schemas.microsoft.com/office/powerpoint/2010/main" val="3398506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137 Konstytucji RP</a:t>
            </a:r>
          </a:p>
        </p:txBody>
      </p:sp>
      <p:sp>
        <p:nvSpPr>
          <p:cNvPr id="3" name="Symbol zastępczy zawartości 2"/>
          <p:cNvSpPr>
            <a:spLocks noGrp="1"/>
          </p:cNvSpPr>
          <p:nvPr>
            <p:ph idx="1"/>
          </p:nvPr>
        </p:nvSpPr>
        <p:spPr>
          <a:xfrm>
            <a:off x="54591" y="842986"/>
            <a:ext cx="11244618" cy="6015014"/>
          </a:xfrm>
        </p:spPr>
        <p:txBody>
          <a:bodyPr>
            <a:noAutofit/>
          </a:bodyPr>
          <a:lstStyle/>
          <a:p>
            <a:pPr marL="0" indent="0">
              <a:buNone/>
            </a:pPr>
            <a:r>
              <a:rPr lang="pl-PL" sz="3200" dirty="0"/>
              <a:t>Prezydent Rzeczypospolitej nadaje obywatelstwo polskie i wyraża zgodę na zrzeczenie się obywatelstwa polskiego.</a:t>
            </a:r>
            <a:endParaRPr lang="pl-PL" sz="2400" dirty="0"/>
          </a:p>
        </p:txBody>
      </p:sp>
    </p:spTree>
    <p:extLst>
      <p:ext uri="{BB962C8B-B14F-4D97-AF65-F5344CB8AC3E}">
        <p14:creationId xmlns:p14="http://schemas.microsoft.com/office/powerpoint/2010/main" val="754804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138 Konstytucji RP</a:t>
            </a:r>
          </a:p>
        </p:txBody>
      </p:sp>
      <p:sp>
        <p:nvSpPr>
          <p:cNvPr id="3" name="Symbol zastępczy zawartości 2"/>
          <p:cNvSpPr>
            <a:spLocks noGrp="1"/>
          </p:cNvSpPr>
          <p:nvPr>
            <p:ph idx="1"/>
          </p:nvPr>
        </p:nvSpPr>
        <p:spPr>
          <a:xfrm>
            <a:off x="54591" y="979465"/>
            <a:ext cx="11244618" cy="6015014"/>
          </a:xfrm>
        </p:spPr>
        <p:txBody>
          <a:bodyPr>
            <a:noAutofit/>
          </a:bodyPr>
          <a:lstStyle/>
          <a:p>
            <a:pPr marL="0" indent="0">
              <a:buNone/>
            </a:pPr>
            <a:r>
              <a:rPr lang="pl-PL" sz="3200" dirty="0"/>
              <a:t>Prezydent Rzeczypospolitej nadaje ordery i odznaczenia.</a:t>
            </a:r>
            <a:endParaRPr lang="pl-PL" sz="2400" dirty="0"/>
          </a:p>
        </p:txBody>
      </p:sp>
    </p:spTree>
    <p:extLst>
      <p:ext uri="{BB962C8B-B14F-4D97-AF65-F5344CB8AC3E}">
        <p14:creationId xmlns:p14="http://schemas.microsoft.com/office/powerpoint/2010/main" val="4019759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139 Konstytucji RP</a:t>
            </a:r>
          </a:p>
        </p:txBody>
      </p:sp>
      <p:sp>
        <p:nvSpPr>
          <p:cNvPr id="3" name="Symbol zastępczy zawartości 2"/>
          <p:cNvSpPr>
            <a:spLocks noGrp="1"/>
          </p:cNvSpPr>
          <p:nvPr>
            <p:ph idx="1"/>
          </p:nvPr>
        </p:nvSpPr>
        <p:spPr>
          <a:xfrm>
            <a:off x="54591" y="979465"/>
            <a:ext cx="11244618" cy="6015014"/>
          </a:xfrm>
        </p:spPr>
        <p:txBody>
          <a:bodyPr>
            <a:noAutofit/>
          </a:bodyPr>
          <a:lstStyle/>
          <a:p>
            <a:pPr marL="0" indent="0">
              <a:buNone/>
            </a:pPr>
            <a:r>
              <a:rPr lang="pl-PL" sz="3200" dirty="0"/>
              <a:t>Prezydent Rzeczypospolitej stosuje prawo łaski. Prawa łaski nie stosuje się do osób skazanych przez Trybunał Stanu.</a:t>
            </a:r>
            <a:endParaRPr lang="pl-PL" sz="2400" dirty="0"/>
          </a:p>
        </p:txBody>
      </p:sp>
    </p:spTree>
    <p:extLst>
      <p:ext uri="{BB962C8B-B14F-4D97-AF65-F5344CB8AC3E}">
        <p14:creationId xmlns:p14="http://schemas.microsoft.com/office/powerpoint/2010/main" val="736605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140 Konstytucji RP</a:t>
            </a:r>
          </a:p>
        </p:txBody>
      </p:sp>
      <p:sp>
        <p:nvSpPr>
          <p:cNvPr id="3" name="Symbol zastępczy zawartości 2"/>
          <p:cNvSpPr>
            <a:spLocks noGrp="1"/>
          </p:cNvSpPr>
          <p:nvPr>
            <p:ph idx="1"/>
          </p:nvPr>
        </p:nvSpPr>
        <p:spPr>
          <a:xfrm>
            <a:off x="54591" y="979465"/>
            <a:ext cx="11244618" cy="6015014"/>
          </a:xfrm>
        </p:spPr>
        <p:txBody>
          <a:bodyPr>
            <a:noAutofit/>
          </a:bodyPr>
          <a:lstStyle/>
          <a:p>
            <a:pPr marL="0" indent="0">
              <a:buNone/>
            </a:pPr>
            <a:r>
              <a:rPr lang="pl-PL" sz="3200" dirty="0"/>
              <a:t>Prezydent Rzeczypospolitej może zwracać się z orędziem do Sejmu, do Senatu lub do Zgromadzenia Narodowego. Orędzia nie czyni się przedmiotem debaty.</a:t>
            </a:r>
            <a:endParaRPr lang="pl-PL" sz="2400" dirty="0"/>
          </a:p>
        </p:txBody>
      </p:sp>
    </p:spTree>
    <p:extLst>
      <p:ext uri="{BB962C8B-B14F-4D97-AF65-F5344CB8AC3E}">
        <p14:creationId xmlns:p14="http://schemas.microsoft.com/office/powerpoint/2010/main" val="1745687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141 Konstytucji RP</a:t>
            </a:r>
          </a:p>
        </p:txBody>
      </p:sp>
      <p:sp>
        <p:nvSpPr>
          <p:cNvPr id="3" name="Symbol zastępczy zawartości 2"/>
          <p:cNvSpPr>
            <a:spLocks noGrp="1"/>
          </p:cNvSpPr>
          <p:nvPr>
            <p:ph idx="1"/>
          </p:nvPr>
        </p:nvSpPr>
        <p:spPr>
          <a:xfrm>
            <a:off x="54591" y="979465"/>
            <a:ext cx="11244618" cy="6015014"/>
          </a:xfrm>
        </p:spPr>
        <p:txBody>
          <a:bodyPr>
            <a:noAutofit/>
          </a:bodyPr>
          <a:lstStyle/>
          <a:p>
            <a:pPr marL="0" indent="0">
              <a:buNone/>
            </a:pPr>
            <a:r>
              <a:rPr lang="pl-PL" sz="3200" dirty="0"/>
              <a:t>1. W sprawach szczególnej wagi Prezydent Rzeczypospolitej może zwołać Radę Gabinetową. Radę Gabinetową tworzy Rada Ministrów obradująca pod przewodnictwem Prezydenta Rzeczypospolitej.</a:t>
            </a:r>
          </a:p>
          <a:p>
            <a:pPr marL="0" indent="0">
              <a:buNone/>
            </a:pPr>
            <a:r>
              <a:rPr lang="pl-PL" sz="3200" dirty="0"/>
              <a:t>2. Radzie Gabinetowej nie przysługują kompetencje Rady Ministrów.</a:t>
            </a:r>
          </a:p>
        </p:txBody>
      </p:sp>
    </p:spTree>
    <p:extLst>
      <p:ext uri="{BB962C8B-B14F-4D97-AF65-F5344CB8AC3E}">
        <p14:creationId xmlns:p14="http://schemas.microsoft.com/office/powerpoint/2010/main" val="1238524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142 Konstytucji RP</a:t>
            </a:r>
          </a:p>
        </p:txBody>
      </p:sp>
      <p:sp>
        <p:nvSpPr>
          <p:cNvPr id="3" name="Symbol zastępczy zawartości 2"/>
          <p:cNvSpPr>
            <a:spLocks noGrp="1"/>
          </p:cNvSpPr>
          <p:nvPr>
            <p:ph idx="1"/>
          </p:nvPr>
        </p:nvSpPr>
        <p:spPr>
          <a:xfrm>
            <a:off x="54591" y="979465"/>
            <a:ext cx="11244618" cy="6015014"/>
          </a:xfrm>
        </p:spPr>
        <p:txBody>
          <a:bodyPr>
            <a:noAutofit/>
          </a:bodyPr>
          <a:lstStyle/>
          <a:p>
            <a:pPr marL="0" indent="0">
              <a:buNone/>
            </a:pPr>
            <a:r>
              <a:rPr lang="pl-PL" sz="3200" dirty="0"/>
              <a:t>1. Prezydent Rzeczypospolitej wydaje rozporządzenia i zarządzenia na zasadach określonych w art. 92 i art. 93.</a:t>
            </a:r>
          </a:p>
          <a:p>
            <a:pPr marL="0" indent="0">
              <a:buNone/>
            </a:pPr>
            <a:r>
              <a:rPr lang="pl-PL" sz="3200" dirty="0"/>
              <a:t>2. Prezydent Rzeczypospolitej wydaje postanowienia w zakresie realizacji pozostałych swoich kompetencji.</a:t>
            </a:r>
          </a:p>
        </p:txBody>
      </p:sp>
    </p:spTree>
    <p:extLst>
      <p:ext uri="{BB962C8B-B14F-4D97-AF65-F5344CB8AC3E}">
        <p14:creationId xmlns:p14="http://schemas.microsoft.com/office/powerpoint/2010/main" val="1426236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143 Konstytucji RP</a:t>
            </a:r>
          </a:p>
        </p:txBody>
      </p:sp>
      <p:sp>
        <p:nvSpPr>
          <p:cNvPr id="3" name="Symbol zastępczy zawartości 2"/>
          <p:cNvSpPr>
            <a:spLocks noGrp="1"/>
          </p:cNvSpPr>
          <p:nvPr>
            <p:ph idx="1"/>
          </p:nvPr>
        </p:nvSpPr>
        <p:spPr>
          <a:xfrm>
            <a:off x="54591" y="979465"/>
            <a:ext cx="11244618" cy="6015014"/>
          </a:xfrm>
        </p:spPr>
        <p:txBody>
          <a:bodyPr>
            <a:noAutofit/>
          </a:bodyPr>
          <a:lstStyle/>
          <a:p>
            <a:pPr marL="0" indent="0">
              <a:buNone/>
            </a:pPr>
            <a:r>
              <a:rPr lang="pl-PL" sz="3200" dirty="0"/>
              <a:t>Organem pomocniczym Prezydenta Rzeczypospolitej jest Kancelaria Prezydenta Rzeczypospolitej. Prezydent Rzeczypospolitej nadaje statut Kancelarii oraz powołuje i odwołuje Szefa Kancelarii Prezydenta Rzeczypospolitej.</a:t>
            </a:r>
          </a:p>
        </p:txBody>
      </p:sp>
    </p:spTree>
    <p:extLst>
      <p:ext uri="{BB962C8B-B14F-4D97-AF65-F5344CB8AC3E}">
        <p14:creationId xmlns:p14="http://schemas.microsoft.com/office/powerpoint/2010/main" val="3147285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144 Konstytucji RP</a:t>
            </a:r>
          </a:p>
        </p:txBody>
      </p:sp>
      <p:sp>
        <p:nvSpPr>
          <p:cNvPr id="3" name="Symbol zastępczy zawartości 2"/>
          <p:cNvSpPr>
            <a:spLocks noGrp="1"/>
          </p:cNvSpPr>
          <p:nvPr>
            <p:ph idx="1"/>
          </p:nvPr>
        </p:nvSpPr>
        <p:spPr>
          <a:xfrm>
            <a:off x="54591" y="979465"/>
            <a:ext cx="11244618" cy="6015014"/>
          </a:xfrm>
        </p:spPr>
        <p:txBody>
          <a:bodyPr>
            <a:noAutofit/>
          </a:bodyPr>
          <a:lstStyle/>
          <a:p>
            <a:pPr marL="0" indent="0">
              <a:buNone/>
            </a:pPr>
            <a:r>
              <a:rPr lang="pl-PL" sz="3200" dirty="0"/>
              <a:t>1. Prezydent Rzeczypospolitej, korzystając ze swoich konstytucyjnych i ustawowych kompetencji, wydaje akty urzędowe.</a:t>
            </a:r>
          </a:p>
          <a:p>
            <a:pPr marL="0" indent="0">
              <a:buNone/>
            </a:pPr>
            <a:r>
              <a:rPr lang="pl-PL" sz="3200" dirty="0"/>
              <a:t>2. Akty urzędowe Prezydenta Rzeczypospolitej wymagają dla swojej ważności podpisu Prezesa Rady Ministrów, który przez podpisanie aktu ponosi odpowiedzialność przed Sejmem.</a:t>
            </a:r>
          </a:p>
          <a:p>
            <a:pPr marL="0" indent="0">
              <a:buNone/>
            </a:pPr>
            <a:r>
              <a:rPr lang="pl-PL" sz="3200" dirty="0"/>
              <a:t>3. (…)</a:t>
            </a:r>
          </a:p>
        </p:txBody>
      </p:sp>
    </p:spTree>
    <p:extLst>
      <p:ext uri="{BB962C8B-B14F-4D97-AF65-F5344CB8AC3E}">
        <p14:creationId xmlns:p14="http://schemas.microsoft.com/office/powerpoint/2010/main" val="2868529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145 Konstytucji RP</a:t>
            </a:r>
          </a:p>
        </p:txBody>
      </p:sp>
      <p:sp>
        <p:nvSpPr>
          <p:cNvPr id="3" name="Symbol zastępczy zawartości 2"/>
          <p:cNvSpPr>
            <a:spLocks noGrp="1"/>
          </p:cNvSpPr>
          <p:nvPr>
            <p:ph idx="1"/>
          </p:nvPr>
        </p:nvSpPr>
        <p:spPr>
          <a:xfrm>
            <a:off x="54591" y="979465"/>
            <a:ext cx="11244618" cy="6015014"/>
          </a:xfrm>
        </p:spPr>
        <p:txBody>
          <a:bodyPr>
            <a:noAutofit/>
          </a:bodyPr>
          <a:lstStyle/>
          <a:p>
            <a:pPr marL="0" indent="0">
              <a:buNone/>
            </a:pPr>
            <a:r>
              <a:rPr lang="pl-PL" sz="3200" dirty="0"/>
              <a:t>1. Prezydent Rzeczypospolitej za naruszenie Konstytucji, ustawy lub za popełnienie przestępstwa może być pociągnięty do odpowiedzialności przed Trybunałem Stanu.</a:t>
            </a:r>
          </a:p>
          <a:p>
            <a:pPr marL="0" indent="0">
              <a:buNone/>
            </a:pPr>
            <a:r>
              <a:rPr lang="pl-PL" sz="3200" dirty="0"/>
              <a:t>2. Postawienie Prezydenta Rzeczypospolitej w stan oskarżenia może nastąpić uchwałą Zgromadzenia Narodowego, podjętą większością co najmniej 2/3 głosów ustawowej liczby członków Zgromadzenia Narodowego na wniosek co najmniej 140 członków Zgromadzenia Narodowego.</a:t>
            </a:r>
          </a:p>
          <a:p>
            <a:pPr marL="0" indent="0">
              <a:buNone/>
            </a:pPr>
            <a:r>
              <a:rPr lang="pl-PL" sz="3200" dirty="0"/>
              <a:t>3. Z dniem podjęcia uchwały o postawieniu Prezydenta Rzeczypospolitej w stan oskarżenia przed Trybunałem Stanu sprawowanie urzędu przez Prezydenta Rzeczypospolitej ulega zawieszeniu. Przepis art. 131 stosuje się odpowiednio.</a:t>
            </a:r>
          </a:p>
        </p:txBody>
      </p:sp>
    </p:spTree>
    <p:extLst>
      <p:ext uri="{BB962C8B-B14F-4D97-AF65-F5344CB8AC3E}">
        <p14:creationId xmlns:p14="http://schemas.microsoft.com/office/powerpoint/2010/main" val="2569710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126 Konstytucji RP</a:t>
            </a:r>
          </a:p>
        </p:txBody>
      </p:sp>
      <p:sp>
        <p:nvSpPr>
          <p:cNvPr id="3" name="Symbol zastępczy zawartości 2"/>
          <p:cNvSpPr>
            <a:spLocks noGrp="1"/>
          </p:cNvSpPr>
          <p:nvPr>
            <p:ph idx="1"/>
          </p:nvPr>
        </p:nvSpPr>
        <p:spPr>
          <a:xfrm>
            <a:off x="54591" y="979464"/>
            <a:ext cx="11244618" cy="4916369"/>
          </a:xfrm>
        </p:spPr>
        <p:txBody>
          <a:bodyPr>
            <a:noAutofit/>
          </a:bodyPr>
          <a:lstStyle/>
          <a:p>
            <a:pPr marL="0" indent="0">
              <a:buNone/>
            </a:pPr>
            <a:r>
              <a:rPr lang="pl-PL" sz="3200" dirty="0"/>
              <a:t>1. Prezydent Rzeczypospolitej Polskiej jest najwyższym przedstawicielem Rzeczypospolitej Polskiej i gwarantem ciągłości władzy państwowej.</a:t>
            </a:r>
          </a:p>
          <a:p>
            <a:pPr marL="0" indent="0">
              <a:buNone/>
            </a:pPr>
            <a:r>
              <a:rPr lang="pl-PL" sz="3200" dirty="0"/>
              <a:t>2. Prezydent Rzeczypospolitej czuwa nad przestrzeganiem Konstytucji, stoi na straży suwerenności i bezpieczeństwa państwa oraz nienaruszalności i niepodzielności jego terytorium.</a:t>
            </a:r>
          </a:p>
          <a:p>
            <a:pPr marL="0" indent="0">
              <a:buNone/>
            </a:pPr>
            <a:r>
              <a:rPr lang="pl-PL" sz="3200" dirty="0"/>
              <a:t>3. Prezydent Rzeczypospolitej wykonuje swoje zadania w zakresie i na zasadach określonych w Konstytucji i ustawach.</a:t>
            </a:r>
          </a:p>
        </p:txBody>
      </p:sp>
    </p:spTree>
    <p:extLst>
      <p:ext uri="{BB962C8B-B14F-4D97-AF65-F5344CB8AC3E}">
        <p14:creationId xmlns:p14="http://schemas.microsoft.com/office/powerpoint/2010/main" val="3569139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59809" y="2560874"/>
            <a:ext cx="10515600" cy="957074"/>
          </a:xfrm>
        </p:spPr>
        <p:txBody>
          <a:bodyPr>
            <a:noAutofit/>
          </a:bodyPr>
          <a:lstStyle/>
          <a:p>
            <a:pPr algn="ctr"/>
            <a:r>
              <a:rPr lang="pl-PL" sz="7200" dirty="0"/>
              <a:t>Rada Ministrów</a:t>
            </a:r>
          </a:p>
        </p:txBody>
      </p:sp>
    </p:spTree>
    <p:extLst>
      <p:ext uri="{BB962C8B-B14F-4D97-AF65-F5344CB8AC3E}">
        <p14:creationId xmlns:p14="http://schemas.microsoft.com/office/powerpoint/2010/main" val="3753936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Wprowadzenie</a:t>
            </a:r>
          </a:p>
        </p:txBody>
      </p:sp>
      <p:sp>
        <p:nvSpPr>
          <p:cNvPr id="3" name="Symbol zastępczy zawartości 2"/>
          <p:cNvSpPr>
            <a:spLocks noGrp="1"/>
          </p:cNvSpPr>
          <p:nvPr>
            <p:ph idx="1"/>
          </p:nvPr>
        </p:nvSpPr>
        <p:spPr>
          <a:xfrm>
            <a:off x="54591" y="979465"/>
            <a:ext cx="11244618" cy="6015014"/>
          </a:xfrm>
        </p:spPr>
        <p:txBody>
          <a:bodyPr>
            <a:noAutofit/>
          </a:bodyPr>
          <a:lstStyle/>
          <a:p>
            <a:pPr marL="0" indent="0">
              <a:buNone/>
            </a:pPr>
            <a:r>
              <a:rPr lang="pl-PL" sz="3200" dirty="0"/>
              <a:t>1. Znaczenia pojęcia „rząd”.</a:t>
            </a:r>
          </a:p>
          <a:p>
            <a:pPr marL="0" indent="0">
              <a:buNone/>
            </a:pPr>
            <a:r>
              <a:rPr lang="pl-PL" sz="3200" dirty="0"/>
              <a:t>2. Pozycja ustrojowa Rady Ministrów.</a:t>
            </a:r>
          </a:p>
          <a:p>
            <a:pPr marL="0" indent="0">
              <a:buNone/>
            </a:pPr>
            <a:r>
              <a:rPr lang="pl-PL" sz="3200" dirty="0"/>
              <a:t>3. Podstawowe akty normatywne regulujące funkcjonowanie Rady Ministrów</a:t>
            </a:r>
          </a:p>
          <a:p>
            <a:pPr marL="0" indent="0">
              <a:buNone/>
            </a:pPr>
            <a:endParaRPr lang="pl-PL" sz="3200" dirty="0"/>
          </a:p>
        </p:txBody>
      </p:sp>
    </p:spTree>
    <p:extLst>
      <p:ext uri="{BB962C8B-B14F-4D97-AF65-F5344CB8AC3E}">
        <p14:creationId xmlns:p14="http://schemas.microsoft.com/office/powerpoint/2010/main" val="2700040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Powoływanie Rady Ministrów</a:t>
            </a:r>
          </a:p>
        </p:txBody>
      </p:sp>
      <p:sp>
        <p:nvSpPr>
          <p:cNvPr id="3" name="Symbol zastępczy zawartości 2"/>
          <p:cNvSpPr>
            <a:spLocks noGrp="1"/>
          </p:cNvSpPr>
          <p:nvPr>
            <p:ph idx="1"/>
          </p:nvPr>
        </p:nvSpPr>
        <p:spPr>
          <a:xfrm>
            <a:off x="54591" y="979465"/>
            <a:ext cx="11244618" cy="6015014"/>
          </a:xfrm>
        </p:spPr>
        <p:txBody>
          <a:bodyPr>
            <a:noAutofit/>
          </a:bodyPr>
          <a:lstStyle/>
          <a:p>
            <a:pPr marL="514350" indent="-514350">
              <a:buAutoNum type="arabicPeriod"/>
            </a:pPr>
            <a:r>
              <a:rPr lang="pl-PL" sz="3200" dirty="0"/>
              <a:t>Pojęcie „rządu mniejszościowego”.</a:t>
            </a:r>
          </a:p>
          <a:p>
            <a:pPr marL="514350" indent="-514350">
              <a:buAutoNum type="arabicPeriod"/>
            </a:pPr>
            <a:r>
              <a:rPr lang="pl-PL" sz="3200" dirty="0"/>
              <a:t>Powoływana bezterminowo.</a:t>
            </a:r>
          </a:p>
          <a:p>
            <a:pPr marL="514350" indent="-514350">
              <a:buAutoNum type="arabicPeriod"/>
            </a:pPr>
            <a:r>
              <a:rPr lang="pl-PL" sz="3200" dirty="0"/>
              <a:t>Dymisja Rady Ministrów:</a:t>
            </a:r>
          </a:p>
          <a:p>
            <a:pPr marL="514350" indent="-514350">
              <a:buAutoNum type="alphaLcParenR"/>
            </a:pPr>
            <a:r>
              <a:rPr lang="pl-PL" sz="3200" dirty="0"/>
              <a:t>pierwsze posiedzenie Sejmu</a:t>
            </a:r>
          </a:p>
          <a:p>
            <a:pPr marL="514350" indent="-514350">
              <a:buAutoNum type="alphaLcParenR"/>
            </a:pPr>
            <a:r>
              <a:rPr lang="pl-PL" sz="3200" dirty="0"/>
              <a:t>nieuchwalenie wotum zaufania</a:t>
            </a:r>
          </a:p>
          <a:p>
            <a:pPr marL="514350" indent="-514350">
              <a:buAutoNum type="alphaLcParenR"/>
            </a:pPr>
            <a:r>
              <a:rPr lang="pl-PL" sz="3200" dirty="0"/>
              <a:t>uchwalenie konstruktywnego wotum nieufności</a:t>
            </a:r>
          </a:p>
          <a:p>
            <a:pPr marL="514350" indent="-514350">
              <a:buAutoNum type="alphaLcParenR"/>
            </a:pPr>
            <a:r>
              <a:rPr lang="pl-PL" sz="3200" dirty="0"/>
              <a:t>rezygnacja Prezesa Rady Ministrów</a:t>
            </a:r>
          </a:p>
          <a:p>
            <a:pPr marL="514350" indent="-514350">
              <a:buAutoNum type="alphaLcParenR"/>
            </a:pPr>
            <a:r>
              <a:rPr lang="pl-PL" sz="3200" dirty="0"/>
              <a:t>śmierć Prezesa Rady Ministrów</a:t>
            </a:r>
          </a:p>
          <a:p>
            <a:pPr marL="0" indent="0">
              <a:buNone/>
            </a:pPr>
            <a:r>
              <a:rPr lang="pl-PL" sz="3200" dirty="0"/>
              <a:t>4. Sytuacja po dymisji Rady Ministrów</a:t>
            </a:r>
          </a:p>
        </p:txBody>
      </p:sp>
    </p:spTree>
    <p:extLst>
      <p:ext uri="{BB962C8B-B14F-4D97-AF65-F5344CB8AC3E}">
        <p14:creationId xmlns:p14="http://schemas.microsoft.com/office/powerpoint/2010/main" val="1040471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Powoływanie Rady Ministrów</a:t>
            </a:r>
          </a:p>
        </p:txBody>
      </p:sp>
      <p:sp>
        <p:nvSpPr>
          <p:cNvPr id="3" name="Symbol zastępczy zawartości 2"/>
          <p:cNvSpPr>
            <a:spLocks noGrp="1"/>
          </p:cNvSpPr>
          <p:nvPr>
            <p:ph idx="1"/>
          </p:nvPr>
        </p:nvSpPr>
        <p:spPr>
          <a:xfrm>
            <a:off x="54591" y="979465"/>
            <a:ext cx="11244618" cy="6015014"/>
          </a:xfrm>
        </p:spPr>
        <p:txBody>
          <a:bodyPr>
            <a:noAutofit/>
          </a:bodyPr>
          <a:lstStyle/>
          <a:p>
            <a:pPr marL="0" indent="0">
              <a:buNone/>
            </a:pPr>
            <a:r>
              <a:rPr lang="pl-PL" sz="3200" dirty="0"/>
              <a:t>1. Etap pierwszy – prezydencko-sejmowy:</a:t>
            </a:r>
          </a:p>
          <a:p>
            <a:pPr marL="0" indent="0">
              <a:buNone/>
            </a:pPr>
            <a:r>
              <a:rPr lang="pl-PL" sz="3200" dirty="0"/>
              <a:t>	a) desygnowanie Prezesa Rady Ministrów</a:t>
            </a:r>
          </a:p>
          <a:p>
            <a:pPr marL="0" indent="0">
              <a:buNone/>
            </a:pPr>
            <a:r>
              <a:rPr lang="pl-PL" sz="3200" dirty="0"/>
              <a:t>	b) powołanie Rady Ministrów</a:t>
            </a:r>
          </a:p>
          <a:p>
            <a:pPr marL="0" indent="0">
              <a:buNone/>
            </a:pPr>
            <a:r>
              <a:rPr lang="pl-PL" sz="3200" dirty="0"/>
              <a:t>	c) expose i wotum zaufania (bezwzględna większość)</a:t>
            </a:r>
          </a:p>
          <a:p>
            <a:pPr marL="0" indent="0">
              <a:buNone/>
            </a:pPr>
            <a:r>
              <a:rPr lang="pl-PL" sz="3200" dirty="0"/>
              <a:t>2. Etap drugi – sejmowy:</a:t>
            </a:r>
          </a:p>
          <a:p>
            <a:pPr marL="0" indent="0">
              <a:buNone/>
            </a:pPr>
            <a:r>
              <a:rPr lang="pl-PL" sz="3200" dirty="0"/>
              <a:t>	a) wybór Prezesa Rady Ministrów przez Sejm</a:t>
            </a:r>
          </a:p>
          <a:p>
            <a:pPr marL="0" indent="0">
              <a:buNone/>
            </a:pPr>
            <a:r>
              <a:rPr lang="pl-PL" sz="3200" dirty="0"/>
              <a:t>	b) wybór członków Rady Ministrów przez Sejm</a:t>
            </a:r>
          </a:p>
          <a:p>
            <a:pPr marL="0" indent="0">
              <a:buNone/>
            </a:pPr>
            <a:r>
              <a:rPr lang="pl-PL" sz="3200" dirty="0"/>
              <a:t>	c) powołanie Rady Ministrów przez Prezydenta RP</a:t>
            </a:r>
          </a:p>
          <a:p>
            <a:pPr marL="0" indent="0">
              <a:buNone/>
            </a:pPr>
            <a:r>
              <a:rPr lang="pl-PL" sz="3200" dirty="0"/>
              <a:t>3. Etap trzeci – prezydencko-sejmowy:</a:t>
            </a:r>
          </a:p>
          <a:p>
            <a:pPr marL="0" indent="0">
              <a:buNone/>
            </a:pPr>
            <a:r>
              <a:rPr lang="pl-PL" sz="3200" dirty="0"/>
              <a:t>	a) analogiczny do 1, ale wotum zaufania zwykłą większością</a:t>
            </a:r>
          </a:p>
        </p:txBody>
      </p:sp>
    </p:spTree>
    <p:extLst>
      <p:ext uri="{BB962C8B-B14F-4D97-AF65-F5344CB8AC3E}">
        <p14:creationId xmlns:p14="http://schemas.microsoft.com/office/powerpoint/2010/main" val="973450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Odpowiedzialność Rady Ministrów</a:t>
            </a:r>
          </a:p>
        </p:txBody>
      </p:sp>
      <p:sp>
        <p:nvSpPr>
          <p:cNvPr id="3" name="Symbol zastępczy zawartości 2"/>
          <p:cNvSpPr>
            <a:spLocks noGrp="1"/>
          </p:cNvSpPr>
          <p:nvPr>
            <p:ph idx="1"/>
          </p:nvPr>
        </p:nvSpPr>
        <p:spPr>
          <a:xfrm>
            <a:off x="54591" y="979465"/>
            <a:ext cx="11244618" cy="6015014"/>
          </a:xfrm>
        </p:spPr>
        <p:txBody>
          <a:bodyPr>
            <a:noAutofit/>
          </a:bodyPr>
          <a:lstStyle/>
          <a:p>
            <a:pPr marL="0" indent="0">
              <a:buNone/>
            </a:pPr>
            <a:r>
              <a:rPr lang="pl-PL" sz="3200" dirty="0"/>
              <a:t>1. Polityczna</a:t>
            </a:r>
          </a:p>
          <a:p>
            <a:pPr marL="0" indent="0">
              <a:buNone/>
            </a:pPr>
            <a:r>
              <a:rPr lang="pl-PL" sz="3200" dirty="0"/>
              <a:t>	a) solidarna – konstruktywne wotum nieufności</a:t>
            </a:r>
          </a:p>
          <a:p>
            <a:pPr marL="0" indent="0">
              <a:buNone/>
            </a:pPr>
            <a:r>
              <a:rPr lang="pl-PL" sz="3200" dirty="0"/>
              <a:t>	b) indywidualna ministrów – wotum nieufności</a:t>
            </a:r>
          </a:p>
          <a:p>
            <a:pPr marL="0" indent="0">
              <a:buNone/>
            </a:pPr>
            <a:r>
              <a:rPr lang="pl-PL" sz="3200" dirty="0"/>
              <a:t>2. Konstytucyjna</a:t>
            </a:r>
          </a:p>
          <a:p>
            <a:pPr marL="0" indent="0">
              <a:buNone/>
            </a:pPr>
            <a:r>
              <a:rPr lang="pl-PL" sz="3200" dirty="0"/>
              <a:t>	a) za delikt konstytucyjny</a:t>
            </a:r>
          </a:p>
          <a:p>
            <a:pPr marL="0" indent="0">
              <a:buNone/>
            </a:pPr>
            <a:r>
              <a:rPr lang="pl-PL" sz="3200" dirty="0"/>
              <a:t>	b) w stan oskarżenia stawia Sejm</a:t>
            </a:r>
          </a:p>
          <a:p>
            <a:pPr marL="0" indent="0">
              <a:buNone/>
            </a:pPr>
            <a:r>
              <a:rPr lang="pl-PL" sz="3200" dirty="0"/>
              <a:t>	c) ponoszona przed Trybunałem Stanu</a:t>
            </a:r>
          </a:p>
          <a:p>
            <a:pPr marL="0" indent="0">
              <a:buNone/>
            </a:pPr>
            <a:endParaRPr lang="pl-PL" sz="3200" dirty="0"/>
          </a:p>
        </p:txBody>
      </p:sp>
    </p:spTree>
    <p:extLst>
      <p:ext uri="{BB962C8B-B14F-4D97-AF65-F5344CB8AC3E}">
        <p14:creationId xmlns:p14="http://schemas.microsoft.com/office/powerpoint/2010/main" val="1696411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Skład Rady Ministrów</a:t>
            </a:r>
          </a:p>
        </p:txBody>
      </p:sp>
      <p:sp>
        <p:nvSpPr>
          <p:cNvPr id="3" name="Symbol zastępczy zawartości 2"/>
          <p:cNvSpPr>
            <a:spLocks noGrp="1"/>
          </p:cNvSpPr>
          <p:nvPr>
            <p:ph idx="1"/>
          </p:nvPr>
        </p:nvSpPr>
        <p:spPr>
          <a:xfrm>
            <a:off x="54591" y="979465"/>
            <a:ext cx="11244618" cy="5025550"/>
          </a:xfrm>
        </p:spPr>
        <p:txBody>
          <a:bodyPr>
            <a:noAutofit/>
          </a:bodyPr>
          <a:lstStyle/>
          <a:p>
            <a:pPr marL="0" indent="0">
              <a:buNone/>
            </a:pPr>
            <a:r>
              <a:rPr lang="pl-PL" sz="3200" dirty="0"/>
              <a:t>1. Członkowie obligatoryjni:</a:t>
            </a:r>
          </a:p>
          <a:p>
            <a:pPr marL="0" indent="0">
              <a:buNone/>
            </a:pPr>
            <a:r>
              <a:rPr lang="pl-PL" sz="3200" dirty="0"/>
              <a:t>	a) Prezes Rady Ministrów</a:t>
            </a:r>
          </a:p>
          <a:p>
            <a:pPr marL="0" indent="0">
              <a:buNone/>
            </a:pPr>
            <a:r>
              <a:rPr lang="pl-PL" sz="3200" dirty="0"/>
              <a:t>	b) ministrowie:</a:t>
            </a:r>
          </a:p>
          <a:p>
            <a:pPr marL="0" indent="0">
              <a:buNone/>
            </a:pPr>
            <a:r>
              <a:rPr lang="pl-PL" sz="3200" dirty="0"/>
              <a:t>		- kierujący działem administracji rządowej (resortowi)</a:t>
            </a:r>
          </a:p>
          <a:p>
            <a:pPr marL="0" indent="0">
              <a:buNone/>
            </a:pPr>
            <a:r>
              <a:rPr lang="pl-PL" sz="3200" dirty="0"/>
              <a:t>		- ministrowie-członkowie Rady Ministrów (bez teki)</a:t>
            </a:r>
          </a:p>
          <a:p>
            <a:pPr marL="0" indent="0">
              <a:buNone/>
            </a:pPr>
            <a:r>
              <a:rPr lang="pl-PL" sz="3200" dirty="0"/>
              <a:t>2. Członkowie fakultatywni:</a:t>
            </a:r>
          </a:p>
          <a:p>
            <a:pPr marL="0" indent="0">
              <a:buNone/>
            </a:pPr>
            <a:r>
              <a:rPr lang="pl-PL" sz="3200" dirty="0"/>
              <a:t>	a) wiceprezesi Rady Ministrów</a:t>
            </a:r>
          </a:p>
          <a:p>
            <a:pPr marL="0" indent="0">
              <a:buNone/>
            </a:pPr>
            <a:r>
              <a:rPr lang="pl-PL" sz="3200" dirty="0"/>
              <a:t>	b) przewodniczący komitetów określonych w ustawach</a:t>
            </a:r>
          </a:p>
          <a:p>
            <a:pPr marL="0" indent="0">
              <a:buNone/>
            </a:pPr>
            <a:endParaRPr lang="pl-PL" sz="3200" dirty="0"/>
          </a:p>
          <a:p>
            <a:pPr marL="0" indent="0">
              <a:buNone/>
            </a:pPr>
            <a:endParaRPr lang="pl-PL" sz="3200" dirty="0"/>
          </a:p>
          <a:p>
            <a:pPr marL="0" indent="0">
              <a:buNone/>
            </a:pPr>
            <a:endParaRPr lang="pl-PL" sz="3200" dirty="0"/>
          </a:p>
        </p:txBody>
      </p:sp>
    </p:spTree>
    <p:extLst>
      <p:ext uri="{BB962C8B-B14F-4D97-AF65-F5344CB8AC3E}">
        <p14:creationId xmlns:p14="http://schemas.microsoft.com/office/powerpoint/2010/main" val="3539283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Sposoby działania</a:t>
            </a:r>
          </a:p>
        </p:txBody>
      </p:sp>
      <p:sp>
        <p:nvSpPr>
          <p:cNvPr id="3" name="Symbol zastępczy zawartości 2"/>
          <p:cNvSpPr>
            <a:spLocks noGrp="1"/>
          </p:cNvSpPr>
          <p:nvPr>
            <p:ph idx="1"/>
          </p:nvPr>
        </p:nvSpPr>
        <p:spPr>
          <a:xfrm>
            <a:off x="54591" y="979465"/>
            <a:ext cx="11244618" cy="5025550"/>
          </a:xfrm>
        </p:spPr>
        <p:txBody>
          <a:bodyPr>
            <a:noAutofit/>
          </a:bodyPr>
          <a:lstStyle/>
          <a:p>
            <a:pPr marL="514350" indent="-514350">
              <a:buAutoNum type="arabicPeriod"/>
            </a:pPr>
            <a:r>
              <a:rPr lang="pl-PL" sz="3200" dirty="0"/>
              <a:t>Na posiedzeniach (zwyczajowo wtorki)</a:t>
            </a:r>
          </a:p>
          <a:p>
            <a:pPr marL="514350" indent="-514350">
              <a:buAutoNum type="arabicPeriod"/>
            </a:pPr>
            <a:r>
              <a:rPr lang="pl-PL" sz="3200" dirty="0"/>
              <a:t>Korespondencyjne uzgodnienie stanowisk (obiegowo)</a:t>
            </a:r>
          </a:p>
          <a:p>
            <a:pPr marL="0" indent="0">
              <a:buNone/>
            </a:pPr>
            <a:endParaRPr lang="pl-PL" sz="3200" dirty="0"/>
          </a:p>
          <a:p>
            <a:pPr marL="0" indent="0">
              <a:buNone/>
            </a:pPr>
            <a:endParaRPr lang="pl-PL" sz="3200" dirty="0"/>
          </a:p>
          <a:p>
            <a:pPr marL="0" indent="0">
              <a:buNone/>
            </a:pPr>
            <a:endParaRPr lang="pl-PL" sz="3200" dirty="0"/>
          </a:p>
        </p:txBody>
      </p:sp>
    </p:spTree>
    <p:extLst>
      <p:ext uri="{BB962C8B-B14F-4D97-AF65-F5344CB8AC3E}">
        <p14:creationId xmlns:p14="http://schemas.microsoft.com/office/powerpoint/2010/main" val="4109498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Ciała wewnętrzne i pomocnicze</a:t>
            </a:r>
          </a:p>
        </p:txBody>
      </p:sp>
      <p:sp>
        <p:nvSpPr>
          <p:cNvPr id="3" name="Symbol zastępczy zawartości 2"/>
          <p:cNvSpPr>
            <a:spLocks noGrp="1"/>
          </p:cNvSpPr>
          <p:nvPr>
            <p:ph idx="1"/>
          </p:nvPr>
        </p:nvSpPr>
        <p:spPr>
          <a:xfrm>
            <a:off x="54591" y="979465"/>
            <a:ext cx="11244618" cy="5025550"/>
          </a:xfrm>
        </p:spPr>
        <p:txBody>
          <a:bodyPr>
            <a:noAutofit/>
          </a:bodyPr>
          <a:lstStyle/>
          <a:p>
            <a:pPr marL="514350" indent="-514350">
              <a:buAutoNum type="arabicPeriod"/>
            </a:pPr>
            <a:r>
              <a:rPr lang="pl-PL" sz="3200" dirty="0"/>
              <a:t>Komitet Stały Rady Ministrów,</a:t>
            </a:r>
          </a:p>
          <a:p>
            <a:pPr marL="0" indent="0">
              <a:buNone/>
            </a:pPr>
            <a:r>
              <a:rPr lang="pl-PL" sz="3200" dirty="0"/>
              <a:t>2. Komitety oraz rady i zespoły opiniodawcze i doradcze,</a:t>
            </a:r>
          </a:p>
          <a:p>
            <a:pPr marL="0" indent="0">
              <a:buNone/>
            </a:pPr>
            <a:r>
              <a:rPr lang="pl-PL" sz="3200" dirty="0"/>
              <a:t>3. Kolegium ds. Służb Specjalnych,</a:t>
            </a:r>
          </a:p>
          <a:p>
            <a:pPr marL="0" indent="0">
              <a:buNone/>
            </a:pPr>
            <a:r>
              <a:rPr lang="pl-PL" sz="3200" dirty="0"/>
              <a:t>4. Komisje wspólne,</a:t>
            </a:r>
          </a:p>
          <a:p>
            <a:pPr marL="0" indent="0">
              <a:buNone/>
            </a:pPr>
            <a:r>
              <a:rPr lang="pl-PL" sz="3200" dirty="0"/>
              <a:t>5. Rada Legislacyjna.</a:t>
            </a:r>
          </a:p>
          <a:p>
            <a:pPr marL="0" indent="0">
              <a:buNone/>
            </a:pPr>
            <a:endParaRPr lang="pl-PL" sz="3200" dirty="0"/>
          </a:p>
          <a:p>
            <a:pPr marL="0" indent="0">
              <a:buNone/>
            </a:pPr>
            <a:endParaRPr lang="pl-PL" sz="3200" dirty="0"/>
          </a:p>
        </p:txBody>
      </p:sp>
    </p:spTree>
    <p:extLst>
      <p:ext uri="{BB962C8B-B14F-4D97-AF65-F5344CB8AC3E}">
        <p14:creationId xmlns:p14="http://schemas.microsoft.com/office/powerpoint/2010/main" val="24571094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Zadania Rady Ministrów</a:t>
            </a:r>
          </a:p>
        </p:txBody>
      </p:sp>
      <p:sp>
        <p:nvSpPr>
          <p:cNvPr id="3" name="Symbol zastępczy zawartości 2"/>
          <p:cNvSpPr>
            <a:spLocks noGrp="1"/>
          </p:cNvSpPr>
          <p:nvPr>
            <p:ph idx="1"/>
          </p:nvPr>
        </p:nvSpPr>
        <p:spPr>
          <a:xfrm>
            <a:off x="54591" y="979465"/>
            <a:ext cx="11244618" cy="5025550"/>
          </a:xfrm>
        </p:spPr>
        <p:txBody>
          <a:bodyPr>
            <a:noAutofit/>
          </a:bodyPr>
          <a:lstStyle/>
          <a:p>
            <a:pPr marL="514350" indent="-514350">
              <a:buAutoNum type="arabicPeriod"/>
            </a:pPr>
            <a:r>
              <a:rPr lang="pl-PL" sz="3200" dirty="0"/>
              <a:t>Kierowanie administracją rządową</a:t>
            </a:r>
          </a:p>
          <a:p>
            <a:pPr marL="514350" indent="-514350">
              <a:buAutoNum type="arabicPeriod"/>
            </a:pPr>
            <a:r>
              <a:rPr lang="pl-PL" sz="3200" dirty="0"/>
              <a:t>Kierowanie wykonywaniem budżetu państwa</a:t>
            </a:r>
          </a:p>
          <a:p>
            <a:pPr marL="514350" indent="-514350">
              <a:buAutoNum type="arabicPeriod"/>
            </a:pPr>
            <a:r>
              <a:rPr lang="pl-PL" sz="3200" dirty="0"/>
              <a:t>Zapewnienie wykonywania ustaw</a:t>
            </a:r>
          </a:p>
          <a:p>
            <a:pPr marL="514350" indent="-514350">
              <a:buAutoNum type="arabicPeriod"/>
            </a:pPr>
            <a:r>
              <a:rPr lang="pl-PL" sz="3200" dirty="0"/>
              <a:t>Zapewnienie zewnętrznego i wewnętrznego bezpieczeństwa państwa oraz porządku publicznego</a:t>
            </a:r>
          </a:p>
          <a:p>
            <a:pPr marL="514350" indent="-514350">
              <a:buAutoNum type="arabicPeriod"/>
            </a:pPr>
            <a:r>
              <a:rPr lang="pl-PL" sz="3200" dirty="0"/>
              <a:t>Sprawowanie ogólnego kierownictwa w dziedzinie stosunków zagranicznych</a:t>
            </a:r>
          </a:p>
          <a:p>
            <a:pPr marL="514350" indent="-514350">
              <a:buAutoNum type="arabicPeriod"/>
            </a:pPr>
            <a:endParaRPr lang="pl-PL" sz="3200" dirty="0"/>
          </a:p>
          <a:p>
            <a:pPr marL="0" indent="0">
              <a:buNone/>
            </a:pPr>
            <a:endParaRPr lang="pl-PL" sz="3200" dirty="0"/>
          </a:p>
        </p:txBody>
      </p:sp>
    </p:spTree>
    <p:extLst>
      <p:ext uri="{BB962C8B-B14F-4D97-AF65-F5344CB8AC3E}">
        <p14:creationId xmlns:p14="http://schemas.microsoft.com/office/powerpoint/2010/main" val="2974743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pPr algn="ctr"/>
            <a:r>
              <a:rPr lang="pl-PL" dirty="0"/>
              <a:t>Ministerstwo</a:t>
            </a:r>
          </a:p>
        </p:txBody>
      </p:sp>
      <p:sp>
        <p:nvSpPr>
          <p:cNvPr id="3" name="Symbol zastępczy zawartości 2"/>
          <p:cNvSpPr>
            <a:spLocks noGrp="1"/>
          </p:cNvSpPr>
          <p:nvPr>
            <p:ph idx="1"/>
          </p:nvPr>
        </p:nvSpPr>
        <p:spPr>
          <a:xfrm>
            <a:off x="109182" y="962643"/>
            <a:ext cx="11244618" cy="5025550"/>
          </a:xfrm>
        </p:spPr>
        <p:txBody>
          <a:bodyPr>
            <a:noAutofit/>
          </a:bodyPr>
          <a:lstStyle/>
          <a:p>
            <a:pPr marL="0" indent="0">
              <a:buNone/>
            </a:pPr>
            <a:r>
              <a:rPr lang="pl-PL" sz="3200" dirty="0"/>
              <a:t>1. Struktura polityczna (kierownicza):</a:t>
            </a:r>
          </a:p>
          <a:p>
            <a:pPr marL="0" indent="0">
              <a:buNone/>
            </a:pPr>
            <a:r>
              <a:rPr lang="pl-PL" sz="3200" dirty="0"/>
              <a:t>	a) minister</a:t>
            </a:r>
          </a:p>
          <a:p>
            <a:pPr marL="0" indent="0">
              <a:buNone/>
            </a:pPr>
            <a:r>
              <a:rPr lang="pl-PL" sz="3200" dirty="0"/>
              <a:t>	b) wiceministrowie (sekretarz i podsekretarze stanu)</a:t>
            </a:r>
          </a:p>
          <a:p>
            <a:pPr marL="0" indent="0">
              <a:buNone/>
            </a:pPr>
            <a:r>
              <a:rPr lang="pl-PL" sz="3200" dirty="0"/>
              <a:t>2. Struktura administracyjna (merytoryczna)</a:t>
            </a:r>
          </a:p>
          <a:p>
            <a:pPr marL="0" indent="0">
              <a:buNone/>
            </a:pPr>
            <a:r>
              <a:rPr lang="pl-PL" sz="3200" dirty="0"/>
              <a:t>	a) departamenty</a:t>
            </a:r>
          </a:p>
          <a:p>
            <a:pPr marL="0" indent="0">
              <a:buNone/>
            </a:pPr>
            <a:r>
              <a:rPr lang="pl-PL" sz="3200" dirty="0"/>
              <a:t>	b) sekretariaty</a:t>
            </a:r>
          </a:p>
          <a:p>
            <a:pPr marL="0" indent="0">
              <a:buNone/>
            </a:pPr>
            <a:r>
              <a:rPr lang="pl-PL" sz="3200" dirty="0"/>
              <a:t>	c) wydziały</a:t>
            </a:r>
          </a:p>
          <a:p>
            <a:pPr marL="0" indent="0">
              <a:buNone/>
            </a:pPr>
            <a:r>
              <a:rPr lang="pl-PL" sz="3200" dirty="0"/>
              <a:t>	d) najwyższym urzędnikiem – Dyrektor Generalny</a:t>
            </a:r>
          </a:p>
          <a:p>
            <a:pPr marL="0" indent="0">
              <a:buNone/>
            </a:pPr>
            <a:endParaRPr lang="pl-PL" sz="3200" dirty="0"/>
          </a:p>
        </p:txBody>
      </p:sp>
    </p:spTree>
    <p:extLst>
      <p:ext uri="{BB962C8B-B14F-4D97-AF65-F5344CB8AC3E}">
        <p14:creationId xmlns:p14="http://schemas.microsoft.com/office/powerpoint/2010/main" val="666720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130 Konstytucji RP</a:t>
            </a:r>
          </a:p>
        </p:txBody>
      </p:sp>
      <p:sp>
        <p:nvSpPr>
          <p:cNvPr id="3" name="Symbol zastępczy zawartości 2"/>
          <p:cNvSpPr>
            <a:spLocks noGrp="1"/>
          </p:cNvSpPr>
          <p:nvPr>
            <p:ph idx="1"/>
          </p:nvPr>
        </p:nvSpPr>
        <p:spPr>
          <a:xfrm>
            <a:off x="54591" y="979464"/>
            <a:ext cx="11244618" cy="4916369"/>
          </a:xfrm>
        </p:spPr>
        <p:txBody>
          <a:bodyPr>
            <a:noAutofit/>
          </a:bodyPr>
          <a:lstStyle/>
          <a:p>
            <a:pPr marL="0" indent="0">
              <a:buNone/>
            </a:pPr>
            <a:r>
              <a:rPr lang="pl-PL" sz="3200" dirty="0"/>
              <a:t>Prezydent Rzeczypospolitej obejmuje urząd po złożeniu wobec Zgromadzenia Narodowego następującej przysięgi: </a:t>
            </a:r>
          </a:p>
          <a:p>
            <a:pPr marL="0" indent="0">
              <a:buNone/>
            </a:pPr>
            <a:r>
              <a:rPr lang="pl-PL" sz="3200" dirty="0"/>
              <a:t>"Obejmując z woli Narodu urząd Prezydenta Rzeczypospolitej Polskiej, uroczyście przysięgam, że dochowam wierności postanowieniom Konstytucji, będę strzegł niezłomnie godności Narodu, niepodległości i bezpieczeństwa Państwa, a dobro Ojczyzny oraz pomyślność obywateli będą dla mnie zawsze najwyższym nakazem". </a:t>
            </a:r>
          </a:p>
          <a:p>
            <a:pPr marL="0" indent="0">
              <a:buNone/>
            </a:pPr>
            <a:r>
              <a:rPr lang="pl-PL" sz="3200" dirty="0"/>
              <a:t>Przysięga może być złożona z dodaniem zdania "Tak mi dopomóż Bóg".</a:t>
            </a:r>
          </a:p>
        </p:txBody>
      </p:sp>
    </p:spTree>
    <p:extLst>
      <p:ext uri="{BB962C8B-B14F-4D97-AF65-F5344CB8AC3E}">
        <p14:creationId xmlns:p14="http://schemas.microsoft.com/office/powerpoint/2010/main" val="357228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8498" y="190007"/>
            <a:ext cx="11783096" cy="6455491"/>
          </a:xfrm>
        </p:spPr>
        <p:txBody>
          <a:bodyPr/>
          <a:lstStyle/>
          <a:p>
            <a:pPr marL="0" indent="0" algn="just">
              <a:buNone/>
            </a:pPr>
            <a:r>
              <a:rPr lang="pl-PL" dirty="0"/>
              <a:t>	Prezydent RP w dniu 13 kwietnia 2015 r. doznał ostrego zapalenia wyrostka robaczkowego. Okazało się, że konieczna jest dwugodzinna operacja połączona ze znieczuleniem ogólnym. Prezydent poinformował o tym niezwłocznie Marszałka Sejmu. Gdy Marszałek od znajomego lekarza otrzymał telefon, że Prezydent RP znajduje się pod narkozą, niezwłocznie zwołał Zgromadzenie Narodowe, by organ ten stwierdził niezdolność prezydenta do sprawowania urzędu. Zgromadzenie Narodowe jednak w tak krótkim czasie nie zdołało się zebrać. Mimo tego, w czasie gdy prezydent przebywał pod narkozą, Marszałek Sejmu podpisał 15 aktów łaski (w tym jeden wobec jego kolegi skazanego przez Trybunał Stanu) oraz postanowił o rozwiązaniu parlamentu z powodu nieuchwalenia w 4 miesiące ustawy budżetowej.</a:t>
            </a:r>
          </a:p>
          <a:p>
            <a:pPr marL="0" indent="0" algn="just">
              <a:buNone/>
            </a:pPr>
            <a:r>
              <a:rPr lang="pl-PL" dirty="0"/>
              <a:t>	Prezydent RP, gdy dowiedział się, co działo się, gdy był operowany, doznał wylewu krwi do mózgu i zapadł w śpiączkę. Marszałek Sejmu, gdy tylko się o tym dowiedział, wystąpił do Trybunału Konstytucyjnego, by ten uznał prezydenta za niezdolnego do pełnienia urzędu.</a:t>
            </a:r>
          </a:p>
        </p:txBody>
      </p:sp>
    </p:spTree>
    <p:extLst>
      <p:ext uri="{BB962C8B-B14F-4D97-AF65-F5344CB8AC3E}">
        <p14:creationId xmlns:p14="http://schemas.microsoft.com/office/powerpoint/2010/main" val="31995621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8498" y="1"/>
            <a:ext cx="11783096" cy="6858000"/>
          </a:xfrm>
        </p:spPr>
        <p:txBody>
          <a:bodyPr>
            <a:normAutofit/>
          </a:bodyPr>
          <a:lstStyle/>
          <a:p>
            <a:pPr marL="0" indent="0" algn="just">
              <a:buNone/>
            </a:pPr>
            <a:r>
              <a:rPr lang="pl-PL" dirty="0"/>
              <a:t>	Prezydent RP w dniu 9 kwietnia 2015 r. w afekcie zabił swoją żonę. Na miejscu zdarzenia przypadkiem byli jednak policjanci, którzy od razu zatrzymali głowę państwa. Prezydent zaprotestował przeciwko takiemu działaniu, stwierdził bowiem, że ma immunitet. Policjanci jednak, którzy hobbystycznie czytali konstytucję, wyjaśnili, że w ustawie zasadniczej nie ma ani słowa o immunitecie głowy państwa.</a:t>
            </a:r>
          </a:p>
          <a:p>
            <a:pPr marL="0" indent="0" algn="just">
              <a:buNone/>
            </a:pPr>
            <a:r>
              <a:rPr lang="pl-PL" dirty="0"/>
              <a:t>	Prokuratura w powyższej sprawie przeprowadziła postępowanie karne, które zakończyło się wnioskiem do Zgromadzenia Narodowego o pociągnięcie Prezydenta RP do odpowiedzialności przed Trybunałem Stanu. 15 maja 2015 r. w tej sprawie głosował Sejm – za odpowiedziało się 400 posłów, a żaden nie był przeciw. Następnego dnia głosował Senat – za odpowiedziało się 49 senatorów, reszta nie była obecna na sali.</a:t>
            </a:r>
          </a:p>
          <a:p>
            <a:pPr marL="0" indent="0" algn="just">
              <a:buNone/>
            </a:pPr>
            <a:r>
              <a:rPr lang="pl-PL" dirty="0"/>
              <a:t>	Trybunał Stanu uznał prezydenta za winnego i skazał go na karę 10-letniego pozbawienia praw wyborczych. Sędziowie wyjaśnili, że nie orzekli kary pozbawienia wolności, ponieważ ta nie została przewidziana w ustawie o Trybunale Stanu.</a:t>
            </a:r>
          </a:p>
        </p:txBody>
      </p:sp>
    </p:spTree>
    <p:extLst>
      <p:ext uri="{BB962C8B-B14F-4D97-AF65-F5344CB8AC3E}">
        <p14:creationId xmlns:p14="http://schemas.microsoft.com/office/powerpoint/2010/main" val="13718668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8498" y="1"/>
            <a:ext cx="11783096" cy="6858000"/>
          </a:xfrm>
        </p:spPr>
        <p:txBody>
          <a:bodyPr>
            <a:normAutofit/>
          </a:bodyPr>
          <a:lstStyle/>
          <a:p>
            <a:pPr marL="0" indent="0" algn="just">
              <a:buNone/>
            </a:pPr>
            <a:r>
              <a:rPr lang="pl-PL" dirty="0"/>
              <a:t>	Dnia 10 kwietnia 2015 r. Dyrektor Generalna Ministerstwa Sprawiedliwości oskarżyła Ministra Sprawiedliwości o molestowanie w pracy. Prokurator wszczął postępowanie w tej sprawie, ale niespodziewanie do akcji wkroczył Prezydent RP (prywatnie bliski przyjaciel Dyrektor Generalnej). Skierował on do Sejmu wniosek o pociągnięcie Ministra za omawiany czyn do odpowiedzialności przed Trybunałem Stanu.</a:t>
            </a:r>
          </a:p>
          <a:p>
            <a:pPr marL="0" indent="0" algn="just">
              <a:buNone/>
            </a:pPr>
            <a:r>
              <a:rPr lang="pl-PL" dirty="0"/>
              <a:t>	W Sejmie za wnioskiem tym opowiedziało się 231 posłów, a 229 było przeciw. Równolegle akt oskarżenia w tej sprawie wniósł prokurator. Sąd, by zdążyć przed wyrokiem Trybunału Stanu, błyskawicznie rozstrzygnął sprawę i uznał Ministra Sprawiedliwości winnym. Trybunał Stanu tymczasem, powołując się na zasadę </a:t>
            </a:r>
            <a:r>
              <a:rPr lang="pl-PL" i="1" dirty="0" err="1"/>
              <a:t>ne</a:t>
            </a:r>
            <a:r>
              <a:rPr lang="pl-PL" i="1" dirty="0"/>
              <a:t> bis in idem</a:t>
            </a:r>
            <a:r>
              <a:rPr lang="pl-PL" dirty="0"/>
              <a:t>, umorzył postępowanie.</a:t>
            </a:r>
          </a:p>
        </p:txBody>
      </p:sp>
    </p:spTree>
    <p:extLst>
      <p:ext uri="{BB962C8B-B14F-4D97-AF65-F5344CB8AC3E}">
        <p14:creationId xmlns:p14="http://schemas.microsoft.com/office/powerpoint/2010/main" val="757086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131 Konstytucji RP</a:t>
            </a:r>
          </a:p>
        </p:txBody>
      </p:sp>
      <p:sp>
        <p:nvSpPr>
          <p:cNvPr id="3" name="Symbol zastępczy zawartości 2"/>
          <p:cNvSpPr>
            <a:spLocks noGrp="1"/>
          </p:cNvSpPr>
          <p:nvPr>
            <p:ph idx="1"/>
          </p:nvPr>
        </p:nvSpPr>
        <p:spPr>
          <a:xfrm>
            <a:off x="54591" y="979464"/>
            <a:ext cx="11244618" cy="5748882"/>
          </a:xfrm>
        </p:spPr>
        <p:txBody>
          <a:bodyPr>
            <a:noAutofit/>
          </a:bodyPr>
          <a:lstStyle/>
          <a:p>
            <a:pPr marL="0" indent="0">
              <a:buNone/>
            </a:pPr>
            <a:r>
              <a:rPr lang="pl-PL" sz="1800" dirty="0"/>
              <a:t>1. Jeżeli Prezydent Rzeczypospolitej nie może przejściowo sprawować urzędu, zawiadamia o tym Marszałka Sejmu, który tymczasowo przejmuje obowiązki Prezydenta Rzeczypospolitej. Gdy Prezydent Rzeczypospolitej nie jest w stanie zawiadomić Marszałka Sejmu o niemożności sprawowania urzędu, wówczas o stwierdzeniu przeszkody w sprawowaniu urzędu przez Prezydenta Rzeczypospolitej rozstrzyga Trybunał Konstytucyjny na wniosek Marszałka Sejmu. W razie uznania przejściowej niemożności sprawowania urzędu przez Prezydenta Rzeczypospolitej Trybunał Konstytucyjny powierza Marszałkowi Sejmu tymczasowe wykonywanie obowiązków Prezydenta Rzeczypospolitej.</a:t>
            </a:r>
          </a:p>
          <a:p>
            <a:pPr marL="0" indent="0">
              <a:buNone/>
            </a:pPr>
            <a:r>
              <a:rPr lang="pl-PL" sz="1800" dirty="0"/>
              <a:t>2. Marszałek Sejmu tymczasowo, do czasu wyboru nowego Prezydenta Rzeczypospolitej, wykonuje obowiązki Prezydenta Rzeczypospolitej w razie:</a:t>
            </a:r>
          </a:p>
          <a:p>
            <a:pPr marL="0" indent="0">
              <a:buNone/>
            </a:pPr>
            <a:r>
              <a:rPr lang="pl-PL" sz="1800" dirty="0"/>
              <a:t>1)   śmierci Prezydenta Rzeczypospolitej,</a:t>
            </a:r>
          </a:p>
          <a:p>
            <a:pPr marL="0" indent="0">
              <a:buNone/>
            </a:pPr>
            <a:r>
              <a:rPr lang="pl-PL" sz="1800" dirty="0"/>
              <a:t>2)   zrzeczenia się urzędu przez Prezydenta Rzeczypospolitej,</a:t>
            </a:r>
          </a:p>
          <a:p>
            <a:pPr marL="0" indent="0">
              <a:buNone/>
            </a:pPr>
            <a:r>
              <a:rPr lang="pl-PL" sz="1800" dirty="0"/>
              <a:t>3)   stwierdzenia nieważności wyboru Prezydenta Rzeczypospolitej lub innych przyczyn nieobjęcia urzędu po wyborze,</a:t>
            </a:r>
          </a:p>
          <a:p>
            <a:pPr marL="0" indent="0">
              <a:buNone/>
            </a:pPr>
            <a:r>
              <a:rPr lang="pl-PL" sz="1800" dirty="0"/>
              <a:t>4)   uznania przez Zgromadzenie Narodowe trwałej niezdolności Prezydenta Rzeczypospolitej do sprawowania urzędu ze względu na stan zdrowia, uchwałą podjętą większością co najmniej 2/3 głosów ustawowej liczby członków Zgromadzenia Narodowego,</a:t>
            </a:r>
          </a:p>
          <a:p>
            <a:pPr marL="0" indent="0">
              <a:buNone/>
            </a:pPr>
            <a:r>
              <a:rPr lang="pl-PL" sz="1800" dirty="0"/>
              <a:t>5)   złożenia Prezydenta Rzeczypospolitej z urzędu orzeczeniem Trybunału Stanu.</a:t>
            </a:r>
          </a:p>
          <a:p>
            <a:pPr marL="0" indent="0">
              <a:buNone/>
            </a:pPr>
            <a:r>
              <a:rPr lang="pl-PL" sz="1800" dirty="0"/>
              <a:t>3. Jeżeli Marszałek Sejmu nie może wykonywać obowiązków Prezydenta Rzeczypospolitej, obowiązki te przejmuje Marszałek Senatu.</a:t>
            </a:r>
          </a:p>
          <a:p>
            <a:pPr marL="0" indent="0">
              <a:buNone/>
            </a:pPr>
            <a:r>
              <a:rPr lang="pl-PL" sz="1800" dirty="0"/>
              <a:t>4. Osoba wykonująca obowiązki Prezydenta Rzeczypospolitej nie może postanowić o skróceniu kadencji Sejmu.</a:t>
            </a:r>
          </a:p>
        </p:txBody>
      </p:sp>
    </p:spTree>
    <p:extLst>
      <p:ext uri="{BB962C8B-B14F-4D97-AF65-F5344CB8AC3E}">
        <p14:creationId xmlns:p14="http://schemas.microsoft.com/office/powerpoint/2010/main" val="1049492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132 Konstytucji RP</a:t>
            </a:r>
          </a:p>
        </p:txBody>
      </p:sp>
      <p:sp>
        <p:nvSpPr>
          <p:cNvPr id="3" name="Symbol zastępczy zawartości 2"/>
          <p:cNvSpPr>
            <a:spLocks noGrp="1"/>
          </p:cNvSpPr>
          <p:nvPr>
            <p:ph idx="1"/>
          </p:nvPr>
        </p:nvSpPr>
        <p:spPr>
          <a:xfrm>
            <a:off x="54591" y="979464"/>
            <a:ext cx="11244618" cy="5748882"/>
          </a:xfrm>
        </p:spPr>
        <p:txBody>
          <a:bodyPr>
            <a:noAutofit/>
          </a:bodyPr>
          <a:lstStyle/>
          <a:p>
            <a:pPr marL="0" indent="0">
              <a:buNone/>
            </a:pPr>
            <a:r>
              <a:rPr lang="pl-PL" sz="3200" dirty="0"/>
              <a:t>Prezydent Rzeczypospolitej nie może piastować żadnego innego urzędu ani pełnić żadnej funkcji publicznej, z wyjątkiem tych, które są związane ze sprawowanym urzędem.</a:t>
            </a:r>
          </a:p>
        </p:txBody>
      </p:sp>
    </p:spTree>
    <p:extLst>
      <p:ext uri="{BB962C8B-B14F-4D97-AF65-F5344CB8AC3E}">
        <p14:creationId xmlns:p14="http://schemas.microsoft.com/office/powerpoint/2010/main" val="3236233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23 ustawy o orderach i odznaczeniach</a:t>
            </a:r>
          </a:p>
        </p:txBody>
      </p:sp>
      <p:sp>
        <p:nvSpPr>
          <p:cNvPr id="3" name="Symbol zastępczy zawartości 2"/>
          <p:cNvSpPr>
            <a:spLocks noGrp="1"/>
          </p:cNvSpPr>
          <p:nvPr>
            <p:ph idx="1"/>
          </p:nvPr>
        </p:nvSpPr>
        <p:spPr>
          <a:xfrm>
            <a:off x="54591" y="979464"/>
            <a:ext cx="11244618" cy="5748882"/>
          </a:xfrm>
        </p:spPr>
        <p:txBody>
          <a:bodyPr>
            <a:noAutofit/>
          </a:bodyPr>
          <a:lstStyle/>
          <a:p>
            <a:pPr marL="0" indent="0">
              <a:buNone/>
            </a:pPr>
            <a:r>
              <a:rPr lang="pl-PL" sz="3200" dirty="0"/>
              <a:t>1. Kapitułę Orderu Orła Białego tworzą Wielki Mistrz Orderu i pięciu członków Kapituły.</a:t>
            </a:r>
          </a:p>
          <a:p>
            <a:pPr marL="0" indent="0">
              <a:buNone/>
            </a:pPr>
            <a:r>
              <a:rPr lang="pl-PL" sz="3200" dirty="0"/>
              <a:t>2. Prezydent z tytułu swego wyboru na ten urząd staje się Kawalerem Orderu Orła Białego, Wielkim Mistrzem Orderu i przewodniczy jego Kapitule.</a:t>
            </a:r>
          </a:p>
          <a:p>
            <a:pPr marL="0" indent="0">
              <a:buNone/>
            </a:pPr>
            <a:r>
              <a:rPr lang="pl-PL" sz="3200" dirty="0"/>
              <a:t>3. Członków Kapituły powołuje Wielki Mistrz spośród Kawalerów Orderu Orła Białego na pięć lat.</a:t>
            </a:r>
          </a:p>
          <a:p>
            <a:pPr marL="0" indent="0">
              <a:buNone/>
            </a:pPr>
            <a:r>
              <a:rPr lang="pl-PL" sz="3200" dirty="0"/>
              <a:t>4. Kapituła wybiera ze swego grona Kanclerza Orderu i Sekretarza Kapituły. Kanclerz Orderu zastępuje Wielkiego Mistrza jako przewodniczącego Kapitule.</a:t>
            </a:r>
          </a:p>
        </p:txBody>
      </p:sp>
    </p:spTree>
    <p:extLst>
      <p:ext uri="{BB962C8B-B14F-4D97-AF65-F5344CB8AC3E}">
        <p14:creationId xmlns:p14="http://schemas.microsoft.com/office/powerpoint/2010/main" val="274554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133 Konstytucji RP</a:t>
            </a:r>
          </a:p>
        </p:txBody>
      </p:sp>
      <p:sp>
        <p:nvSpPr>
          <p:cNvPr id="3" name="Symbol zastępczy zawartości 2"/>
          <p:cNvSpPr>
            <a:spLocks noGrp="1"/>
          </p:cNvSpPr>
          <p:nvPr>
            <p:ph idx="1"/>
          </p:nvPr>
        </p:nvSpPr>
        <p:spPr>
          <a:xfrm>
            <a:off x="54591" y="979464"/>
            <a:ext cx="11244618" cy="5748882"/>
          </a:xfrm>
        </p:spPr>
        <p:txBody>
          <a:bodyPr>
            <a:noAutofit/>
          </a:bodyPr>
          <a:lstStyle/>
          <a:p>
            <a:pPr marL="0" indent="0">
              <a:buNone/>
            </a:pPr>
            <a:r>
              <a:rPr lang="pl-PL" sz="2600" dirty="0"/>
              <a:t>1. Prezydent Rzeczypospolitej jako reprezentant państwa w stosunkach zewnętrznych:</a:t>
            </a:r>
          </a:p>
          <a:p>
            <a:pPr marL="0" indent="0">
              <a:buNone/>
            </a:pPr>
            <a:r>
              <a:rPr lang="pl-PL" sz="2600" dirty="0"/>
              <a:t>1)   ratyfikuje i wypowiada umowy międzynarodowe, o czym zawiadamia Sejm i Senat,</a:t>
            </a:r>
          </a:p>
          <a:p>
            <a:pPr marL="0" indent="0">
              <a:buNone/>
            </a:pPr>
            <a:r>
              <a:rPr lang="pl-PL" sz="2600" dirty="0"/>
              <a:t>2)   mianuje i odwołuje pełnomocnych przedstawicieli Rzeczypospolitej Polskiej w innych państwach i przy organizacjach międzynarodowych,</a:t>
            </a:r>
          </a:p>
          <a:p>
            <a:pPr marL="0" indent="0">
              <a:buNone/>
            </a:pPr>
            <a:r>
              <a:rPr lang="pl-PL" sz="2600" dirty="0"/>
              <a:t>3)   przyjmuje listy uwierzytelniające i odwołujące akredytowanych przy nim przedstawicieli dyplomatycznych innych państw i organizacji międzynarodowych.</a:t>
            </a:r>
          </a:p>
          <a:p>
            <a:pPr marL="0" indent="0">
              <a:buNone/>
            </a:pPr>
            <a:r>
              <a:rPr lang="pl-PL" sz="2600" dirty="0"/>
              <a:t>2. Prezydent Rzeczypospolitej przed ratyfikowaniem umowy międzynarodowej może zwrócić się do Trybunału Konstytucyjnego z wnioskiem w sprawie jej zgodności z Konstytucją.</a:t>
            </a:r>
          </a:p>
          <a:p>
            <a:pPr marL="0" indent="0">
              <a:buNone/>
            </a:pPr>
            <a:r>
              <a:rPr lang="pl-PL" sz="2600" dirty="0"/>
              <a:t>3. Prezydent Rzeczypospolitej w zakresie polityki zagranicznej współdziała z Prezesem Rady Ministrów i właściwym ministrem.</a:t>
            </a:r>
          </a:p>
        </p:txBody>
      </p:sp>
    </p:spTree>
    <p:extLst>
      <p:ext uri="{BB962C8B-B14F-4D97-AF65-F5344CB8AC3E}">
        <p14:creationId xmlns:p14="http://schemas.microsoft.com/office/powerpoint/2010/main" val="1351327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134 Konstytucji RP</a:t>
            </a:r>
          </a:p>
        </p:txBody>
      </p:sp>
      <p:sp>
        <p:nvSpPr>
          <p:cNvPr id="3" name="Symbol zastępczy zawartości 2"/>
          <p:cNvSpPr>
            <a:spLocks noGrp="1"/>
          </p:cNvSpPr>
          <p:nvPr>
            <p:ph idx="1"/>
          </p:nvPr>
        </p:nvSpPr>
        <p:spPr>
          <a:xfrm>
            <a:off x="54591" y="842986"/>
            <a:ext cx="11244618" cy="6015014"/>
          </a:xfrm>
        </p:spPr>
        <p:txBody>
          <a:bodyPr>
            <a:noAutofit/>
          </a:bodyPr>
          <a:lstStyle/>
          <a:p>
            <a:pPr marL="0" indent="0">
              <a:buNone/>
            </a:pPr>
            <a:r>
              <a:rPr lang="pl-PL" sz="2400" dirty="0"/>
              <a:t>1. Prezydent Rzeczypospolitej jest najwyższym zwierzchnikiem Sił Zbrojnych Rzeczypospolitej Polskiej.</a:t>
            </a:r>
          </a:p>
          <a:p>
            <a:pPr marL="0" indent="0">
              <a:buNone/>
            </a:pPr>
            <a:r>
              <a:rPr lang="pl-PL" sz="2400" dirty="0"/>
              <a:t>2. W czasie pokoju Prezydent Rzeczypospolitej sprawuje zwierzchnictwo nad Siłami Zbrojnymi za pośrednictwem Ministra Obrony Narodowej.</a:t>
            </a:r>
          </a:p>
          <a:p>
            <a:pPr marL="0" indent="0">
              <a:buNone/>
            </a:pPr>
            <a:r>
              <a:rPr lang="pl-PL" sz="2400" dirty="0"/>
              <a:t>3. Prezydent Rzeczypospolitej mianuje Szefa Sztabu Generalnego i dowódców rodzajów Sił Zbrojnych na czas określony. Czas trwania kadencji, tryb i warunki odwołania przed jej upływem określa ustawa.</a:t>
            </a:r>
          </a:p>
          <a:p>
            <a:pPr marL="0" indent="0">
              <a:buNone/>
            </a:pPr>
            <a:r>
              <a:rPr lang="pl-PL" sz="2400" dirty="0"/>
              <a:t>4. Na czas wojny Prezydent Rzeczypospolitej, na wniosek Prezesa Rady Ministrów, mianuje Naczelnego Dowódcę Sił Zbrojnych. W tym samym trybie może on Naczelnego Dowódcę Sił Zbrojnych odwołać. Kompetencje Naczelnego Dowódcy Sił Zbrojnych i zasady jego podległości konstytucyjnym organom Rzeczypospolitej Polskiej określa ustawa.</a:t>
            </a:r>
          </a:p>
          <a:p>
            <a:pPr marL="0" indent="0">
              <a:buNone/>
            </a:pPr>
            <a:r>
              <a:rPr lang="pl-PL" sz="2400" dirty="0"/>
              <a:t>5. Prezydent Rzeczypospolitej, na wniosek Ministra Obrony Narodowej, nadaje określone w ustawach stopnie wojskowe.</a:t>
            </a:r>
          </a:p>
          <a:p>
            <a:pPr marL="0" indent="0">
              <a:buNone/>
            </a:pPr>
            <a:r>
              <a:rPr lang="pl-PL" sz="2400" dirty="0"/>
              <a:t>6. Kompetencje Prezydenta Rzeczypospolitej, związane ze zwierzchnictwem nad Siłami Zbrojnymi, szczegółowo określa ustawa.</a:t>
            </a:r>
          </a:p>
        </p:txBody>
      </p:sp>
    </p:spTree>
    <p:extLst>
      <p:ext uri="{BB962C8B-B14F-4D97-AF65-F5344CB8AC3E}">
        <p14:creationId xmlns:p14="http://schemas.microsoft.com/office/powerpoint/2010/main" val="3531451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182" y="22391"/>
            <a:ext cx="10515600" cy="957074"/>
          </a:xfrm>
        </p:spPr>
        <p:txBody>
          <a:bodyPr/>
          <a:lstStyle/>
          <a:p>
            <a:r>
              <a:rPr lang="pl-PL" dirty="0"/>
              <a:t>Art. 135 Konstytucji RP</a:t>
            </a:r>
          </a:p>
        </p:txBody>
      </p:sp>
      <p:sp>
        <p:nvSpPr>
          <p:cNvPr id="3" name="Symbol zastępczy zawartości 2"/>
          <p:cNvSpPr>
            <a:spLocks noGrp="1"/>
          </p:cNvSpPr>
          <p:nvPr>
            <p:ph idx="1"/>
          </p:nvPr>
        </p:nvSpPr>
        <p:spPr>
          <a:xfrm>
            <a:off x="54591" y="842986"/>
            <a:ext cx="11244618" cy="6015014"/>
          </a:xfrm>
        </p:spPr>
        <p:txBody>
          <a:bodyPr>
            <a:noAutofit/>
          </a:bodyPr>
          <a:lstStyle/>
          <a:p>
            <a:pPr marL="0" indent="0">
              <a:buNone/>
            </a:pPr>
            <a:r>
              <a:rPr lang="pl-PL" sz="3200" dirty="0"/>
              <a:t>Organem doradczym Prezydenta Rzeczypospolitej w zakresie wewnętrznego i zewnętrznego bezpieczeństwa państwa jest Rada Bezpieczeństwa Narodowego</a:t>
            </a:r>
            <a:r>
              <a:rPr lang="pl-PL" sz="2400" dirty="0"/>
              <a:t>.</a:t>
            </a:r>
          </a:p>
        </p:txBody>
      </p:sp>
    </p:spTree>
    <p:extLst>
      <p:ext uri="{BB962C8B-B14F-4D97-AF65-F5344CB8AC3E}">
        <p14:creationId xmlns:p14="http://schemas.microsoft.com/office/powerpoint/2010/main" val="129144412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535</Words>
  <Application>Microsoft Office PowerPoint</Application>
  <PresentationFormat>Panoramiczny</PresentationFormat>
  <Paragraphs>149</Paragraphs>
  <Slides>32</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32</vt:i4>
      </vt:variant>
    </vt:vector>
  </HeadingPairs>
  <TitlesOfParts>
    <vt:vector size="36" baseType="lpstr">
      <vt:lpstr>Arial</vt:lpstr>
      <vt:lpstr>Calibri</vt:lpstr>
      <vt:lpstr>Calibri Light</vt:lpstr>
      <vt:lpstr>Motyw pakietu Office</vt:lpstr>
      <vt:lpstr>Prawo konstytucyjne V zajęcia</vt:lpstr>
      <vt:lpstr>Art. 126 Konstytucji RP</vt:lpstr>
      <vt:lpstr>Art. 130 Konstytucji RP</vt:lpstr>
      <vt:lpstr>Art. 131 Konstytucji RP</vt:lpstr>
      <vt:lpstr>Art. 132 Konstytucji RP</vt:lpstr>
      <vt:lpstr>Art. 23 ustawy o orderach i odznaczeniach</vt:lpstr>
      <vt:lpstr>Art. 133 Konstytucji RP</vt:lpstr>
      <vt:lpstr>Art. 134 Konstytucji RP</vt:lpstr>
      <vt:lpstr>Art. 135 Konstytucji RP</vt:lpstr>
      <vt:lpstr>Art. 136 Konstytucji RP</vt:lpstr>
      <vt:lpstr>Art. 137 Konstytucji RP</vt:lpstr>
      <vt:lpstr>Art. 138 Konstytucji RP</vt:lpstr>
      <vt:lpstr>Art. 139 Konstytucji RP</vt:lpstr>
      <vt:lpstr>Art. 140 Konstytucji RP</vt:lpstr>
      <vt:lpstr>Art. 141 Konstytucji RP</vt:lpstr>
      <vt:lpstr>Art. 142 Konstytucji RP</vt:lpstr>
      <vt:lpstr>Art. 143 Konstytucji RP</vt:lpstr>
      <vt:lpstr>Art. 144 Konstytucji RP</vt:lpstr>
      <vt:lpstr>Art. 145 Konstytucji RP</vt:lpstr>
      <vt:lpstr>Rada Ministrów</vt:lpstr>
      <vt:lpstr>Wprowadzenie</vt:lpstr>
      <vt:lpstr>Powoływanie Rady Ministrów</vt:lpstr>
      <vt:lpstr>Powoływanie Rady Ministrów</vt:lpstr>
      <vt:lpstr>Odpowiedzialność Rady Ministrów</vt:lpstr>
      <vt:lpstr>Skład Rady Ministrów</vt:lpstr>
      <vt:lpstr>Sposoby działania</vt:lpstr>
      <vt:lpstr>Ciała wewnętrzne i pomocnicze</vt:lpstr>
      <vt:lpstr>Zadania Rady Ministrów</vt:lpstr>
      <vt:lpstr>Ministerstwo</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konstytucyjne I zajęcia</dc:title>
  <dc:creator>Mateusz</dc:creator>
  <cp:lastModifiedBy>Mateusz</cp:lastModifiedBy>
  <cp:revision>139</cp:revision>
  <dcterms:created xsi:type="dcterms:W3CDTF">2015-03-02T14:41:58Z</dcterms:created>
  <dcterms:modified xsi:type="dcterms:W3CDTF">2016-05-03T17:41:49Z</dcterms:modified>
</cp:coreProperties>
</file>