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5" r:id="rId4"/>
    <p:sldId id="293" r:id="rId5"/>
    <p:sldId id="294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22" r:id="rId33"/>
    <p:sldId id="323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8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118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525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106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973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694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062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209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89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49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898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937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35B9-D9EF-42AA-BDEB-E0914EAFADAB}" type="datetimeFigureOut">
              <a:rPr lang="pl-PL" smtClean="0"/>
              <a:t>2016-05-11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6649-3464-40F5-9E19-6514751F9B1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90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konstytucyjne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Sądownictwo</a:t>
            </a: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7987049" y="5257800"/>
            <a:ext cx="3719848" cy="1260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dirty="0"/>
              <a:t>Mateusz Radajewski</a:t>
            </a:r>
          </a:p>
          <a:p>
            <a:pPr algn="just"/>
            <a:r>
              <a:rPr lang="pl-PL" dirty="0"/>
              <a:t>Katedra Prawa Konstytucyjnego</a:t>
            </a:r>
          </a:p>
          <a:p>
            <a:pPr algn="just"/>
            <a:r>
              <a:rPr lang="pl-PL" dirty="0"/>
              <a:t>Wydział Prawa, Administracji i Ekonomii</a:t>
            </a:r>
          </a:p>
          <a:p>
            <a:pPr algn="just"/>
            <a:r>
              <a:rPr lang="pl-PL" dirty="0"/>
              <a:t>Uniwersytet Wrocławski</a:t>
            </a:r>
          </a:p>
        </p:txBody>
      </p:sp>
    </p:spTree>
    <p:extLst>
      <p:ext uri="{BB962C8B-B14F-4D97-AF65-F5344CB8AC3E}">
        <p14:creationId xmlns:p14="http://schemas.microsoft.com/office/powerpoint/2010/main" val="132890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Sądy powszechne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192000" cy="550687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Sąd Najwyższy sprawuje nadzór nad sądami powszechnymi w zakresie orzekania (art. 183 ust. 1 Konstytucji RP).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Sąd Najwyższy nie jest sądem powszechnym.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Nadzór administracyjny nad działalnością sądów powszechnych sprawuje Minister Sprawiedliwości.</a:t>
            </a:r>
          </a:p>
          <a:p>
            <a:pPr marL="0" indent="0">
              <a:buNone/>
            </a:pPr>
            <a:r>
              <a:rPr lang="pl-PL" sz="3200" dirty="0"/>
              <a:t>	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78094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Organy sądów powszechnych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3200" dirty="0"/>
              <a:t>Prezes: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 każdym sądzie (gdzie jest min. 10 sędziów – gdy mniej, funkcje wykonuje prezes przełożonego sądu okręgowego)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kieruje sądem i reprezentuje na zewnątrz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zwierzchnik służbowy sędziów, referendarzy i asystentów sędziów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powołanie:</a:t>
            </a:r>
          </a:p>
          <a:p>
            <a:pPr lvl="2"/>
            <a:r>
              <a:rPr lang="pl-PL" dirty="0"/>
              <a:t>w sądach apelacyjnych (na 6 lat) – Minister Sprawiedliwości spośród sędziów sądu apelacyjnego po zasięgnięciu opinii zgromadzenia ogólnego sędziów apelacji</a:t>
            </a:r>
          </a:p>
          <a:p>
            <a:pPr lvl="2"/>
            <a:r>
              <a:rPr lang="pl-PL" dirty="0"/>
              <a:t>w sądach okręgowych (na 6 lat) – Minister Sprawiedliwości spośród sędziów sądu okręgowego lub apelacyjnego po zasięgnięciu opinii zgromadzenia ogólnego sędziów apelacji oraz opinii prezesa sądu apelacyjnego</a:t>
            </a:r>
          </a:p>
          <a:p>
            <a:pPr lvl="2"/>
            <a:r>
              <a:rPr lang="pl-PL" dirty="0"/>
              <a:t>w sądach rejonowych  (na 4 lata)– prezes sądu apelacyjnego spośród sędziów sądu rejonowego lub okręgowego po zasięgnięciu opinii zebrania sędziów sądu rejonowego oraz opinii prezesa sądu okręgowego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ograniczenia ponownego powoływania:</a:t>
            </a:r>
          </a:p>
          <a:p>
            <a:pPr lvl="2"/>
            <a:r>
              <a:rPr lang="pl-PL" dirty="0"/>
              <a:t>sąd apelacyjny i okręgowy – zakaz dwóch kolejnych kadencji, najwcześniej po 6 latach od zakończenia</a:t>
            </a:r>
          </a:p>
          <a:p>
            <a:pPr lvl="2"/>
            <a:r>
              <a:rPr lang="pl-PL" dirty="0"/>
              <a:t>sąd rejonowy – można dwie kolejne kadencje, następne najwcześniej po 4 latach od zakończenia </a:t>
            </a:r>
            <a:r>
              <a:rPr lang="pl-PL" sz="3600" dirty="0"/>
              <a:t>	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501721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Organy sądów powszechnych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2. Kolegium sędziów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nie ma w sądach rejonowych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 sądach apelacyjnych:</a:t>
            </a:r>
          </a:p>
          <a:p>
            <a:pPr lvl="2"/>
            <a:r>
              <a:rPr lang="pl-PL" dirty="0"/>
              <a:t>prezes</a:t>
            </a:r>
          </a:p>
          <a:p>
            <a:pPr lvl="2"/>
            <a:r>
              <a:rPr lang="pl-PL" dirty="0"/>
              <a:t>pięciu członków wybieranych przez zebranie sędziów tego sądu na 3 lata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w sądach okręgowych:</a:t>
            </a:r>
          </a:p>
          <a:p>
            <a:pPr lvl="2"/>
            <a:r>
              <a:rPr lang="pl-PL" dirty="0"/>
              <a:t>prezes</a:t>
            </a:r>
          </a:p>
          <a:p>
            <a:pPr lvl="2"/>
            <a:r>
              <a:rPr lang="pl-PL" dirty="0"/>
              <a:t>ośmiu sędziów (4 z sądów rejonowych i 4 z sądu okręgowego) wybranych przez zgromadzenie ogólne sędziów okręgu na 3 lata</a:t>
            </a:r>
          </a:p>
          <a:p>
            <a:pPr marL="0" indent="0">
              <a:buNone/>
            </a:pPr>
            <a:r>
              <a:rPr lang="pl-PL" sz="3200" dirty="0"/>
              <a:t>3. Dyrektor sądu: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kieruje działalnością administracyjną sądu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jest zwierzchnikiem służbowym pracowników sądu poza sędziami, referendarzami i asystentami sędziów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powołuje Minister Sprawiedliwości na wniosek prezesa danego sądu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stanowisko obsadzane w drodze konkursu</a:t>
            </a:r>
          </a:p>
          <a:p>
            <a:pPr marL="914400" lvl="1" indent="-457200">
              <a:buFont typeface="+mj-lt"/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632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Samorząd sędziowski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570032"/>
            <a:ext cx="12069170" cy="60696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3200" dirty="0"/>
              <a:t>Zgromadzenie ogólne sędziów apelacji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skład</a:t>
            </a:r>
          </a:p>
          <a:p>
            <a:pPr lvl="2"/>
            <a:r>
              <a:rPr lang="pl-PL" dirty="0"/>
              <a:t>wszyscy sędziowie sądu apelacyjnego</a:t>
            </a:r>
          </a:p>
          <a:p>
            <a:pPr lvl="2"/>
            <a:r>
              <a:rPr lang="pl-PL" dirty="0"/>
              <a:t>sędziowie sądów okręgowych w tej samej liczbie (wybierani na 3 lata przez zgromadzenie ogólne sędziów okręgu)</a:t>
            </a:r>
          </a:p>
          <a:p>
            <a:pPr lvl="2"/>
            <a:r>
              <a:rPr lang="pl-PL" dirty="0"/>
              <a:t>sędziowie sądów rejonowych w tej samej liczbie (wybierani na 3 lata przez zgromadzenie ogólne sędziów okręgu)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główne zadanie – </a:t>
            </a:r>
            <a:r>
              <a:rPr lang="pl-PL" u="sng" dirty="0"/>
              <a:t>opiniuje kandydatów na sędziów sądów apelacyjnych i okręgowych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Zgromadzenie ogólne sędziów okręgu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skład</a:t>
            </a:r>
          </a:p>
          <a:p>
            <a:pPr lvl="2"/>
            <a:r>
              <a:rPr lang="pl-PL" dirty="0"/>
              <a:t>wszyscy sędziowie sądu okręgowego</a:t>
            </a:r>
          </a:p>
          <a:p>
            <a:pPr lvl="2"/>
            <a:r>
              <a:rPr lang="pl-PL" dirty="0"/>
              <a:t>sędziowie sądów rejonowych w tej samej liczbie (wybierani na 3 lata przez zebrania sędziów sądów rejonowych)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główne zadanie – </a:t>
            </a:r>
            <a:r>
              <a:rPr lang="pl-PL" u="sng" dirty="0"/>
              <a:t>opiniuje kandydatów na sędziów sądów rejonowych</a:t>
            </a:r>
          </a:p>
        </p:txBody>
      </p:sp>
    </p:spTree>
    <p:extLst>
      <p:ext uri="{BB962C8B-B14F-4D97-AF65-F5344CB8AC3E}">
        <p14:creationId xmlns:p14="http://schemas.microsoft.com/office/powerpoint/2010/main" val="1124189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Samorząd sędziowski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3. Zebranie sędziów danego sądu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wszyscy sędziowie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zwołuje prezes:</a:t>
            </a:r>
          </a:p>
          <a:p>
            <a:pPr lvl="2"/>
            <a:r>
              <a:rPr lang="pl-PL" dirty="0"/>
              <a:t>z inicjatywy własnej</a:t>
            </a:r>
          </a:p>
          <a:p>
            <a:pPr lvl="2"/>
            <a:r>
              <a:rPr lang="pl-PL" dirty="0"/>
              <a:t>na wniosek 1/5 sędziów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zadania określone w ustawie</a:t>
            </a:r>
          </a:p>
        </p:txBody>
      </p:sp>
    </p:spTree>
    <p:extLst>
      <p:ext uri="{BB962C8B-B14F-4D97-AF65-F5344CB8AC3E}">
        <p14:creationId xmlns:p14="http://schemas.microsoft.com/office/powerpoint/2010/main" val="172434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Sądy wojskowe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Sprawy karne żołnierzy i niektóre pracowników cywilnych wojska</a:t>
            </a:r>
          </a:p>
          <a:p>
            <a:pPr marL="514350" indent="-514350">
              <a:buAutoNum type="arabicPeriod"/>
            </a:pPr>
            <a:r>
              <a:rPr lang="pl-PL" sz="3200" dirty="0"/>
              <a:t>Struktura: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wojskowe sądy garnizonowe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wojskowe sądy okręgowe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Tworzy, znosi i ustala siedziby oraz obszary właściwości (rozporządzeniem):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Minister Obrony Narodowej w porozumieniu z Ministrem Sprawiedliwości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po opinii Krajowej Rady Sądownictwa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Nadzór: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 zakresie orzecznictwa – Sąd Najwyższy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zwierzchni nadzór administracyjny – Minister Sprawiedliwości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 zakresie czynnej służby wojskowej żołnierzy pełniących służbę w sądach wojskowych – Minister Obrony Narodowej</a:t>
            </a:r>
          </a:p>
          <a:p>
            <a:pPr marL="971550" lvl="1" indent="-514350">
              <a:buFont typeface="+mj-lt"/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853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Zgromadzenie Sędziów Sądów Wojskowych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Organ samorządu sędziowskiego</a:t>
            </a:r>
          </a:p>
          <a:p>
            <a:pPr marL="514350" indent="-514350">
              <a:buAutoNum type="arabicPeriod"/>
            </a:pPr>
            <a:r>
              <a:rPr lang="pl-PL" sz="3200" dirty="0"/>
              <a:t>Skład – wszyscy sędziowie sądów wojskowych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Przewodniczący – rotacyjnie prezesi wojskowych sądów okręgowych (kadencja – 2 lata)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Najważniejsze zadania: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przedstawianie kandydatów na sędziów sądów wojskowych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wybór członka KRS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wybór członków kolegiów wojskowych sądów garnizonowych</a:t>
            </a:r>
          </a:p>
          <a:p>
            <a:pPr marL="971550" lvl="1" indent="-514350">
              <a:buFont typeface="+mj-lt"/>
              <a:buAutoNum type="alphaLcParenR"/>
            </a:pPr>
            <a:endParaRPr lang="pl-PL" dirty="0"/>
          </a:p>
          <a:p>
            <a:pPr marL="971550" lvl="1" indent="-514350">
              <a:buFont typeface="+mj-lt"/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6445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Organy sądów wojskowych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Prezes:</a:t>
            </a:r>
          </a:p>
          <a:p>
            <a:pPr marL="971550" lvl="1" indent="-514350">
              <a:buAutoNum type="alphaLcParenR"/>
            </a:pPr>
            <a:r>
              <a:rPr lang="pl-PL" dirty="0"/>
              <a:t>powoływanie – Minister Sprawiedliwości w porozumieniu z Ministrem Obrony Narodowej:</a:t>
            </a:r>
          </a:p>
          <a:p>
            <a:pPr lvl="2"/>
            <a:r>
              <a:rPr lang="pl-PL" dirty="0"/>
              <a:t>wojskowych sądów garnizonowych – spośród sędziów sądów wojskowych</a:t>
            </a:r>
          </a:p>
          <a:p>
            <a:pPr lvl="2"/>
            <a:r>
              <a:rPr lang="pl-PL" dirty="0"/>
              <a:t>wojskowych sądów okręgowych – spośród sędziów wojskowych sądów okręgowych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funkcje jak w sądach powszechnych prezesi oraz dyrektorzy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Kolegium (tylko w wojskowych sądach okręgowych):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skład:</a:t>
            </a:r>
          </a:p>
          <a:p>
            <a:pPr lvl="2"/>
            <a:r>
              <a:rPr lang="pl-PL" dirty="0"/>
              <a:t>4-8 członków</a:t>
            </a:r>
          </a:p>
          <a:p>
            <a:pPr lvl="2"/>
            <a:r>
              <a:rPr lang="pl-PL" dirty="0"/>
              <a:t>wybrani spośród sędziów orzekających na obszarze właściwości tego sądu</a:t>
            </a:r>
          </a:p>
          <a:p>
            <a:pPr lvl="2"/>
            <a:r>
              <a:rPr lang="pl-PL" dirty="0"/>
              <a:t>kadencja – 2 lata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zadania:</a:t>
            </a:r>
          </a:p>
          <a:p>
            <a:pPr lvl="2"/>
            <a:r>
              <a:rPr lang="pl-PL" dirty="0"/>
              <a:t>wyrażanie opinii o kandydatach na stanowiska sędziowskie</a:t>
            </a:r>
          </a:p>
          <a:p>
            <a:pPr lvl="2"/>
            <a:r>
              <a:rPr lang="pl-PL" dirty="0"/>
              <a:t>opiniowanie przeniesienia sędziego na inne stanowisko służbowe</a:t>
            </a:r>
          </a:p>
          <a:p>
            <a:pPr marL="971550" lvl="1" indent="-514350">
              <a:buAutoNum type="alphaLcParenR"/>
            </a:pPr>
            <a:endParaRPr lang="pl-PL" dirty="0"/>
          </a:p>
          <a:p>
            <a:pPr marL="971550" lvl="1" indent="-514350">
              <a:buFont typeface="+mj-lt"/>
              <a:buAutoNum type="alphaLcParenR"/>
            </a:pPr>
            <a:endParaRPr lang="pl-PL" dirty="0"/>
          </a:p>
          <a:p>
            <a:pPr marL="971550" lvl="1" indent="-514350">
              <a:buFont typeface="+mj-lt"/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8887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Sądy administracyjne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Struktura:</a:t>
            </a:r>
          </a:p>
          <a:p>
            <a:pPr marL="971550" lvl="1" indent="-514350">
              <a:buAutoNum type="alphaLcParenR"/>
            </a:pPr>
            <a:r>
              <a:rPr lang="pl-PL" dirty="0"/>
              <a:t>wojewódzkie sądy administracyjne</a:t>
            </a:r>
          </a:p>
          <a:p>
            <a:pPr lvl="2"/>
            <a:r>
              <a:rPr lang="pl-PL" dirty="0"/>
              <a:t>dla jednego lub kilku województw</a:t>
            </a:r>
          </a:p>
          <a:p>
            <a:pPr lvl="2"/>
            <a:r>
              <a:rPr lang="pl-PL" dirty="0"/>
              <a:t>tworzy, znosi, ustala ich siedziby i właściwość (rozporządzeniem):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l-PL" dirty="0"/>
              <a:t>Prezydent RP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l-PL" dirty="0"/>
              <a:t>na wniosek Prezesa NSA</a:t>
            </a:r>
          </a:p>
          <a:p>
            <a:pPr lvl="2"/>
            <a:r>
              <a:rPr lang="pl-PL" dirty="0"/>
              <a:t>dzieli się na wydziały, które tworzy i znosi Prezes NSA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Naczelny Sąd Administracyjny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Organy wojewódzkich sądów administracyjnych: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prezes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zgromadzenie ogólne sędziów WSA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kolegium WSA</a:t>
            </a:r>
          </a:p>
          <a:p>
            <a:pPr marL="971550" lvl="1" indent="-514350">
              <a:buFont typeface="+mj-lt"/>
              <a:buAutoNum type="alphaLcParenR"/>
            </a:pPr>
            <a:endParaRPr lang="pl-PL" dirty="0"/>
          </a:p>
          <a:p>
            <a:pPr marL="971550" lvl="1" indent="-514350">
              <a:buFont typeface="+mj-lt"/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574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Organy WSA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Prezes WSA: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powołanie:</a:t>
            </a:r>
          </a:p>
          <a:p>
            <a:pPr lvl="2"/>
            <a:r>
              <a:rPr lang="pl-PL" dirty="0"/>
              <a:t>Prezes NSA</a:t>
            </a:r>
          </a:p>
          <a:p>
            <a:pPr lvl="2"/>
            <a:r>
              <a:rPr lang="pl-PL" dirty="0"/>
              <a:t>spośród sędziów WSA lub NSA</a:t>
            </a:r>
          </a:p>
          <a:p>
            <a:pPr lvl="2"/>
            <a:r>
              <a:rPr lang="pl-PL" dirty="0"/>
              <a:t>po zasięgnięciu opinii zgromadzenia ogólnego tego WSA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zadania – takie jak prezes i dyrektor w sądach powszechnych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nadzór administracyjny – Prezes NSA (</a:t>
            </a:r>
            <a:r>
              <a:rPr lang="pl-PL" u="sng" dirty="0"/>
              <a:t>nie Minister Sprawiedliwości</a:t>
            </a:r>
            <a:r>
              <a:rPr lang="pl-PL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Zgromadzenie ogólne WSA: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wszyscy sędziowie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zadania jak w sądach powszechnych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Kolegium WSA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zgromadzenie ogólne ustala skład liczbowy i wybiera członków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kadencja – 3 lata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przewodniczący – prezes sądu</a:t>
            </a:r>
          </a:p>
          <a:p>
            <a:pPr marL="971550" lvl="1" indent="-514350">
              <a:buFont typeface="+mj-lt"/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046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Cechy wspólne władzy sądowniczej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3"/>
            <a:ext cx="11244618" cy="502555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Niezawisłość sędziowska</a:t>
            </a:r>
          </a:p>
          <a:p>
            <a:pPr marL="514350" indent="-514350">
              <a:buAutoNum type="arabicPeriod"/>
            </a:pPr>
            <a:r>
              <a:rPr lang="pl-PL" sz="3200" dirty="0"/>
              <a:t>Działalność oparta na prawie</a:t>
            </a:r>
          </a:p>
          <a:p>
            <a:pPr marL="514350" indent="-514350">
              <a:buAutoNum type="arabicPeriod"/>
            </a:pPr>
            <a:r>
              <a:rPr lang="pl-PL" sz="3200" dirty="0"/>
              <a:t>Rozstrzyganie spraw i sporów prawnych</a:t>
            </a:r>
          </a:p>
          <a:p>
            <a:pPr marL="514350" indent="-514350">
              <a:buAutoNum type="arabicPeriod"/>
            </a:pPr>
            <a:r>
              <a:rPr lang="pl-PL" sz="3200" dirty="0"/>
              <a:t>Oparcie na sformalizowanych procedurach</a:t>
            </a:r>
          </a:p>
        </p:txBody>
      </p:sp>
    </p:spTree>
    <p:extLst>
      <p:ext uri="{BB962C8B-B14F-4D97-AF65-F5344CB8AC3E}">
        <p14:creationId xmlns:p14="http://schemas.microsoft.com/office/powerpoint/2010/main" val="666720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Organy NSA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Prezes NSA: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powołanie:</a:t>
            </a:r>
          </a:p>
          <a:p>
            <a:pPr lvl="2"/>
            <a:r>
              <a:rPr lang="pl-PL" dirty="0"/>
              <a:t>Prezydent RP</a:t>
            </a:r>
          </a:p>
          <a:p>
            <a:pPr lvl="2"/>
            <a:r>
              <a:rPr lang="pl-PL" dirty="0"/>
              <a:t>spośród dwóch kandydatów przedstawionych przez Zgromadzenie Ogólne Sędziów NSA</a:t>
            </a:r>
          </a:p>
          <a:p>
            <a:pPr lvl="2"/>
            <a:r>
              <a:rPr lang="pl-PL" dirty="0"/>
              <a:t>na 6 lat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zadania – takie jak prezes i dyrektor w sądach powszechnych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nadzór administracyjny nad wojewódzkimi sądami administracyjnymi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wiceprezesów powołuje Prezydent RP na wniosek Prezesa złożony za zgodą Zgromadzenia Ogólnego Sędziów NSA na 5 lat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Zgromadzenie Ogólne Sędziów NSA – analogicznie jak w WSA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Kolegium NSA – analogicznie jak w WSA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4857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Struktura NSA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Dzieli się na izby, którymi kierują wiceprezesi.</a:t>
            </a:r>
          </a:p>
          <a:p>
            <a:pPr marL="514350" indent="-514350">
              <a:buAutoNum type="arabicPeriod"/>
            </a:pPr>
            <a:r>
              <a:rPr lang="pl-PL" sz="3200" dirty="0"/>
              <a:t>Izby: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Finansowa – sprawy zobowiązań podatkowych (i innych podobnych)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Gospodarcza – sprawy:</a:t>
            </a:r>
          </a:p>
          <a:p>
            <a:pPr lvl="2"/>
            <a:r>
              <a:rPr lang="pl-PL" dirty="0"/>
              <a:t>działalności gospodarczej i ochrony własności przemysłowej,</a:t>
            </a:r>
          </a:p>
          <a:p>
            <a:pPr lvl="2"/>
            <a:r>
              <a:rPr lang="pl-PL" dirty="0"/>
              <a:t>budżetu,</a:t>
            </a:r>
          </a:p>
          <a:p>
            <a:pPr lvl="2"/>
            <a:r>
              <a:rPr lang="pl-PL" dirty="0"/>
              <a:t>dewizowe,</a:t>
            </a:r>
          </a:p>
          <a:p>
            <a:pPr lvl="2"/>
            <a:r>
              <a:rPr lang="pl-PL" dirty="0"/>
              <a:t>papierów wartościowych, bankowości i ubezpieczeniowe,</a:t>
            </a:r>
          </a:p>
          <a:p>
            <a:pPr lvl="2"/>
            <a:r>
              <a:rPr lang="pl-PL" dirty="0"/>
              <a:t>ceł, cen, stawek taryfowych i opłat,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Ogólnoadministracyjna – pozostałe sprawy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W izbach wydziały tworzy i znosi Prezes NSA za zgodą Kolegium NSA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Ponadto istnieje aparat pomocniczy: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Kancelaria Prezesa NSA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Biuro Orzecznictwa</a:t>
            </a:r>
          </a:p>
          <a:p>
            <a:pPr lvl="2"/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6182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30470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Uchwały NSA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NSA podejmuje uchwały: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mające na celu wyjaśnienie przepisów prawnych, których stosowanie wywołało rozbieżności w orzecznictwie sądów administracyjnych – na wniosek:</a:t>
            </a:r>
          </a:p>
          <a:p>
            <a:pPr lvl="2"/>
            <a:r>
              <a:rPr lang="pl-PL" dirty="0"/>
              <a:t>Prezesa NSA</a:t>
            </a:r>
          </a:p>
          <a:p>
            <a:pPr lvl="2"/>
            <a:r>
              <a:rPr lang="pl-PL" dirty="0"/>
              <a:t>Rzecznika Praw Obywatelskich</a:t>
            </a:r>
          </a:p>
          <a:p>
            <a:pPr lvl="2"/>
            <a:r>
              <a:rPr lang="pl-PL" dirty="0"/>
              <a:t>Rzecznika Praw Dziecka</a:t>
            </a:r>
          </a:p>
          <a:p>
            <a:pPr lvl="2"/>
            <a:r>
              <a:rPr lang="pl-PL" dirty="0"/>
              <a:t>Prokuratora Generalnego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zawierające rozstrzygnięcie zagadnień prawnych budzących poważne wątpliwości w konkretnej sprawie sądowoadministracyjnej – na podstawie postanowienia składu orzekającego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W składach (skład mniejszy może przekazać większemu):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7 sędziów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Izby (kworum 2/3)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pełnym (kworum 2/3)</a:t>
            </a:r>
          </a:p>
          <a:p>
            <a:pPr lvl="2"/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4645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2137" y="-3174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Organy Sądu Najwyższego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606960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Pierwszy Prezes SN: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powołanie – analogicznie jak w NSA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zadania – analogicznie jak w NSA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Prezesi SN (4):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stoją na czele izb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powołuje na 5-letnią kadencję Prezydent RP na wniosek Prezesa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Zgromadzenie Ogólne Sędziów SN – analogicznie jak w NSA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Zgromadzenie sędziów izby SN: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wszyscy sędziowie danej izby pod przewodnictwem Prezesa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m.in. opiniowanie kandydata na sędziego oraz Prezesa danej izby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Kolegium SN – skład: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Pierwszy Prezes i czterej Prezesi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sędziowie wybrani przez zgromadzenia sędziów izb (po 2 z każdej) na 3 lata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7860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Struktura SN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Dzieli się na izby, którymi kierują Prezesi SN.</a:t>
            </a:r>
          </a:p>
          <a:p>
            <a:pPr marL="514350" indent="-514350">
              <a:buAutoNum type="arabicPeriod"/>
            </a:pPr>
            <a:r>
              <a:rPr lang="pl-PL" sz="3200" dirty="0"/>
              <a:t>Izby: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Cywilna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Karna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Pracy, Ubezpieczeń Społecznych i Spraw Publicznych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Wojskowa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W izbach istnieją wydziały tworzone przez Zgromadzenie Ogólne Sędziów SN.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Ponadto istnieje aparat pomocniczy: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Kancelaria Pierwszego Prezesa SN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Biuro Studiów i Analiz SN</a:t>
            </a:r>
          </a:p>
          <a:p>
            <a:pPr lvl="2"/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5355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30470"/>
            <a:ext cx="10515600" cy="64461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Uchwały SN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474498"/>
            <a:ext cx="12069170" cy="638350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SN podejmuje uchwały: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rozstrzygające rozbieżności w wykładni prawa dokonywanej przez sądy powszechne, wojskowe lub Sąd Najwyższy – na wniosek:</a:t>
            </a:r>
          </a:p>
          <a:p>
            <a:pPr lvl="2"/>
            <a:r>
              <a:rPr lang="pl-PL" dirty="0"/>
              <a:t>Pierwszego Prezesa SN</a:t>
            </a:r>
          </a:p>
          <a:p>
            <a:pPr lvl="2"/>
            <a:r>
              <a:rPr lang="pl-PL" dirty="0"/>
              <a:t>Rzecznika Praw Obywatelskich</a:t>
            </a:r>
          </a:p>
          <a:p>
            <a:pPr lvl="2"/>
            <a:r>
              <a:rPr lang="pl-PL" dirty="0"/>
              <a:t>Prokuratora Generalnego</a:t>
            </a:r>
          </a:p>
          <a:p>
            <a:pPr lvl="2"/>
            <a:r>
              <a:rPr lang="pl-PL" dirty="0"/>
              <a:t>w zakresie swojej właściwości: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l-PL" dirty="0"/>
              <a:t>Rzecznik Praw Dziecka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l-PL" dirty="0"/>
              <a:t>Rzecznik Ubezpieczonych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l-PL" dirty="0"/>
              <a:t>Przewodniczący Komisji Nadzoru Finansowego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rozstrzygające zagadnienie prawne w przypadku poważnych wątpliwości składu Sądu Najwyższego co do wykładni prawa – na wniosek tego składu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200" dirty="0"/>
              <a:t>W składach (skład mniejszy może przekazać większemu):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7 sędziów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Izby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dwóch lub więcej Izb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pełnym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0017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30470"/>
            <a:ext cx="10515600" cy="64461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Uchwały SN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474498"/>
            <a:ext cx="12069170" cy="6383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3. Zasada prawna: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uchwały:</a:t>
            </a:r>
          </a:p>
          <a:p>
            <a:pPr lvl="2"/>
            <a:r>
              <a:rPr lang="pl-PL" dirty="0"/>
              <a:t>Izb, dwóch lub więcej Izb, pełnego składu SN</a:t>
            </a:r>
          </a:p>
          <a:p>
            <a:pPr lvl="2"/>
            <a:r>
              <a:rPr lang="pl-PL" dirty="0"/>
              <a:t>7 sędziów, jeśli tak postanowią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wiąże wszystkie składy SN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w razie chęci odstąpienia od niej:</a:t>
            </a:r>
          </a:p>
          <a:p>
            <a:pPr lvl="2"/>
            <a:r>
              <a:rPr lang="pl-PL" dirty="0"/>
              <a:t>skład SN przedstawia zagadnienie prawne pełnemu składowi Izby</a:t>
            </a:r>
          </a:p>
          <a:p>
            <a:pPr lvl="2"/>
            <a:r>
              <a:rPr lang="pl-PL" dirty="0"/>
              <a:t>odstąpienie od uchwalonej przez skład większy niż 7 sędziów wymaga uchwały takiego samego składu</a:t>
            </a:r>
          </a:p>
          <a:p>
            <a:pPr lvl="2"/>
            <a:r>
              <a:rPr lang="pl-PL" dirty="0"/>
              <a:t>jeżeli Izba chcę odstąpić od zasady prawnej uchwalonej przez inną Izbę potrzeba uchwały obu tych izb lub pełnego składu</a:t>
            </a:r>
          </a:p>
        </p:txBody>
      </p:sp>
    </p:spTree>
    <p:extLst>
      <p:ext uri="{BB962C8B-B14F-4D97-AF65-F5344CB8AC3E}">
        <p14:creationId xmlns:p14="http://schemas.microsoft.com/office/powerpoint/2010/main" val="1100455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30470"/>
            <a:ext cx="10515600" cy="64461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Krajowa Rada Sądownictwa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614149"/>
            <a:ext cx="12069170" cy="621290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Wprowadzenie: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organ trudny do zakwalifikowania w trójpodziale władzy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nawiązuje do rozwiązań hiszpańskich, włoskich i francuskich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Skład (członkowie kadencyjni wybierani na 4 lata):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Pierwszy Prezes SN, Prezes NSA, Minister Sprawiedliwości, przedstawiciel Prezydenta RP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15 sędziów – wybieranych przez:</a:t>
            </a:r>
          </a:p>
          <a:p>
            <a:pPr lvl="2"/>
            <a:r>
              <a:rPr lang="pl-PL" dirty="0"/>
              <a:t>2 – przez Zgromadzenie Ogólne Sędziów SN</a:t>
            </a:r>
          </a:p>
          <a:p>
            <a:pPr lvl="2"/>
            <a:r>
              <a:rPr lang="pl-PL" dirty="0"/>
              <a:t>2 – przez Zgromadzenie Ogólne Sędziów NSA wraz z przedstawicielami zgromadzeń ogólnych WSA</a:t>
            </a:r>
          </a:p>
          <a:p>
            <a:pPr lvl="2"/>
            <a:r>
              <a:rPr lang="pl-PL" dirty="0"/>
              <a:t>2 – przez zebranie przedstawicieli zebrań sędziów sądów apelacyjnych</a:t>
            </a:r>
          </a:p>
          <a:p>
            <a:pPr lvl="2"/>
            <a:r>
              <a:rPr lang="pl-PL" dirty="0"/>
              <a:t>8 – przez zebranie przedstawicieli zgromadzeń ogólnych sędziów okręgowych</a:t>
            </a:r>
          </a:p>
          <a:p>
            <a:pPr lvl="2"/>
            <a:r>
              <a:rPr lang="pl-PL" dirty="0"/>
              <a:t>1 – przez Zgromadzenie Sędziów Sądów Wojskowych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4 posłów wybranych przez Sejm oraz 2 senatorów wybranych przez Senat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Podstawowe zadania: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przedstawia wnioski w sprawie powołania sędziów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uchwalanie zbiorów zasad etyki zawodowej sędziów</a:t>
            </a:r>
          </a:p>
        </p:txBody>
      </p:sp>
    </p:spTree>
    <p:extLst>
      <p:ext uri="{BB962C8B-B14F-4D97-AF65-F5344CB8AC3E}">
        <p14:creationId xmlns:p14="http://schemas.microsoft.com/office/powerpoint/2010/main" val="1791821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Niezawisłość sędziowska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„Sędziowie w sprawowaniu swojego urzędu są niezawiśli i podlegają tylko Konstytucji oraz ustawom” (art. 178 ust. 1 Konstytucji RP):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nie mogą samodzielnie stwierdzać niekonstytucyjności ustaw (muszą skierować pytanie prawne do TK)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mogą pomijać akty podustawowe uznane przez nich za niekonstytucyjne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jako sędziowie unijni mogą pomijać prawo krajowe niezgodne z europejskim</a:t>
            </a:r>
          </a:p>
          <a:p>
            <a:pPr marL="514350" indent="-514350">
              <a:buAutoNum type="arabicPeriod"/>
            </a:pPr>
            <a:r>
              <a:rPr lang="pl-PL" sz="3200" dirty="0"/>
              <a:t>Stan umożliwiający sprawowanie urzędu w sposób wolny od nacisków zewnętrznych. </a:t>
            </a:r>
            <a:endParaRPr lang="pl-PL" dirty="0"/>
          </a:p>
          <a:p>
            <a:pPr lvl="2"/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4757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830" y="-168678"/>
            <a:ext cx="11955439" cy="95707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Przesłanki objęcia funkcji sędziego sądu rejonowego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Obywatelstwo polskie</a:t>
            </a:r>
          </a:p>
          <a:p>
            <a:pPr marL="514350" indent="-514350">
              <a:buAutoNum type="arabicPeriod"/>
            </a:pPr>
            <a:r>
              <a:rPr lang="pl-PL" sz="3200" dirty="0"/>
              <a:t>Nieskazitelny charakter</a:t>
            </a:r>
          </a:p>
          <a:p>
            <a:pPr marL="514350" indent="-514350">
              <a:buAutoNum type="arabicPeriod"/>
            </a:pPr>
            <a:r>
              <a:rPr lang="pl-PL" sz="3200" dirty="0"/>
              <a:t>Ukończenie wyższych studiów prawniczych i tytuł magistra</a:t>
            </a:r>
          </a:p>
          <a:p>
            <a:pPr marL="514350" indent="-514350">
              <a:buAutoNum type="arabicPeriod"/>
            </a:pPr>
            <a:r>
              <a:rPr lang="pl-PL" sz="3200" dirty="0"/>
              <a:t>Zdolny ze względu na stan zdrowia</a:t>
            </a:r>
          </a:p>
          <a:p>
            <a:pPr marL="514350" indent="-514350">
              <a:buAutoNum type="arabicPeriod"/>
            </a:pPr>
            <a:r>
              <a:rPr lang="pl-PL" sz="3200" dirty="0"/>
              <a:t>Ukończone 29 lat</a:t>
            </a:r>
          </a:p>
          <a:p>
            <a:pPr marL="514350" indent="-514350">
              <a:buAutoNum type="arabicPeriod"/>
            </a:pPr>
            <a:r>
              <a:rPr lang="pl-PL" sz="3200" dirty="0"/>
              <a:t>Zdany egzamin sędziowski lub prokuratorski</a:t>
            </a:r>
          </a:p>
          <a:p>
            <a:pPr marL="514350" indent="-514350">
              <a:buAutoNum type="arabicPeriod"/>
            </a:pPr>
            <a:r>
              <a:rPr lang="pl-PL" sz="3200" dirty="0"/>
              <a:t>Ukończenie aplikacji sędziowskiej w KSSiP</a:t>
            </a:r>
          </a:p>
          <a:p>
            <a:pPr marL="514350" indent="-514350">
              <a:buAutoNum type="arabicPeriod"/>
            </a:pPr>
            <a:r>
              <a:rPr lang="pl-PL" sz="3200" dirty="0"/>
              <a:t>3-letnie doświadczenie zawodowe jako: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referendarz sądowy lub asystent sędziego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asesor prokuratorski</a:t>
            </a:r>
          </a:p>
          <a:p>
            <a:pPr marL="971550" lvl="1" indent="-514350">
              <a:buAutoNum type="alphaLcParenR"/>
            </a:pPr>
            <a:endParaRPr lang="pl-PL" dirty="0"/>
          </a:p>
          <a:p>
            <a:pPr lvl="2"/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697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4275" y="2929364"/>
            <a:ext cx="10515600" cy="957074"/>
          </a:xfrm>
        </p:spPr>
        <p:txBody>
          <a:bodyPr>
            <a:noAutofit/>
          </a:bodyPr>
          <a:lstStyle/>
          <a:p>
            <a:pPr algn="ctr"/>
            <a:r>
              <a:rPr lang="pl-PL" sz="9600" dirty="0"/>
              <a:t>SĄDY</a:t>
            </a:r>
          </a:p>
        </p:txBody>
      </p:sp>
    </p:spTree>
    <p:extLst>
      <p:ext uri="{BB962C8B-B14F-4D97-AF65-F5344CB8AC3E}">
        <p14:creationId xmlns:p14="http://schemas.microsoft.com/office/powerpoint/2010/main" val="24310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830" y="-168678"/>
            <a:ext cx="11955439" cy="95707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Przesłanki objęcia funkcji sędziego sądu rejonowego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Wymóg złożenia egzaminu oraz odbycia aplikacji sędziowskiej i doświadczenia zawodowego nie dotyczy:</a:t>
            </a:r>
          </a:p>
          <a:p>
            <a:pPr marL="971550" lvl="1" indent="-514350">
              <a:buAutoNum type="alphaLcParenR"/>
            </a:pPr>
            <a:r>
              <a:rPr lang="pl-PL" dirty="0"/>
              <a:t>sędziów sądów administracyjnych lub wojskowych</a:t>
            </a:r>
          </a:p>
          <a:p>
            <a:pPr marL="971550" lvl="1" indent="-514350">
              <a:buAutoNum type="alphaLcParenR"/>
            </a:pPr>
            <a:r>
              <a:rPr lang="pl-PL" dirty="0"/>
              <a:t>prokuratorów</a:t>
            </a:r>
          </a:p>
          <a:p>
            <a:pPr marL="971550" lvl="1" indent="-514350">
              <a:buAutoNum type="alphaLcParenR"/>
            </a:pPr>
            <a:r>
              <a:rPr lang="pl-PL" dirty="0"/>
              <a:t>pracowników naukowych z tytułem profesora nauk prawnych lub stopniem doktora habilitowanego nauk prawnych (mogą być powołani na niepełny etat, min. ½)</a:t>
            </a:r>
          </a:p>
          <a:p>
            <a:pPr marL="971550" lvl="1" indent="-514350">
              <a:buAutoNum type="alphaLcParenR"/>
            </a:pPr>
            <a:r>
              <a:rPr lang="pl-PL" dirty="0"/>
              <a:t>osób wykonujących przez 3 lata zawód adwokata, radcy prawnego lub notariusza</a:t>
            </a:r>
          </a:p>
          <a:p>
            <a:pPr marL="971550" lvl="1" indent="-514350">
              <a:buAutoNum type="alphaLcParenR"/>
            </a:pPr>
            <a:r>
              <a:rPr lang="pl-PL" dirty="0"/>
              <a:t>osób zajmujących przez 3 lata stanowisko prezesa, wiceprezesa, starszego radcy lub radcy w Prokuratorii Generalnej Skarbu Państwa</a:t>
            </a:r>
          </a:p>
          <a:p>
            <a:pPr marL="514350" indent="-514350">
              <a:buAutoNum type="arabicPeriod"/>
            </a:pPr>
            <a:r>
              <a:rPr lang="pl-PL" sz="3200" dirty="0"/>
              <a:t>Wymóg odbycia aplikacji sędziowskiej i doświadczenia zawodowego nie dotyczy:</a:t>
            </a:r>
          </a:p>
          <a:p>
            <a:pPr marL="971550" lvl="1" indent="-514350">
              <a:buFont typeface="Arial" panose="020B0604020202020204" pitchFamily="34" charset="0"/>
              <a:buAutoNum type="alphaLcParenR"/>
            </a:pPr>
            <a:r>
              <a:rPr lang="pl-PL" dirty="0"/>
              <a:t>osób zatrudnionych przez 5 lat na stanowisko referendarza sądowego</a:t>
            </a:r>
          </a:p>
          <a:p>
            <a:pPr marL="971550" lvl="1" indent="-514350">
              <a:buFont typeface="Arial" panose="020B0604020202020204" pitchFamily="34" charset="0"/>
              <a:buAutoNum type="alphaLcParenR"/>
            </a:pPr>
            <a:r>
              <a:rPr lang="pl-PL" dirty="0"/>
              <a:t>osób zatrudnionych przez 6 lat na stanowisku asystenta sędziego</a:t>
            </a:r>
          </a:p>
          <a:p>
            <a:pPr marL="971550" lvl="1" indent="-514350">
              <a:buAutoNum type="alphaLcParenR"/>
            </a:pPr>
            <a:endParaRPr lang="pl-PL" dirty="0"/>
          </a:p>
          <a:p>
            <a:pPr marL="514350" indent="-514350">
              <a:buAutoNum type="arabicPeriod"/>
            </a:pPr>
            <a:endParaRPr lang="pl-PL" sz="3200" dirty="0"/>
          </a:p>
          <a:p>
            <a:pPr marL="971550" lvl="1" indent="-514350">
              <a:buAutoNum type="alphaLcParenR"/>
            </a:pPr>
            <a:endParaRPr lang="pl-PL" dirty="0"/>
          </a:p>
          <a:p>
            <a:pPr lvl="2"/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385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830" y="-168678"/>
            <a:ext cx="11955439" cy="95707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Etapy procedury nominacyjnej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2830" y="788396"/>
            <a:ext cx="12069170" cy="5953598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sz="3200" dirty="0"/>
              <a:t>Obwieszczenie Ministra Sprawiedliwości o wolnym stanowisku sędziowskim ogłaszane w „Monitorze Polskim”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sz="3200" dirty="0"/>
              <a:t>Opinia odpowiedniego zgromadzenia sędziów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sz="3200" dirty="0"/>
              <a:t>Przedstawienie kandydatury KRS wraz z opinią odpowiedniego kolegium sądu.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sz="3200" dirty="0"/>
              <a:t>Przedstawienie przez KRS wniosku Prezydentowi RP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sz="3200" dirty="0"/>
              <a:t>Powołanie sędziego przez Prezydenta RP: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zawsze na konkretne stanowisko (awans wymaga powtórzenia całej procedury)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wyznacza również miejsce służbowe (siedzibę) sędziego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może odmówić powołania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stanowi to prerogatywę Prezydenta RP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3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3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3200" dirty="0"/>
          </a:p>
          <a:p>
            <a:pPr marL="514350" indent="-514350">
              <a:buAutoNum type="arabicPeriod"/>
            </a:pPr>
            <a:endParaRPr lang="pl-PL" dirty="0"/>
          </a:p>
          <a:p>
            <a:pPr lvl="2"/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2438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830" y="-168678"/>
            <a:ext cx="11955439" cy="95707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Personalne gwarancje niezawisłości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88396"/>
            <a:ext cx="12192000" cy="5953598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sz="3200" dirty="0"/>
              <a:t>Powołanie na czas nieoznaczony – </a:t>
            </a:r>
            <a:r>
              <a:rPr lang="pl-PL" dirty="0"/>
              <a:t>do osiągnięcia wieku emerytalnego (potem stan spoczynku):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generalnie zrównany z powszechnym wiekiem emerytalnym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KRS może wyrazić zgodę na pracę do 70. roku życia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sędziowie SN i NSA mogą bez zgody KRS pracować do 70. roku życia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Nieusuwalność: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złożenie z urzędu tylko wyrokiem sądu w wyjątkowych sprawach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przeniesienie w stan spoczynku możliwe ze względu na stan zdrowia lub reorganizację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Nieprzenoszalność – chyba że w wyjątkowych wypadkach (wyrokiem sądu)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Immunitet i przywilej nietykalności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Niepołączalność i apolityczność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Odpowiedni status materialny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3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3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3200" dirty="0"/>
          </a:p>
          <a:p>
            <a:pPr marL="514350" indent="-514350">
              <a:buAutoNum type="arabicPeriod"/>
            </a:pPr>
            <a:endParaRPr lang="pl-PL" dirty="0"/>
          </a:p>
          <a:p>
            <a:pPr lvl="2"/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2660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830" y="-168678"/>
            <a:ext cx="11955439" cy="95707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Konstytucyjne zasady działania sądów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88396"/>
            <a:ext cx="12192000" cy="5953598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sz="3200" dirty="0"/>
              <a:t>Dwuinstancyjność: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nie ma zatem wymogu kasacji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kontrowersje co w przypadku, gdy sąd jest organem odwoławczym (np. sprawy dyscyplinarne)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Udział obywateli w sprawowaniu wymiaru sprawiedliwości: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ławnicy wybierani przez radę gminy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przyjęto tylko w sądach I instancji (powszechnych i wojskowych)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Jawność rozprawy: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można ją wyłączyć ze względu na:</a:t>
            </a:r>
          </a:p>
          <a:p>
            <a:pPr lvl="2"/>
            <a:r>
              <a:rPr lang="pl-PL" dirty="0"/>
              <a:t>moralność, bezpieczeństwo państwa lub porządek publiczny</a:t>
            </a:r>
          </a:p>
          <a:p>
            <a:pPr lvl="2"/>
            <a:r>
              <a:rPr lang="pl-PL" dirty="0"/>
              <a:t>ochronę życia prywatnego stron lub inny ważny interes prywatny</a:t>
            </a:r>
          </a:p>
          <a:p>
            <a:pPr marL="914400" lvl="1" indent="-457200">
              <a:buFont typeface="+mj-lt"/>
              <a:buAutoNum type="alphaLcParenR"/>
            </a:pPr>
            <a:r>
              <a:rPr lang="pl-PL" dirty="0"/>
              <a:t>wyrok zawsze ogłaszany publicznie (uzasadnienie już niekoniecznie)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3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32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pl-PL" sz="3200" dirty="0"/>
          </a:p>
          <a:p>
            <a:pPr marL="514350" indent="-514350">
              <a:buAutoNum type="arabicPeriod"/>
            </a:pPr>
            <a:endParaRPr lang="pl-PL" dirty="0"/>
          </a:p>
          <a:p>
            <a:pPr lvl="2"/>
            <a:endParaRPr lang="pl-PL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117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Wymiar sprawiedliwości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182" y="962643"/>
            <a:ext cx="11244618" cy="502555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Funkcja sądów (art. 175 ust. 1 Konstytucji) – być może również TS oraz w pewnym zakresie TK.</a:t>
            </a:r>
          </a:p>
          <a:p>
            <a:pPr marL="514350" indent="-514350">
              <a:buAutoNum type="arabicPeriod"/>
            </a:pPr>
            <a:r>
              <a:rPr lang="pl-PL" sz="3200" dirty="0"/>
              <a:t>Rozstrzyganie sporów prawnych, w których jedną ze stron jest jednostka lub podmiot podobny.</a:t>
            </a:r>
          </a:p>
          <a:p>
            <a:pPr marL="514350" indent="-514350">
              <a:buAutoNum type="arabicPeriod"/>
            </a:pPr>
            <a:r>
              <a:rPr lang="pl-PL" sz="3200" dirty="0"/>
              <a:t>Nie oznacza to, że sporów nie rozstrzygają organy pozasądowe – sądy jednak stoją na ich czele i mogą weryfikować ich decyzje.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7047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Najważniejsze akty normatywne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62642"/>
            <a:ext cx="12192000" cy="589535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Ustawa z dnia 27 lipca 2001 r. – Prawo o ustroju sądów powszechnych,</a:t>
            </a:r>
          </a:p>
          <a:p>
            <a:pPr marL="514350" indent="-514350">
              <a:buAutoNum type="arabicPeriod"/>
            </a:pPr>
            <a:r>
              <a:rPr lang="pl-PL" sz="3200" dirty="0"/>
              <a:t>Ustawa z dnia 25 lipca 2002 r. – Prawo o ustroju sądów administracyjnych,</a:t>
            </a:r>
          </a:p>
          <a:p>
            <a:pPr marL="514350" indent="-514350">
              <a:buAutoNum type="arabicPeriod"/>
            </a:pPr>
            <a:r>
              <a:rPr lang="pl-PL" sz="3200" dirty="0"/>
              <a:t>Ustawa z dnia 21 sierpnia 1997 r. – Prawo o ustroju sądów wojskowych,</a:t>
            </a:r>
          </a:p>
          <a:p>
            <a:pPr marL="514350" indent="-514350">
              <a:buAutoNum type="arabicPeriod"/>
            </a:pPr>
            <a:r>
              <a:rPr lang="pl-PL" sz="3200" dirty="0"/>
              <a:t>Ustawa z 23 listopada 2002 r. o Sądzie Najwyższym,</a:t>
            </a:r>
          </a:p>
          <a:p>
            <a:pPr marL="514350" indent="-514350">
              <a:buAutoNum type="arabicPeriod"/>
            </a:pPr>
            <a:r>
              <a:rPr lang="pl-PL" sz="3200" dirty="0"/>
              <a:t>Ustawa z dnia 27 lipca 2001 r. o Krajowej Radzie Sądownictwa,</a:t>
            </a:r>
          </a:p>
          <a:p>
            <a:pPr marL="514350" indent="-514350">
              <a:buAutoNum type="arabicPeriod"/>
            </a:pPr>
            <a:r>
              <a:rPr lang="pl-PL" sz="3200" dirty="0"/>
              <a:t>Ustawa z dnia 23 stycznia 2009 r. o Krajowej Szkole Sądownictwa i Prokuratury 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70417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Struktura sądów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62642"/>
            <a:ext cx="12192000" cy="589535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Art. 175 ust. 1 Konstytucji RP:</a:t>
            </a:r>
          </a:p>
          <a:p>
            <a:pPr marL="0" indent="0">
              <a:buNone/>
            </a:pPr>
            <a:r>
              <a:rPr lang="pl-PL" sz="3200" dirty="0"/>
              <a:t>	a) Sąd Najwyższy,</a:t>
            </a:r>
          </a:p>
          <a:p>
            <a:pPr marL="0" indent="0">
              <a:buNone/>
            </a:pPr>
            <a:r>
              <a:rPr lang="pl-PL" sz="3200" dirty="0"/>
              <a:t>	b) sądy powszechne (art. 177 – domniemanie właściwości)</a:t>
            </a:r>
          </a:p>
          <a:p>
            <a:pPr marL="0" indent="0">
              <a:buNone/>
            </a:pPr>
            <a:r>
              <a:rPr lang="pl-PL" sz="3200" dirty="0"/>
              <a:t>	c) sądy szczególne: administracyjne i wojskowe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/>
              <a:t>2. Art. 175 ust. 2 Konstytucji RP – sądy wyjątkowe dopuszczalne tylko na 	czas wojny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/>
              <a:t>	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26465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Sądy powszechne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62642"/>
            <a:ext cx="12192000" cy="589535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Trójszczeblowy charakter: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sądy rejonowe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sądy okręgowe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sądy apelacyjne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Tworzy, znosi oraz ustala ich siedziby i obszary właściwości: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Minister Sprawiedliwości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po zasięgnięciu opinii KRS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w drodze rozporządzenia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sz="3200" dirty="0"/>
              <a:t>	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99869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182" y="22391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Sądy powszechne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62642"/>
            <a:ext cx="12192000" cy="589535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pl-PL" sz="3200" dirty="0"/>
              <a:t>Trójszczeblowy charakter: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sądy rejonowe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sądy okręgowe</a:t>
            </a:r>
          </a:p>
          <a:p>
            <a:pPr marL="971550" lvl="1" indent="-514350">
              <a:buFont typeface="+mj-lt"/>
              <a:buAutoNum type="alphaLcParenR"/>
            </a:pPr>
            <a:r>
              <a:rPr lang="pl-PL" dirty="0"/>
              <a:t>sądy apelacyjne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Sądy rejonowe:</a:t>
            </a:r>
          </a:p>
          <a:p>
            <a:pPr marL="971550" lvl="1" indent="-514350">
              <a:buFont typeface="+mj-lt"/>
              <a:buAutoNum type="alphaUcPeriod"/>
            </a:pPr>
            <a:r>
              <a:rPr lang="pl-PL" dirty="0"/>
              <a:t>Dla jednej lub dla wielu gmin albo dla części gminy</a:t>
            </a:r>
          </a:p>
          <a:p>
            <a:pPr marL="971550" lvl="1" indent="-514350">
              <a:buFont typeface="+mj-lt"/>
              <a:buAutoNum type="alphaUcPeriod"/>
            </a:pPr>
            <a:r>
              <a:rPr lang="pl-PL" dirty="0"/>
              <a:t>Wydziały (obligatoryjnie):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pl-PL" dirty="0"/>
              <a:t>cywilny</a:t>
            </a:r>
          </a:p>
          <a:p>
            <a:pPr marL="1428750" lvl="2" indent="-514350">
              <a:buFont typeface="+mj-lt"/>
              <a:buAutoNum type="arabicPeriod"/>
            </a:pPr>
            <a:r>
              <a:rPr lang="pl-PL" dirty="0"/>
              <a:t>karny</a:t>
            </a:r>
          </a:p>
          <a:p>
            <a:pPr marL="914400" lvl="1" indent="-457200">
              <a:buFont typeface="+mj-lt"/>
              <a:buAutoNum type="alphaUcPeriod"/>
            </a:pPr>
            <a:r>
              <a:rPr lang="pl-PL" dirty="0"/>
              <a:t>Wydziały (fakultatywnie):</a:t>
            </a:r>
          </a:p>
          <a:p>
            <a:pPr marL="1257300" lvl="2" indent="-342900">
              <a:buFont typeface="+mj-lt"/>
              <a:buAutoNum type="arabicPeriod"/>
            </a:pPr>
            <a:r>
              <a:rPr lang="pl-PL" dirty="0"/>
              <a:t>ksiąg wieczystych</a:t>
            </a:r>
          </a:p>
          <a:p>
            <a:pPr marL="1257300" lvl="2" indent="-342900">
              <a:buFont typeface="+mj-lt"/>
              <a:buAutoNum type="arabicPeriod"/>
            </a:pPr>
            <a:r>
              <a:rPr lang="pl-PL" dirty="0"/>
              <a:t>rodzinny i nieletnich</a:t>
            </a:r>
          </a:p>
          <a:p>
            <a:pPr marL="1257300" lvl="2" indent="-342900">
              <a:buFont typeface="+mj-lt"/>
              <a:buAutoNum type="arabicPeriod"/>
            </a:pPr>
            <a:r>
              <a:rPr lang="pl-PL" dirty="0"/>
              <a:t>pracy i ubezpieczeń społecznych (albo osobno każdy z nich)</a:t>
            </a:r>
          </a:p>
          <a:p>
            <a:pPr marL="1257300" lvl="2" indent="-342900">
              <a:buFont typeface="+mj-lt"/>
              <a:buAutoNum type="arabicPeriod"/>
            </a:pPr>
            <a:r>
              <a:rPr lang="pl-PL" dirty="0"/>
              <a:t>gospodarczy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sz="3200" dirty="0"/>
              <a:t>	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6328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8489" y="-168678"/>
            <a:ext cx="10515600" cy="957074"/>
          </a:xfrm>
        </p:spPr>
        <p:txBody>
          <a:bodyPr/>
          <a:lstStyle/>
          <a:p>
            <a:pPr algn="ctr"/>
            <a:r>
              <a:rPr lang="pl-PL" dirty="0"/>
              <a:t>Sądy powszechne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35096"/>
            <a:ext cx="12192000" cy="62229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400" dirty="0"/>
              <a:t>Sądy okręgowe:</a:t>
            </a:r>
          </a:p>
          <a:p>
            <a:pPr marL="971550" lvl="1" indent="-514350">
              <a:buFont typeface="+mj-lt"/>
              <a:buAutoNum type="alphaUcPeriod"/>
            </a:pPr>
            <a:r>
              <a:rPr lang="pl-PL" sz="2000" dirty="0"/>
              <a:t>Dla obszaru właściwości co najmniej dwóch sądów rejonowych</a:t>
            </a:r>
          </a:p>
          <a:p>
            <a:pPr marL="971550" lvl="1" indent="-514350">
              <a:buFont typeface="+mj-lt"/>
              <a:buAutoNum type="alphaUcPeriod"/>
            </a:pPr>
            <a:r>
              <a:rPr lang="pl-PL" sz="2000" dirty="0"/>
              <a:t>Wydziały (obligatoryjnie):</a:t>
            </a:r>
          </a:p>
          <a:p>
            <a:pPr marL="1428750" lvl="2" indent="-514350">
              <a:buFont typeface="+mj-lt"/>
              <a:buAutoNum type="arabicPeriod"/>
            </a:pPr>
            <a:r>
              <a:rPr lang="pl-PL" sz="1800" dirty="0"/>
              <a:t>cywilny (obejmuje też sprawy z zakresu prawa rodzinnego)</a:t>
            </a:r>
          </a:p>
          <a:p>
            <a:pPr marL="1428750" lvl="2" indent="-514350">
              <a:buFont typeface="+mj-lt"/>
              <a:buAutoNum type="arabicPeriod"/>
            </a:pPr>
            <a:r>
              <a:rPr lang="pl-PL" sz="1800" dirty="0"/>
              <a:t>karny</a:t>
            </a:r>
          </a:p>
          <a:p>
            <a:pPr marL="914400" lvl="1" indent="-457200">
              <a:buFont typeface="+mj-lt"/>
              <a:buAutoNum type="alphaUcPeriod"/>
            </a:pPr>
            <a:r>
              <a:rPr lang="pl-PL" sz="2000" dirty="0"/>
              <a:t>Wydziały (fakultatywnie):</a:t>
            </a:r>
          </a:p>
          <a:p>
            <a:pPr marL="1257300" lvl="2" indent="-342900">
              <a:buFont typeface="+mj-lt"/>
              <a:buAutoNum type="arabicPeriod"/>
            </a:pPr>
            <a:r>
              <a:rPr lang="pl-PL" sz="1800" dirty="0"/>
              <a:t>pracy i ubezpieczeń społecznych (albo osobno każdy z nich)</a:t>
            </a:r>
          </a:p>
          <a:p>
            <a:pPr marL="1257300" lvl="2" indent="-342900">
              <a:buFont typeface="+mj-lt"/>
              <a:buAutoNum type="arabicPeriod"/>
            </a:pPr>
            <a:r>
              <a:rPr lang="pl-PL" sz="1800" dirty="0"/>
              <a:t>gospodarczy</a:t>
            </a:r>
          </a:p>
          <a:p>
            <a:pPr marL="800100" lvl="1" indent="-342900">
              <a:buFont typeface="+mj-lt"/>
              <a:buAutoNum type="alphaUcPeriod"/>
            </a:pPr>
            <a:r>
              <a:rPr lang="pl-PL" sz="2000" dirty="0"/>
              <a:t>W Sądzie Okręgowym w Warszawie ponadto:</a:t>
            </a:r>
          </a:p>
          <a:p>
            <a:pPr marL="1371600" lvl="2" indent="-457200">
              <a:buFont typeface="+mj-lt"/>
              <a:buAutoNum type="arabicPeriod"/>
            </a:pPr>
            <a:r>
              <a:rPr lang="pl-PL" sz="1800" dirty="0"/>
              <a:t>sąd ochrony konkurencji i konsumentów</a:t>
            </a:r>
          </a:p>
          <a:p>
            <a:pPr marL="1371600" lvl="2" indent="-457200">
              <a:buFont typeface="+mj-lt"/>
              <a:buAutoNum type="arabicPeriod"/>
            </a:pPr>
            <a:r>
              <a:rPr lang="pl-PL" sz="1800" dirty="0"/>
              <a:t>sąd rejestrowy</a:t>
            </a:r>
          </a:p>
          <a:p>
            <a:pPr marL="1371600" lvl="2" indent="-457200">
              <a:buFont typeface="+mj-lt"/>
              <a:buAutoNum type="arabicPeriod"/>
            </a:pPr>
            <a:r>
              <a:rPr lang="pl-PL" sz="1800" dirty="0"/>
              <a:t>sąd wspólnotowych znaków towarowych i wzorów przemysłowych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Sądy apelacyjne (11):</a:t>
            </a:r>
          </a:p>
          <a:p>
            <a:pPr marL="914400" lvl="1" indent="-457200">
              <a:buFont typeface="+mj-lt"/>
              <a:buAutoNum type="alphaUcPeriod"/>
            </a:pPr>
            <a:r>
              <a:rPr lang="pl-PL" sz="2000" dirty="0"/>
              <a:t>Dla obszaru właściwości co najmniej dwóch sądów okręgowych</a:t>
            </a:r>
          </a:p>
          <a:p>
            <a:pPr marL="914400" lvl="1" indent="-457200">
              <a:buFont typeface="+mj-lt"/>
              <a:buAutoNum type="alphaUcPeriod"/>
            </a:pPr>
            <a:r>
              <a:rPr lang="pl-PL" sz="2000" dirty="0"/>
              <a:t>Wydziały:</a:t>
            </a:r>
          </a:p>
          <a:p>
            <a:pPr marL="1371600" lvl="2" indent="-457200">
              <a:buFont typeface="+mj-lt"/>
              <a:buAutoNum type="arabicPeriod"/>
            </a:pPr>
            <a:r>
              <a:rPr lang="pl-PL" sz="1800" dirty="0"/>
              <a:t>cywilny</a:t>
            </a:r>
          </a:p>
          <a:p>
            <a:pPr marL="1371600" lvl="2" indent="-457200">
              <a:buFont typeface="+mj-lt"/>
              <a:buAutoNum type="arabicPeriod"/>
            </a:pPr>
            <a:r>
              <a:rPr lang="pl-PL" sz="1800" dirty="0"/>
              <a:t>karny</a:t>
            </a:r>
          </a:p>
          <a:p>
            <a:pPr marL="1371600" lvl="2" indent="-457200">
              <a:buFont typeface="+mj-lt"/>
              <a:buAutoNum type="arabicPeriod"/>
            </a:pPr>
            <a:r>
              <a:rPr lang="pl-PL" sz="1800" dirty="0"/>
              <a:t>pracy i ubezpieczeń społecznych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sz="3200" dirty="0"/>
              <a:t>	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AutoNum type="arabicPeriod"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1759401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2206</Words>
  <Application>Microsoft Office PowerPoint</Application>
  <PresentationFormat>Panoramiczny</PresentationFormat>
  <Paragraphs>376</Paragraphs>
  <Slides>33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Motyw pakietu Office</vt:lpstr>
      <vt:lpstr>Prawo konstytucyjne </vt:lpstr>
      <vt:lpstr>Cechy wspólne władzy sądowniczej</vt:lpstr>
      <vt:lpstr>SĄDY</vt:lpstr>
      <vt:lpstr>Wymiar sprawiedliwości</vt:lpstr>
      <vt:lpstr>Najważniejsze akty normatywne</vt:lpstr>
      <vt:lpstr>Struktura sądów</vt:lpstr>
      <vt:lpstr>Sądy powszechne</vt:lpstr>
      <vt:lpstr>Sądy powszechne</vt:lpstr>
      <vt:lpstr>Sądy powszechne</vt:lpstr>
      <vt:lpstr>Sądy powszechne</vt:lpstr>
      <vt:lpstr>Organy sądów powszechnych</vt:lpstr>
      <vt:lpstr>Organy sądów powszechnych</vt:lpstr>
      <vt:lpstr>Samorząd sędziowski</vt:lpstr>
      <vt:lpstr>Samorząd sędziowski</vt:lpstr>
      <vt:lpstr>Sądy wojskowe</vt:lpstr>
      <vt:lpstr>Zgromadzenie Sędziów Sądów Wojskowych</vt:lpstr>
      <vt:lpstr>Organy sądów wojskowych</vt:lpstr>
      <vt:lpstr>Sądy administracyjne</vt:lpstr>
      <vt:lpstr>Organy WSA</vt:lpstr>
      <vt:lpstr>Organy NSA</vt:lpstr>
      <vt:lpstr>Struktura NSA</vt:lpstr>
      <vt:lpstr>Uchwały NSA</vt:lpstr>
      <vt:lpstr>Organy Sądu Najwyższego</vt:lpstr>
      <vt:lpstr>Struktura SN</vt:lpstr>
      <vt:lpstr>Uchwały SN</vt:lpstr>
      <vt:lpstr>Uchwały SN</vt:lpstr>
      <vt:lpstr>Krajowa Rada Sądownictwa</vt:lpstr>
      <vt:lpstr>Niezawisłość sędziowska</vt:lpstr>
      <vt:lpstr>Przesłanki objęcia funkcji sędziego sądu rejonowego</vt:lpstr>
      <vt:lpstr>Przesłanki objęcia funkcji sędziego sądu rejonowego</vt:lpstr>
      <vt:lpstr>Etapy procedury nominacyjnej</vt:lpstr>
      <vt:lpstr>Personalne gwarancje niezawisłości</vt:lpstr>
      <vt:lpstr>Konstytucyjne zasady działania sądów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konstytucyjne I zajęcia</dc:title>
  <dc:creator>Mateusz</dc:creator>
  <cp:lastModifiedBy>Mateusz</cp:lastModifiedBy>
  <cp:revision>212</cp:revision>
  <dcterms:created xsi:type="dcterms:W3CDTF">2015-03-02T14:41:58Z</dcterms:created>
  <dcterms:modified xsi:type="dcterms:W3CDTF">2016-05-11T18:19:16Z</dcterms:modified>
</cp:coreProperties>
</file>