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118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525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106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973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694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062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209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89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4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898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937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35B9-D9EF-42AA-BDEB-E0914EAFADAB}" type="datetimeFigureOut">
              <a:rPr lang="pl-PL" smtClean="0"/>
              <a:t>2016-05-17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90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konstytucyjne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Trybunał Konstytucyjny</a:t>
            </a: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7987049" y="5257800"/>
            <a:ext cx="3719848" cy="1260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Mateusz Radajewski</a:t>
            </a:r>
          </a:p>
          <a:p>
            <a:pPr algn="just"/>
            <a:r>
              <a:rPr lang="pl-PL" dirty="0"/>
              <a:t>Katedra Prawa Konstytucyjnego</a:t>
            </a:r>
          </a:p>
          <a:p>
            <a:pPr algn="just"/>
            <a:r>
              <a:rPr lang="pl-PL" dirty="0"/>
              <a:t>Wydział Prawa, Administracji i Ekonomii</a:t>
            </a:r>
          </a:p>
          <a:p>
            <a:pPr algn="just"/>
            <a:r>
              <a:rPr lang="pl-PL" dirty="0"/>
              <a:t>Uniwersytet Wrocławski</a:t>
            </a:r>
          </a:p>
        </p:txBody>
      </p:sp>
    </p:spTree>
    <p:extLst>
      <p:ext uri="{BB962C8B-B14F-4D97-AF65-F5344CB8AC3E}">
        <p14:creationId xmlns:p14="http://schemas.microsoft.com/office/powerpoint/2010/main" val="132890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195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1. Sędziowie Trybunału Konstytucyjnego w sprawowaniu swojego urzędu są niezawiśli i podlegają </a:t>
            </a:r>
            <a:r>
              <a:rPr lang="pl-PL" sz="3200" b="1" dirty="0"/>
              <a:t>tylko Konstytucji</a:t>
            </a:r>
            <a:r>
              <a:rPr lang="pl-PL" sz="3200" dirty="0"/>
              <a:t>.</a:t>
            </a:r>
          </a:p>
          <a:p>
            <a:pPr marL="0" indent="0">
              <a:buNone/>
            </a:pPr>
            <a:r>
              <a:rPr lang="pl-PL" sz="3200" dirty="0"/>
              <a:t>2. Sędziom Trybunału Konstytucyjnego zapewnia się warunki pracy i wynagrodzenie odpowiadające godności urzędu oraz zakresowi ich obowiązków.</a:t>
            </a:r>
          </a:p>
          <a:p>
            <a:pPr marL="0" indent="0">
              <a:buNone/>
            </a:pPr>
            <a:r>
              <a:rPr lang="pl-PL" sz="3200" dirty="0"/>
              <a:t>3. Sędziowie Trybunału Konstytucyjnego w okresie zajmowania stanowiska nie mogą należeć do partii politycznej, związku zawodowego ani prowadzić działalności publicznej nie dającej się pogodzić z zasadami niezależności sądów i niezawisłości sędziów.</a:t>
            </a:r>
          </a:p>
        </p:txBody>
      </p:sp>
    </p:spTree>
    <p:extLst>
      <p:ext uri="{BB962C8B-B14F-4D97-AF65-F5344CB8AC3E}">
        <p14:creationId xmlns:p14="http://schemas.microsoft.com/office/powerpoint/2010/main" val="400589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196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/>
              <a:t>Sędzia Trybunału Konstytucyjnego nie może być, bez uprzedniej zgody Trybunału Konstytucyjnego, pociągnięty do odpowiedzialności karnej ani pozbawiony wolności. Sędzia nie może być zatrzymany lub aresztowany, z wyjątkiem ujęcia go na gorącym uczynku przestępstwa, jeżeli jego zatrzymanie jest niezbędne do zapewnienia prawidłowego toku postępowania. O zatrzymaniu niezwłocznie powiadamia się Prezesa Trybunału Konstytucyjnego, który może nakazać natychmiastowe zwolnienie zatrzymanego.</a:t>
            </a:r>
          </a:p>
        </p:txBody>
      </p:sp>
    </p:spTree>
    <p:extLst>
      <p:ext uri="{BB962C8B-B14F-4D97-AF65-F5344CB8AC3E}">
        <p14:creationId xmlns:p14="http://schemas.microsoft.com/office/powerpoint/2010/main" val="365722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197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/>
              <a:t>Organizację Trybunału Konstytucyjnego oraz tryb postępowania przed Trybunałem określa </a:t>
            </a:r>
            <a:r>
              <a:rPr lang="pl-PL" sz="3200" b="1" dirty="0"/>
              <a:t>ustawa.</a:t>
            </a:r>
          </a:p>
        </p:txBody>
      </p:sp>
    </p:spTree>
    <p:extLst>
      <p:ext uri="{BB962C8B-B14F-4D97-AF65-F5344CB8AC3E}">
        <p14:creationId xmlns:p14="http://schemas.microsoft.com/office/powerpoint/2010/main" val="123570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Cechy wspólne władzy sądowniczej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3"/>
            <a:ext cx="11244618" cy="502555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Niezawisłość sędziowska</a:t>
            </a:r>
          </a:p>
          <a:p>
            <a:pPr marL="514350" indent="-514350">
              <a:buAutoNum type="arabicPeriod"/>
            </a:pPr>
            <a:r>
              <a:rPr lang="pl-PL" sz="3200" dirty="0"/>
              <a:t>Działalność oparta na prawie</a:t>
            </a:r>
          </a:p>
          <a:p>
            <a:pPr marL="514350" indent="-514350">
              <a:buAutoNum type="arabicPeriod"/>
            </a:pPr>
            <a:r>
              <a:rPr lang="pl-PL" sz="3200" dirty="0"/>
              <a:t>Rozstrzyganie spraw i sporów prawnych</a:t>
            </a:r>
          </a:p>
          <a:p>
            <a:pPr marL="514350" indent="-514350">
              <a:buAutoNum type="arabicPeriod"/>
            </a:pPr>
            <a:r>
              <a:rPr lang="pl-PL" sz="3200" dirty="0"/>
              <a:t>Oparcie na sformalizowanych procedurach</a:t>
            </a:r>
          </a:p>
        </p:txBody>
      </p:sp>
    </p:spTree>
    <p:extLst>
      <p:ext uri="{BB962C8B-B14F-4D97-AF65-F5344CB8AC3E}">
        <p14:creationId xmlns:p14="http://schemas.microsoft.com/office/powerpoint/2010/main" val="66672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188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Trybunał Konstytucyjny orzeka w sprawach:</a:t>
            </a:r>
          </a:p>
          <a:p>
            <a:pPr marL="0" indent="0">
              <a:buNone/>
            </a:pPr>
            <a:r>
              <a:rPr lang="pl-PL" sz="3200" dirty="0"/>
              <a:t>1) zgodności ustaw i umów międzynarodowych z Konstytucją,</a:t>
            </a:r>
          </a:p>
          <a:p>
            <a:pPr marL="0" indent="0">
              <a:buNone/>
            </a:pPr>
            <a:r>
              <a:rPr lang="pl-PL" sz="3200" dirty="0"/>
              <a:t>2) zgodności ustaw z ratyfikowanymi umowami międzynarodowymi, których ratyfikacja wymagała uprzedniej zgody wyrażonej w ustawie,</a:t>
            </a:r>
          </a:p>
          <a:p>
            <a:pPr marL="0" indent="0">
              <a:buNone/>
            </a:pPr>
            <a:r>
              <a:rPr lang="pl-PL" sz="3200" dirty="0"/>
              <a:t>3) zgodności przepisów prawa, wydawanych przez centralne organy państwowe, z Konstytucją, ratyfikowanymi umowami międzynarodowymi i ustawami,</a:t>
            </a:r>
          </a:p>
          <a:p>
            <a:pPr marL="0" indent="0">
              <a:buNone/>
            </a:pPr>
            <a:r>
              <a:rPr lang="pl-PL" sz="3200" dirty="0"/>
              <a:t>4) zgodności z Konstytucją celów lub działalności partii politycznych,</a:t>
            </a:r>
          </a:p>
          <a:p>
            <a:pPr marL="0" indent="0">
              <a:buNone/>
            </a:pPr>
            <a:r>
              <a:rPr lang="pl-PL" sz="3200" dirty="0"/>
              <a:t>5) skargi konstytucyjnej, o której mowa w art. 79 ust. 1.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7047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189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Trybunał Konstytucyjny rozstrzyga spory kompetencyjne pomiędzy centralnymi konstytucyjnymi organami państwa.</a:t>
            </a:r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86772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190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4100" dirty="0"/>
              <a:t>1. Orzeczenia Trybunału Konstytucyjnego </a:t>
            </a:r>
            <a:r>
              <a:rPr lang="pl-PL" sz="4100" b="1" dirty="0"/>
              <a:t>mają moc powszechnie obowiązującą i są ostateczne</a:t>
            </a:r>
            <a:r>
              <a:rPr lang="pl-PL" sz="4100" dirty="0"/>
              <a:t>.</a:t>
            </a:r>
          </a:p>
          <a:p>
            <a:pPr marL="0" indent="0">
              <a:buNone/>
            </a:pPr>
            <a:r>
              <a:rPr lang="pl-PL" sz="4100" dirty="0"/>
              <a:t>2. Orzeczenia Trybunału Konstytucyjnego w sprawach wymienionych w art. 188 podlegają </a:t>
            </a:r>
            <a:r>
              <a:rPr lang="pl-PL" sz="4100" b="1" dirty="0"/>
              <a:t>niezwłocznemu ogłoszeniu </a:t>
            </a:r>
            <a:r>
              <a:rPr lang="pl-PL" sz="4100" dirty="0"/>
              <a:t>w organie urzędowym, w którym akt normatywny był ogłoszony. Jeżeli akt nie był ogłoszony, orzeczenie ogłasza się w Dzienniku Urzędowym Rzeczypospolitej Polskiej "Monitor Polski".</a:t>
            </a:r>
          </a:p>
          <a:p>
            <a:pPr marL="0" indent="0">
              <a:buNone/>
            </a:pPr>
            <a:r>
              <a:rPr lang="pl-PL" sz="4100" dirty="0"/>
              <a:t>3. Orzeczenie Trybunału Konstytucyjnego wchodzi w życie z dniem ogłoszenia, jednak Trybunał Konstytucyjny może określić inny termin utraty mocy obowiązującej aktu normatywnego. Termin ten nie może przekroczyć osiemnastu miesięcy, gdy chodzi o ustawę, a gdy chodzi o inny akt normatywny - dwunastu miesięcy. W przypadku orzeczeń, które wiążą się z nakładami finansowymi nie przewidzianymi w ustawie budżetowej, Trybunał Konstytucyjny określa termin utraty mocy obowiązującej aktu normatywnego po zapoznaniu się z opinią Rady Ministrów.</a:t>
            </a:r>
          </a:p>
          <a:p>
            <a:pPr marL="0" indent="0">
              <a:buNone/>
            </a:pPr>
            <a:r>
              <a:rPr lang="pl-PL" sz="4100" dirty="0"/>
              <a:t>4. Orzeczenie Trybunału Konstytucyjnego o niezgodności z Konstytucją, umową międzynarodową lub z ustawą aktu normatywnego, na podstawie którego zostało wydane prawomocne orzeczenie sądowe, ostateczna decyzja administracyjna lub rozstrzygnięcie w innych sprawach, stanowi podstawę do wznowienia postępowania, uchylenia decyzji lub innego rozstrzygnięcia na zasadach i w trybie określonych w przepisach właściwych dla danego postępowania.</a:t>
            </a:r>
          </a:p>
          <a:p>
            <a:pPr marL="0" indent="0">
              <a:buNone/>
            </a:pPr>
            <a:r>
              <a:rPr lang="pl-PL" sz="4100" dirty="0"/>
              <a:t>5. Orzeczenia Trybunału Konstytucyjnego zapadają </a:t>
            </a:r>
            <a:r>
              <a:rPr lang="pl-PL" sz="4100" b="1" dirty="0"/>
              <a:t>większością głosów</a:t>
            </a:r>
            <a:r>
              <a:rPr lang="pl-PL" sz="4100" dirty="0"/>
              <a:t>.</a:t>
            </a:r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11230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191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4400" dirty="0"/>
              <a:t>1. Z wnioskiem w sprawach, o których mowa w art. 188, do Trybunału Konstytucyjnego wystąpić mogą:</a:t>
            </a:r>
          </a:p>
          <a:p>
            <a:pPr marL="0" indent="0">
              <a:buNone/>
            </a:pPr>
            <a:r>
              <a:rPr lang="pl-PL" sz="4400" dirty="0"/>
              <a:t>1) Prezydent Rzeczypospolitej, Marszałek Sejmu, Marszałek Senatu, Prezes Rady Ministrów, 50 posłów, 30 senatorów, Pierwszy Prezes Sądu Najwyższego, Prezes Naczelnego Sądu Administracyjnego, Prokurator Generalny, Prezes Najwyższej Izby Kontroli, Rzecznik Praw Obywatelskich,</a:t>
            </a:r>
          </a:p>
          <a:p>
            <a:pPr marL="0" indent="0">
              <a:buNone/>
            </a:pPr>
            <a:r>
              <a:rPr lang="pl-PL" sz="4400" dirty="0"/>
              <a:t>2) Krajowa Rada Sądownictwa w zakresie, o którym mowa w art. 186 ust. 2,</a:t>
            </a:r>
          </a:p>
          <a:p>
            <a:pPr marL="0" indent="0">
              <a:buNone/>
            </a:pPr>
            <a:r>
              <a:rPr lang="pl-PL" sz="4400" dirty="0"/>
              <a:t>3) organy stanowiące jednostek samorządu terytorialnego,</a:t>
            </a:r>
          </a:p>
          <a:p>
            <a:pPr marL="0" indent="0">
              <a:buNone/>
            </a:pPr>
            <a:r>
              <a:rPr lang="pl-PL" sz="4400" dirty="0"/>
              <a:t>4) ogólnokrajowe organy związków zawodowych oraz ogólnokrajowe władze organizacji pracodawców i organizacji zawodowych,</a:t>
            </a:r>
          </a:p>
          <a:p>
            <a:pPr marL="0" indent="0">
              <a:buNone/>
            </a:pPr>
            <a:r>
              <a:rPr lang="pl-PL" sz="4400" dirty="0"/>
              <a:t>5) kościoły i inne związki wyznaniowe,</a:t>
            </a:r>
          </a:p>
          <a:p>
            <a:pPr marL="0" indent="0">
              <a:buNone/>
            </a:pPr>
            <a:r>
              <a:rPr lang="pl-PL" sz="4400" dirty="0"/>
              <a:t>6) podmioty określone w art. 79 w zakresie w nim wskazanym.</a:t>
            </a:r>
          </a:p>
          <a:p>
            <a:pPr marL="0" indent="0">
              <a:buNone/>
            </a:pPr>
            <a:endParaRPr lang="pl-PL" sz="4400" dirty="0"/>
          </a:p>
          <a:p>
            <a:pPr marL="0" indent="0">
              <a:buNone/>
            </a:pPr>
            <a:r>
              <a:rPr lang="pl-PL" sz="4400" dirty="0"/>
              <a:t>2. Podmioty, o których mowa w ust. 1 pkt 3-5, mogą wystąpić z takim wnioskiem, jeżeli akt normatywny dotyczy spraw objętych ich zakresem działania.</a:t>
            </a:r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86959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192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/>
              <a:t>Z wnioskiem w sprawach, o których mowa w art. 189, do Trybunału Konstytucyjnego wystąpić mogą: Prezydent Rzeczypospolitej, Marszałek Sejmu, Marszałek Senatu, Prezes Rady Ministrów, Pierwszy Prezes Sądu Najwyższego, Prezes Naczelnego Sądu Administracyjnego i Prezes Najwyższej Izby Kontroli.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0066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193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/>
              <a:t>Każdy sąd może przedstawić Trybunałowi Konstytucyjnemu pytanie prawne co do zgodności aktu normatywnego z Konstytucją, ratyfikowanymi umowami międzynarodowymi lub ustawą, jeżeli od odpowiedzi na pytanie prawne zależy rozstrzygnięcie sprawy toczącej się przed sądem.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5670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Art. 194 Konstytucji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2"/>
            <a:ext cx="11244618" cy="5719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1. Trybunał Konstytucyjny składa się z 15 sędziów, wybieranych indywidualnie przez Sejm na 9 lat spośród osób wyróżniających się wiedzą prawniczą. Ponowny wybór do składu Trybunału jest niedopuszczalny.</a:t>
            </a:r>
          </a:p>
          <a:p>
            <a:pPr marL="0" indent="0">
              <a:buNone/>
            </a:pPr>
            <a:r>
              <a:rPr lang="pl-PL" sz="3200" dirty="0"/>
              <a:t>2. Prezesa i Wiceprezesa Trybunału Konstytucyjnego powołuje Prezydent Rzeczypospolitej spośród kandydatów przedstawionych przez Zgromadzenie Ogólne Sędziów Trybunału Konstytucyjnego.</a:t>
            </a:r>
          </a:p>
        </p:txBody>
      </p:sp>
    </p:spTree>
    <p:extLst>
      <p:ext uri="{BB962C8B-B14F-4D97-AF65-F5344CB8AC3E}">
        <p14:creationId xmlns:p14="http://schemas.microsoft.com/office/powerpoint/2010/main" val="3894333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825</Words>
  <Application>Microsoft Office PowerPoint</Application>
  <PresentationFormat>Panoramiczny</PresentationFormat>
  <Paragraphs>51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Prawo konstytucyjne </vt:lpstr>
      <vt:lpstr>Cechy wspólne władzy sądowniczej</vt:lpstr>
      <vt:lpstr>Art. 188 Konstytucji RP</vt:lpstr>
      <vt:lpstr>Art. 189 Konstytucji RP</vt:lpstr>
      <vt:lpstr>Art. 190 Konstytucji RP</vt:lpstr>
      <vt:lpstr>Art. 191 Konstytucji RP</vt:lpstr>
      <vt:lpstr>Art. 192 Konstytucji RP</vt:lpstr>
      <vt:lpstr>Art. 193 Konstytucji RP</vt:lpstr>
      <vt:lpstr>Art. 194 Konstytucji RP</vt:lpstr>
      <vt:lpstr>Art. 195 Konstytucji RP</vt:lpstr>
      <vt:lpstr>Art. 196 Konstytucji RP</vt:lpstr>
      <vt:lpstr>Art. 197 Konstytucji 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konstytucyjne I zajęcia</dc:title>
  <dc:creator>Mateusz</dc:creator>
  <cp:lastModifiedBy>Mateusz</cp:lastModifiedBy>
  <cp:revision>219</cp:revision>
  <dcterms:created xsi:type="dcterms:W3CDTF">2015-03-02T14:41:58Z</dcterms:created>
  <dcterms:modified xsi:type="dcterms:W3CDTF">2016-05-17T20:17:15Z</dcterms:modified>
</cp:coreProperties>
</file>