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94" r:id="rId4"/>
    <p:sldId id="295" r:id="rId5"/>
    <p:sldId id="296" r:id="rId6"/>
    <p:sldId id="297" r:id="rId7"/>
    <p:sldId id="298" r:id="rId8"/>
    <p:sldId id="299" r:id="rId9"/>
    <p:sldId id="300" r:id="rId10"/>
    <p:sldId id="301" r:id="rId11"/>
    <p:sldId id="302"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434" autoAdjust="0"/>
  </p:normalViewPr>
  <p:slideViewPr>
    <p:cSldViewPr snapToGrid="0">
      <p:cViewPr varScale="1">
        <p:scale>
          <a:sx n="68" d="100"/>
          <a:sy n="68" d="100"/>
        </p:scale>
        <p:origin x="8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40118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1525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150106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51973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47694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4030626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82209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289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588497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16898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2016-05-31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60937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35B9-D9EF-42AA-BDEB-E0914EAFADAB}" type="datetimeFigureOut">
              <a:rPr lang="pl-PL" smtClean="0"/>
              <a:t>2016-05-31</a:t>
            </a:fld>
            <a:endParaRPr lang="pl-PL" dirty="0"/>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E6649-3464-40F5-9E19-6514751F9B1F}" type="slidenum">
              <a:rPr lang="pl-PL" smtClean="0"/>
              <a:t>‹#›</a:t>
            </a:fld>
            <a:endParaRPr lang="pl-PL" dirty="0"/>
          </a:p>
        </p:txBody>
      </p:sp>
    </p:spTree>
    <p:extLst>
      <p:ext uri="{BB962C8B-B14F-4D97-AF65-F5344CB8AC3E}">
        <p14:creationId xmlns:p14="http://schemas.microsoft.com/office/powerpoint/2010/main" val="222290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konstytucyjne</a:t>
            </a:r>
            <a:br>
              <a:rPr lang="pl-PL" dirty="0"/>
            </a:br>
            <a:endParaRPr lang="pl-PL" dirty="0"/>
          </a:p>
        </p:txBody>
      </p:sp>
      <p:sp>
        <p:nvSpPr>
          <p:cNvPr id="3" name="Podtytuł 2"/>
          <p:cNvSpPr>
            <a:spLocks noGrp="1"/>
          </p:cNvSpPr>
          <p:nvPr>
            <p:ph type="subTitle" idx="1"/>
          </p:nvPr>
        </p:nvSpPr>
        <p:spPr/>
        <p:txBody>
          <a:bodyPr/>
          <a:lstStyle/>
          <a:p>
            <a:r>
              <a:rPr lang="pl-PL" dirty="0"/>
              <a:t>Trybunał Stanu. Stany nadzwyczajne</a:t>
            </a:r>
          </a:p>
        </p:txBody>
      </p:sp>
      <p:sp>
        <p:nvSpPr>
          <p:cNvPr id="4" name="Podtytuł 2"/>
          <p:cNvSpPr txBox="1">
            <a:spLocks/>
          </p:cNvSpPr>
          <p:nvPr/>
        </p:nvSpPr>
        <p:spPr>
          <a:xfrm>
            <a:off x="7987049" y="5257800"/>
            <a:ext cx="3719848" cy="1260620"/>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pl-PL" dirty="0"/>
              <a:t>Mateusz Radajewski</a:t>
            </a:r>
          </a:p>
          <a:p>
            <a:pPr algn="just"/>
            <a:r>
              <a:rPr lang="pl-PL" dirty="0"/>
              <a:t>Katedra Prawa Konstytucyjnego</a:t>
            </a:r>
          </a:p>
          <a:p>
            <a:pPr algn="just"/>
            <a:r>
              <a:rPr lang="pl-PL" dirty="0"/>
              <a:t>Wydział Prawa, Administracji i Ekonomii</a:t>
            </a:r>
          </a:p>
          <a:p>
            <a:pPr algn="just"/>
            <a:r>
              <a:rPr lang="pl-PL" dirty="0"/>
              <a:t>Uniwersytet Wrocławski</a:t>
            </a:r>
          </a:p>
        </p:txBody>
      </p:sp>
    </p:spTree>
    <p:extLst>
      <p:ext uri="{BB962C8B-B14F-4D97-AF65-F5344CB8AC3E}">
        <p14:creationId xmlns:p14="http://schemas.microsoft.com/office/powerpoint/2010/main" val="132890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233 Konstytucji RP</a:t>
            </a:r>
          </a:p>
        </p:txBody>
      </p:sp>
      <p:sp>
        <p:nvSpPr>
          <p:cNvPr id="3" name="Symbol zastępczy zawartości 2"/>
          <p:cNvSpPr>
            <a:spLocks noGrp="1"/>
          </p:cNvSpPr>
          <p:nvPr>
            <p:ph idx="1"/>
          </p:nvPr>
        </p:nvSpPr>
        <p:spPr>
          <a:xfrm>
            <a:off x="109182" y="962642"/>
            <a:ext cx="11244618" cy="5719511"/>
          </a:xfrm>
        </p:spPr>
        <p:txBody>
          <a:bodyPr>
            <a:noAutofit/>
          </a:bodyPr>
          <a:lstStyle/>
          <a:p>
            <a:pPr marL="0" indent="0" algn="just">
              <a:buNone/>
            </a:pPr>
            <a:r>
              <a:rPr lang="pl-PL" sz="2400" dirty="0"/>
              <a:t>1. Ustawa określająca zakres ograniczeń wolności i praw człowieka i obywatela w czasie stanu wojennego i wyjątkowego nie może ograniczać wolności i praw określonych w art. 30 (godność człowieka), art. 34 i art. 36 (obywatelstwo), art. 38 (ochrona życia), art. 39, art. 40 i art. 41 ust. 4 (humanitarne traktowanie), art. 42 (ponoszenie odpowiedzialności karnej), art. 45 (dostęp do sądu), art. 47 (dobra osobiste), art. 53 (sumienie i religia), art. 63 (petycje) oraz art. 48 i art. 72 (rodzina i dziecko).</a:t>
            </a:r>
          </a:p>
          <a:p>
            <a:pPr marL="0" indent="0" algn="just">
              <a:buNone/>
            </a:pPr>
            <a:r>
              <a:rPr lang="pl-PL" sz="2400" dirty="0"/>
              <a:t>2. Niedopuszczalne jest ograniczenie wolności i praw człowieka i obywatela wyłącznie z powodu rasy, płci, języka, wyznania lub jego braku, pochodzenia społecznego, urodzenia oraz majątku.</a:t>
            </a:r>
          </a:p>
          <a:p>
            <a:pPr marL="0" indent="0" algn="just">
              <a:buNone/>
            </a:pPr>
            <a:r>
              <a:rPr lang="pl-PL" sz="2400" dirty="0"/>
              <a:t>3. Ustawa określająca zakres ograniczeń wolności i praw człowieka i obywatela w stanie klęski żywiołowej może ograniczać wolności i prawa określone w art. 22 (wolność działalności gospodarczej), art. 41 ust. 1, 3 i 5 (wolność osobista), art. 50 (nienaruszalność mieszkania), art. 52 ust. 1 (wolność poruszania się i pobytu na terytorium Rzeczypospolitej Polskiej), art. 59 ust. 3 (prawo do strajku), art. 64 (prawo własności), art. 65 ust. 1 (wolność pracy), art. 66 ust. 1 (prawo do bezpiecznych i higienicznych warunków pracy) oraz art. 66 ust. 2 (prawo do wypoczynku).</a:t>
            </a:r>
          </a:p>
        </p:txBody>
      </p:sp>
    </p:spTree>
    <p:extLst>
      <p:ext uri="{BB962C8B-B14F-4D97-AF65-F5344CB8AC3E}">
        <p14:creationId xmlns:p14="http://schemas.microsoft.com/office/powerpoint/2010/main" val="3720686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234 Konstytucji RP</a:t>
            </a:r>
          </a:p>
        </p:txBody>
      </p:sp>
      <p:sp>
        <p:nvSpPr>
          <p:cNvPr id="3" name="Symbol zastępczy zawartości 2"/>
          <p:cNvSpPr>
            <a:spLocks noGrp="1"/>
          </p:cNvSpPr>
          <p:nvPr>
            <p:ph idx="1"/>
          </p:nvPr>
        </p:nvSpPr>
        <p:spPr>
          <a:xfrm>
            <a:off x="109182" y="962642"/>
            <a:ext cx="11244618" cy="5719511"/>
          </a:xfrm>
        </p:spPr>
        <p:txBody>
          <a:bodyPr>
            <a:noAutofit/>
          </a:bodyPr>
          <a:lstStyle/>
          <a:p>
            <a:pPr marL="0" indent="0">
              <a:buNone/>
            </a:pPr>
            <a:r>
              <a:rPr lang="pl-PL" sz="4000" dirty="0"/>
              <a:t>1. Jeżeli w czasie stanu wojennego Sejm nie może zebrać się na posiedzenie, Prezydent Rzeczypospolitej na wniosek Rady Ministrów wydaje rozporządzenia z mocą ustawy w zakresie i w granicach określonych w art. 228 ust. 3-5. Rozporządzenia te podlegają zatwierdzeniu przez Sejm na najbliższym posiedzeniu.</a:t>
            </a:r>
          </a:p>
          <a:p>
            <a:pPr marL="0" indent="0">
              <a:buNone/>
            </a:pPr>
            <a:r>
              <a:rPr lang="pl-PL" sz="4000" dirty="0"/>
              <a:t>2. Rozporządzenia, o których mowa w ust. 1, mają charakter źródeł powszechnie obowiązującego prawa.</a:t>
            </a:r>
          </a:p>
        </p:txBody>
      </p:sp>
    </p:spTree>
    <p:extLst>
      <p:ext uri="{BB962C8B-B14F-4D97-AF65-F5344CB8AC3E}">
        <p14:creationId xmlns:p14="http://schemas.microsoft.com/office/powerpoint/2010/main" val="18702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198 Konstytucji RP</a:t>
            </a:r>
          </a:p>
        </p:txBody>
      </p:sp>
      <p:sp>
        <p:nvSpPr>
          <p:cNvPr id="3" name="Symbol zastępczy zawartości 2"/>
          <p:cNvSpPr>
            <a:spLocks noGrp="1"/>
          </p:cNvSpPr>
          <p:nvPr>
            <p:ph idx="1"/>
          </p:nvPr>
        </p:nvSpPr>
        <p:spPr>
          <a:xfrm>
            <a:off x="109182" y="962642"/>
            <a:ext cx="11244618" cy="5719511"/>
          </a:xfrm>
        </p:spPr>
        <p:txBody>
          <a:bodyPr>
            <a:normAutofit lnSpcReduction="10000"/>
          </a:bodyPr>
          <a:lstStyle/>
          <a:p>
            <a:pPr marL="0" indent="0" algn="just">
              <a:buNone/>
            </a:pPr>
            <a:r>
              <a:rPr lang="pl-PL" sz="3200" dirty="0"/>
              <a:t>1. Za naruszenie Konstytucji lub ustawy, w związku z zajmowanym stanowiskiem lub w zakresie swojego urzędowania, odpowiedzialność konstytucyjną przed Trybunałem Stanu ponoszą: Prezydent Rzeczypospolitej, Prezes Rady Ministrów oraz członkowie Rady Ministrów, Prezes Narodowego Banku Polskiego, Prezes Najwyższej Izby Kontroli, członkowie Krajowej Rady Radiofonii i Telewizji, osoby, którym Prezes Rady Ministrów powierzył kierowanie ministerstwem, oraz Naczelny Dowódca Sił Zbrojnych.</a:t>
            </a:r>
          </a:p>
          <a:p>
            <a:pPr marL="0" indent="0" algn="just">
              <a:buNone/>
            </a:pPr>
            <a:r>
              <a:rPr lang="pl-PL" sz="3200" dirty="0"/>
              <a:t>2. Odpowiedzialność konstytucyjną przed Trybunałem Stanu ponoszą również posłowie i senatorowie w zakresie określonym w art. 107.</a:t>
            </a:r>
          </a:p>
          <a:p>
            <a:pPr marL="0" indent="0" algn="just">
              <a:buNone/>
            </a:pPr>
            <a:r>
              <a:rPr lang="pl-PL" sz="3200" dirty="0"/>
              <a:t>3. Rodzaje kar orzekanych przez Trybunał Stanu określa ustawa.</a:t>
            </a:r>
          </a:p>
          <a:p>
            <a:pPr marL="0" indent="0" algn="just">
              <a:buNone/>
            </a:pPr>
            <a:endParaRPr lang="pl-PL" sz="3200" dirty="0"/>
          </a:p>
          <a:p>
            <a:pPr marL="514350" indent="-514350" algn="just">
              <a:buAutoNum type="arabicPeriod"/>
            </a:pPr>
            <a:endParaRPr lang="pl-PL" sz="3200" dirty="0"/>
          </a:p>
        </p:txBody>
      </p:sp>
    </p:spTree>
    <p:extLst>
      <p:ext uri="{BB962C8B-B14F-4D97-AF65-F5344CB8AC3E}">
        <p14:creationId xmlns:p14="http://schemas.microsoft.com/office/powerpoint/2010/main" val="37047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199 Konstytucji RP</a:t>
            </a:r>
          </a:p>
        </p:txBody>
      </p:sp>
      <p:sp>
        <p:nvSpPr>
          <p:cNvPr id="3" name="Symbol zastępczy zawartości 2"/>
          <p:cNvSpPr>
            <a:spLocks noGrp="1"/>
          </p:cNvSpPr>
          <p:nvPr>
            <p:ph idx="1"/>
          </p:nvPr>
        </p:nvSpPr>
        <p:spPr>
          <a:xfrm>
            <a:off x="109182" y="962642"/>
            <a:ext cx="11244618" cy="5719511"/>
          </a:xfrm>
        </p:spPr>
        <p:txBody>
          <a:bodyPr>
            <a:normAutofit/>
          </a:bodyPr>
          <a:lstStyle/>
          <a:p>
            <a:pPr marL="0" indent="0">
              <a:buNone/>
            </a:pPr>
            <a:r>
              <a:rPr lang="pl-PL" sz="3200" dirty="0"/>
              <a:t>1. Trybunał Stanu składa się z przewodniczącego, 2 zastępców przewodniczącego i 16 członków wybieranych przez Sejm spoza grona posłów i senatorów na czas kadencji Sejmu. Zastępcy przewodniczącego Trybunału oraz co najmniej połowa członków Trybunału Stanu powinni mieć kwalifikacje wymagane do zajmowania stanowiska sędziego.</a:t>
            </a:r>
          </a:p>
          <a:p>
            <a:pPr marL="0" indent="0">
              <a:buNone/>
            </a:pPr>
            <a:r>
              <a:rPr lang="pl-PL" sz="3200" dirty="0"/>
              <a:t>2. Przewodniczącym Trybunału Stanu jest Pierwszy Prezes Sądu Najwyższego.</a:t>
            </a:r>
          </a:p>
          <a:p>
            <a:pPr marL="0" indent="0">
              <a:buNone/>
            </a:pPr>
            <a:r>
              <a:rPr lang="pl-PL" sz="3200" dirty="0"/>
              <a:t>3. Członkowie Trybunału Stanu w sprawowaniu funkcji sędziego Trybunału Stanu są niezawiśli i podlegają tylko Konstytucji oraz ustawom.</a:t>
            </a:r>
          </a:p>
          <a:p>
            <a:pPr marL="0" indent="0" algn="just">
              <a:buNone/>
            </a:pPr>
            <a:endParaRPr lang="pl-PL" sz="3200" dirty="0"/>
          </a:p>
          <a:p>
            <a:pPr marL="514350" indent="-514350" algn="just">
              <a:buAutoNum type="arabicPeriod"/>
            </a:pPr>
            <a:endParaRPr lang="pl-PL" sz="3200" dirty="0"/>
          </a:p>
        </p:txBody>
      </p:sp>
    </p:spTree>
    <p:extLst>
      <p:ext uri="{BB962C8B-B14F-4D97-AF65-F5344CB8AC3E}">
        <p14:creationId xmlns:p14="http://schemas.microsoft.com/office/powerpoint/2010/main" val="17572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200 Konstytucji RP</a:t>
            </a:r>
          </a:p>
        </p:txBody>
      </p:sp>
      <p:sp>
        <p:nvSpPr>
          <p:cNvPr id="3" name="Symbol zastępczy zawartości 2"/>
          <p:cNvSpPr>
            <a:spLocks noGrp="1"/>
          </p:cNvSpPr>
          <p:nvPr>
            <p:ph idx="1"/>
          </p:nvPr>
        </p:nvSpPr>
        <p:spPr>
          <a:xfrm>
            <a:off x="109182" y="962642"/>
            <a:ext cx="11244618" cy="5719511"/>
          </a:xfrm>
        </p:spPr>
        <p:txBody>
          <a:bodyPr>
            <a:normAutofit/>
          </a:bodyPr>
          <a:lstStyle/>
          <a:p>
            <a:pPr marL="0" indent="0">
              <a:buNone/>
            </a:pPr>
            <a:r>
              <a:rPr lang="pl-PL" sz="3200" dirty="0"/>
              <a:t>Członek Trybunału Stanu nie może być bez uprzedniej zgody Trybunału Stanu pociągnięty do odpowiedzialności karnej ani pozbawiony wolności. Członek Trybunału Stanu nie może być zatrzymany lub aresztowany, z wyjątkiem ujęcia go na gorącym uczynku przestępstwa, jeżeli jego zatrzymanie jest niezbędne do zapewnienia prawidłowego toku postępowania. O zatrzymaniu niezwłocznie powiadamia się przewodniczącego Trybunału Stanu, który może nakazać natychmiastowe zwolnienie zatrzymanego.</a:t>
            </a:r>
          </a:p>
          <a:p>
            <a:pPr marL="514350" indent="-514350" algn="just">
              <a:buAutoNum type="arabicPeriod"/>
            </a:pPr>
            <a:endParaRPr lang="pl-PL" sz="3200" dirty="0"/>
          </a:p>
        </p:txBody>
      </p:sp>
    </p:spTree>
    <p:extLst>
      <p:ext uri="{BB962C8B-B14F-4D97-AF65-F5344CB8AC3E}">
        <p14:creationId xmlns:p14="http://schemas.microsoft.com/office/powerpoint/2010/main" val="132386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228 Konstytucji RP</a:t>
            </a:r>
          </a:p>
        </p:txBody>
      </p:sp>
      <p:sp>
        <p:nvSpPr>
          <p:cNvPr id="3" name="Symbol zastępczy zawartości 2"/>
          <p:cNvSpPr>
            <a:spLocks noGrp="1"/>
          </p:cNvSpPr>
          <p:nvPr>
            <p:ph idx="1"/>
          </p:nvPr>
        </p:nvSpPr>
        <p:spPr>
          <a:xfrm>
            <a:off x="109182" y="962642"/>
            <a:ext cx="11244618" cy="5719511"/>
          </a:xfrm>
        </p:spPr>
        <p:txBody>
          <a:bodyPr>
            <a:normAutofit fontScale="55000" lnSpcReduction="20000"/>
          </a:bodyPr>
          <a:lstStyle/>
          <a:p>
            <a:pPr marL="0" indent="0">
              <a:buNone/>
            </a:pPr>
            <a:r>
              <a:rPr lang="pl-PL" sz="3800" dirty="0"/>
              <a:t>1. W sytuacjach szczególnych zagrożeń, jeżeli zwykłe środki konstytucyjne są niewystarczające, może zostać wprowadzony odpowiedni stan nadzwyczajny: stan wojenny, stan wyjątkowy lub stan klęski żywiołowej.</a:t>
            </a:r>
          </a:p>
          <a:p>
            <a:pPr marL="0" indent="0">
              <a:buNone/>
            </a:pPr>
            <a:r>
              <a:rPr lang="pl-PL" sz="3800" dirty="0"/>
              <a:t>2. Stan nadzwyczajny może być wprowadzony tylko na podstawie ustawy, w drodze rozporządzenia, które podlega dodatkowemu podaniu do publicznej wiadomości.</a:t>
            </a:r>
          </a:p>
          <a:p>
            <a:pPr marL="0" indent="0">
              <a:buNone/>
            </a:pPr>
            <a:r>
              <a:rPr lang="pl-PL" sz="3800" dirty="0"/>
              <a:t>3. Zasady działania organów władzy publicznej oraz zakres, w jakim mogą zostać ograniczone wolności i prawa człowieka i obywatela w czasie poszczególnych stanów nadzwyczajnych, określa ustawa.</a:t>
            </a:r>
          </a:p>
          <a:p>
            <a:pPr marL="0" indent="0">
              <a:buNone/>
            </a:pPr>
            <a:r>
              <a:rPr lang="pl-PL" sz="3800" dirty="0"/>
              <a:t>4. Ustawa może określić podstawy, zakres i tryb wyrównywania strat majątkowych wynikających z ograniczenia w czasie stanu nadzwyczajnego wolności i praw człowieka i obywatela.</a:t>
            </a:r>
          </a:p>
          <a:p>
            <a:pPr marL="0" indent="0">
              <a:buNone/>
            </a:pPr>
            <a:r>
              <a:rPr lang="pl-PL" sz="3800" dirty="0"/>
              <a:t>5. Działania podjęte w wyniku wprowadzenia stanu nadzwyczajnego muszą odpowiadać stopniowi zagrożenia i powinny zmierzać do jak najszybszego przywrócenia normalnego funkcjonowania państwa.</a:t>
            </a:r>
          </a:p>
          <a:p>
            <a:pPr marL="0" indent="0">
              <a:buNone/>
            </a:pPr>
            <a:r>
              <a:rPr lang="pl-PL" sz="3800" dirty="0"/>
              <a:t>6. W czasie stanu nadzwyczajnego nie mogą być zmienione: Konstytucja, ordynacje wyborcze do Sejmu, Senatu i organów samorządu terytorialnego, ustawa o wyborze Prezydenta Rzeczypospolitej oraz ustawy o stanach nadzwyczajnych.</a:t>
            </a:r>
          </a:p>
          <a:p>
            <a:pPr marL="0" indent="0">
              <a:buNone/>
            </a:pPr>
            <a:r>
              <a:rPr lang="pl-PL" sz="3800" dirty="0"/>
              <a:t>7. W czasie stanu nadzwyczajnego oraz w ciągu 90 dni po jego zakończeniu nie może być skrócona kadencja Sejmu, przeprowadzone referendum ogólnokrajowe, nie mogą być przeprowadzane wybory do Sejmu, Senatu, organów samorządu terytorialnego oraz wybory Prezydenta Rzeczypospolitej, a kadencje tych organów ulegają odpowiedniemu przedłużeniu. Wybory do organów samorządu terytorialnego są możliwe tylko tam, gdzie nie został wprowadzony stan nadzwyczajny.</a:t>
            </a:r>
          </a:p>
          <a:p>
            <a:pPr marL="514350" indent="-514350" algn="just">
              <a:buAutoNum type="arabicPeriod"/>
            </a:pPr>
            <a:endParaRPr lang="pl-PL" sz="3200" dirty="0"/>
          </a:p>
        </p:txBody>
      </p:sp>
    </p:spTree>
    <p:extLst>
      <p:ext uri="{BB962C8B-B14F-4D97-AF65-F5344CB8AC3E}">
        <p14:creationId xmlns:p14="http://schemas.microsoft.com/office/powerpoint/2010/main" val="359964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229 Konstytucji RP</a:t>
            </a:r>
          </a:p>
        </p:txBody>
      </p:sp>
      <p:sp>
        <p:nvSpPr>
          <p:cNvPr id="3" name="Symbol zastępczy zawartości 2"/>
          <p:cNvSpPr>
            <a:spLocks noGrp="1"/>
          </p:cNvSpPr>
          <p:nvPr>
            <p:ph idx="1"/>
          </p:nvPr>
        </p:nvSpPr>
        <p:spPr>
          <a:xfrm>
            <a:off x="109182" y="962642"/>
            <a:ext cx="11244618" cy="5719511"/>
          </a:xfrm>
        </p:spPr>
        <p:txBody>
          <a:bodyPr>
            <a:normAutofit/>
          </a:bodyPr>
          <a:lstStyle/>
          <a:p>
            <a:pPr marL="0" indent="0">
              <a:buNone/>
            </a:pPr>
            <a:r>
              <a:rPr lang="pl-PL" sz="4000" dirty="0"/>
              <a:t>W razie zewnętrznego zagrożenia państwa, zbrojnej napaści na terytorium Rzeczypospolitej Polskiej lub gdy z umowy międzynarodowej wynika zobowiązanie do wspólnej obrony przeciwko agresji, Prezydent Rzeczypospolitej na wniosek Rady Ministrów może wprowadzić stan wojenny na części albo na całym terytorium państwa.</a:t>
            </a:r>
            <a:endParaRPr lang="pl-PL" sz="3200" dirty="0"/>
          </a:p>
        </p:txBody>
      </p:sp>
    </p:spTree>
    <p:extLst>
      <p:ext uri="{BB962C8B-B14F-4D97-AF65-F5344CB8AC3E}">
        <p14:creationId xmlns:p14="http://schemas.microsoft.com/office/powerpoint/2010/main" val="2430035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230 Konstytucji RP</a:t>
            </a:r>
          </a:p>
        </p:txBody>
      </p:sp>
      <p:sp>
        <p:nvSpPr>
          <p:cNvPr id="3" name="Symbol zastępczy zawartości 2"/>
          <p:cNvSpPr>
            <a:spLocks noGrp="1"/>
          </p:cNvSpPr>
          <p:nvPr>
            <p:ph idx="1"/>
          </p:nvPr>
        </p:nvSpPr>
        <p:spPr>
          <a:xfrm>
            <a:off x="109182" y="962642"/>
            <a:ext cx="11244618" cy="5719511"/>
          </a:xfrm>
        </p:spPr>
        <p:txBody>
          <a:bodyPr>
            <a:normAutofit/>
          </a:bodyPr>
          <a:lstStyle/>
          <a:p>
            <a:pPr marL="0" indent="0">
              <a:buNone/>
            </a:pPr>
            <a:r>
              <a:rPr lang="pl-PL" sz="4000" dirty="0"/>
              <a:t>1. W razie zagrożenia konstytucyjnego ustroju państwa, bezpieczeństwa obywateli lub porządku publicznego, Prezydent Rzeczypospolitej na wniosek Rady Ministrów może wprowadzić, na czas oznaczony, nie dłuższy niż 90 dni, stan wyjątkowy na części albo na całym terytorium państwa.</a:t>
            </a:r>
          </a:p>
          <a:p>
            <a:pPr marL="0" indent="0">
              <a:buNone/>
            </a:pPr>
            <a:r>
              <a:rPr lang="pl-PL" sz="4000" dirty="0"/>
              <a:t>2. Przedłużenie stanu wyjątkowego może nastąpić tylko raz, za zgodą Sejmu i na czas nie dłuższy niż 60 dni.</a:t>
            </a:r>
          </a:p>
        </p:txBody>
      </p:sp>
    </p:spTree>
    <p:extLst>
      <p:ext uri="{BB962C8B-B14F-4D97-AF65-F5344CB8AC3E}">
        <p14:creationId xmlns:p14="http://schemas.microsoft.com/office/powerpoint/2010/main" val="384854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231 Konstytucji RP</a:t>
            </a:r>
          </a:p>
        </p:txBody>
      </p:sp>
      <p:sp>
        <p:nvSpPr>
          <p:cNvPr id="3" name="Symbol zastępczy zawartości 2"/>
          <p:cNvSpPr>
            <a:spLocks noGrp="1"/>
          </p:cNvSpPr>
          <p:nvPr>
            <p:ph idx="1"/>
          </p:nvPr>
        </p:nvSpPr>
        <p:spPr>
          <a:xfrm>
            <a:off x="109182" y="962642"/>
            <a:ext cx="11244618" cy="5719511"/>
          </a:xfrm>
        </p:spPr>
        <p:txBody>
          <a:bodyPr>
            <a:normAutofit/>
          </a:bodyPr>
          <a:lstStyle/>
          <a:p>
            <a:pPr marL="0" indent="0" algn="just">
              <a:buNone/>
            </a:pPr>
            <a:r>
              <a:rPr lang="pl-PL" sz="4000" dirty="0"/>
              <a:t>Rozporządzenie o wprowadzeniu stanu wojennego lub wyjątkowego Prezydent Rzeczypospolitej przedstawia Sejmowi w ciągu 48 godzin od podpisania rozporządzenia. Sejm niezwłocznie rozpatruje rozporządzenie Prezydenta Rzeczypospolitej. Sejm może je uchylić bezwzględną większością głosów w obecności co najmniej połowy ustawowej liczby posłów.</a:t>
            </a:r>
          </a:p>
        </p:txBody>
      </p:sp>
    </p:spTree>
    <p:extLst>
      <p:ext uri="{BB962C8B-B14F-4D97-AF65-F5344CB8AC3E}">
        <p14:creationId xmlns:p14="http://schemas.microsoft.com/office/powerpoint/2010/main" val="51226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Art. 232 Konstytucji RP</a:t>
            </a:r>
          </a:p>
        </p:txBody>
      </p:sp>
      <p:sp>
        <p:nvSpPr>
          <p:cNvPr id="3" name="Symbol zastępczy zawartości 2"/>
          <p:cNvSpPr>
            <a:spLocks noGrp="1"/>
          </p:cNvSpPr>
          <p:nvPr>
            <p:ph idx="1"/>
          </p:nvPr>
        </p:nvSpPr>
        <p:spPr>
          <a:xfrm>
            <a:off x="109182" y="962642"/>
            <a:ext cx="11244618" cy="5719511"/>
          </a:xfrm>
        </p:spPr>
        <p:txBody>
          <a:bodyPr>
            <a:normAutofit/>
          </a:bodyPr>
          <a:lstStyle/>
          <a:p>
            <a:pPr marL="0" indent="0" algn="just">
              <a:buNone/>
            </a:pPr>
            <a:r>
              <a:rPr lang="pl-PL" sz="4000" dirty="0"/>
              <a:t>W celu zapobieżenia skutkom katastrof naturalnych lub awarii technicznych noszących znamiona klęski żywiołowej oraz w celu ich usunięcia Rada Ministrów może wprowadzić na czas oznaczony, nie dłuższy niż 30 dni, stan klęski żywiołowej na części albo na całym terytorium państwa. Przedłużenie tego stanu może nastąpić za zgodą Sejmu.</a:t>
            </a:r>
          </a:p>
        </p:txBody>
      </p:sp>
    </p:spTree>
    <p:extLst>
      <p:ext uri="{BB962C8B-B14F-4D97-AF65-F5344CB8AC3E}">
        <p14:creationId xmlns:p14="http://schemas.microsoft.com/office/powerpoint/2010/main" val="361249946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1099</Words>
  <Application>Microsoft Office PowerPoint</Application>
  <PresentationFormat>Panoramiczny</PresentationFormat>
  <Paragraphs>40</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Calibri Light</vt:lpstr>
      <vt:lpstr>Motyw pakietu Office</vt:lpstr>
      <vt:lpstr>Prawo konstytucyjne </vt:lpstr>
      <vt:lpstr>Art. 198 Konstytucji RP</vt:lpstr>
      <vt:lpstr>Art. 199 Konstytucji RP</vt:lpstr>
      <vt:lpstr>Art. 200 Konstytucji RP</vt:lpstr>
      <vt:lpstr>Art. 228 Konstytucji RP</vt:lpstr>
      <vt:lpstr>Art. 229 Konstytucji RP</vt:lpstr>
      <vt:lpstr>Art. 230 Konstytucji RP</vt:lpstr>
      <vt:lpstr>Art. 231 Konstytucji RP</vt:lpstr>
      <vt:lpstr>Art. 232 Konstytucji RP</vt:lpstr>
      <vt:lpstr>Art. 233 Konstytucji RP</vt:lpstr>
      <vt:lpstr>Art. 234 Konstytucji RP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konstytucyjne I zajęcia</dc:title>
  <dc:creator>Mateusz</dc:creator>
  <cp:lastModifiedBy>Mateusz</cp:lastModifiedBy>
  <cp:revision>226</cp:revision>
  <dcterms:created xsi:type="dcterms:W3CDTF">2015-03-02T14:41:58Z</dcterms:created>
  <dcterms:modified xsi:type="dcterms:W3CDTF">2016-05-31T17:59:27Z</dcterms:modified>
</cp:coreProperties>
</file>