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8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8" r:id="rId68"/>
    <p:sldId id="326" r:id="rId69"/>
    <p:sldId id="329" r:id="rId70"/>
    <p:sldId id="327" r:id="rId71"/>
    <p:sldId id="330" r:id="rId72"/>
    <p:sldId id="331" r:id="rId73"/>
    <p:sldId id="332" r:id="rId7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2549-3B03-411A-9010-FD40C83BBD41}" type="datetimeFigureOut">
              <a:rPr lang="pl-PL" smtClean="0"/>
              <a:pPr/>
              <a:t>2017-02-18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6456" cy="2664296"/>
          </a:xfrm>
        </p:spPr>
        <p:txBody>
          <a:bodyPr/>
          <a:lstStyle/>
          <a:p>
            <a:r>
              <a:rPr lang="pl-PL" dirty="0"/>
              <a:t>Prawo konstytucyjne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8276456" cy="1440160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Materiały na I zajęcia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707904" y="5157192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Mateusz Radajewski</a:t>
            </a:r>
          </a:p>
          <a:p>
            <a:pPr algn="r"/>
            <a:r>
              <a:rPr lang="pl-PL" dirty="0"/>
              <a:t>Katedra Prawa Konstytucyjnego</a:t>
            </a:r>
          </a:p>
          <a:p>
            <a:pPr algn="r"/>
            <a:r>
              <a:rPr lang="pl-PL" dirty="0"/>
              <a:t>Wydział Prawa, Administracji i Ekonomii</a:t>
            </a:r>
          </a:p>
          <a:p>
            <a:pPr algn="r"/>
            <a:r>
              <a:rPr lang="pl-PL" dirty="0"/>
              <a:t>Uniwersytet Wrocławski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Przesłanki posiadania biernego prawa wyborczego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sz="1700" dirty="0">
                <a:solidFill>
                  <a:srgbClr val="002060"/>
                </a:solidFill>
              </a:rPr>
              <a:t>Posiadanie czynnego prawa wyborczego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700" dirty="0">
                <a:solidFill>
                  <a:srgbClr val="002060"/>
                </a:solidFill>
              </a:rPr>
              <a:t>Ukończenie: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w wyborach do Sejmu – 21 lat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w wyborach do Senatu – 30 lat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w wyborach Prezydenta RP – 35 lat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w wyborach do Parlamentu Europejskiego – 21 lat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w wyborach wójta, burmistrza lub prezydenta miasta – 25 lat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700" dirty="0">
                <a:solidFill>
                  <a:srgbClr val="002060"/>
                </a:solidFill>
              </a:rPr>
              <a:t>Zamieszkiwanie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w wyborach do Parlamentu Europejskiego – co najmniej przez 5 lat na terytorium UE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nie jest wymagane w wyborach wójta, burmistrza lub prezydenta miasta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700" dirty="0">
                <a:solidFill>
                  <a:srgbClr val="002060"/>
                </a:solidFill>
              </a:rPr>
              <a:t>Nieutracone prawo wybieralności: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nieskazanie prawomocnym wyrokiem na karę pozbawienia wolności za przestępstwo umyślne ścigane z oskarżenia publicznego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niewydanie orzeczenia o utracie prawa wybieralności w związku ze złożeniem niezgodnego z prawem oświadczenia lustracyjnego (art. 21a ust. 2a ustawy o ujawnianiu informacji o dokumentach organów bezpieczeństwa państwa z lat 1944-1990 oraz treści tych dokumentów)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1700" dirty="0">
                <a:solidFill>
                  <a:srgbClr val="002060"/>
                </a:solidFill>
              </a:rPr>
              <a:t>niepozbawienie obywatela UE niebędącego obywatelem polskim prawa wybieralności w państwie, którego jest obywatelem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9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Równość wyborów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sz="3600" dirty="0">
                <a:solidFill>
                  <a:srgbClr val="002060"/>
                </a:solidFill>
              </a:rPr>
              <a:t>W znaczeniu formalnym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rgbClr val="002060"/>
                </a:solidFill>
              </a:rPr>
              <a:t>bezwzględna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rgbClr val="002060"/>
                </a:solidFill>
              </a:rPr>
              <a:t>wynika z zasady równości i zakazu dyskryminacji (art. 32)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rgbClr val="002060"/>
                </a:solidFill>
              </a:rPr>
              <a:t>W znaczeniu materialnym: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rgbClr val="002060"/>
                </a:solidFill>
              </a:rPr>
              <a:t>nie jest wymagana w wyborach do Senatu (art. 97 ust. 2 Konstytucji RP)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rgbClr val="002060"/>
                </a:solidFill>
              </a:rPr>
              <a:t> realizacja w zależności od systemu wyborczego: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w systemie większościowym – mniej więcej równe pod względem liczby wyborców okręgi wyborcze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w systemie proporcjonalnym – liczba wybieranych przedstawicieli w danym okręgu proporcjonalna do liczby wyborców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rgbClr val="002060"/>
                </a:solidFill>
              </a:rPr>
              <a:t>metody realizacji: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tzw. stała norma przedstawicielstwa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ustalenie stałej liczby członków organu i dopasowywanie do tego okręgów wyborczych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8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Bezpośredniość/pośredniość wyborów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3600" dirty="0">
                <a:solidFill>
                  <a:srgbClr val="002060"/>
                </a:solidFill>
              </a:rPr>
              <a:t>Wybory pośrednie – przykład:</a:t>
            </a:r>
          </a:p>
          <a:p>
            <a:pPr marL="0" indent="0" algn="just">
              <a:buNone/>
            </a:pPr>
            <a:r>
              <a:rPr lang="pl-PL" sz="2000" i="1" dirty="0">
                <a:solidFill>
                  <a:srgbClr val="002060"/>
                </a:solidFill>
              </a:rPr>
              <a:t>„</a:t>
            </a:r>
            <a:r>
              <a:rPr lang="pl-PL" sz="2000" i="1" dirty="0"/>
              <a:t>Władzę wykonawczą sprawuje prezydent Stanów Zjednoczonych Ameryki. Urząd swój pełni przez okres lat czterech, a wybierany jest wraz z obieranym na ten sam okres wiceprezydentem w następujący sposób.</a:t>
            </a:r>
          </a:p>
          <a:p>
            <a:pPr marL="0" indent="0" algn="just">
              <a:buNone/>
            </a:pPr>
            <a:r>
              <a:rPr lang="pl-PL" sz="2000" i="1" dirty="0"/>
              <a:t>Każdy stan wyznacza w trybie określonym przez swoje ciało ustawodawcze odpowiednią liczbę elektorów. Liczba ta odpowiada przysługującej temu stanowi w Kongresie ogólnej liczbie senatorów i członków Izby Reprezentantów. (…)</a:t>
            </a:r>
          </a:p>
          <a:p>
            <a:pPr marL="0" indent="0" algn="just">
              <a:buNone/>
            </a:pPr>
            <a:r>
              <a:rPr lang="pl-PL" sz="2000" i="1" dirty="0"/>
              <a:t>Elektorzy zbierają się w swoich stanach i głosują za pomocą kartek na dwie osoby, z których przynajmniej jedna nie powinna być mieszkańcem tego stanu, co oni. Następnie sporządzają listę, wymieniającą wszystkie osoby, na które głosowano, oraz liczbę głosów, oddanych na każdą z nich, po czym podpisują i poświadczają listę oraz przesyłają pod pieczęcią do siedziby naczelnych władz Stanów Zjednoczonych na ręce prezydenta Senatu. Prezydent Senatu otwiera wszystkie poświadczone listy w obecności Senatu i Izby Reprezentantów, po czym następuje obliczenie głosów. Osoba, na którą padło najwięcej głosów, zostaje prezydentem, jeżeli uzyskała głosy bezwzględnej większości wyznaczonych elektorów.”</a:t>
            </a:r>
          </a:p>
          <a:p>
            <a:pPr marL="0" indent="0" algn="r">
              <a:buNone/>
            </a:pPr>
            <a:r>
              <a:rPr lang="pl-PL" sz="2000" dirty="0"/>
              <a:t>(Art. II § 1 Konstytucji USA)</a:t>
            </a: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8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Bezpośredniość/pośredniość wyborów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solidFill>
                  <a:srgbClr val="002060"/>
                </a:solidFill>
              </a:rPr>
              <a:t>Wybory bezpośrednie: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Wszystkie w Polsce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Dopuszczalne głosowanie: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pl-PL" dirty="0">
                <a:solidFill>
                  <a:srgbClr val="002060"/>
                </a:solidFill>
              </a:rPr>
              <a:t>przez pełnomocnika – w przypadku wyborców:</a:t>
            </a:r>
          </a:p>
          <a:p>
            <a:pPr marL="1257300" lvl="2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o znacznym lub umiarkowanym stopniu niepełnosprawności</a:t>
            </a:r>
          </a:p>
          <a:p>
            <a:pPr marL="1257300" lvl="2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którzy ukończyli 75. rok życia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3200" dirty="0">
                <a:solidFill>
                  <a:srgbClr val="002060"/>
                </a:solidFill>
              </a:rPr>
              <a:t>korespondencyjne – w przypadku wyborców: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o znacznym lub umiarkowanym stopniu niepełnosprawności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2060"/>
                </a:solidFill>
              </a:rPr>
              <a:t>przebywających za granicą</a:t>
            </a:r>
          </a:p>
        </p:txBody>
      </p:sp>
    </p:spTree>
    <p:extLst>
      <p:ext uri="{BB962C8B-B14F-4D97-AF65-F5344CB8AC3E}">
        <p14:creationId xmlns:p14="http://schemas.microsoft.com/office/powerpoint/2010/main" val="25912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Tajność głosowania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i="1" dirty="0">
                <a:solidFill>
                  <a:schemeClr val="tx2"/>
                </a:solidFill>
              </a:rPr>
              <a:t>„Kto, naruszając przepisy o tajności głosowania, </a:t>
            </a:r>
            <a:r>
              <a:rPr lang="pl-PL" sz="2800" i="1" u="sng" dirty="0">
                <a:solidFill>
                  <a:schemeClr val="tx2"/>
                </a:solidFill>
              </a:rPr>
              <a:t>wbrew woli głosującego</a:t>
            </a:r>
            <a:r>
              <a:rPr lang="pl-PL" sz="2800" i="1" dirty="0">
                <a:solidFill>
                  <a:schemeClr val="tx2"/>
                </a:solidFill>
              </a:rPr>
              <a:t> zapoznaje się z treścią jego głosu, podlega grzywnie, karze ograniczenia wolności albo pozbawienia wolności do lat 2.”</a:t>
            </a:r>
          </a:p>
          <a:p>
            <a:pPr marL="0" indent="0" algn="r">
              <a:buNone/>
            </a:pPr>
            <a:r>
              <a:rPr lang="pl-PL" sz="2800" dirty="0">
                <a:solidFill>
                  <a:srgbClr val="002060"/>
                </a:solidFill>
              </a:rPr>
              <a:t>(art. 251 kodeksu karnego)</a:t>
            </a:r>
          </a:p>
        </p:txBody>
      </p:sp>
    </p:spTree>
    <p:extLst>
      <p:ext uri="{BB962C8B-B14F-4D97-AF65-F5344CB8AC3E}">
        <p14:creationId xmlns:p14="http://schemas.microsoft.com/office/powerpoint/2010/main" val="2581776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dirty="0"/>
              <a:t>Wybory proporcjonalne/większościowe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34258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Wybory większościowe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Mandaty otrzymują osoby, które uzyskały najwyższe wyniki w okręgu (w przypadku okręgów jednomandatowych – osoba, która uzyskała najwyższy wynik)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Dwa modele: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system większości względnej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jedna tura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zwycięzcą osoba, która uzyskała zwykłą większość głosów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system większości bezwzględnej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zwycięzcą osoba, która uzyskała bezwzględną większość głosów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2060"/>
                </a:solidFill>
              </a:rPr>
              <a:t>możliwa druga tura, jeżeli zwycięzca nie został wyłoniony w pierwszej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W Polsce: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system większości względnej – wybory do Senatu oraz do rad gmin (poza miastami na prawach powiatu)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system większości bezwzględnej – wybory Prezydenta RP oraz wójtów, burmistrzów i prezydentów miast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40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Wybory proporcjonalne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Mandaty rozdzielane są w okręgach wielomandatowych proporcjonalnie do uzyskanych wyników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Każdy komitet zgłasza listę kandydatów w danym okręgu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W Polsce: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wybory do Sejmu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wybory do Parlamentu Europejskiego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wybory rad gmin w miastach na prawach powiatu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wybory rad powiatów i sejmików wojewódzkich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Modyfikowany przez tzw. klauzule (progi) wyborcze – w Polsce: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 wyborach do Sejmu: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</a:rPr>
              <a:t>5% - komitety wyborcze wyborców oraz partii politycznych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</a:rPr>
              <a:t>8% - koalicyjne komitet wyborcze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</a:rPr>
              <a:t>brak – komitety wyborcze utworzone przez wyborców zrzeszonych w zarejestrowanych organizacjach mniejszości narodowych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002060"/>
                </a:solidFill>
              </a:rPr>
              <a:t>jeżeli co najwyżej jeden komitet przekroczy próg – progi te obniżane są do odpowiednio do 3% i 5%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 wyborach do Parlamentu Europejskiego – 5%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 wyborach samorządowych – 5%</a:t>
            </a: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10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Najpopularniejsze metody rozdziału mandatów w wyborach proporcjonalnych</a:t>
            </a:r>
            <a:endParaRPr lang="pl-PL" sz="5400" dirty="0"/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484784"/>
            <a:ext cx="9144000" cy="5256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Metoda D’Hondta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Metoda Sainte-Laguë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Metoda Hare’a-Niemeyera</a:t>
            </a:r>
            <a:endParaRPr lang="pl-PL" sz="2800" dirty="0"/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41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68760"/>
            <a:ext cx="9144000" cy="5256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Liczbę głosów oddanych na poszczególne komitety dzieli się przez kolejne liczby naturalne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Tak uzyskane ilorazy porządkuje się od największego do najmniejszego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Mandaty uzyskują komitety, które uzyskały najwyższe ilorazy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Jeżeli ilorazy są równe – mandat otrzymuje lista, na którą oddano więcej głosów</a:t>
            </a:r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8000" dirty="0"/>
              <a:t>Informacje ogólne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876001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i="1" dirty="0">
                <a:solidFill>
                  <a:schemeClr val="tx2"/>
                </a:solidFill>
              </a:rPr>
              <a:t>W okręgu, w którym wybiera się 10 posłów, na poszczególne listy kandydatów oddano następująco liczbę głosów: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A – 50 tys. (43%)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B – 32 tys. (28%)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C – 21 tys. (18%)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D – 10 tys. (9%)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E – 2 tys. (2%)</a:t>
            </a:r>
          </a:p>
          <a:p>
            <a:pPr marL="0" indent="0" algn="just">
              <a:buNone/>
            </a:pPr>
            <a:endParaRPr lang="pl-PL" sz="2800" i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2"/>
                </a:solidFill>
              </a:rPr>
              <a:t>Ile mandatów otrzymają poszczególne listy? Czy procenty otrzymanych mandatów będą podobne do procentów uzyskanych głosów?</a:t>
            </a:r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7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88800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59314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2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87566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138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53782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313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99715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79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18355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84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12572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95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92005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57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412972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2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4543" y="188640"/>
            <a:ext cx="8229600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/>
              <a:t>Zakres stosowania procedur wyborczych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79512" y="1556790"/>
            <a:ext cx="8712968" cy="5184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pl-PL" sz="3500" dirty="0">
                <a:solidFill>
                  <a:srgbClr val="002060"/>
                </a:solidFill>
              </a:rPr>
              <a:t>We wszystkich państwach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co najmniej jedna izba parlamentu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władze lokalne najniższego szczebla</a:t>
            </a:r>
            <a:endParaRPr lang="pl-PL" sz="2600" dirty="0"/>
          </a:p>
          <a:p>
            <a:pPr marL="0" indent="0" algn="just">
              <a:buNone/>
            </a:pPr>
            <a:r>
              <a:rPr lang="pl-PL" sz="3300" dirty="0">
                <a:solidFill>
                  <a:srgbClr val="002060"/>
                </a:solidFill>
              </a:rPr>
              <a:t>W części państw na świecie: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obie izby parlamentu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głowa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władze lokalne pozostałych szczebli</a:t>
            </a:r>
          </a:p>
          <a:p>
            <a:pPr marL="0" indent="0" algn="just">
              <a:buNone/>
            </a:pPr>
            <a:r>
              <a:rPr lang="pl-PL" sz="3300" dirty="0">
                <a:solidFill>
                  <a:srgbClr val="002060"/>
                </a:solidFill>
              </a:rPr>
              <a:t>W Polsce: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obie izby parlamentu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prezydent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rady i sejmiki na wszystkich szczeblach samorządu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organ wykonawczy na szczeblu gminnym (wójt, burmistrz, prezydent miasta)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2060"/>
                </a:solidFill>
              </a:rPr>
              <a:t>polscy posłowie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961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491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933950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8 333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</a:t>
                      </a:r>
                      <a:r>
                        <a:rPr lang="pl-PL" baseline="0" dirty="0"/>
                        <a:t> 667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21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d’Hondta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A – 50 tys. głosów (43%) – 5 mandatów (50%)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B – 32 tys. (28%) – 3 mandaty (30%)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C – 21 tys. (18%) – 2 mandaty (25%)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D – 10 tys. (9%) – 0 mandatów (0%)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E – 2 tys. (2%) – 0 mandatów (0%)</a:t>
            </a: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48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68760"/>
            <a:ext cx="9144000" cy="5256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Liczbę głosów oddanych na poszczególne komitety dzieli się przez kolejne liczby nieparzyste naturalne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Tak uzyskane ilorazy porządkuje się od największego do najmniejszego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Mandaty uzyskują komitety, które uzyskały najwyższe ilorazy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Jeżeli ilorazy są równe – mandat otrzymuje lista, na którą oddano więcej głosów</a:t>
            </a:r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82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i="1" dirty="0">
                <a:solidFill>
                  <a:schemeClr val="tx2"/>
                </a:solidFill>
              </a:rPr>
              <a:t>W okręgu, w którym wybiera się 10 posłów, na poszczególne listy kandydatów oddano następująco liczbę głosów: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A – 50 tys. (43%)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B – 32 tys. (28%)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C – 21 tys. (18%)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D – 10 tys. (9%)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E – 2 tys. (2%)</a:t>
            </a:r>
          </a:p>
          <a:p>
            <a:pPr marL="0" indent="0" algn="just">
              <a:buNone/>
            </a:pPr>
            <a:endParaRPr lang="pl-PL" sz="2800" i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2"/>
                </a:solidFill>
              </a:rPr>
              <a:t>Ile mandatów otrzymają poszczególne listy? Czy procenty otrzymanych mandatów będą podobne do procentów uzyskanych głosów?</a:t>
            </a:r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70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51799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878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81840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475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48521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492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06290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169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857316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3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4543" y="188640"/>
            <a:ext cx="8229600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/>
              <a:t>Pojęcie prawa wyborczego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79512" y="1556790"/>
            <a:ext cx="8712968" cy="51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itchFamily="34" charset="0"/>
              <a:buAutoNum type="arabicParenR"/>
            </a:pPr>
            <a:r>
              <a:rPr lang="pl-PL" sz="3500" dirty="0">
                <a:solidFill>
                  <a:srgbClr val="002060"/>
                </a:solidFill>
              </a:rPr>
              <a:t>w ujęciu podmiotowym – prawo do udziału w wyborach (czynne) i kandydowania w nich (bierne)</a:t>
            </a:r>
          </a:p>
          <a:p>
            <a:pPr marL="514350" indent="-514350" algn="just">
              <a:buFont typeface="Arial" pitchFamily="34" charset="0"/>
              <a:buAutoNum type="arabicParenR"/>
            </a:pPr>
            <a:r>
              <a:rPr lang="pl-PL" sz="3500" dirty="0">
                <a:solidFill>
                  <a:srgbClr val="002060"/>
                </a:solidFill>
              </a:rPr>
              <a:t>w ujęciu przedmiotowym – gałąź prawa regulująca przeprowadzanie wyborów oraz ustalanie ich wyników</a:t>
            </a:r>
            <a:endParaRPr lang="pl-PL" sz="26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476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84471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670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3906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039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96613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0610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61431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6744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3177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518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05886"/>
              </p:ext>
            </p:extLst>
          </p:nvPr>
        </p:nvGraphicFramePr>
        <p:xfrm>
          <a:off x="1524000" y="1397000"/>
          <a:ext cx="6096000" cy="38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416064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439888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74971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421954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5593196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72649717"/>
                    </a:ext>
                  </a:extLst>
                </a:gridCol>
              </a:tblGrid>
              <a:tr h="479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</a:t>
                      </a:r>
                      <a:r>
                        <a:rPr lang="pl-PL" baseline="0" dirty="0"/>
                        <a:t>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Lista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68311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32 000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12508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16 667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   667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33690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6 400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07644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7 143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32431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5 556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8156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4546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49009"/>
                  </a:ext>
                </a:extLst>
              </a:tr>
              <a:tr h="4790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3 846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2 462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1 615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494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Sainte-Laguë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A – 50 tys. głosów (43%) – 4 mandaty (40%)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B – 32 tys. (28%) – 3 mandaty (30%)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C – 21 tys. (18%) – 2 mandaty (25%)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D – 10 tys. (9%) – 1 mandat (10%)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E – 2 tys. (2%) – 0 mandatów (0%)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2"/>
                </a:solidFill>
              </a:rPr>
              <a:t>Lista D uzyskała swój jedyny mandat kosztem listy A</a:t>
            </a: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669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68760"/>
            <a:ext cx="9144000" cy="5256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000" dirty="0">
                <a:solidFill>
                  <a:schemeClr val="tx2"/>
                </a:solidFill>
              </a:rPr>
              <a:t>Liczbę mandatów uzyskanych w okręgu przez daną listę ustala się na podstawie następującego wzoru:</a:t>
            </a:r>
          </a:p>
          <a:p>
            <a:pPr marL="514350" indent="-514350" algn="just">
              <a:buAutoNum type="arabicPeriod"/>
            </a:pPr>
            <a:endParaRPr lang="pl-PL" sz="2000" dirty="0">
              <a:solidFill>
                <a:schemeClr val="tx2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chemeClr val="tx2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</a:rPr>
              <a:t>	Gdzie: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</a:rPr>
              <a:t>	X – wynik dzielenia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</a:rPr>
              <a:t>	</a:t>
            </a:r>
            <a:r>
              <a:rPr lang="pl-PL" sz="2000" dirty="0" err="1">
                <a:solidFill>
                  <a:schemeClr val="tx2"/>
                </a:solidFill>
              </a:rPr>
              <a:t>Lg</a:t>
            </a:r>
            <a:r>
              <a:rPr lang="pl-PL" sz="2000" dirty="0">
                <a:solidFill>
                  <a:schemeClr val="tx2"/>
                </a:solidFill>
              </a:rPr>
              <a:t> – liczba głosów oddanych na daną listę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</a:rPr>
              <a:t>	M – liczba mandatów do obsadzenia w danym okręgu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</a:rPr>
              <a:t>	Sg – suma wszystkich głosów oddanych w okręgu</a:t>
            </a:r>
          </a:p>
          <a:p>
            <a:pPr marL="0" indent="0" algn="just">
              <a:buNone/>
            </a:pPr>
            <a:endParaRPr lang="pl-PL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</a:rPr>
              <a:t>2. Liczba X przed przecinkiem oznacza liczbę mandatów dla danej listy. Jeżeli w ten sposób nie zostaną obsadzone wszystkie mandaty, kolejne przypadają listom, których wynik po przecinku jest największy.</a:t>
            </a:r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pole tekstowe 1"/>
              <p:cNvSpPr txBox="1"/>
              <p:nvPr/>
            </p:nvSpPr>
            <p:spPr>
              <a:xfrm>
                <a:off x="2915816" y="2420888"/>
                <a:ext cx="2761456" cy="853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pl-PL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𝐿𝑔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 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pl-PL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𝑆𝑔</m:t>
                        </m:r>
                      </m:den>
                    </m:f>
                  </m:oMath>
                </a14:m>
                <a:endParaRPr lang="pl-PL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pole tekstow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420888"/>
                <a:ext cx="2761456" cy="853054"/>
              </a:xfrm>
              <a:prstGeom prst="rect">
                <a:avLst/>
              </a:prstGeom>
              <a:blipFill>
                <a:blip r:embed="rId2"/>
                <a:stretch>
                  <a:fillRect l="-9934" t="-4286" b="-928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7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i="1" dirty="0">
                <a:solidFill>
                  <a:schemeClr val="tx2"/>
                </a:solidFill>
              </a:rPr>
              <a:t>W okręgu, w którym wybiera się 10 posłów, na poszczególne listy kandydatów oddano następująco liczbę głosów: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A – 50 tys. (43%)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B – 32 tys. (28%)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C – 21 tys. (18%)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D – 10 tys. (9%)</a:t>
            </a:r>
          </a:p>
          <a:p>
            <a:pPr marL="514350" indent="-514350" algn="just">
              <a:buAutoNum type="arabicPeriod"/>
            </a:pPr>
            <a:r>
              <a:rPr lang="pl-PL" sz="2800" i="1" dirty="0">
                <a:solidFill>
                  <a:schemeClr val="tx2"/>
                </a:solidFill>
              </a:rPr>
              <a:t>Lista E – 2 tys. (2%)</a:t>
            </a:r>
          </a:p>
          <a:p>
            <a:pPr marL="0" indent="0" algn="just">
              <a:buNone/>
            </a:pPr>
            <a:endParaRPr lang="pl-PL" sz="2800" i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2"/>
                </a:solidFill>
              </a:rPr>
              <a:t>Ile mandatów otrzymają poszczególne listy? Czy procenty otrzymanych mandatów będą podobne do procentów uzyskanych głosów?</a:t>
            </a:r>
          </a:p>
          <a:p>
            <a:pPr marL="514350" indent="-514350" algn="just">
              <a:buAutoNum type="arabicPeriod"/>
            </a:pPr>
            <a:endParaRPr lang="pl-PL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01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2"/>
              <p:cNvSpPr txBox="1">
                <a:spLocks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A</a:t>
                </a:r>
                <a14:m>
                  <m:oMath xmlns:m="http://schemas.openxmlformats.org/officeDocument/2006/math">
                    <m:r>
                      <a:rPr lang="pl-PL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=4,34782609</m:t>
                    </m:r>
                  </m:oMath>
                </a14:m>
                <a:endParaRPr lang="pl-PL" sz="28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B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2,7826087</m:t>
                    </m:r>
                  </m:oMath>
                </a14:m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C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1,82608696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D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0,86956522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E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0,17391304</m:t>
                    </m:r>
                  </m:oMath>
                </a14:m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l-PL" sz="2000" dirty="0">
                  <a:solidFill>
                    <a:srgbClr val="002060"/>
                  </a:solidFill>
                </a:endParaRPr>
              </a:p>
              <a:p>
                <a:pPr marL="1314450" lvl="2" indent="-514350" algn="just">
                  <a:buFont typeface="Wingdings" panose="05000000000000000000" pitchFamily="2" charset="2"/>
                  <a:buChar char="Ø"/>
                </a:pPr>
                <a:endParaRPr lang="pl-PL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22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8000" dirty="0"/>
              <a:t>Przymiotniki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763164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2"/>
              <p:cNvSpPr txBox="1">
                <a:spLocks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A</a:t>
                </a:r>
                <a14:m>
                  <m:oMath xmlns:m="http://schemas.openxmlformats.org/officeDocument/2006/math">
                    <m:r>
                      <a:rPr lang="pl-PL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,34782609</m:t>
                    </m:r>
                  </m:oMath>
                </a14:m>
                <a:endParaRPr lang="pl-PL" sz="28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B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,7826087</m:t>
                    </m:r>
                  </m:oMath>
                </a14:m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C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,82608696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D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0,86956522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E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0,17391304</m:t>
                    </m:r>
                  </m:oMath>
                </a14:m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4 mandaty przypadną liście A, 2 liście B i 1 liście C. Do rozdzielenia zostały jeszcze 3 mandaty.</a:t>
                </a:r>
              </a:p>
              <a:p>
                <a:pPr marL="0" indent="0" algn="just">
                  <a:buNone/>
                </a:pPr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l-PL" sz="2000" dirty="0">
                  <a:solidFill>
                    <a:srgbClr val="002060"/>
                  </a:solidFill>
                </a:endParaRPr>
              </a:p>
              <a:p>
                <a:pPr marL="1314450" lvl="2" indent="-514350" algn="just">
                  <a:buFont typeface="Wingdings" panose="05000000000000000000" pitchFamily="2" charset="2"/>
                  <a:buChar char="Ø"/>
                </a:pPr>
                <a:endParaRPr lang="pl-PL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  <a:blipFill>
                <a:blip r:embed="rId2"/>
                <a:stretch>
                  <a:fillRect l="-1333" r="-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91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2"/>
              <p:cNvSpPr txBox="1">
                <a:spLocks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A</a:t>
                </a:r>
                <a14:m>
                  <m:oMath xmlns:m="http://schemas.openxmlformats.org/officeDocument/2006/math">
                    <m:r>
                      <a:rPr lang="pl-PL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,34782609</m:t>
                    </m:r>
                  </m:oMath>
                </a14:m>
                <a:endParaRPr lang="pl-PL" sz="28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B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,7826087</m:t>
                    </m:r>
                  </m:oMath>
                </a14:m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C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,82608696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D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𝟖𝟔𝟗𝟓𝟔𝟓𝟐𝟐</m:t>
                    </m:r>
                  </m:oMath>
                </a14:m>
                <a:endParaRPr lang="pl-PL" sz="2800" b="1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E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0,17391304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l-PL" sz="2000" dirty="0">
                  <a:solidFill>
                    <a:srgbClr val="002060"/>
                  </a:solidFill>
                </a:endParaRPr>
              </a:p>
              <a:p>
                <a:pPr marL="1314450" lvl="2" indent="-514350" algn="just">
                  <a:buFont typeface="Wingdings" panose="05000000000000000000" pitchFamily="2" charset="2"/>
                  <a:buChar char="Ø"/>
                </a:pPr>
                <a:endParaRPr lang="pl-PL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1591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2"/>
              <p:cNvSpPr txBox="1">
                <a:spLocks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A</a:t>
                </a:r>
                <a14:m>
                  <m:oMath xmlns:m="http://schemas.openxmlformats.org/officeDocument/2006/math">
                    <m:r>
                      <a:rPr lang="pl-PL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,34782609</m:t>
                    </m:r>
                  </m:oMath>
                </a14:m>
                <a:endParaRPr lang="pl-PL" sz="28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B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,7826087</m:t>
                    </m:r>
                  </m:oMath>
                </a14:m>
                <a:endParaRPr lang="pl-PL" sz="2800" dirty="0">
                  <a:solidFill>
                    <a:schemeClr val="tx2"/>
                  </a:solidFill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C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𝟖𝟐𝟔𝟎𝟖𝟔𝟗𝟔</m:t>
                    </m:r>
                  </m:oMath>
                </a14:m>
                <a:endParaRPr lang="pl-PL" sz="2800" b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D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𝟖𝟔𝟗𝟓𝟔𝟓𝟐𝟐</m:t>
                    </m:r>
                  </m:oMath>
                </a14:m>
                <a:endParaRPr lang="pl-PL" sz="2800" b="1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E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0,17391304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l-PL" sz="2000" dirty="0">
                  <a:solidFill>
                    <a:srgbClr val="002060"/>
                  </a:solidFill>
                </a:endParaRPr>
              </a:p>
              <a:p>
                <a:pPr marL="1314450" lvl="2" indent="-514350" algn="just">
                  <a:buFont typeface="Wingdings" panose="05000000000000000000" pitchFamily="2" charset="2"/>
                  <a:buChar char="Ø"/>
                </a:pPr>
                <a:endParaRPr lang="pl-PL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8195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2"/>
              <p:cNvSpPr txBox="1">
                <a:spLocks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A</a:t>
                </a:r>
                <a14:m>
                  <m:oMath xmlns:m="http://schemas.openxmlformats.org/officeDocument/2006/math">
                    <m:r>
                      <a:rPr lang="pl-PL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,34782609</m:t>
                    </m:r>
                  </m:oMath>
                </a14:m>
                <a:endParaRPr lang="pl-PL" sz="28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B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𝟕𝟖𝟐𝟔𝟎𝟖𝟕</m:t>
                    </m:r>
                  </m:oMath>
                </a14:m>
                <a:endParaRPr lang="pl-PL" sz="2800" b="1" dirty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C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𝟖𝟐𝟔𝟎𝟖𝟔𝟗𝟔</m:t>
                    </m:r>
                  </m:oMath>
                </a14:m>
                <a:endParaRPr lang="pl-PL" sz="2800" b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D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pl-PL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𝟖𝟔𝟗𝟓𝟔𝟓𝟐𝟐</m:t>
                    </m:r>
                  </m:oMath>
                </a14:m>
                <a:endParaRPr lang="pl-PL" sz="2800" b="1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>
                    <a:solidFill>
                      <a:schemeClr val="tx2"/>
                    </a:solidFill>
                  </a:rPr>
                  <a:t>Dla listy E</a:t>
                </a:r>
                <a14:m>
                  <m:oMath xmlns:m="http://schemas.openxmlformats.org/officeDocument/2006/math">
                    <m:r>
                      <a:rPr lang="pl-PL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: </m:t>
                    </m:r>
                    <m:f>
                      <m:fPr>
                        <m:ctrlP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000 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l-PL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115 000</m:t>
                        </m:r>
                      </m:den>
                    </m:f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0,17391304</m:t>
                    </m:r>
                  </m:oMath>
                </a14:m>
                <a:endParaRPr lang="pl-PL" sz="2800" b="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pl-PL" sz="2800" dirty="0">
                  <a:solidFill>
                    <a:schemeClr val="tx2"/>
                  </a:solidFill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b="0" dirty="0">
                    <a:solidFill>
                      <a:schemeClr val="tx2"/>
                    </a:solidFill>
                    <a:ea typeface="Cambria Math" panose="02040503050406030204" pitchFamily="18" charset="0"/>
                  </a:rPr>
                  <a:t>Pozostałe 3 mandaty uzyskały: lista D, C i B</a:t>
                </a:r>
              </a:p>
              <a:p>
                <a:pPr marL="0" indent="0" algn="just">
                  <a:buNone/>
                </a:pPr>
                <a:endParaRPr lang="pl-PL" sz="2000" dirty="0">
                  <a:solidFill>
                    <a:srgbClr val="002060"/>
                  </a:solidFill>
                </a:endParaRPr>
              </a:p>
              <a:p>
                <a:pPr marL="1314450" lvl="2" indent="-514350" algn="just">
                  <a:buFont typeface="Wingdings" panose="05000000000000000000" pitchFamily="2" charset="2"/>
                  <a:buChar char="Ø"/>
                </a:pPr>
                <a:endParaRPr lang="pl-PL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Symbol zastępczy zawartości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832648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76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/>
              <a:t>Metoda Hare’a-Niemeyera - przykład</a:t>
            </a: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908720"/>
            <a:ext cx="9144000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A – 50 tys. głosów (43%) – 4 (4+0) mandaty (40%)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B – 32 tys. (28%) – 3 (2+1) mandaty (30%)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C – 21 tys. (18%) – 2 (1+1) mandaty (25%)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D – 10 tys. (9%) – 1 (0+1) mandat (10%)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chemeClr val="tx2"/>
                </a:solidFill>
              </a:rPr>
              <a:t>Lista E – 2 tys. (2%) – 0 mandatów (0%)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2"/>
                </a:solidFill>
              </a:rPr>
              <a:t>W tym wypadku wynik analogiczny jak przy metodzie Sainte-Laguë.</a:t>
            </a:r>
          </a:p>
          <a:p>
            <a:pPr marL="514350" indent="-514350" algn="just">
              <a:buAutoNum type="arabicPeriod"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Organy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700808"/>
            <a:ext cx="91440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Państwowa Komisja Wyborcza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Komisarze wyborczy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doraźne komisje wyborcze: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2"/>
                </a:solidFill>
              </a:rPr>
              <a:t>obwodowe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2"/>
                </a:solidFill>
              </a:rPr>
              <a:t>okręgowe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2"/>
                </a:solidFill>
              </a:rPr>
              <a:t>rejonowe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2"/>
                </a:solidFill>
              </a:rPr>
              <a:t>terytorialne:</a:t>
            </a:r>
          </a:p>
          <a:p>
            <a:pPr lvl="2" algn="just"/>
            <a:r>
              <a:rPr lang="pl-PL" dirty="0">
                <a:solidFill>
                  <a:schemeClr val="tx2"/>
                </a:solidFill>
              </a:rPr>
              <a:t>gminne</a:t>
            </a:r>
          </a:p>
          <a:p>
            <a:pPr lvl="2" algn="just"/>
            <a:r>
              <a:rPr lang="pl-PL" dirty="0">
                <a:solidFill>
                  <a:schemeClr val="tx2"/>
                </a:solidFill>
              </a:rPr>
              <a:t>powiatowe</a:t>
            </a:r>
          </a:p>
          <a:p>
            <a:pPr lvl="2" algn="just"/>
            <a:r>
              <a:rPr lang="pl-PL" dirty="0">
                <a:solidFill>
                  <a:schemeClr val="tx2"/>
                </a:solidFill>
              </a:rPr>
              <a:t>wojewódzkie</a:t>
            </a: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712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Państwowa Komisja Wyborcza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29264"/>
            <a:ext cx="9144000" cy="5512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Stały i najwyższy organ wyborczy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Skład – po 3 sędziów z SN, TK i NSA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wskazani przez przewodniczących tych organów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powoływani przez Prezydenta RP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mogą być również sędziowie w stanie spoczynku (do 70. roku życia)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wynagrodzenie niezależnie od uposażenia sędziowskiego</a:t>
            </a:r>
            <a:endParaRPr lang="pl-PL" sz="20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Sekretarzem – Szef Krajowego Biura Wyborczego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Najważniejsze funkcje: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nadzór nad przestrzeganiem prawa wyborczego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powoływanie i odwoływanie komisarzy wyborczych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ogłaszanie wyników wyborów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Wydaje: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wytyczne – wiążące komisarzy wyborczych i pozostałe komisje wyborcze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b="0" dirty="0">
                <a:solidFill>
                  <a:schemeClr val="tx2"/>
                </a:solidFill>
                <a:ea typeface="Cambria Math" panose="02040503050406030204" pitchFamily="18" charset="0"/>
              </a:rPr>
              <a:t>wyjaśnienia – organom administracji, komitetom wyborczym, nadawcom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000" dirty="0">
                <a:solidFill>
                  <a:schemeClr val="tx2"/>
                </a:solidFill>
                <a:ea typeface="Cambria Math" panose="02040503050406030204" pitchFamily="18" charset="0"/>
              </a:rPr>
              <a:t>Może uchylać uchwały komisji wyborczych oraz postanowienia komisarzy wyborczych sprzeczne z prawem lub jej wytycznymi</a:t>
            </a:r>
            <a:endParaRPr lang="pl-PL" sz="20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645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Komisarze wyborczy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Pełnomocnik PKW na obszarze województwa lub jego części</a:t>
            </a:r>
          </a:p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Powoływanie: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od 2 do 6 na województwo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PKW na wniosek Ministra Sprawiedliwości spośród sędziów (również w stanie spoczynku, ale do ukończenia 70. roku życia)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na 5-letnią kadencję (ponowny wybór dopuszczalny)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Funkcja sprawowana niezależnie od obowiązków sędziowskich, dodatkowe wynagrodzenie równe wynagrodzeniu członka PKW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Zadania: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głównie związane z wyborami samorządowymi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z urzędu przewodniczący okręgowej komisji wyborczej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może uchylać uchwały terytorialnych i obwodowych komisji niezgodne z prawem lub wytycznymi PKW</a:t>
            </a:r>
          </a:p>
        </p:txBody>
      </p:sp>
    </p:spTree>
    <p:extLst>
      <p:ext uri="{BB962C8B-B14F-4D97-AF65-F5344CB8AC3E}">
        <p14:creationId xmlns:p14="http://schemas.microsoft.com/office/powerpoint/2010/main" val="2505663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Okręgowe komisje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Skład: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5-11 sędziów (również w stanie spoczynku do ukończenia 70. roku życia)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członków (poza przewodniczącym, który jest komisarz wyborczy) zgłasza Minister Sprawiedliwości, komisje powołuje PKW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Zadania: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nadzór nad obwodowymi i rejonowymi komisjami wyborczymi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rejestrowanie okręgowych list kandydatów w wyborach do Sejmu i Parlamentu Europejskiego oraz kandydatów na senatorów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ogłaszanie wyników głosowania i wyborów w okręgu wyborczym</a:t>
            </a:r>
          </a:p>
        </p:txBody>
      </p:sp>
    </p:spTree>
    <p:extLst>
      <p:ext uri="{BB962C8B-B14F-4D97-AF65-F5344CB8AC3E}">
        <p14:creationId xmlns:p14="http://schemas.microsoft.com/office/powerpoint/2010/main" val="37808836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Rejonowe komisje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Skład: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5 sędziów (również w stanie spoczynku do ukończenia 70. roku życia)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członków (poza przewodniczącym, który jest komisarz wyborczy) zgłasza Minister Sprawiedliwości, komisje powołuje PKW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Zadania: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dostarczenie kart wyborczych obwodowym komisjom wyborczym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rozpatrywanie skarg na obwodowe komisje wyborcze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ogłaszanie wyników głosowania na obszarze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411782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4543" y="188640"/>
            <a:ext cx="8229600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/>
              <a:t>Przymiotniki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79512" y="1556790"/>
            <a:ext cx="8712968" cy="51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itchFamily="34" charset="0"/>
              <a:buAutoNum type="arabicPeriod"/>
            </a:pPr>
            <a:r>
              <a:rPr lang="pl-PL" sz="3500" dirty="0">
                <a:solidFill>
                  <a:srgbClr val="002060"/>
                </a:solidFill>
              </a:rPr>
              <a:t>Powszechność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pl-PL" sz="3500" dirty="0">
                <a:solidFill>
                  <a:srgbClr val="002060"/>
                </a:solidFill>
              </a:rPr>
              <a:t>Równość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pl-PL" sz="3500" dirty="0">
                <a:solidFill>
                  <a:srgbClr val="002060"/>
                </a:solidFill>
              </a:rPr>
              <a:t>Bezpośredniość/pośredniość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pl-PL" sz="3500" dirty="0">
                <a:solidFill>
                  <a:srgbClr val="002060"/>
                </a:solidFill>
              </a:rPr>
              <a:t>Tajność głosowania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pl-PL" sz="3500" dirty="0">
                <a:solidFill>
                  <a:srgbClr val="002060"/>
                </a:solidFill>
              </a:rPr>
              <a:t>Proporcjonalność/większościowość</a:t>
            </a:r>
            <a:endParaRPr lang="pl-PL" sz="26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897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Terytorialne komisje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800" dirty="0">
                <a:solidFill>
                  <a:srgbClr val="002060"/>
                </a:solidFill>
              </a:rPr>
              <a:t>Rodzaje: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gminne – w wyborach do rady gminy i wójta (burmistrza lub prezydenta miasta)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powiatowe – w wyborach do rady powiatu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wojewódzkie –  wyborach do sejmiku województwa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Skład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7-9 stałych mieszkańców obszaru działania danej rady/sejmiku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powoływani przez komisarza wyborczego spośród osób zgłoszonych przez pełnomocników komitetów wyborczych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w wojewódzkich, powiatowych i w miastach na prawach powiatu – przewodniczącym sędzia wskazany przez prezesa właściwego miejscowo sądu okręgowego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Główne zadania: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rejestrowanie kandydatów na radnych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ustalanie wyników głosowania i wyników wyborów do rad/sejmików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150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Obwodowe komisje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Powołuje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wójt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terytorialna komisja wyborcza – w wyborach samorządowych</a:t>
            </a:r>
          </a:p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Skład: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6-8 osób zgłoszonych przez pełnomocników komitetów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pracownik samorządowy gminy lub gminnej jednostki organizacyjnej</a:t>
            </a:r>
          </a:p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Zadania: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przeprowadzenie głosowania w obwodzie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ustalenie wyników głosowania i podanie ich do publicznej wiadomości</a:t>
            </a:r>
          </a:p>
          <a:p>
            <a:pPr marL="914400" lvl="1" indent="-514350" algn="just">
              <a:buAutoNum type="alphaLcParenR"/>
            </a:pPr>
            <a:r>
              <a:rPr lang="pl-PL" sz="2400" dirty="0">
                <a:solidFill>
                  <a:srgbClr val="002060"/>
                </a:solidFill>
              </a:rPr>
              <a:t>przesłanie wyników głosowania do właściwej komisji wyborczej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92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Krajowe Biuro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Nie jest organem wyborczym</a:t>
            </a:r>
          </a:p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Jest urzędem zapewniającym obsługę: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PKW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komisarzy wyborczych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innych organów wyborczych w zakresie ustalonym przez przepisy</a:t>
            </a:r>
          </a:p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Szef Krajowego Biura Wyborczego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jest organem wykonawczym PKW i z urzędu jej sekretarzem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powoływany i odwoływany przez PKW na wniosek jej przewodniczącego</a:t>
            </a:r>
          </a:p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Apolityczność KBW – szef i pracownicy nie mogą należeć do partii politycznej i prowadzić działalności politycznej</a:t>
            </a:r>
          </a:p>
          <a:p>
            <a:pPr marL="514350" indent="-514350" algn="just"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Jednostki organizacyjne KBW: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zespoły</a:t>
            </a:r>
          </a:p>
          <a:p>
            <a:pPr marL="914400" lvl="1" indent="-514350" algn="just">
              <a:buAutoNum type="alphaLcParenR"/>
            </a:pPr>
            <a:r>
              <a:rPr lang="pl-PL" sz="2000" dirty="0">
                <a:solidFill>
                  <a:srgbClr val="002060"/>
                </a:solidFill>
              </a:rPr>
              <a:t>delegatury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152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Zarządzanie wyborów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do Sejmu i Senatu: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Prezydent RP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nie później niż na 90 dni przed upływem 4 lat od rozpoczęcia kadencji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dzień wolny od pracy przypadający w ciągu 30 dni przed upływem 4 lat od rozpoczęcia kadencji (w przypadku skrócenia kadencji – w ciągu 45 dni od jej skrócenia)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na urząd Prezydenta RP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Marszałek Sejmu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między 6 a 7 miesiącem przed upływem kadencji (w przypadku opróżnienia urzędu – w 14 dni)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dzień wolny od pracy przypadający między 100 a 75 dniem przed upływem kadencji (w przypadku opróżnienia urzędu – na dzień wolny od pracy w ciągu 60 dni od dnia zarządzenia)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do Parlamentu Europejskiego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Prezydent RP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nie później niż na 90 dni przed dniem wyborów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dzień wolny od pracy przypadający w tzw. okresie wyborczym ustalonym przez prawo Unii Europejskiej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samorządowe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Prezes Rady Ministrów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między 3 a 4 miesiącem upływu kadencji rad i sejmików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ostatni dzień wolny od pracy przed upływem kadencji rad i sejmików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837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Zgłaszanie kandydatów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na posłów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komitety (partii, koalicji partii lub wyborców)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5000 podpisów wyborców zamieszkałych na stałe w tym okręgu wyborczym (jeżeli w ten sposób listy został zarejestrowane w połowie okręgów, to w drugiej połowie już nie trzeba tych podpisów)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liście co najmniej tylu kandydatów, ile wybieranych jest mandatów (a maksymalnie dwukrotność tej liczby)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liście co najmniej 35% kandydatów to kobiety i 35% to mężczyźni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na senatorów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komitety jak przy wyborach posłów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2 000 podpisów wyborców zamieszkałych na stałe w tym okręgu wyborczym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na posłów do Parlamentu Europejskiego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komitety jak przy wyborach posłów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10 000 podpisów wyborców zamieszkałych na stałe w tym okręgu wyborczym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 liście o 5 do 10 kandydatów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2"/>
                </a:solidFill>
              </a:rPr>
              <a:t>na Prezydenta RP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wyłącznie komitet wyborców!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100 000 podpisów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2115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Okręgi wyborcze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W wyborach krajowych ustalane ustawą (załącznik do kodeksu wyborczego):</a:t>
            </a:r>
          </a:p>
          <a:p>
            <a:pPr marL="1314450" lvl="2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wyborach do Sejmu – 41 okręgów wielomandatowych (od 8 do 20 mandatów)</a:t>
            </a:r>
          </a:p>
          <a:p>
            <a:pPr marL="1314450" lvl="2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wyborach do Senatu – 100 okręgów jednomandatowych</a:t>
            </a:r>
          </a:p>
          <a:p>
            <a:pPr marL="1314450" lvl="2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wyborach do PE – 13 okręgów wielomandatowych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Tworzenie okręgów wyborczych w wyborach do Sejmu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województwo lub jego część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nie może przecinać granic powiatów i miast na prawach powiatów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116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Kampania wyborcza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Trwa od zarządzenia wyborów, a kończy się 24 godziny przed dniem głosowania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Materiały wyborcze muszą być oznaczone, od którego komitetu pochodzą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Cisza wyborcza – od zakończenia kampanii do końca głosowania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Tzw. tryb wyborczy (postępowanie cywilne):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jeżeli w toku kampanii zostały rozpowszechnione nieprawdziwe informacje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rozpatruje sąd okręgowy w 24 godziny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na postanowienie sądu okręgowe można w 24 godziny złożyć zażalenie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sąd apelacyjny rozpatruje zażalenie w 24 godziny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989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Głosy nieważne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Głos jest nieważny tylko wtedy, gdy: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karta wyborcza jest w całości przedarta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nie postawiono znaku „x”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wyborach do Sejmu (i innych wielomandatowych):</a:t>
            </a:r>
          </a:p>
          <a:p>
            <a:pPr lvl="2" indent="-342900" algn="just"/>
            <a:r>
              <a:rPr lang="pl-PL" dirty="0">
                <a:solidFill>
                  <a:schemeClr val="tx2"/>
                </a:solidFill>
              </a:rPr>
              <a:t>znak „x” wyłącznie przy unieważnionej liście kandydatów</a:t>
            </a:r>
          </a:p>
          <a:p>
            <a:pPr lvl="2" indent="-342900" algn="just"/>
            <a:r>
              <a:rPr lang="pl-PL" dirty="0">
                <a:solidFill>
                  <a:schemeClr val="tx2"/>
                </a:solidFill>
              </a:rPr>
              <a:t>znak „x” przy więcej niż jednej liście kandydatów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wyborach Prezydenta RP i do Senatu (i innych jednomandatowych) – więcej niż jeden znak „x” w kratkach przy nazwiskach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Jakiekolwiek dopiski poza kratkami nie wpływają na ważność głosu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964488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Weryfikacja ważności wyników wyborów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Sąd Najwyższy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składzie Izby Pracy, Ubezpieczeń Społecznych i Spraw Publicznych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na podstawie sprawozdania PKW i opinii o protestach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terminie:</a:t>
            </a:r>
          </a:p>
          <a:p>
            <a:pPr marL="1771650" lvl="3" indent="-5143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w wyborach do Sejmu i Senatu oraz PE – 90 dni od dnia wyborów</a:t>
            </a:r>
          </a:p>
          <a:p>
            <a:pPr marL="1771650" lvl="3" indent="-5143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w wyborach Prezydenta RP – 30 dni od podania wyników wyborów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Protesty wyborcze: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7 dni od ogłoszenia wyników wyborów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podstawa – mające wpływ na wynik wyborów:</a:t>
            </a:r>
          </a:p>
          <a:p>
            <a:pPr marL="1771650" lvl="3" indent="-5143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przestępstwo przeciwko wyborom</a:t>
            </a:r>
          </a:p>
          <a:p>
            <a:pPr marL="1771650" lvl="3" indent="-5143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naruszenie przepisów kodeksu wyborczego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rozpoznawane w składzie 3 sędziów Izby Pracy, Ubezpieczeń Społecznych i Spraw Publicznych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efektem – opinia w formie postanowienia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na jej podstawie można stwierdzić nieważność wyborów w całości lub w części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736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964488" cy="64807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4400" dirty="0"/>
              <a:t>Weryfikacja ważności wyników wyborów samorządowych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dirty="0">
                <a:solidFill>
                  <a:schemeClr val="tx2"/>
                </a:solidFill>
              </a:rPr>
              <a:t>Protesty wyborcze: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14 dni od dnia wyborów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podstawa – mające wpływ na wynik wyborów:</a:t>
            </a:r>
          </a:p>
          <a:p>
            <a:pPr marL="1771650" lvl="3" indent="-5143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przestępstwo przeciwko wyborom</a:t>
            </a:r>
          </a:p>
          <a:p>
            <a:pPr marL="1771650" lvl="3" indent="-5143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/>
                </a:solidFill>
              </a:rPr>
              <a:t>naruszenie przepisów kodeksu wyborczego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rozpoznawane przez sąd okręgowy w 30 dni od upływu terminu na wnoszenie (w składzie 3 sędziów)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razie stwierdzenia nieważności – dopuszczalna apelacja do sądu apelacyjnego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 razie braku protestów – domniemanie ważności (nie rozstrzyga się w ogóle o ważności)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4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400" dirty="0"/>
              <a:t>Powszechność wyborów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7605986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4400" dirty="0"/>
              <a:t>Uzupełnienie obsady personalnej organów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Sejm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kolejny kandydat z listy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aż do jej wyczerpania – potem mandat nieobsadzony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Senat – wybory uzupełniające (nie przeprowadza się w ostatnim półroczu kadencji)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Prezydent RP – nowe wybory</a:t>
            </a:r>
          </a:p>
          <a:p>
            <a:pPr marL="914400" lvl="1" indent="-514350" algn="just">
              <a:buFont typeface="+mj-lt"/>
              <a:buAutoNum type="alphaLcParenR"/>
            </a:pPr>
            <a:endParaRPr lang="pl-PL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285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8000" dirty="0"/>
              <a:t>Referendum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197550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Referendum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Definicja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Szczególne formy: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inicjatywa ludowa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weto ludowe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Rodzaje referendum: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ze względu na zasięg terytorialny: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ogólnokrajowe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lokalne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ze względu na obowiązek przeprowadzenia: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obligatoryjne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fakultatywne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ze względu na skutek prawny: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wiążące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konsultacyjne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>
                <a:solidFill>
                  <a:schemeClr val="tx2"/>
                </a:solidFill>
              </a:rPr>
              <a:t>ze względu na moment przeprowadzenia: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uprzednie</a:t>
            </a:r>
          </a:p>
          <a:p>
            <a:pPr marL="1314450" lvl="2" indent="-514350" algn="just"/>
            <a:r>
              <a:rPr lang="pl-PL" dirty="0">
                <a:solidFill>
                  <a:schemeClr val="tx2"/>
                </a:solidFill>
              </a:rPr>
              <a:t>następcze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057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384916"/>
            <a:ext cx="8229600" cy="6480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4400" dirty="0"/>
              <a:t>Referenda w Konstytucji RP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032988"/>
            <a:ext cx="9144000" cy="570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Art. 125 – w sprawach o szczególnym znaczeniu dla państwa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Art. 90 ust. 3 – w sprawie wyrażenia zgody na ratyfikację umowy międzynarodowej przekazującej organizacji międzynarodowej lub organowi międzynarodowemu kompetencje organów władzy publicznej w niektórych sprawach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Art. 235 ust. 6 – w sprawie zmiany Konstytucji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tx2"/>
                </a:solidFill>
              </a:rPr>
              <a:t>Art. 170 – referendum lokalne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pl-PL" sz="2800" b="0" dirty="0">
              <a:solidFill>
                <a:schemeClr val="tx2"/>
              </a:solidFill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1314450" lvl="2" indent="-51435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3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Przesłanki posiadania czynnego prawa wyborczego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pl-PL" sz="2600" dirty="0">
                <a:solidFill>
                  <a:srgbClr val="002060"/>
                </a:solidFill>
              </a:rPr>
              <a:t>Obywatelstwo polskie – wyjątki dla obywateli UE: 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200" dirty="0">
                <a:solidFill>
                  <a:srgbClr val="002060"/>
                </a:solidFill>
              </a:rPr>
              <a:t>wybory do Parlamentu Europejskiego (art. 10 § 1 pkt 2 kodeksu wyborczego) 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200" dirty="0">
                <a:solidFill>
                  <a:srgbClr val="002060"/>
                </a:solidFill>
              </a:rPr>
              <a:t>wybory do rad gmin i na wójta, burmistrza lub prezydenta miasta (art. 10 § 1 pkt 3 lit. a i c oraz pkt 4 kodeksu wyborczego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600" dirty="0">
                <a:solidFill>
                  <a:srgbClr val="002060"/>
                </a:solidFill>
              </a:rPr>
              <a:t>Ukończenie 18. roku życia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600" dirty="0">
                <a:solidFill>
                  <a:srgbClr val="002060"/>
                </a:solidFill>
              </a:rPr>
              <a:t>Pełnia praw publicznych i wyborczych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600" dirty="0">
                <a:solidFill>
                  <a:srgbClr val="002060"/>
                </a:solidFill>
              </a:rPr>
              <a:t>Pełna zdolność do czynności prawnych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600" dirty="0">
                <a:solidFill>
                  <a:srgbClr val="002060"/>
                </a:solidFill>
              </a:rPr>
              <a:t>Cenzus domicylu: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200" dirty="0">
                <a:solidFill>
                  <a:srgbClr val="002060"/>
                </a:solidFill>
              </a:rPr>
              <a:t>w wyborach do Parlamentu Europejskiego – stałe zamieszkiwanie na terytorium RP w przypadku obywateli innych państw UE (art. 10 § 1 pkt 2 kodeksu wyborczego)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sz="2200" dirty="0">
                <a:solidFill>
                  <a:srgbClr val="002060"/>
                </a:solidFill>
              </a:rPr>
              <a:t>w wyborach samorządowych  - stałe zamieszkiwanie na terenie danej jednostki samorządu (art. 10 § 1 pkt 3 i 4 kodeksu wyborczego)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3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9036495" cy="13681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Przesłanki posiadania czynnego prawa wyborczego</a:t>
            </a:r>
          </a:p>
          <a:p>
            <a:pPr algn="ctr">
              <a:buNone/>
            </a:pPr>
            <a:endParaRPr lang="pl-PL" sz="5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95536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872714"/>
            <a:ext cx="9144000" cy="586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3400" dirty="0"/>
              <a:t>Art. 62 Konstytucji RP</a:t>
            </a:r>
          </a:p>
          <a:p>
            <a:pPr marL="0" indent="0" algn="just">
              <a:buNone/>
            </a:pPr>
            <a:r>
              <a:rPr lang="pl-PL" sz="3400" i="1" dirty="0"/>
              <a:t>Obywatel polski ma prawo udziału w referendum oraz prawo wybierania Prezydenta Rzeczypospolitej, posłów, senatorów i przedstawicieli do organów samorządu terytorialnego, jeżeli najpóźniej w dniu głosowania kończy 18 lat.</a:t>
            </a:r>
          </a:p>
          <a:p>
            <a:pPr marL="0" indent="0" algn="just">
              <a:buNone/>
            </a:pPr>
            <a:endParaRPr lang="pl-PL" sz="3400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3400" dirty="0">
                <a:solidFill>
                  <a:srgbClr val="002060"/>
                </a:solidFill>
              </a:rPr>
              <a:t>Czy w takim razie przyznanie czynnego prawa wyborczego w wyborach gminnych oraz do PE osobom nieposiadającym obywatelstwa polskiego jest zgodne z Konstytucją RP?</a:t>
            </a:r>
          </a:p>
          <a:p>
            <a:pPr marL="0" indent="0" algn="just">
              <a:buNone/>
            </a:pPr>
            <a:endParaRPr lang="pl-PL" sz="3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l-PL" sz="3400" dirty="0"/>
              <a:t>	</a:t>
            </a:r>
            <a:r>
              <a:rPr lang="pl-PL" sz="3400" i="1" dirty="0"/>
              <a:t>„[Wnioskodawcy] zdają się stać na stanowisku, że wszystkie prawa przyznane w Konstytucji obywatelom polskim charakteryzuje swoista ekskluzywność. Miałaby być ona rozumiana w ten sposób, że jeżeli dane prawo przyznane zostało obywatelowi polskiemu, to nie można go ponadto przyznać obywatelom innych państw, w tym obywatelom Unii Europejskiej (jakkolwiek obywatele polscy są też obywatelami Unii).</a:t>
            </a:r>
          </a:p>
          <a:p>
            <a:pPr marL="0" indent="0" algn="just">
              <a:buNone/>
            </a:pPr>
            <a:r>
              <a:rPr lang="pl-PL" sz="3400" i="1" dirty="0"/>
              <a:t>	Tak pojmowana "ekskluzywność" konstytucyjnych praw obywateli nie znajduje jednoznacznego uzasadnienia w postanowieniach samej Konstytucji. W szczególności nie każde rozciągnięcie określonego prawa obywatelskiego na inne osoby prowadzi do naruszenia gwarancji konstytucyjnej udzielonej temu prawu.” </a:t>
            </a:r>
          </a:p>
          <a:p>
            <a:pPr marL="0" indent="0" algn="r">
              <a:buNone/>
            </a:pPr>
            <a:r>
              <a:rPr lang="pl-PL" sz="3400" dirty="0"/>
              <a:t>(wyrok TK z 11 maja 2005 r., sygn. akt K 18/04)</a:t>
            </a:r>
            <a:endParaRPr lang="pl-PL" sz="3400" i="1" dirty="0"/>
          </a:p>
          <a:p>
            <a:pPr marL="0" indent="0" algn="just">
              <a:buNone/>
            </a:pP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95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5440</Words>
  <Application>Microsoft Office PowerPoint</Application>
  <PresentationFormat>Pokaz na ekranie (4:3)</PresentationFormat>
  <Paragraphs>1557</Paragraphs>
  <Slides>73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73</vt:i4>
      </vt:variant>
    </vt:vector>
  </HeadingPairs>
  <TitlesOfParts>
    <vt:vector size="79" baseType="lpstr">
      <vt:lpstr>Arial</vt:lpstr>
      <vt:lpstr>Calibri</vt:lpstr>
      <vt:lpstr>Cambria Math</vt:lpstr>
      <vt:lpstr>Courier New</vt:lpstr>
      <vt:lpstr>Wingdings</vt:lpstr>
      <vt:lpstr>Motyw pakietu Office</vt:lpstr>
      <vt:lpstr>Prawo konstytucyjne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 i  systemy ich ochrony</dc:title>
  <dc:creator>Twoja nazwa użytkownika</dc:creator>
  <cp:lastModifiedBy>Mateusz</cp:lastModifiedBy>
  <cp:revision>326</cp:revision>
  <dcterms:created xsi:type="dcterms:W3CDTF">2014-10-10T07:27:41Z</dcterms:created>
  <dcterms:modified xsi:type="dcterms:W3CDTF">2017-02-18T11:46:31Z</dcterms:modified>
</cp:coreProperties>
</file>