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27.jpeg" ContentType="image/jpeg"/>
  <Override PartName="/ppt/media/image23.jpeg" ContentType="image/jpeg"/>
  <Override PartName="/ppt/media/image25.jpeg" ContentType="image/jpe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2.jpeg" ContentType="image/jpeg"/>
  <Override PartName="/ppt/media/image13.png" ContentType="image/png"/>
  <Override PartName="/ppt/media/image11.png" ContentType="image/png"/>
  <Override PartName="/ppt/media/image5.png" ContentType="image/png"/>
  <Override PartName="/ppt/media/image8.jpeg" ContentType="image/jpeg"/>
  <Override PartName="/ppt/media/image10.jpeg" ContentType="image/jpeg"/>
  <Override PartName="/ppt/media/image9.png" ContentType="image/png"/>
  <Override PartName="/ppt/media/image7.png" ContentType="image/png"/>
  <Override PartName="/ppt/media/image6.png" ContentType="image/png"/>
  <Override PartName="/ppt/media/image14.jpeg" ContentType="image/jpe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Obraz 4294967295" descr=""/>
          <p:cNvPicPr/>
          <p:nvPr/>
        </p:nvPicPr>
        <p:blipFill>
          <a:blip r:embed="rId2"/>
          <a:stretch/>
        </p:blipFill>
        <p:spPr>
          <a:xfrm>
            <a:off x="0" y="0"/>
            <a:ext cx="9138960" cy="68493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az 36" descr=""/>
          <p:cNvPicPr/>
          <p:nvPr/>
        </p:nvPicPr>
        <p:blipFill>
          <a:blip r:embed="rId2"/>
          <a:stretch/>
        </p:blipFill>
        <p:spPr>
          <a:xfrm>
            <a:off x="0" y="0"/>
            <a:ext cx="9138960" cy="684936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357120" y="357120"/>
            <a:ext cx="8352720" cy="114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l-PL" sz="3200" strike="noStrike">
                <a:solidFill>
                  <a:srgbClr val="000000"/>
                </a:solidFill>
                <a:latin typeface="Arial"/>
                <a:ea typeface="DejaVu Sans"/>
              </a:rPr>
              <a:t>Pojęcie i przedmiot prawa konstytucyjnego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75" name="Obraz 111" descr=""/>
          <p:cNvPicPr/>
          <p:nvPr/>
        </p:nvPicPr>
        <p:blipFill>
          <a:blip r:embed="rId1"/>
          <a:stretch/>
        </p:blipFill>
        <p:spPr>
          <a:xfrm>
            <a:off x="0" y="6192000"/>
            <a:ext cx="9140760" cy="728640"/>
          </a:xfrm>
          <a:prstGeom prst="rect">
            <a:avLst/>
          </a:prstGeom>
          <a:ln>
            <a:noFill/>
          </a:ln>
        </p:spPr>
      </p:pic>
      <p:pic>
        <p:nvPicPr>
          <p:cNvPr id="76" name="Obraz 112" descr=""/>
          <p:cNvPicPr/>
          <p:nvPr/>
        </p:nvPicPr>
        <p:blipFill>
          <a:blip r:embed="rId2"/>
          <a:stretch/>
        </p:blipFill>
        <p:spPr>
          <a:xfrm>
            <a:off x="1656000" y="1850040"/>
            <a:ext cx="6191280" cy="398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Obraz 113" descr=""/>
          <p:cNvPicPr/>
          <p:nvPr/>
        </p:nvPicPr>
        <p:blipFill>
          <a:blip r:embed="rId1"/>
          <a:stretch/>
        </p:blipFill>
        <p:spPr>
          <a:xfrm>
            <a:off x="360" y="6120000"/>
            <a:ext cx="9140760" cy="7286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2232000" y="432000"/>
            <a:ext cx="4245120" cy="112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2"/>
          <p:cNvSpPr/>
          <p:nvPr/>
        </p:nvSpPr>
        <p:spPr>
          <a:xfrm>
            <a:off x="216000" y="1751400"/>
            <a:ext cx="8279280" cy="415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pl-PL" sz="2200" strike="noStrike">
                <a:solidFill>
                  <a:srgbClr val="000000"/>
                </a:solidFill>
                <a:latin typeface="Liberation Sans Narrow"/>
                <a:ea typeface="DejaVu Sans"/>
              </a:rPr>
              <a:t>Termin KONSTYTUCJA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200" strike="noStrike">
                <a:solidFill>
                  <a:srgbClr val="000000"/>
                </a:solidFill>
                <a:latin typeface="Liberation Sans Narrow"/>
                <a:ea typeface="DejaVu Sans"/>
              </a:rPr>
              <a:t>pochodzi od łacińskiego słowa </a:t>
            </a:r>
            <a:r>
              <a:rPr b="1" lang="pl-PL" sz="2200" strike="noStrike">
                <a:solidFill>
                  <a:srgbClr val="000000"/>
                </a:solidFill>
                <a:latin typeface="Liberation Sans Narrow"/>
                <a:ea typeface="DejaVu Sans"/>
              </a:rPr>
              <a:t>constituere</a:t>
            </a:r>
            <a:r>
              <a:rPr lang="pl-PL" sz="2200" strike="noStrike">
                <a:solidFill>
                  <a:srgbClr val="000000"/>
                </a:solidFill>
                <a:latin typeface="Liberation Sans Narrow"/>
                <a:ea typeface="DejaVu Sans"/>
              </a:rPr>
              <a:t> tj.urządzanie,ustanawianie,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200" strike="noStrike">
                <a:solidFill>
                  <a:srgbClr val="000000"/>
                </a:solidFill>
                <a:latin typeface="Liberation Sans Narrow"/>
                <a:ea typeface="DejaVu Sans"/>
              </a:rPr>
              <a:t>uporządkowywanie,nadawanie określonej formy.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200" strike="noStrike">
                <a:solidFill>
                  <a:srgbClr val="000000"/>
                </a:solidFill>
                <a:latin typeface="Liberation Sans Narrow"/>
                <a:ea typeface="DejaVu Sans"/>
              </a:rPr>
              <a:t>Ustawa zasadnicza, ustawa konstytucyjna,akt normatywny, określający </a:t>
            </a:r>
            <a:r>
              <a:rPr i="1" lang="pl-PL" sz="2200" strike="noStrike">
                <a:solidFill>
                  <a:srgbClr val="000000"/>
                </a:solidFill>
                <a:latin typeface="Liberation Sans Narrow"/>
                <a:ea typeface="DejaVu Sans"/>
              </a:rPr>
              <a:t>podstawowe zasady ustroju politycznego i społeczno -gospodarczego państwa, strukturę i kompetencje centralnych i lokalnych organów państwa, a także zasady stosunków między obywatelami i państwem, zajmujący najwyższe miejsce w hierarchii źródeł prawa, co wyraża się w jego nadrzędności w stosunku do innych ustaw oraz wszelkich pozostałych rodzajów aktów prawnych.</a:t>
            </a:r>
            <a:endParaRPr/>
          </a:p>
        </p:txBody>
      </p:sp>
      <p:pic>
        <p:nvPicPr>
          <p:cNvPr id="80" name="Obraz 116" descr=""/>
          <p:cNvPicPr/>
          <p:nvPr/>
        </p:nvPicPr>
        <p:blipFill>
          <a:blip r:embed="rId2"/>
          <a:stretch/>
        </p:blipFill>
        <p:spPr>
          <a:xfrm>
            <a:off x="6264000" y="76320"/>
            <a:ext cx="2879280" cy="258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az 117" descr=""/>
          <p:cNvPicPr/>
          <p:nvPr/>
        </p:nvPicPr>
        <p:blipFill>
          <a:blip r:embed="rId1"/>
          <a:stretch/>
        </p:blipFill>
        <p:spPr>
          <a:xfrm>
            <a:off x="720" y="6120000"/>
            <a:ext cx="9140760" cy="72864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-511920" y="1584000"/>
            <a:ext cx="8071920" cy="421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4">
              <a:lnSpc>
                <a:spcPct val="100000"/>
              </a:lnSpc>
              <a:buSzPct val="45000"/>
              <a:buFont typeface="Wingdings" charset="2"/>
              <a:buChar char=""/>
            </a:pPr>
            <a:r>
              <a:rPr b="1" lang="pl-PL" sz="2400" strike="noStrike">
                <a:solidFill>
                  <a:srgbClr val="000000"/>
                </a:solidFill>
                <a:latin typeface="Liberation Sans Narrow"/>
                <a:ea typeface="DejaVu Sans"/>
              </a:rPr>
              <a:t>       </a:t>
            </a:r>
            <a:r>
              <a:rPr b="1" lang="pl-PL" sz="2400" strike="noStrike">
                <a:solidFill>
                  <a:srgbClr val="000000"/>
                </a:solidFill>
                <a:latin typeface="Liberation Sans Narrow"/>
                <a:ea typeface="DejaVu Sans"/>
              </a:rPr>
              <a:t>Konstytucja jako najwyższe prawo Rzeczypospolitej         Polskiej (art. 8 ust. 1 Konstytucji RP 1997r)</a:t>
            </a:r>
            <a:endParaRPr/>
          </a:p>
          <a:p>
            <a:pPr lvl="4">
              <a:lnSpc>
                <a:spcPct val="100000"/>
              </a:lnSpc>
              <a:buSzPct val="45000"/>
              <a:buFont typeface="Wingdings" charset="2"/>
              <a:buChar char=""/>
            </a:pPr>
            <a:r>
              <a:rPr lang="pl-PL" sz="2200" strike="noStrike">
                <a:solidFill>
                  <a:srgbClr val="000000"/>
                </a:solidFill>
                <a:latin typeface="Liberation Sans Narrow"/>
                <a:ea typeface="DejaVu Sans"/>
              </a:rPr>
              <a:t>   </a:t>
            </a:r>
            <a:r>
              <a:rPr lang="pl-PL" sz="2200" strike="noStrike">
                <a:solidFill>
                  <a:srgbClr val="000000"/>
                </a:solidFill>
                <a:latin typeface="Liberation Sans Narrow"/>
                <a:ea typeface="DejaVu Sans"/>
              </a:rPr>
              <a:t>Art. 8 ust. 1 Konstytucji stanowi, że Konstytucja jest „najwyższym   prawem Rzeczypospolitej Polskiej”. </a:t>
            </a:r>
            <a:endParaRPr/>
          </a:p>
          <a:p>
            <a:pPr lvl="4">
              <a:lnSpc>
                <a:spcPct val="100000"/>
              </a:lnSpc>
              <a:buSzPct val="45000"/>
              <a:buFont typeface="Wingdings" charset="2"/>
              <a:buChar char=""/>
            </a:pPr>
            <a:r>
              <a:rPr lang="pl-PL" sz="2200" strike="noStrike">
                <a:solidFill>
                  <a:srgbClr val="000000"/>
                </a:solidFill>
                <a:latin typeface="Liberation Sans Narrow"/>
                <a:ea typeface="DejaVu Sans"/>
              </a:rPr>
              <a:t>  </a:t>
            </a:r>
            <a:r>
              <a:rPr lang="pl-PL" sz="2200" strike="noStrike">
                <a:solidFill>
                  <a:srgbClr val="000000"/>
                </a:solidFill>
                <a:latin typeface="Liberation Sans Narrow"/>
                <a:ea typeface="DejaVu Sans"/>
              </a:rPr>
              <a:t>Znaczy to, że stanowić ona powinna </a:t>
            </a:r>
            <a:r>
              <a:rPr lang="pl-PL" sz="2200" strike="noStrike" u="sng">
                <a:solidFill>
                  <a:srgbClr val="000000"/>
                </a:solidFill>
                <a:latin typeface="Liberation Sans Narrow"/>
                <a:ea typeface="DejaVu Sans"/>
              </a:rPr>
              <a:t>wzorzec oceny wszystkich       innych aktów prawnych,</a:t>
            </a:r>
            <a:r>
              <a:rPr lang="pl-PL" sz="2200" strike="noStrike">
                <a:solidFill>
                  <a:srgbClr val="000000"/>
                </a:solidFill>
                <a:latin typeface="Liberation Sans Narrow"/>
                <a:ea typeface="DejaVu Sans"/>
              </a:rPr>
              <a:t> a w pierwszej kolejności miernik        poprawności ustawodawstwa zwykłego</a:t>
            </a:r>
            <a:r>
              <a:rPr lang="pl-PL" sz="2400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/>
          </a:p>
        </p:txBody>
      </p:sp>
      <p:pic>
        <p:nvPicPr>
          <p:cNvPr id="83" name="Obraz 139" descr=""/>
          <p:cNvPicPr/>
          <p:nvPr/>
        </p:nvPicPr>
        <p:blipFill>
          <a:blip r:embed="rId2"/>
          <a:stretch/>
        </p:blipFill>
        <p:spPr>
          <a:xfrm>
            <a:off x="7488000" y="4100040"/>
            <a:ext cx="1653120" cy="194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Obraz 120" descr=""/>
          <p:cNvPicPr/>
          <p:nvPr/>
        </p:nvPicPr>
        <p:blipFill>
          <a:blip r:embed="rId1"/>
          <a:stretch/>
        </p:blipFill>
        <p:spPr>
          <a:xfrm>
            <a:off x="1080" y="6120000"/>
            <a:ext cx="9140760" cy="7286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-648000" y="1656000"/>
            <a:ext cx="8568000" cy="410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4"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000" strike="noStrike">
                <a:solidFill>
                  <a:srgbClr val="000000"/>
                </a:solidFill>
                <a:latin typeface="Liberation Sans Narrow"/>
                <a:ea typeface="DejaVu Sans"/>
              </a:rPr>
              <a:t>     </a:t>
            </a:r>
            <a:r>
              <a:rPr lang="pl-PL" sz="2000" strike="noStrike">
                <a:solidFill>
                  <a:srgbClr val="000000"/>
                </a:solidFill>
                <a:latin typeface="Liberation Sans Narrow"/>
                <a:ea typeface="DejaVu Sans"/>
              </a:rPr>
              <a:t>Konstytucja stwierdza w art. 8 ust. 2, że jej przepisy „stosuje    się bezpośrednio”, chyba że z ich treści wynika co innego. </a:t>
            </a:r>
            <a:endParaRPr/>
          </a:p>
          <a:p>
            <a:pPr lvl="5"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000" strike="noStrike">
                <a:solidFill>
                  <a:srgbClr val="000000"/>
                </a:solidFill>
                <a:latin typeface="Liberation Sans Narrow"/>
                <a:ea typeface="DejaVu Sans"/>
              </a:rPr>
              <a:t> </a:t>
            </a:r>
            <a:r>
              <a:rPr lang="pl-PL" sz="2000" strike="noStrike">
                <a:solidFill>
                  <a:srgbClr val="000000"/>
                </a:solidFill>
                <a:latin typeface="Liberation Sans Narrow"/>
                <a:ea typeface="DejaVu Sans"/>
              </a:rPr>
              <a:t>większość przepisów Konstytucji nadaje się do bezpośredniego stosowania, czyli że organ państwowy (sąd lub organ administracji publicznej) może w konkretnym przypadku oprzeć swoje rozstrzygnięcie bezpośrednio na przepisie Konstytucji.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lvl="5"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000" strike="noStrike">
                <a:solidFill>
                  <a:srgbClr val="000000"/>
                </a:solidFill>
                <a:latin typeface="Liberation Sans Narrow"/>
                <a:ea typeface="DejaVu Sans"/>
              </a:rPr>
              <a:t> </a:t>
            </a:r>
            <a:r>
              <a:rPr lang="pl-PL" sz="2000" strike="noStrike">
                <a:solidFill>
                  <a:srgbClr val="000000"/>
                </a:solidFill>
                <a:latin typeface="Liberation Sans Narrow"/>
                <a:ea typeface="DejaVu Sans"/>
              </a:rPr>
              <a:t>Przez bezpośrednie stosowanie Konstytucji rozumieć zatem należy sytuację, w której </a:t>
            </a:r>
            <a:r>
              <a:rPr b="1" lang="pl-PL" sz="2000" strike="noStrike">
                <a:solidFill>
                  <a:srgbClr val="000000"/>
                </a:solidFill>
                <a:latin typeface="Liberation Sans Narrow"/>
                <a:ea typeface="DejaVu Sans"/>
              </a:rPr>
              <a:t>normy ustawy zasadniczej</a:t>
            </a:r>
            <a:r>
              <a:rPr lang="pl-PL" sz="2000" strike="noStrike">
                <a:solidFill>
                  <a:srgbClr val="000000"/>
                </a:solidFill>
                <a:latin typeface="Liberation Sans Narrow"/>
                <a:ea typeface="DejaVu Sans"/>
              </a:rPr>
              <a:t> – bez potrzeby ich rozwinięcia i konkretyzacji w ustawach zwykłych – </a:t>
            </a:r>
            <a:r>
              <a:rPr i="1" lang="pl-PL" sz="2000" strike="noStrike" u="sng">
                <a:solidFill>
                  <a:srgbClr val="000000"/>
                </a:solidFill>
                <a:latin typeface="Liberation Sans Narrow"/>
                <a:ea typeface="DejaVu Sans"/>
              </a:rPr>
              <a:t>dają podstawę do wydawania aktów indywidualnych i konkretnych </a:t>
            </a:r>
            <a:r>
              <a:rPr lang="pl-PL" sz="2000" strike="noStrike">
                <a:solidFill>
                  <a:srgbClr val="000000"/>
                </a:solidFill>
                <a:latin typeface="Liberation Sans Narrow"/>
                <a:ea typeface="DejaVu Sans"/>
              </a:rPr>
              <a:t>(wyroków sądowych, decyzji administracyjnych)</a:t>
            </a:r>
            <a:r>
              <a:rPr lang="pl-PL" sz="2000" strike="noStrike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endParaRPr/>
          </a:p>
        </p:txBody>
      </p:sp>
      <p:pic>
        <p:nvPicPr>
          <p:cNvPr id="86" name="Obraz 122" descr=""/>
          <p:cNvPicPr/>
          <p:nvPr/>
        </p:nvPicPr>
        <p:blipFill>
          <a:blip r:embed="rId2"/>
          <a:stretch/>
        </p:blipFill>
        <p:spPr>
          <a:xfrm>
            <a:off x="6408000" y="0"/>
            <a:ext cx="2694960" cy="174420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-673200" y="720000"/>
            <a:ext cx="8593200" cy="61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lvl="5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pl-PL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pl-PL" strike="noStrike">
                <a:solidFill>
                  <a:srgbClr val="000000"/>
                </a:solidFill>
                <a:latin typeface="Times New Roman"/>
                <a:ea typeface="DejaVu Sans"/>
              </a:rPr>
              <a:t>Zasada bezpośredniego stosowania Konstytucji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pl-PL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pl-PL" strike="noStrike">
                <a:solidFill>
                  <a:srgbClr val="000000"/>
                </a:solidFill>
                <a:latin typeface="Times New Roman"/>
                <a:ea typeface="DejaVu Sans"/>
              </a:rPr>
              <a:t>(art. 8 ust. 2 Konstytucji RP)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az 124" descr=""/>
          <p:cNvPicPr/>
          <p:nvPr/>
        </p:nvPicPr>
        <p:blipFill>
          <a:blip r:embed="rId1"/>
          <a:stretch/>
        </p:blipFill>
        <p:spPr>
          <a:xfrm>
            <a:off x="1080" y="6120000"/>
            <a:ext cx="9140760" cy="7286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2500200" y="714240"/>
            <a:ext cx="6840000" cy="64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1" lang="pl-PL" sz="2400" strike="noStrike">
                <a:solidFill>
                  <a:srgbClr val="000000"/>
                </a:solidFill>
                <a:latin typeface="Arial"/>
                <a:ea typeface="DejaVu Sans"/>
              </a:rPr>
              <a:t>PRAWO KONSTYTUCYJNE</a:t>
            </a:r>
            <a:endParaRPr/>
          </a:p>
        </p:txBody>
      </p:sp>
      <p:pic>
        <p:nvPicPr>
          <p:cNvPr id="90" name="Obraz 126" descr=""/>
          <p:cNvPicPr/>
          <p:nvPr/>
        </p:nvPicPr>
        <p:blipFill>
          <a:blip r:embed="rId2"/>
          <a:stretch/>
        </p:blipFill>
        <p:spPr>
          <a:xfrm>
            <a:off x="2071800" y="1357200"/>
            <a:ext cx="806760" cy="1294560"/>
          </a:xfrm>
          <a:prstGeom prst="rect">
            <a:avLst/>
          </a:prstGeom>
          <a:ln>
            <a:noFill/>
          </a:ln>
        </p:spPr>
      </p:pic>
      <p:pic>
        <p:nvPicPr>
          <p:cNvPr id="91" name="Obraz 127" descr=""/>
          <p:cNvPicPr/>
          <p:nvPr/>
        </p:nvPicPr>
        <p:blipFill>
          <a:blip r:embed="rId3"/>
          <a:stretch/>
        </p:blipFill>
        <p:spPr>
          <a:xfrm>
            <a:off x="6824520" y="1310400"/>
            <a:ext cx="806760" cy="143928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1368000" y="2448000"/>
            <a:ext cx="265464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i="1" lang="pl-PL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i="1" lang="pl-PL" strike="noStrike">
                <a:solidFill>
                  <a:srgbClr val="000000"/>
                </a:solidFill>
                <a:latin typeface="Arial"/>
                <a:ea typeface="DejaVu Sans"/>
              </a:rPr>
              <a:t>W znaczeniu wąskim</a:t>
            </a: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5832000" y="2520000"/>
            <a:ext cx="274284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i="1" lang="pl-PL" strike="noStrike">
                <a:solidFill>
                  <a:srgbClr val="000000"/>
                </a:solidFill>
                <a:latin typeface="Arial"/>
                <a:ea typeface="DejaVu Sans"/>
              </a:rPr>
              <a:t>W znaczeniu szerokim</a:t>
            </a: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/>
          </a:p>
        </p:txBody>
      </p:sp>
      <p:sp>
        <p:nvSpPr>
          <p:cNvPr id="94" name="CustomShape 4"/>
          <p:cNvSpPr/>
          <p:nvPr/>
        </p:nvSpPr>
        <p:spPr>
          <a:xfrm>
            <a:off x="576000" y="2880000"/>
            <a:ext cx="3887280" cy="188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a) zespół norm prawnych zawartych w konstytucji i innych ustawach konstytucyjnych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b) normy te tworzą pewną grupę przepisów i wyróżniają się szczególną mocą prawa</a:t>
            </a:r>
            <a:endParaRPr/>
          </a:p>
        </p:txBody>
      </p:sp>
      <p:sp>
        <p:nvSpPr>
          <p:cNvPr id="95" name="CustomShape 5"/>
          <p:cNvSpPr/>
          <p:nvPr/>
        </p:nvSpPr>
        <p:spPr>
          <a:xfrm>
            <a:off x="4824000" y="2952000"/>
            <a:ext cx="4352760" cy="26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a) całokształt norm prawnych mających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za przedmiot uregulowanie ustroju politycznego i społeczno-gospodarczego państwa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b)przedmiotem prawa konstytucyjnego są </a:t>
            </a:r>
            <a:r>
              <a:rPr lang="pl-PL" strike="noStrike" u="sng">
                <a:solidFill>
                  <a:srgbClr val="000000"/>
                </a:solidFill>
                <a:latin typeface="Arial"/>
                <a:ea typeface="DejaVu Sans"/>
              </a:rPr>
              <a:t>nie tylko normy zawarte w konstytucji, lecz także </a:t>
            </a:r>
            <a:r>
              <a:rPr i="1" lang="pl-PL" strike="noStrike" u="sng">
                <a:solidFill>
                  <a:srgbClr val="000000"/>
                </a:solidFill>
                <a:latin typeface="Arial"/>
                <a:ea typeface="DejaVu Sans"/>
              </a:rPr>
              <a:t>przepisy ustaw zwykłych i innych aktów prawnych dotyczących ustroju politycznego  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Obraz 132" descr=""/>
          <p:cNvPicPr/>
          <p:nvPr/>
        </p:nvPicPr>
        <p:blipFill>
          <a:blip r:embed="rId1"/>
          <a:stretch/>
        </p:blipFill>
        <p:spPr>
          <a:xfrm>
            <a:off x="1440" y="6120000"/>
            <a:ext cx="9140760" cy="72864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1857240" y="571320"/>
            <a:ext cx="562392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Arial"/>
                <a:ea typeface="DejaVu Sans"/>
              </a:rPr>
              <a:t>PRAWO KONSTYTUCYJNE</a:t>
            </a:r>
            <a:endParaRPr/>
          </a:p>
        </p:txBody>
      </p:sp>
      <p:pic>
        <p:nvPicPr>
          <p:cNvPr id="98" name="Obraz 134" descr=""/>
          <p:cNvPicPr/>
          <p:nvPr/>
        </p:nvPicPr>
        <p:blipFill>
          <a:blip r:embed="rId2"/>
          <a:stretch/>
        </p:blipFill>
        <p:spPr>
          <a:xfrm>
            <a:off x="510480" y="2016000"/>
            <a:ext cx="784800" cy="459360"/>
          </a:xfrm>
          <a:prstGeom prst="rect">
            <a:avLst/>
          </a:prstGeom>
          <a:ln>
            <a:noFill/>
          </a:ln>
        </p:spPr>
      </p:pic>
      <p:pic>
        <p:nvPicPr>
          <p:cNvPr id="99" name="Obraz 135" descr=""/>
          <p:cNvPicPr/>
          <p:nvPr/>
        </p:nvPicPr>
        <p:blipFill>
          <a:blip r:embed="rId3"/>
          <a:stretch/>
        </p:blipFill>
        <p:spPr>
          <a:xfrm>
            <a:off x="438480" y="3312000"/>
            <a:ext cx="784800" cy="459360"/>
          </a:xfrm>
          <a:prstGeom prst="rect">
            <a:avLst/>
          </a:prstGeom>
          <a:ln>
            <a:noFill/>
          </a:ln>
        </p:spPr>
      </p:pic>
      <p:pic>
        <p:nvPicPr>
          <p:cNvPr id="100" name="Obraz 136" descr=""/>
          <p:cNvPicPr/>
          <p:nvPr/>
        </p:nvPicPr>
        <p:blipFill>
          <a:blip r:embed="rId4"/>
          <a:stretch/>
        </p:blipFill>
        <p:spPr>
          <a:xfrm>
            <a:off x="576000" y="4824000"/>
            <a:ext cx="784800" cy="45936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1656000" y="1872000"/>
            <a:ext cx="6407280" cy="90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pl-PL" strike="noStrike">
                <a:solidFill>
                  <a:srgbClr val="000000"/>
                </a:solidFill>
                <a:latin typeface="Arial"/>
                <a:ea typeface="DejaVu Sans"/>
              </a:rPr>
              <a:t>Prawo polityczne – </a:t>
            </a:r>
            <a:r>
              <a:rPr i="1" lang="pl-PL" strike="noStrike">
                <a:solidFill>
                  <a:srgbClr val="000000"/>
                </a:solidFill>
                <a:latin typeface="Arial"/>
                <a:ea typeface="DejaVu Sans"/>
              </a:rPr>
              <a:t>gałąź prawa określa </a:t>
            </a:r>
            <a:r>
              <a:rPr i="1" lang="pl-PL" strike="noStrike" u="sng">
                <a:solidFill>
                  <a:srgbClr val="000000"/>
                </a:solidFill>
                <a:latin typeface="Arial"/>
                <a:ea typeface="DejaVu Sans"/>
              </a:rPr>
              <a:t>kompetencje i formy działania organów o charakterze politycznym</a:t>
            </a:r>
            <a:r>
              <a:rPr i="1" lang="pl-PL" strike="noStrike">
                <a:solidFill>
                  <a:srgbClr val="000000"/>
                </a:solidFill>
                <a:latin typeface="Arial"/>
                <a:ea typeface="DejaVu Sans"/>
              </a:rPr>
              <a:t>, wiąże się z polityką rozumianą jako rządzenie państwem</a:t>
            </a:r>
            <a:endParaRPr/>
          </a:p>
        </p:txBody>
      </p:sp>
      <p:sp>
        <p:nvSpPr>
          <p:cNvPr id="102" name="CustomShape 3"/>
          <p:cNvSpPr/>
          <p:nvPr/>
        </p:nvSpPr>
        <p:spPr>
          <a:xfrm>
            <a:off x="1584000" y="3096000"/>
            <a:ext cx="6839280" cy="11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pl-PL" strike="noStrike">
                <a:solidFill>
                  <a:srgbClr val="000000"/>
                </a:solidFill>
                <a:latin typeface="Arial"/>
                <a:ea typeface="DejaVu Sans"/>
              </a:rPr>
              <a:t>Prawo państwowe – </a:t>
            </a:r>
            <a:r>
              <a:rPr i="1" lang="pl-PL" strike="noStrike">
                <a:solidFill>
                  <a:srgbClr val="000000"/>
                </a:solidFill>
                <a:latin typeface="Arial"/>
                <a:ea typeface="DejaVu Sans"/>
              </a:rPr>
              <a:t>dziedzina prawa, która ma za przedmiot samo państwo, czyli </a:t>
            </a:r>
            <a:r>
              <a:rPr i="1" lang="pl-PL" strike="noStrike" u="sng">
                <a:solidFill>
                  <a:srgbClr val="000000"/>
                </a:solidFill>
                <a:latin typeface="Arial"/>
                <a:ea typeface="DejaVu Sans"/>
              </a:rPr>
              <a:t>regulacje podstawy ustroju społeczno- gospodarczego i politycznego państwa</a:t>
            </a:r>
            <a:r>
              <a:rPr i="1" lang="pl-PL" strike="noStrike">
                <a:solidFill>
                  <a:srgbClr val="000000"/>
                </a:solidFill>
                <a:latin typeface="Arial"/>
                <a:ea typeface="DejaVu Sans"/>
              </a:rPr>
              <a:t>, a nie całokształt norm prawnych obowiązujących w danym państwie</a:t>
            </a:r>
            <a:endParaRPr/>
          </a:p>
        </p:txBody>
      </p:sp>
      <p:sp>
        <p:nvSpPr>
          <p:cNvPr id="103" name="CustomShape 4"/>
          <p:cNvSpPr/>
          <p:nvPr/>
        </p:nvSpPr>
        <p:spPr>
          <a:xfrm>
            <a:off x="1584000" y="4765680"/>
            <a:ext cx="6623280" cy="11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pl-PL" strike="noStrike">
                <a:solidFill>
                  <a:srgbClr val="000000"/>
                </a:solidFill>
                <a:latin typeface="Arial"/>
                <a:ea typeface="DejaVu Sans"/>
              </a:rPr>
              <a:t>Prawo konstytucyjne- </a:t>
            </a:r>
            <a:r>
              <a:rPr i="1" lang="pl-PL" strike="noStrike">
                <a:solidFill>
                  <a:srgbClr val="000000"/>
                </a:solidFill>
                <a:latin typeface="Arial"/>
                <a:ea typeface="DejaVu Sans"/>
              </a:rPr>
              <a:t>akcentuje, że najczęściej najbardziej istotne </a:t>
            </a:r>
            <a:r>
              <a:rPr i="1" lang="pl-PL" strike="noStrike" u="sng">
                <a:solidFill>
                  <a:srgbClr val="000000"/>
                </a:solidFill>
                <a:latin typeface="Arial"/>
                <a:ea typeface="DejaVu Sans"/>
              </a:rPr>
              <a:t>normy należące do omawianej gałęzi  prawa zawarte są w Konstytucji, </a:t>
            </a:r>
            <a:r>
              <a:rPr i="1" lang="pl-PL" strike="noStrike">
                <a:solidFill>
                  <a:srgbClr val="000000"/>
                </a:solidFill>
                <a:latin typeface="Arial"/>
                <a:ea typeface="DejaVu Sans"/>
              </a:rPr>
              <a:t>ale nie wszystkie i należą do nich także nomy występujące w innych, hierarchicznie niższych aktach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Obraz 140" descr=""/>
          <p:cNvPicPr/>
          <p:nvPr/>
        </p:nvPicPr>
        <p:blipFill>
          <a:blip r:embed="rId1"/>
          <a:stretch/>
        </p:blipFill>
        <p:spPr>
          <a:xfrm>
            <a:off x="1800" y="6120000"/>
            <a:ext cx="9140760" cy="72864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504000" y="533160"/>
            <a:ext cx="755928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200" strike="noStrike">
                <a:solidFill>
                  <a:srgbClr val="000000"/>
                </a:solidFill>
                <a:latin typeface="Arial"/>
                <a:ea typeface="DejaVu Sans"/>
              </a:rPr>
              <a:t>PRZEDMIOT PRAWA KONSTYTUCYJNEGO OBEJMUJE</a:t>
            </a: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72000" y="1459080"/>
            <a:ext cx="8130600" cy="552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Liberation Sans Narrow"/>
                <a:ea typeface="DejaVu Sans"/>
              </a:rPr>
              <a:t>1) </a:t>
            </a:r>
            <a:r>
              <a:rPr b="1" lang="pl-PL" strike="noStrike">
                <a:solidFill>
                  <a:srgbClr val="000000"/>
                </a:solidFill>
                <a:latin typeface="Liberation Sans Narrow"/>
                <a:ea typeface="DejaVu Sans"/>
              </a:rPr>
              <a:t>Podmiot władzy suwerennej w państwie i sposoby jej sprawowania</a:t>
            </a: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trike="noStrike">
                <a:solidFill>
                  <a:srgbClr val="000000"/>
                </a:solidFill>
                <a:latin typeface="Liberation Sans Narrow"/>
                <a:ea typeface="DejaVu Sans"/>
              </a:rPr>
              <a:t>Prawo konstytucyjne wskazuje w szczególności, </a:t>
            </a:r>
            <a:r>
              <a:rPr lang="pl-PL" strike="noStrike" u="sng">
                <a:solidFill>
                  <a:srgbClr val="000000"/>
                </a:solidFill>
                <a:latin typeface="Liberation Sans Narrow"/>
                <a:ea typeface="DejaVu Sans"/>
              </a:rPr>
              <a:t>do kogo należy najwyższa władza w państwie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Liberation Sans Narrow"/>
                <a:ea typeface="DejaVu Sans"/>
              </a:rPr>
              <a:t>2) Podstawy ustroju społeczno- gospodarczego państwa</a:t>
            </a: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trike="noStrike">
                <a:solidFill>
                  <a:srgbClr val="000000"/>
                </a:solidFill>
                <a:latin typeface="Liberation Sans Narrow"/>
                <a:ea typeface="DejaVu Sans"/>
              </a:rPr>
              <a:t>Wskazuje się </a:t>
            </a:r>
            <a:r>
              <a:rPr lang="pl-PL" strike="noStrike" u="sng">
                <a:solidFill>
                  <a:srgbClr val="000000"/>
                </a:solidFill>
                <a:latin typeface="Liberation Sans Narrow"/>
                <a:ea typeface="DejaVu Sans"/>
              </a:rPr>
              <a:t>formy własności w państwie, mechanizmy jej ochrony sposób organizacji życia gospodarczego i społecznego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Liberation Sans Narrow"/>
                <a:ea typeface="DejaVu Sans"/>
              </a:rPr>
              <a:t>3) System organów państwowych </a:t>
            </a: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trike="noStrike">
                <a:solidFill>
                  <a:srgbClr val="000000"/>
                </a:solidFill>
                <a:latin typeface="Liberation Sans Narrow"/>
                <a:ea typeface="DejaVu Sans"/>
              </a:rPr>
              <a:t> </a:t>
            </a:r>
            <a:r>
              <a:rPr lang="pl-PL" strike="noStrike">
                <a:solidFill>
                  <a:srgbClr val="000000"/>
                </a:solidFill>
                <a:latin typeface="Liberation Sans Narrow"/>
                <a:ea typeface="DejaVu Sans"/>
              </a:rPr>
              <a:t>Chodzi o określenie </a:t>
            </a:r>
            <a:r>
              <a:rPr lang="pl-PL" strike="noStrike" u="sng">
                <a:solidFill>
                  <a:srgbClr val="000000"/>
                </a:solidFill>
                <a:latin typeface="Liberation Sans Narrow"/>
                <a:ea typeface="DejaVu Sans"/>
              </a:rPr>
              <a:t>struktury organów państwa, </a:t>
            </a:r>
            <a:r>
              <a:rPr lang="pl-PL" strike="noStrike">
                <a:solidFill>
                  <a:srgbClr val="000000"/>
                </a:solidFill>
                <a:latin typeface="Liberation Sans Narrow"/>
                <a:ea typeface="DejaVu Sans"/>
              </a:rPr>
              <a:t>trybu ich funkcjonowania oraz ich wzajemnego  stosunku do siebie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Liberation Sans Narrow"/>
                <a:ea typeface="DejaVu Sans"/>
              </a:rPr>
              <a:t>4) Status obywatela w państwie </a:t>
            </a: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trike="noStrike">
                <a:solidFill>
                  <a:srgbClr val="000000"/>
                </a:solidFill>
                <a:latin typeface="Liberation Sans Narrow"/>
                <a:ea typeface="DejaVu Sans"/>
              </a:rPr>
              <a:t>Prawo konstytucyjne </a:t>
            </a:r>
            <a:r>
              <a:rPr lang="pl-PL" strike="noStrike" u="sng">
                <a:solidFill>
                  <a:srgbClr val="000000"/>
                </a:solidFill>
                <a:latin typeface="Liberation Sans Narrow"/>
                <a:ea typeface="DejaVu Sans"/>
              </a:rPr>
              <a:t>określa prawa i wolności obywatela, a także nakładane na niego obowiązki,</a:t>
            </a:r>
            <a:r>
              <a:rPr lang="pl-PL" strike="noStrike">
                <a:solidFill>
                  <a:srgbClr val="000000"/>
                </a:solidFill>
                <a:latin typeface="Liberation Sans Narrow"/>
                <a:ea typeface="DejaVu Sans"/>
              </a:rPr>
              <a:t> reguluje również </a:t>
            </a:r>
            <a:r>
              <a:rPr lang="pl-PL" strike="noStrike" u="sng">
                <a:solidFill>
                  <a:srgbClr val="000000"/>
                </a:solidFill>
                <a:latin typeface="Liberation Sans Narrow"/>
                <a:ea typeface="DejaVu Sans"/>
              </a:rPr>
              <a:t>procedury ochrony praw i wolności człowieka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7" name="Obraz 139" descr=""/>
          <p:cNvPicPr/>
          <p:nvPr/>
        </p:nvPicPr>
        <p:blipFill>
          <a:blip r:embed="rId2"/>
          <a:stretch/>
        </p:blipFill>
        <p:spPr>
          <a:xfrm>
            <a:off x="-2087640" y="1724400"/>
            <a:ext cx="1439280" cy="194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9138600" cy="8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09" name="Obraz 145" descr=""/>
          <p:cNvPicPr/>
          <p:nvPr/>
        </p:nvPicPr>
        <p:blipFill>
          <a:blip r:embed="rId1"/>
          <a:stretch/>
        </p:blipFill>
        <p:spPr>
          <a:xfrm>
            <a:off x="1440" y="6126480"/>
            <a:ext cx="9140760" cy="72864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360000" y="576000"/>
            <a:ext cx="8421120" cy="55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Times New Roman"/>
                <a:ea typeface="Segoe UI"/>
              </a:rPr>
              <a:t>-  </a:t>
            </a:r>
            <a:r>
              <a:rPr lang="pl-PL" strike="noStrike">
                <a:solidFill>
                  <a:srgbClr val="004586"/>
                </a:solidFill>
                <a:latin typeface="Times New Roman"/>
                <a:ea typeface="Segoe UI"/>
              </a:rPr>
              <a:t>Banaszak B., </a:t>
            </a:r>
            <a:r>
              <a:rPr i="1" lang="pl-PL" strike="noStrike">
                <a:solidFill>
                  <a:srgbClr val="004586"/>
                </a:solidFill>
                <a:latin typeface="Times New Roman"/>
                <a:ea typeface="Segoe UI"/>
              </a:rPr>
              <a:t>Prawo konstytucyjne</a:t>
            </a:r>
            <a:r>
              <a:rPr i="1" lang="pl-PL" strike="noStrike">
                <a:solidFill>
                  <a:srgbClr val="004586"/>
                </a:solidFill>
                <a:latin typeface="Arial"/>
                <a:ea typeface="Calibri;Calibri"/>
              </a:rPr>
              <a:t>,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 Warszawa 2012,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Garlicki L.,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Polskie prawo konstytucyjne, 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Warszawa 2012, 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Jabłoński M., Jarosz-Żukowska S.,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Prawa człowieka i systemy ich ochrony. Zarys wykładu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Wrocław 2010, 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Jabłoński M. (red.),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Wolności i prawa jednostki w Konstytucji RP. Tom I. Idee i zasady przewodnie konstytucyjnej regulacji wolności i praw jednostki w RP, 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Warszawa 2010,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1" name="CustomShape 3"/>
          <p:cNvSpPr/>
          <p:nvPr/>
        </p:nvSpPr>
        <p:spPr>
          <a:xfrm>
            <a:off x="819000" y="720000"/>
            <a:ext cx="169884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LITERATURA</a:t>
            </a: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/>
          </a:p>
        </p:txBody>
      </p:sp>
      <p:pic>
        <p:nvPicPr>
          <p:cNvPr id="112" name="Obraz 139" descr=""/>
          <p:cNvPicPr/>
          <p:nvPr/>
        </p:nvPicPr>
        <p:blipFill>
          <a:blip r:embed="rId2"/>
          <a:stretch/>
        </p:blipFill>
        <p:spPr>
          <a:xfrm>
            <a:off x="7489080" y="4248000"/>
            <a:ext cx="1653120" cy="194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76000" y="576000"/>
            <a:ext cx="4461840" cy="102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200" strike="noStrike">
                <a:solidFill>
                  <a:srgbClr val="000000"/>
                </a:solidFill>
                <a:latin typeface="Arial"/>
                <a:ea typeface="DejaVu Sans"/>
              </a:rPr>
              <a:t>mgr Mariia Kostetska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2200" strike="noStrike">
                <a:solidFill>
                  <a:srgbClr val="000000"/>
                </a:solidFill>
                <a:latin typeface="Arial"/>
                <a:ea typeface="DejaVu Sans"/>
              </a:rPr>
              <a:t>Katedra Prawa Konstytucyjnego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4" name="Obraz 149" descr=""/>
          <p:cNvPicPr/>
          <p:nvPr/>
        </p:nvPicPr>
        <p:blipFill>
          <a:blip r:embed="rId1"/>
          <a:stretch/>
        </p:blipFill>
        <p:spPr>
          <a:xfrm>
            <a:off x="1800" y="6126480"/>
            <a:ext cx="9140760" cy="728640"/>
          </a:xfrm>
          <a:prstGeom prst="rect">
            <a:avLst/>
          </a:prstGeom>
          <a:ln>
            <a:noFill/>
          </a:ln>
        </p:spPr>
      </p:pic>
      <p:pic>
        <p:nvPicPr>
          <p:cNvPr id="115" name="Obraz 150" descr=""/>
          <p:cNvPicPr/>
          <p:nvPr/>
        </p:nvPicPr>
        <p:blipFill>
          <a:blip r:embed="rId2"/>
          <a:stretch/>
        </p:blipFill>
        <p:spPr>
          <a:xfrm>
            <a:off x="2448000" y="1758240"/>
            <a:ext cx="4679280" cy="378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