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8" r:id="rId6"/>
    <p:sldId id="260" r:id="rId7"/>
    <p:sldId id="261" r:id="rId8"/>
    <p:sldId id="262" r:id="rId9"/>
    <p:sldId id="263" r:id="rId10"/>
    <p:sldId id="264" r:id="rId11"/>
    <p:sldId id="265" r:id="rId12"/>
    <p:sldId id="266" r:id="rId13"/>
    <p:sldId id="267"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1" autoAdjust="0"/>
    <p:restoredTop sz="94660"/>
  </p:normalViewPr>
  <p:slideViewPr>
    <p:cSldViewPr snapToGrid="0">
      <p:cViewPr varScale="1">
        <p:scale>
          <a:sx n="96" d="100"/>
          <a:sy n="96" d="100"/>
        </p:scale>
        <p:origin x="9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pl-PL" smtClean="0"/>
              <a:t>Kliknij, aby edytować styl</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11/20/2017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pl-PL" smtClean="0"/>
              <a:t>Kliknij, aby edytować styl</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11/20/2017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pl-PL" smtClean="0"/>
              <a:t>Kliknij, aby edytować styl</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11/20/2017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pl-PL" smtClean="0"/>
              <a:t>Kliknij, aby edytować styl</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11/20/2017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pl-PL" smtClean="0"/>
              <a:t>Kliknij, aby edytować styl</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3" name="Date Placeholder 2"/>
          <p:cNvSpPr>
            <a:spLocks noGrp="1"/>
          </p:cNvSpPr>
          <p:nvPr>
            <p:ph type="dt" sz="half" idx="10"/>
          </p:nvPr>
        </p:nvSpPr>
        <p:spPr/>
        <p:txBody>
          <a:bodyPr/>
          <a:lstStyle/>
          <a:p>
            <a:fld id="{48A87A34-81AB-432B-8DAE-1953F412C126}" type="datetimeFigureOut">
              <a:rPr lang="en-US" dirty="0"/>
              <a:t>11/20/2017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pl-PL" smtClean="0"/>
              <a:t>Kliknij, aby edytować styl</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3" name="Date Placeholder 2"/>
          <p:cNvSpPr>
            <a:spLocks noGrp="1"/>
          </p:cNvSpPr>
          <p:nvPr>
            <p:ph type="dt" sz="half" idx="10"/>
          </p:nvPr>
        </p:nvSpPr>
        <p:spPr/>
        <p:txBody>
          <a:bodyPr/>
          <a:lstStyle/>
          <a:p>
            <a:fld id="{48A87A34-81AB-432B-8DAE-1953F412C126}" type="datetimeFigureOut">
              <a:rPr lang="en-US" dirty="0"/>
              <a:t>11/20/2017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pl-PL" smtClean="0"/>
              <a:t>Kliknij, aby edytować styl</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pl-PL" smtClean="0"/>
              <a:t>Kliknij, aby edytować styl</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48A87A34-81AB-432B-8DAE-1953F412C126}" type="datetimeFigureOut">
              <a:rPr lang="en-US" dirty="0"/>
              <a:t>11/20/2017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pl-PL" smtClean="0"/>
              <a:t>Kliknij, aby edytować styl</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pl-PL" smtClean="0"/>
              <a:t>Kliknij, aby edytować styl</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913795" y="2912232"/>
            <a:ext cx="5107208" cy="287896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6172200" y="2912232"/>
            <a:ext cx="5095357" cy="287896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11/20/2017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11/20/2017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11/20/2017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pl-PL" smtClean="0"/>
              <a:t>Kliknij, aby edytować styl</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11/20/2017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11/20/2017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pl-PL" smtClean="0"/>
              <a:t>Kliknij, aby edytować styl</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11/20/2017</a:t>
            </a:fld>
            <a:endParaRPr lang="en-US" dirty="0"/>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icj-cij.org/files/case-related/144/144-20120720-JUD-01-00-EN.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icj-cij.org/files/case-related/126/126-20060203-JUD-01-00-EN.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icj-cij.org/files/case-related/118/118-20150203-JUD-01-00-EN.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icj-cij.org/files/case-related/4/004-19490411-ADV-01-00-EN.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icj-cij.org/files/case-related/131/131-20040709-ADV-01-00-EN.pdf" TargetMode="External"/><Relationship Id="rId2" Type="http://schemas.openxmlformats.org/officeDocument/2006/relationships/hyperlink" Target="http://www.icj-cij.org/files/case-related/84/084-19950630-JUD-01-00-EN.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image" Target="../media/image4.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icj-cij.org/files/case-related/95/095-19960708-ADV-01-00-EN.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eur-lex.europa.eu/legal-content/PL/TXT/?qid=1510516748988&amp;uri=CELEX:62005CJ0402"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icj-cij.org/files/case-related/118/118-20150203-JUD-01-00-EN.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59026" y="1122363"/>
            <a:ext cx="11926957" cy="3022254"/>
          </a:xfrm>
        </p:spPr>
        <p:txBody>
          <a:bodyPr>
            <a:normAutofit fontScale="90000"/>
          </a:bodyPr>
          <a:lstStyle/>
          <a:p>
            <a:r>
              <a:rPr lang="pl-PL" dirty="0" smtClean="0"/>
              <a:t>Prawo międzynarodowe publiczne</a:t>
            </a:r>
            <a:br>
              <a:rPr lang="pl-PL" dirty="0" smtClean="0"/>
            </a:br>
            <a:r>
              <a:rPr lang="pl-PL" dirty="0" smtClean="0"/>
              <a:t/>
            </a:r>
            <a:br>
              <a:rPr lang="pl-PL" dirty="0" smtClean="0"/>
            </a:br>
            <a:r>
              <a:rPr lang="pl-PL" sz="4000" i="1" dirty="0" smtClean="0"/>
              <a:t>normy p.m.p. – budowa i podział</a:t>
            </a:r>
            <a:br>
              <a:rPr lang="pl-PL" sz="4000" i="1" dirty="0" smtClean="0"/>
            </a:br>
            <a:endParaRPr lang="en-GB" sz="4000" i="1" dirty="0"/>
          </a:p>
        </p:txBody>
      </p:sp>
      <p:sp>
        <p:nvSpPr>
          <p:cNvPr id="3" name="Podtytuł 2"/>
          <p:cNvSpPr>
            <a:spLocks noGrp="1"/>
          </p:cNvSpPr>
          <p:nvPr>
            <p:ph type="subTitle" idx="1"/>
          </p:nvPr>
        </p:nvSpPr>
        <p:spPr>
          <a:xfrm>
            <a:off x="482087" y="5874026"/>
            <a:ext cx="5103705" cy="616226"/>
          </a:xfrm>
        </p:spPr>
        <p:txBody>
          <a:bodyPr/>
          <a:lstStyle/>
          <a:p>
            <a:r>
              <a:rPr lang="pl-PL" dirty="0" smtClean="0"/>
              <a:t>© Łukasz Stępkowski</a:t>
            </a:r>
            <a:endParaRPr lang="en-GB" dirty="0"/>
          </a:p>
        </p:txBody>
      </p:sp>
    </p:spTree>
    <p:extLst>
      <p:ext uri="{BB962C8B-B14F-4D97-AF65-F5344CB8AC3E}">
        <p14:creationId xmlns:p14="http://schemas.microsoft.com/office/powerpoint/2010/main" val="2189180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334" y="3314"/>
            <a:ext cx="12182666" cy="722244"/>
          </a:xfrm>
        </p:spPr>
        <p:txBody>
          <a:bodyPr/>
          <a:lstStyle/>
          <a:p>
            <a:r>
              <a:rPr lang="pl-PL" dirty="0" smtClean="0"/>
              <a:t>Budowa normy prawnej w p.m.p.</a:t>
            </a:r>
            <a:endParaRPr lang="en-GB" dirty="0"/>
          </a:p>
        </p:txBody>
      </p:sp>
      <p:sp>
        <p:nvSpPr>
          <p:cNvPr id="3" name="Symbol zastępczy zawartości 2"/>
          <p:cNvSpPr>
            <a:spLocks noGrp="1"/>
          </p:cNvSpPr>
          <p:nvPr>
            <p:ph idx="1"/>
          </p:nvPr>
        </p:nvSpPr>
        <p:spPr>
          <a:xfrm>
            <a:off x="9334" y="725558"/>
            <a:ext cx="12182666" cy="6132442"/>
          </a:xfrm>
        </p:spPr>
        <p:txBody>
          <a:bodyPr/>
          <a:lstStyle/>
          <a:p>
            <a:r>
              <a:rPr lang="pl-PL" dirty="0" smtClean="0"/>
              <a:t>Istnieje pewna problematyczność koncepcji norm </a:t>
            </a:r>
            <a:r>
              <a:rPr lang="pl-PL" dirty="0" err="1" smtClean="0"/>
              <a:t>ius</a:t>
            </a:r>
            <a:r>
              <a:rPr lang="pl-PL" dirty="0" smtClean="0"/>
              <a:t> </a:t>
            </a:r>
            <a:r>
              <a:rPr lang="pl-PL" dirty="0" err="1" smtClean="0"/>
              <a:t>cogens</a:t>
            </a:r>
            <a:r>
              <a:rPr lang="pl-PL" dirty="0" smtClean="0"/>
              <a:t>, co do tego, że nie ma w prawie międzynarodowym wyraźnego katalogu takich norm</a:t>
            </a:r>
          </a:p>
          <a:p>
            <a:r>
              <a:rPr lang="pl-PL" dirty="0" smtClean="0"/>
              <a:t>C. Mik wskazuje następujące właściwości normy </a:t>
            </a:r>
            <a:r>
              <a:rPr lang="pl-PL" dirty="0" err="1" smtClean="0"/>
              <a:t>ius</a:t>
            </a:r>
            <a:r>
              <a:rPr lang="pl-PL" dirty="0" smtClean="0"/>
              <a:t> </a:t>
            </a:r>
            <a:r>
              <a:rPr lang="pl-PL" dirty="0" err="1" smtClean="0"/>
              <a:t>cogens</a:t>
            </a:r>
            <a:r>
              <a:rPr lang="pl-PL" dirty="0" smtClean="0"/>
              <a:t> (tenże, </a:t>
            </a:r>
            <a:r>
              <a:rPr lang="pl-PL" dirty="0" err="1" smtClean="0"/>
              <a:t>Ius</a:t>
            </a:r>
            <a:r>
              <a:rPr lang="pl-PL" dirty="0" smtClean="0"/>
              <a:t> </a:t>
            </a:r>
            <a:r>
              <a:rPr lang="pl-PL" dirty="0" err="1" smtClean="0"/>
              <a:t>cogens</a:t>
            </a:r>
            <a:r>
              <a:rPr lang="pl-PL" dirty="0" smtClean="0"/>
              <a:t> we współczesnym prawie międzynarodowym [w:] </a:t>
            </a:r>
            <a:r>
              <a:rPr lang="pl-PL" i="1" dirty="0" smtClean="0"/>
              <a:t>Aksjologia</a:t>
            </a:r>
            <a:r>
              <a:rPr lang="pl-PL" dirty="0" smtClean="0"/>
              <a:t>…, s. 192:</a:t>
            </a:r>
          </a:p>
          <a:p>
            <a:r>
              <a:rPr lang="pl-PL" dirty="0" smtClean="0"/>
              <a:t>Skierowanie do wszystkich członków społeczności międzynarodowej</a:t>
            </a:r>
          </a:p>
          <a:p>
            <a:r>
              <a:rPr lang="pl-PL" dirty="0" smtClean="0"/>
              <a:t>Zakaz derogacji</a:t>
            </a:r>
          </a:p>
          <a:p>
            <a:r>
              <a:rPr lang="pl-PL" dirty="0" smtClean="0"/>
              <a:t>Sankcja nieważności, o której mowa w art. 53 KWPT</a:t>
            </a:r>
          </a:p>
          <a:p>
            <a:r>
              <a:rPr lang="pl-PL" dirty="0" smtClean="0"/>
              <a:t>Można wskazać, że normy </a:t>
            </a:r>
            <a:r>
              <a:rPr lang="pl-PL" dirty="0" err="1" smtClean="0"/>
              <a:t>ius</a:t>
            </a:r>
            <a:r>
              <a:rPr lang="pl-PL" dirty="0" smtClean="0"/>
              <a:t> </a:t>
            </a:r>
            <a:r>
              <a:rPr lang="pl-PL" dirty="0" err="1" smtClean="0"/>
              <a:t>cogens</a:t>
            </a:r>
            <a:r>
              <a:rPr lang="pl-PL" dirty="0" smtClean="0"/>
              <a:t> (iuris </a:t>
            </a:r>
            <a:r>
              <a:rPr lang="pl-PL" dirty="0" err="1" smtClean="0"/>
              <a:t>cogentis</a:t>
            </a:r>
            <a:r>
              <a:rPr lang="pl-PL" dirty="0" smtClean="0"/>
              <a:t>) są różnorako wskazywane przez różne organy stosujące prawo międzynarodowe publiczne i nie ma zgody co do ich katalogu</a:t>
            </a:r>
          </a:p>
          <a:p>
            <a:r>
              <a:rPr lang="pl-PL" dirty="0" smtClean="0"/>
              <a:t>Wymienia się przykładowo zakaz użycia siły, zakaz ludobójstwa, podstawowe normy prawa humanitarnego i zakaz tortur</a:t>
            </a:r>
          </a:p>
          <a:p>
            <a:endParaRPr lang="en-GB" dirty="0"/>
          </a:p>
        </p:txBody>
      </p:sp>
    </p:spTree>
    <p:extLst>
      <p:ext uri="{BB962C8B-B14F-4D97-AF65-F5344CB8AC3E}">
        <p14:creationId xmlns:p14="http://schemas.microsoft.com/office/powerpoint/2010/main" val="39722235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334" y="3314"/>
            <a:ext cx="12182666" cy="722244"/>
          </a:xfrm>
        </p:spPr>
        <p:txBody>
          <a:bodyPr/>
          <a:lstStyle/>
          <a:p>
            <a:r>
              <a:rPr lang="pl-PL" dirty="0" smtClean="0"/>
              <a:t>Budowa normy prawnej w P.M.P.</a:t>
            </a:r>
            <a:endParaRPr lang="en-GB" dirty="0"/>
          </a:p>
        </p:txBody>
      </p:sp>
      <p:sp>
        <p:nvSpPr>
          <p:cNvPr id="3" name="Symbol zastępczy zawartości 2"/>
          <p:cNvSpPr>
            <a:spLocks noGrp="1"/>
          </p:cNvSpPr>
          <p:nvPr>
            <p:ph idx="1"/>
          </p:nvPr>
        </p:nvSpPr>
        <p:spPr>
          <a:xfrm>
            <a:off x="9334" y="725558"/>
            <a:ext cx="12182666" cy="6132442"/>
          </a:xfrm>
        </p:spPr>
        <p:txBody>
          <a:bodyPr/>
          <a:lstStyle/>
          <a:p>
            <a:r>
              <a:rPr lang="pl-PL" dirty="0" smtClean="0">
                <a:effectLst/>
              </a:rPr>
              <a:t>W orzecznictwie MTS status </a:t>
            </a:r>
            <a:r>
              <a:rPr lang="pl-PL" dirty="0" err="1" smtClean="0">
                <a:effectLst/>
              </a:rPr>
              <a:t>ius</a:t>
            </a:r>
            <a:r>
              <a:rPr lang="pl-PL" dirty="0" smtClean="0">
                <a:effectLst/>
              </a:rPr>
              <a:t> </a:t>
            </a:r>
            <a:r>
              <a:rPr lang="pl-PL" dirty="0" err="1" smtClean="0">
                <a:effectLst/>
              </a:rPr>
              <a:t>cogens</a:t>
            </a:r>
            <a:r>
              <a:rPr lang="pl-PL" dirty="0" smtClean="0">
                <a:effectLst/>
              </a:rPr>
              <a:t> ma zakaz ludobójstwa</a:t>
            </a:r>
          </a:p>
          <a:p>
            <a:r>
              <a:rPr lang="pl-PL" dirty="0" smtClean="0">
                <a:effectLst/>
              </a:rPr>
              <a:t>„(…) </a:t>
            </a:r>
            <a:r>
              <a:rPr lang="en-US" dirty="0" smtClean="0">
                <a:effectLst/>
              </a:rPr>
              <a:t>the </a:t>
            </a:r>
            <a:r>
              <a:rPr lang="en-US" dirty="0">
                <a:effectLst/>
              </a:rPr>
              <a:t>Court has noted that the prohibition of genocide has the character of </a:t>
            </a:r>
            <a:r>
              <a:rPr lang="en-US" dirty="0" smtClean="0">
                <a:effectLst/>
              </a:rPr>
              <a:t>a </a:t>
            </a:r>
            <a:r>
              <a:rPr lang="en-US" dirty="0">
                <a:effectLst/>
              </a:rPr>
              <a:t>peremptory norm </a:t>
            </a:r>
            <a:r>
              <a:rPr lang="en-US" dirty="0" smtClean="0">
                <a:effectLst/>
              </a:rPr>
              <a:t>(</a:t>
            </a:r>
            <a:r>
              <a:rPr lang="en-US" dirty="0">
                <a:effectLst/>
              </a:rPr>
              <a:t>jus </a:t>
            </a:r>
            <a:r>
              <a:rPr lang="en-US" dirty="0" err="1">
                <a:effectLst/>
              </a:rPr>
              <a:t>cogens</a:t>
            </a:r>
            <a:r>
              <a:rPr lang="en-US" dirty="0" smtClean="0">
                <a:effectLst/>
              </a:rPr>
              <a:t>)</a:t>
            </a:r>
            <a:r>
              <a:rPr lang="pl-PL" dirty="0" smtClean="0">
                <a:effectLst/>
              </a:rPr>
              <a:t>” (</a:t>
            </a:r>
            <a:r>
              <a:rPr lang="pl-PL" i="1" dirty="0" smtClean="0">
                <a:effectLst/>
              </a:rPr>
              <a:t>Chorwacja </a:t>
            </a:r>
            <a:r>
              <a:rPr lang="pl-PL" i="1" dirty="0" err="1" smtClean="0">
                <a:effectLst/>
              </a:rPr>
              <a:t>pko</a:t>
            </a:r>
            <a:r>
              <a:rPr lang="pl-PL" i="1" dirty="0" smtClean="0">
                <a:effectLst/>
              </a:rPr>
              <a:t> Serbii </a:t>
            </a:r>
            <a:r>
              <a:rPr lang="pl-PL" dirty="0" smtClean="0">
                <a:effectLst/>
              </a:rPr>
              <a:t>powyżej, s.48)</a:t>
            </a:r>
          </a:p>
          <a:p>
            <a:r>
              <a:rPr lang="pl-PL" dirty="0" smtClean="0">
                <a:effectLst/>
              </a:rPr>
              <a:t>Co więcej, w tym orzecznictwie status </a:t>
            </a:r>
            <a:r>
              <a:rPr lang="pl-PL" dirty="0" err="1" smtClean="0">
                <a:effectLst/>
              </a:rPr>
              <a:t>ius</a:t>
            </a:r>
            <a:r>
              <a:rPr lang="pl-PL" dirty="0" smtClean="0">
                <a:effectLst/>
              </a:rPr>
              <a:t> </a:t>
            </a:r>
            <a:r>
              <a:rPr lang="pl-PL" dirty="0" err="1" smtClean="0">
                <a:effectLst/>
              </a:rPr>
              <a:t>cogens</a:t>
            </a:r>
            <a:r>
              <a:rPr lang="pl-PL" dirty="0" smtClean="0">
                <a:effectLst/>
              </a:rPr>
              <a:t> ma zakaz tortur</a:t>
            </a:r>
          </a:p>
          <a:p>
            <a:r>
              <a:rPr lang="en-US" i="1" dirty="0">
                <a:effectLst/>
              </a:rPr>
              <a:t>In the Court’s opinion, the prohibition of torture is part of </a:t>
            </a:r>
            <a:r>
              <a:rPr lang="en-US" i="1" dirty="0" smtClean="0">
                <a:effectLst/>
              </a:rPr>
              <a:t>customary </a:t>
            </a:r>
            <a:r>
              <a:rPr lang="en-US" i="1" dirty="0">
                <a:effectLst/>
              </a:rPr>
              <a:t>international law and it has become a peremptory norm  (jus </a:t>
            </a:r>
            <a:r>
              <a:rPr lang="en-US" i="1" dirty="0" err="1">
                <a:effectLst/>
              </a:rPr>
              <a:t>cogens</a:t>
            </a:r>
            <a:r>
              <a:rPr lang="en-US" i="1" dirty="0">
                <a:effectLst/>
              </a:rPr>
              <a:t>) </a:t>
            </a:r>
            <a:r>
              <a:rPr lang="en-US" i="1" dirty="0" smtClean="0">
                <a:effectLst/>
              </a:rPr>
              <a:t>.</a:t>
            </a:r>
            <a:r>
              <a:rPr lang="pl-PL" i="1" dirty="0" smtClean="0">
                <a:effectLst/>
              </a:rPr>
              <a:t> MTS, Belgia </a:t>
            </a:r>
            <a:r>
              <a:rPr lang="pl-PL" i="1" dirty="0" err="1" smtClean="0">
                <a:effectLst/>
              </a:rPr>
              <a:t>pko</a:t>
            </a:r>
            <a:r>
              <a:rPr lang="pl-PL" i="1" dirty="0" smtClean="0">
                <a:effectLst/>
              </a:rPr>
              <a:t> Senegalowi, 20.07.2012, </a:t>
            </a:r>
            <a:r>
              <a:rPr lang="pl-PL" dirty="0" smtClean="0">
                <a:effectLst/>
              </a:rPr>
              <a:t>s. 457</a:t>
            </a:r>
            <a:endParaRPr lang="en-US" i="1" dirty="0">
              <a:effectLst/>
            </a:endParaRPr>
          </a:p>
          <a:p>
            <a:r>
              <a:rPr lang="en-GB" dirty="0">
                <a:hlinkClick r:id="rId2"/>
              </a:rPr>
              <a:t>http://</a:t>
            </a:r>
            <a:r>
              <a:rPr lang="en-GB" dirty="0" smtClean="0">
                <a:hlinkClick r:id="rId2"/>
              </a:rPr>
              <a:t>www.icj-cij.org/files/case-related/144/144-20120720-JUD-01-00-EN.pdf</a:t>
            </a:r>
            <a:endParaRPr lang="pl-PL" dirty="0" smtClean="0"/>
          </a:p>
          <a:p>
            <a:endParaRPr lang="en-GB" dirty="0"/>
          </a:p>
        </p:txBody>
      </p:sp>
    </p:spTree>
    <p:extLst>
      <p:ext uri="{BB962C8B-B14F-4D97-AF65-F5344CB8AC3E}">
        <p14:creationId xmlns:p14="http://schemas.microsoft.com/office/powerpoint/2010/main" val="31053082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334" y="3314"/>
            <a:ext cx="12182666" cy="722244"/>
          </a:xfrm>
        </p:spPr>
        <p:txBody>
          <a:bodyPr/>
          <a:lstStyle/>
          <a:p>
            <a:r>
              <a:rPr lang="pl-PL" dirty="0" smtClean="0"/>
              <a:t>Budowa normy prawnej w p.m.p.</a:t>
            </a:r>
            <a:endParaRPr lang="en-GB" dirty="0"/>
          </a:p>
        </p:txBody>
      </p:sp>
      <p:sp>
        <p:nvSpPr>
          <p:cNvPr id="3" name="Symbol zastępczy zawartości 2"/>
          <p:cNvSpPr>
            <a:spLocks noGrp="1"/>
          </p:cNvSpPr>
          <p:nvPr>
            <p:ph idx="1"/>
          </p:nvPr>
        </p:nvSpPr>
        <p:spPr>
          <a:xfrm>
            <a:off x="9334" y="725558"/>
            <a:ext cx="12182666" cy="6132442"/>
          </a:xfrm>
        </p:spPr>
        <p:txBody>
          <a:bodyPr/>
          <a:lstStyle/>
          <a:p>
            <a:r>
              <a:rPr lang="pl-PL" dirty="0" smtClean="0"/>
              <a:t>MTS uznaje, że nawet gdy ma się do czynienia z materialnoprawnie rzecz ujmując normą </a:t>
            </a:r>
            <a:r>
              <a:rPr lang="pl-PL" dirty="0" err="1" smtClean="0"/>
              <a:t>ius</a:t>
            </a:r>
            <a:r>
              <a:rPr lang="pl-PL" dirty="0" smtClean="0"/>
              <a:t> </a:t>
            </a:r>
            <a:r>
              <a:rPr lang="pl-PL" dirty="0" err="1" smtClean="0"/>
              <a:t>cogens</a:t>
            </a:r>
            <a:r>
              <a:rPr lang="pl-PL" dirty="0" smtClean="0"/>
              <a:t> (np. zakazem tortur), to sam charakter </a:t>
            </a:r>
            <a:r>
              <a:rPr lang="pl-PL" dirty="0" err="1" smtClean="0"/>
              <a:t>ius</a:t>
            </a:r>
            <a:r>
              <a:rPr lang="pl-PL" dirty="0" smtClean="0"/>
              <a:t> </a:t>
            </a:r>
            <a:r>
              <a:rPr lang="pl-PL" dirty="0" err="1" smtClean="0"/>
              <a:t>cogens</a:t>
            </a:r>
            <a:r>
              <a:rPr lang="pl-PL" dirty="0" smtClean="0"/>
              <a:t> nie stanowi o właściwości Międzynarodowego Trybunału, jeśli państwo nie wyraża zgody na jurysdykcję MTS</a:t>
            </a:r>
          </a:p>
          <a:p>
            <a:r>
              <a:rPr lang="pl-PL" i="1" dirty="0" smtClean="0"/>
              <a:t>„(…)t</a:t>
            </a:r>
            <a:r>
              <a:rPr lang="en-US" i="1" dirty="0" smtClean="0"/>
              <a:t>he </a:t>
            </a:r>
            <a:r>
              <a:rPr lang="en-US" i="1" dirty="0"/>
              <a:t>Court observes, however, as it has already had occasion to </a:t>
            </a:r>
            <a:r>
              <a:rPr lang="en-US" i="1" dirty="0" smtClean="0"/>
              <a:t>emphasize</a:t>
            </a:r>
            <a:r>
              <a:rPr lang="en-US" i="1" dirty="0"/>
              <a:t>,  that  “the </a:t>
            </a:r>
            <a:r>
              <a:rPr lang="en-US" i="1" dirty="0" err="1"/>
              <a:t>erga</a:t>
            </a:r>
            <a:r>
              <a:rPr lang="en-US" i="1" dirty="0"/>
              <a:t> </a:t>
            </a:r>
            <a:r>
              <a:rPr lang="en-US" i="1" dirty="0" err="1"/>
              <a:t>omnes</a:t>
            </a:r>
            <a:r>
              <a:rPr lang="en-US" i="1" dirty="0"/>
              <a:t> character  of  a  norm  and  the  rule  of  consent to  jurisdiction  are  two  different  things”  ( East Timor (Portugal v. </a:t>
            </a:r>
            <a:r>
              <a:rPr lang="en-US" i="1" dirty="0" smtClean="0"/>
              <a:t>Australia</a:t>
            </a:r>
            <a:r>
              <a:rPr lang="en-US" i="1" dirty="0"/>
              <a:t>), Judgment, I.C.J. Reports 1995 ,  p.  102,  para.  29),  and  that  the mere  fact  that  rights  and  obligations </a:t>
            </a:r>
            <a:r>
              <a:rPr lang="en-US" i="1" dirty="0" err="1"/>
              <a:t>erga</a:t>
            </a:r>
            <a:r>
              <a:rPr lang="en-US" i="1" dirty="0"/>
              <a:t> </a:t>
            </a:r>
            <a:r>
              <a:rPr lang="en-US" i="1" dirty="0" err="1"/>
              <a:t>omnes</a:t>
            </a:r>
            <a:r>
              <a:rPr lang="en-US" i="1" dirty="0"/>
              <a:t> may  be  at  issue  in  a dispute would not give the Court jurisdiction to entertain that dispute. The  same  applies  to  the  relationship  between  peremptory  norms  of general  international  law (jus </a:t>
            </a:r>
            <a:r>
              <a:rPr lang="en-US" i="1" dirty="0" err="1"/>
              <a:t>cogens</a:t>
            </a:r>
            <a:r>
              <a:rPr lang="en-US" i="1" dirty="0"/>
              <a:t>) and  the  establishment  of  the Court’s jurisdiction : the fact that a dispute relates to compliance with a norm having such a character, which is assuredly the case with regard to the prohibition of genocide, cannot of itself provide a basis for the </a:t>
            </a:r>
            <a:r>
              <a:rPr lang="en-US" i="1" dirty="0" smtClean="0"/>
              <a:t>jurisdiction </a:t>
            </a:r>
            <a:r>
              <a:rPr lang="en-US" i="1" dirty="0"/>
              <a:t>of the Court to entertain that dispute. Under the Court’s Statute that jurisdiction is always based on the consent of the parties</a:t>
            </a:r>
            <a:r>
              <a:rPr lang="en-US" i="1" dirty="0" smtClean="0"/>
              <a:t>.</a:t>
            </a:r>
            <a:r>
              <a:rPr lang="pl-PL" i="1" dirty="0" smtClean="0"/>
              <a:t> (Kongo </a:t>
            </a:r>
            <a:r>
              <a:rPr lang="pl-PL" i="1" dirty="0" err="1" smtClean="0"/>
              <a:t>pko</a:t>
            </a:r>
            <a:r>
              <a:rPr lang="pl-PL" i="1" dirty="0" smtClean="0"/>
              <a:t> Rwandzie, 3.02.2006, s. </a:t>
            </a:r>
            <a:r>
              <a:rPr lang="pl-PL" i="1" dirty="0"/>
              <a:t>32, </a:t>
            </a:r>
            <a:r>
              <a:rPr lang="pl-PL" i="1" dirty="0">
                <a:hlinkClick r:id="rId2"/>
              </a:rPr>
              <a:t>http://</a:t>
            </a:r>
            <a:r>
              <a:rPr lang="pl-PL" i="1" dirty="0" smtClean="0">
                <a:hlinkClick r:id="rId2"/>
              </a:rPr>
              <a:t>www.icj-cij.org/files/case-related/126/126-20060203-JUD-01-00-EN.pdf</a:t>
            </a:r>
            <a:r>
              <a:rPr lang="pl-PL" i="1" dirty="0" smtClean="0"/>
              <a:t> ; podobnie Chorwacja </a:t>
            </a:r>
            <a:r>
              <a:rPr lang="pl-PL" i="1" dirty="0" err="1" smtClean="0"/>
              <a:t>pko</a:t>
            </a:r>
            <a:r>
              <a:rPr lang="pl-PL" i="1" dirty="0" smtClean="0"/>
              <a:t> Serbii powyżej)</a:t>
            </a:r>
            <a:endParaRPr lang="en-GB" i="1" dirty="0"/>
          </a:p>
        </p:txBody>
      </p:sp>
    </p:spTree>
    <p:extLst>
      <p:ext uri="{BB962C8B-B14F-4D97-AF65-F5344CB8AC3E}">
        <p14:creationId xmlns:p14="http://schemas.microsoft.com/office/powerpoint/2010/main" val="24723438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334" y="3314"/>
            <a:ext cx="12182666" cy="722244"/>
          </a:xfrm>
        </p:spPr>
        <p:txBody>
          <a:bodyPr/>
          <a:lstStyle/>
          <a:p>
            <a:r>
              <a:rPr lang="pl-PL" dirty="0" smtClean="0"/>
              <a:t>Budowa normy prawnej w p.m.p.</a:t>
            </a:r>
            <a:endParaRPr lang="en-GB" dirty="0"/>
          </a:p>
        </p:txBody>
      </p:sp>
      <p:sp>
        <p:nvSpPr>
          <p:cNvPr id="3" name="Symbol zastępczy zawartości 2"/>
          <p:cNvSpPr>
            <a:spLocks noGrp="1"/>
          </p:cNvSpPr>
          <p:nvPr>
            <p:ph idx="1"/>
          </p:nvPr>
        </p:nvSpPr>
        <p:spPr>
          <a:xfrm>
            <a:off x="9334" y="725558"/>
            <a:ext cx="12182666" cy="6132442"/>
          </a:xfrm>
        </p:spPr>
        <p:txBody>
          <a:bodyPr/>
          <a:lstStyle/>
          <a:p>
            <a:r>
              <a:rPr lang="pl-PL" dirty="0" smtClean="0"/>
              <a:t>Co więcej, nawet gdy istnieje traktatowa klauzula wyrażająca zgodę na jurysdykcję MTS, a traktat odnosi się do </a:t>
            </a:r>
            <a:r>
              <a:rPr lang="pl-PL" dirty="0" err="1" smtClean="0"/>
              <a:t>ius</a:t>
            </a:r>
            <a:r>
              <a:rPr lang="pl-PL" dirty="0" smtClean="0"/>
              <a:t> </a:t>
            </a:r>
            <a:r>
              <a:rPr lang="pl-PL" dirty="0" err="1" smtClean="0"/>
              <a:t>cogens</a:t>
            </a:r>
            <a:r>
              <a:rPr lang="pl-PL" dirty="0" smtClean="0"/>
              <a:t> </a:t>
            </a:r>
            <a:r>
              <a:rPr lang="pl-PL" i="1" dirty="0" smtClean="0"/>
              <a:t>oraz kodyfikuje normę prawa zwyczajowego</a:t>
            </a:r>
            <a:r>
              <a:rPr lang="pl-PL" dirty="0" smtClean="0"/>
              <a:t>, to MTS nie jest w stanie uznać jurysdykcji względem normy prawa zwyczajowego odnoszącego się do </a:t>
            </a:r>
            <a:r>
              <a:rPr lang="pl-PL" dirty="0" err="1" smtClean="0"/>
              <a:t>ius</a:t>
            </a:r>
            <a:r>
              <a:rPr lang="pl-PL" dirty="0" smtClean="0"/>
              <a:t> </a:t>
            </a:r>
            <a:r>
              <a:rPr lang="pl-PL" dirty="0" err="1" smtClean="0"/>
              <a:t>cogens</a:t>
            </a:r>
            <a:r>
              <a:rPr lang="pl-PL" dirty="0" smtClean="0"/>
              <a:t>, odrębnie od traktatu, chyba że sam traktat na to pozwala</a:t>
            </a:r>
          </a:p>
          <a:p>
            <a:r>
              <a:rPr lang="en-US" i="1" dirty="0"/>
              <a:t>Accordingly,  unless  a  treaty  discloses  a  different  </a:t>
            </a:r>
            <a:r>
              <a:rPr lang="en-US" i="1" dirty="0" smtClean="0"/>
              <a:t>intention</a:t>
            </a:r>
            <a:r>
              <a:rPr lang="en-US" i="1" dirty="0"/>
              <a:t>,  the  fact  that  the  treaty  embodies  a  rule  of  customary  international   law  will  not  mean  that  the  </a:t>
            </a:r>
            <a:r>
              <a:rPr lang="en-US" i="1" dirty="0" err="1"/>
              <a:t>compromissory</a:t>
            </a:r>
            <a:r>
              <a:rPr lang="en-US" i="1" dirty="0"/>
              <a:t>  clause  of  the  treaty  enables   disputes regarding the customary law obligation to be brought before the </a:t>
            </a:r>
            <a:r>
              <a:rPr lang="pl-PL" i="1" dirty="0" smtClean="0"/>
              <a:t>Court</a:t>
            </a:r>
          </a:p>
          <a:p>
            <a:r>
              <a:rPr lang="pl-PL" i="1" dirty="0" smtClean="0"/>
              <a:t>(Chorwacja </a:t>
            </a:r>
            <a:r>
              <a:rPr lang="pl-PL" i="1" dirty="0" err="1" smtClean="0"/>
              <a:t>pko</a:t>
            </a:r>
            <a:r>
              <a:rPr lang="pl-PL" i="1" dirty="0" smtClean="0"/>
              <a:t> Serbii powyżej, 2015, s. </a:t>
            </a:r>
            <a:r>
              <a:rPr lang="pl-PL" i="1" dirty="0"/>
              <a:t>48), </a:t>
            </a:r>
            <a:r>
              <a:rPr lang="pl-PL" i="1" dirty="0">
                <a:hlinkClick r:id="rId2"/>
              </a:rPr>
              <a:t>http://</a:t>
            </a:r>
            <a:r>
              <a:rPr lang="pl-PL" i="1" dirty="0" smtClean="0">
                <a:hlinkClick r:id="rId2"/>
              </a:rPr>
              <a:t>www.icj-cij.org/files/case-related/118/118-20150203-JUD-01-00-EN.pdf</a:t>
            </a:r>
            <a:r>
              <a:rPr lang="pl-PL" i="1" dirty="0" smtClean="0"/>
              <a:t> </a:t>
            </a:r>
          </a:p>
          <a:p>
            <a:r>
              <a:rPr lang="pl-PL" i="1" dirty="0" smtClean="0"/>
              <a:t>Bardzo proceduralnie ograniczające podejście MTS – osłabienie skuteczności norm iuris </a:t>
            </a:r>
            <a:r>
              <a:rPr lang="pl-PL" i="1" dirty="0" err="1" smtClean="0"/>
              <a:t>cogentis</a:t>
            </a:r>
            <a:endParaRPr lang="en-GB" i="1" dirty="0"/>
          </a:p>
        </p:txBody>
      </p:sp>
    </p:spTree>
    <p:extLst>
      <p:ext uri="{BB962C8B-B14F-4D97-AF65-F5344CB8AC3E}">
        <p14:creationId xmlns:p14="http://schemas.microsoft.com/office/powerpoint/2010/main" val="30797031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334" y="3314"/>
            <a:ext cx="12182666" cy="722244"/>
          </a:xfrm>
        </p:spPr>
        <p:txBody>
          <a:bodyPr/>
          <a:lstStyle/>
          <a:p>
            <a:r>
              <a:rPr lang="pl-PL" dirty="0" smtClean="0"/>
              <a:t>Budowa normy prawnej w P.M.P.</a:t>
            </a:r>
            <a:endParaRPr lang="en-GB" dirty="0"/>
          </a:p>
        </p:txBody>
      </p:sp>
      <p:sp>
        <p:nvSpPr>
          <p:cNvPr id="3" name="Symbol zastępczy zawartości 2"/>
          <p:cNvSpPr>
            <a:spLocks noGrp="1"/>
          </p:cNvSpPr>
          <p:nvPr>
            <p:ph idx="1"/>
          </p:nvPr>
        </p:nvSpPr>
        <p:spPr>
          <a:xfrm>
            <a:off x="9334" y="725558"/>
            <a:ext cx="12182666" cy="6132442"/>
          </a:xfrm>
        </p:spPr>
        <p:txBody>
          <a:bodyPr/>
          <a:lstStyle/>
          <a:p>
            <a:r>
              <a:rPr lang="pl-PL" dirty="0" smtClean="0"/>
              <a:t>Prócz iuris </a:t>
            </a:r>
            <a:r>
              <a:rPr lang="pl-PL" dirty="0" err="1" smtClean="0"/>
              <a:t>cogentis</a:t>
            </a:r>
            <a:r>
              <a:rPr lang="pl-PL" dirty="0" smtClean="0"/>
              <a:t>, można zauważyć koncepcję norm lub zobowiązań erga </a:t>
            </a:r>
            <a:r>
              <a:rPr lang="pl-PL" dirty="0" err="1" smtClean="0"/>
              <a:t>omnes</a:t>
            </a:r>
            <a:endParaRPr lang="pl-PL" dirty="0" smtClean="0"/>
          </a:p>
          <a:p>
            <a:r>
              <a:rPr lang="pl-PL" dirty="0" smtClean="0"/>
              <a:t>Są to normy skuteczne (</a:t>
            </a:r>
            <a:r>
              <a:rPr lang="pl-PL" dirty="0" err="1" smtClean="0"/>
              <a:t>przeciwstawialne</a:t>
            </a:r>
            <a:r>
              <a:rPr lang="pl-PL" dirty="0" smtClean="0"/>
              <a:t>) każdemu państwu</a:t>
            </a:r>
          </a:p>
          <a:p>
            <a:r>
              <a:rPr lang="pl-PL" i="1" dirty="0" smtClean="0"/>
              <a:t>MTS, 5.02.1970, Belgia </a:t>
            </a:r>
            <a:r>
              <a:rPr lang="pl-PL" i="1" dirty="0" err="1" smtClean="0"/>
              <a:t>pko</a:t>
            </a:r>
            <a:r>
              <a:rPr lang="pl-PL" i="1" dirty="0" smtClean="0"/>
              <a:t> Hiszpanii – Barcelona </a:t>
            </a:r>
            <a:r>
              <a:rPr lang="pl-PL" i="1" dirty="0" err="1" smtClean="0"/>
              <a:t>Traction</a:t>
            </a:r>
            <a:r>
              <a:rPr lang="pl-PL" i="1" dirty="0" smtClean="0"/>
              <a:t>, s. 32, nb. 33 : (…) </a:t>
            </a:r>
            <a:r>
              <a:rPr lang="en-US" i="1" dirty="0" smtClean="0"/>
              <a:t>an  </a:t>
            </a:r>
            <a:r>
              <a:rPr lang="en-US" i="1" dirty="0"/>
              <a:t>essential  distinction  should  be  drawn  between  the  obligations  of  a  State  towards  the  inter-  national community  as  a whole,  and  those  arising  vis-à-vis  another State  in  the  field  of  diplomatic protection.  By  their  very  nature the  former  are  the  concern  of  al1  States.  In  view  of  the importance  of  the  rights involved,  al1  States  can  be held  to  have  a legal  interest  in  their  protection;  they  are  obligations  </a:t>
            </a:r>
            <a:r>
              <a:rPr lang="en-US" i="1" dirty="0" err="1"/>
              <a:t>erga</a:t>
            </a:r>
            <a:r>
              <a:rPr lang="en-US" i="1" dirty="0"/>
              <a:t>  </a:t>
            </a:r>
            <a:r>
              <a:rPr lang="en-US" i="1" dirty="0" err="1"/>
              <a:t>omnes</a:t>
            </a:r>
            <a:r>
              <a:rPr lang="en-US" i="1" dirty="0"/>
              <a:t>. </a:t>
            </a:r>
            <a:endParaRPr lang="pl-PL" i="1" dirty="0"/>
          </a:p>
          <a:p>
            <a:r>
              <a:rPr lang="en-US" i="1" dirty="0" smtClean="0"/>
              <a:t>http</a:t>
            </a:r>
            <a:r>
              <a:rPr lang="en-US" i="1" dirty="0"/>
              <a:t>://www.icj-cij.org/files/case-related/50/050-19700205-JUD-01-00-EN.pdf</a:t>
            </a:r>
            <a:endParaRPr lang="en-GB" i="1" dirty="0"/>
          </a:p>
        </p:txBody>
      </p:sp>
    </p:spTree>
    <p:extLst>
      <p:ext uri="{BB962C8B-B14F-4D97-AF65-F5344CB8AC3E}">
        <p14:creationId xmlns:p14="http://schemas.microsoft.com/office/powerpoint/2010/main" val="34899303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334" y="3314"/>
            <a:ext cx="12182666" cy="722244"/>
          </a:xfrm>
        </p:spPr>
        <p:txBody>
          <a:bodyPr/>
          <a:lstStyle/>
          <a:p>
            <a:r>
              <a:rPr lang="pl-PL" dirty="0" smtClean="0"/>
              <a:t>Budowa normy prawnej p.m.p.</a:t>
            </a:r>
            <a:endParaRPr lang="en-GB" dirty="0"/>
          </a:p>
        </p:txBody>
      </p:sp>
      <p:sp>
        <p:nvSpPr>
          <p:cNvPr id="3" name="Symbol zastępczy zawartości 2"/>
          <p:cNvSpPr>
            <a:spLocks noGrp="1"/>
          </p:cNvSpPr>
          <p:nvPr>
            <p:ph idx="1"/>
          </p:nvPr>
        </p:nvSpPr>
        <p:spPr>
          <a:xfrm>
            <a:off x="9334" y="725558"/>
            <a:ext cx="12182666" cy="6132442"/>
          </a:xfrm>
        </p:spPr>
        <p:txBody>
          <a:bodyPr/>
          <a:lstStyle/>
          <a:p>
            <a:r>
              <a:rPr lang="pl-PL" i="1" dirty="0" smtClean="0"/>
              <a:t>Barcelona </a:t>
            </a:r>
            <a:r>
              <a:rPr lang="pl-PL" i="1" dirty="0" err="1" smtClean="0"/>
              <a:t>Traction</a:t>
            </a:r>
            <a:r>
              <a:rPr lang="pl-PL" i="1" dirty="0" smtClean="0"/>
              <a:t>, nb. 34:</a:t>
            </a:r>
          </a:p>
          <a:p>
            <a:r>
              <a:rPr lang="en-US" i="1" dirty="0"/>
              <a:t>34.  Such  obligations  derive,  for  example,  in  contemporary  </a:t>
            </a:r>
            <a:r>
              <a:rPr lang="en-US" i="1" dirty="0" smtClean="0"/>
              <a:t>international  </a:t>
            </a:r>
            <a:r>
              <a:rPr lang="en-US" i="1" dirty="0"/>
              <a:t>law,  from the  outlawing  of  acts  of  aggression,  and  of  genocide,  as  also  from the  principles  and  rules  concerning  the  basic  rights  of  the  human  person,  including  protection  from  slavery  and  racial  </a:t>
            </a:r>
            <a:r>
              <a:rPr lang="en-US" i="1" dirty="0" smtClean="0"/>
              <a:t>discrimination</a:t>
            </a:r>
            <a:r>
              <a:rPr lang="en-US" i="1" dirty="0"/>
              <a:t>.  Some  of  the  corresponding  rights  of  protection  have entered  into  the  body  of  general  international  law  (Reservations  to  the  Convention  on  the  Prevention  and  Punishment  of  the  Crime  of  Genocide,  Advisory  Opinion,  I.C.J.  Reports  1951,  p.  23);  others  are  conferred  by  international  </a:t>
            </a:r>
            <a:r>
              <a:rPr lang="en-US" i="1" dirty="0" smtClean="0"/>
              <a:t>instruments  </a:t>
            </a:r>
            <a:r>
              <a:rPr lang="en-US" i="1" dirty="0"/>
              <a:t>of  a  universal  or  quasi-universal  character. </a:t>
            </a:r>
            <a:endParaRPr lang="pl-PL" i="1" dirty="0" smtClean="0"/>
          </a:p>
          <a:p>
            <a:r>
              <a:rPr lang="pl-PL" i="1" dirty="0" smtClean="0"/>
              <a:t>Jednakże, prawa człowieka nie zawierają w sobie możliwości dochodzenia ich erga </a:t>
            </a:r>
            <a:r>
              <a:rPr lang="pl-PL" i="1" dirty="0" err="1" smtClean="0"/>
              <a:t>omnes</a:t>
            </a:r>
            <a:r>
              <a:rPr lang="pl-PL" i="1" dirty="0" smtClean="0"/>
              <a:t> przez każde państwo na poziomie uniwersalnym</a:t>
            </a:r>
          </a:p>
          <a:p>
            <a:r>
              <a:rPr lang="pl-PL" i="1" dirty="0" smtClean="0"/>
              <a:t>„(…) </a:t>
            </a:r>
            <a:r>
              <a:rPr lang="en-US" i="1" dirty="0" smtClean="0"/>
              <a:t>on </a:t>
            </a:r>
            <a:r>
              <a:rPr lang="en-US" i="1" dirty="0"/>
              <a:t>the  universal  level,  the instruments  which embody  human  rights  do  not  confer  on  States the  capacity  to  protect  the  victims  of  </a:t>
            </a:r>
            <a:r>
              <a:rPr lang="en-US" i="1" dirty="0" smtClean="0"/>
              <a:t>infringements  </a:t>
            </a:r>
            <a:r>
              <a:rPr lang="en-US" i="1" dirty="0"/>
              <a:t>of  such  rights  irrespective  of  their  nationality.  It  is  therefore  still  on  the  regional  level  that  a solution  to  this  problem has  had  to  be  </a:t>
            </a:r>
            <a:r>
              <a:rPr lang="en-US" i="1" dirty="0" smtClean="0"/>
              <a:t>sough</a:t>
            </a:r>
            <a:r>
              <a:rPr lang="pl-PL" i="1" dirty="0" smtClean="0"/>
              <a:t>t (Barcelona </a:t>
            </a:r>
            <a:r>
              <a:rPr lang="pl-PL" i="1" dirty="0" err="1" smtClean="0"/>
              <a:t>Traction</a:t>
            </a:r>
            <a:r>
              <a:rPr lang="pl-PL" i="1" dirty="0" smtClean="0"/>
              <a:t>, nb. 91)”</a:t>
            </a:r>
            <a:endParaRPr lang="en-GB" i="1" dirty="0"/>
          </a:p>
        </p:txBody>
      </p:sp>
    </p:spTree>
    <p:extLst>
      <p:ext uri="{BB962C8B-B14F-4D97-AF65-F5344CB8AC3E}">
        <p14:creationId xmlns:p14="http://schemas.microsoft.com/office/powerpoint/2010/main" val="30922639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334" y="3314"/>
            <a:ext cx="12182666" cy="722244"/>
          </a:xfrm>
        </p:spPr>
        <p:txBody>
          <a:bodyPr/>
          <a:lstStyle/>
          <a:p>
            <a:r>
              <a:rPr lang="pl-PL" dirty="0" smtClean="0"/>
              <a:t>Budowa normy prawnej</a:t>
            </a:r>
            <a:endParaRPr lang="en-GB" dirty="0"/>
          </a:p>
        </p:txBody>
      </p:sp>
      <p:sp>
        <p:nvSpPr>
          <p:cNvPr id="3" name="Symbol zastępczy zawartości 2"/>
          <p:cNvSpPr>
            <a:spLocks noGrp="1"/>
          </p:cNvSpPr>
          <p:nvPr>
            <p:ph idx="1"/>
          </p:nvPr>
        </p:nvSpPr>
        <p:spPr>
          <a:xfrm>
            <a:off x="9334" y="725558"/>
            <a:ext cx="12182666" cy="6132442"/>
          </a:xfrm>
        </p:spPr>
        <p:txBody>
          <a:bodyPr/>
          <a:lstStyle/>
          <a:p>
            <a:r>
              <a:rPr lang="pl-PL" dirty="0" smtClean="0"/>
              <a:t>Inny przypadek skutku erga </a:t>
            </a:r>
            <a:r>
              <a:rPr lang="pl-PL" dirty="0" err="1" smtClean="0"/>
              <a:t>omnes</a:t>
            </a:r>
            <a:r>
              <a:rPr lang="pl-PL" dirty="0" smtClean="0"/>
              <a:t>: powołanie do istnienia organizacji międzynarodowej przez znaczną grupę państw</a:t>
            </a:r>
          </a:p>
          <a:p>
            <a:r>
              <a:rPr lang="pl-PL" dirty="0" smtClean="0"/>
              <a:t>„(…) </a:t>
            </a:r>
            <a:r>
              <a:rPr lang="en-US" dirty="0" smtClean="0"/>
              <a:t>the  </a:t>
            </a:r>
            <a:r>
              <a:rPr lang="en-US" dirty="0"/>
              <a:t>Court's  opinion  is  that  fifty  States,  </a:t>
            </a:r>
            <a:r>
              <a:rPr lang="en-US" dirty="0" smtClean="0"/>
              <a:t>r</a:t>
            </a:r>
            <a:r>
              <a:rPr lang="pl-PL" dirty="0" smtClean="0"/>
              <a:t>e</a:t>
            </a:r>
            <a:r>
              <a:rPr lang="en-US" dirty="0" smtClean="0"/>
              <a:t>presenting  </a:t>
            </a:r>
            <a:r>
              <a:rPr lang="en-US" dirty="0"/>
              <a:t>the  vast  majority  of  the  members  of  the international community,  had  the  power, in  conformity with  international law,  to  bring  into  being  an  entity  possessing  objective  international  personality,  and  not  merely  personality  recognized  by  them  alone,  together  with  capacity  to  bring  international  </a:t>
            </a:r>
            <a:r>
              <a:rPr lang="en-US" dirty="0" smtClean="0"/>
              <a:t>claims</a:t>
            </a:r>
            <a:r>
              <a:rPr lang="pl-PL" dirty="0" smtClean="0"/>
              <a:t>”</a:t>
            </a:r>
          </a:p>
          <a:p>
            <a:r>
              <a:rPr lang="pl-PL" dirty="0" smtClean="0"/>
              <a:t>MTS, opinia doradcza 11.04.1949, s. 185, </a:t>
            </a:r>
            <a:r>
              <a:rPr lang="en-GB" dirty="0" smtClean="0">
                <a:hlinkClick r:id="rId2"/>
              </a:rPr>
              <a:t>http</a:t>
            </a:r>
            <a:r>
              <a:rPr lang="en-GB" dirty="0">
                <a:hlinkClick r:id="rId2"/>
              </a:rPr>
              <a:t>://</a:t>
            </a:r>
            <a:r>
              <a:rPr lang="en-GB" dirty="0" smtClean="0">
                <a:hlinkClick r:id="rId2"/>
              </a:rPr>
              <a:t>www.icj-cij.org/files/case-related/4/004-19490411-ADV-01-00-EN.pdf</a:t>
            </a:r>
            <a:r>
              <a:rPr lang="pl-PL" dirty="0" smtClean="0"/>
              <a:t> </a:t>
            </a:r>
          </a:p>
          <a:p>
            <a:r>
              <a:rPr lang="pl-PL" dirty="0" smtClean="0"/>
              <a:t>Efekt: istnienie ONZ nie może być zanegowane przez nie-członków</a:t>
            </a:r>
            <a:endParaRPr lang="en-GB" dirty="0"/>
          </a:p>
        </p:txBody>
      </p:sp>
    </p:spTree>
    <p:extLst>
      <p:ext uri="{BB962C8B-B14F-4D97-AF65-F5344CB8AC3E}">
        <p14:creationId xmlns:p14="http://schemas.microsoft.com/office/powerpoint/2010/main" val="29009140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334" y="3314"/>
            <a:ext cx="12182666" cy="722244"/>
          </a:xfrm>
        </p:spPr>
        <p:txBody>
          <a:bodyPr/>
          <a:lstStyle/>
          <a:p>
            <a:r>
              <a:rPr lang="pl-PL" dirty="0" smtClean="0"/>
              <a:t>NORMY ERGA OMNES</a:t>
            </a:r>
            <a:endParaRPr lang="en-GB" dirty="0"/>
          </a:p>
        </p:txBody>
      </p:sp>
      <p:sp>
        <p:nvSpPr>
          <p:cNvPr id="3" name="Symbol zastępczy zawartości 2"/>
          <p:cNvSpPr>
            <a:spLocks noGrp="1"/>
          </p:cNvSpPr>
          <p:nvPr>
            <p:ph idx="1"/>
          </p:nvPr>
        </p:nvSpPr>
        <p:spPr>
          <a:xfrm>
            <a:off x="9334" y="725558"/>
            <a:ext cx="12182666" cy="6132442"/>
          </a:xfrm>
        </p:spPr>
        <p:txBody>
          <a:bodyPr/>
          <a:lstStyle/>
          <a:p>
            <a:r>
              <a:rPr lang="pl-PL" dirty="0" smtClean="0"/>
              <a:t>Kolejny przykład norm o skutku erga </a:t>
            </a:r>
            <a:r>
              <a:rPr lang="pl-PL" dirty="0" err="1" smtClean="0"/>
              <a:t>omnes</a:t>
            </a:r>
            <a:r>
              <a:rPr lang="pl-PL" dirty="0" smtClean="0"/>
              <a:t> to: </a:t>
            </a:r>
          </a:p>
          <a:p>
            <a:r>
              <a:rPr lang="pl-PL" dirty="0" smtClean="0"/>
              <a:t>normy traktatów dotyczących granic, w tym nabycia i zrzeczenia się terytorium, a także ustanawiania praw do terytorium (por. M. Shaw, </a:t>
            </a:r>
            <a:r>
              <a:rPr lang="pl-PL" i="1" dirty="0" smtClean="0"/>
              <a:t>International Law</a:t>
            </a:r>
            <a:r>
              <a:rPr lang="pl-PL" dirty="0" smtClean="0"/>
              <a:t>, Cambridge 2008, s. 496)</a:t>
            </a:r>
          </a:p>
          <a:p>
            <a:r>
              <a:rPr lang="pl-PL" dirty="0" smtClean="0"/>
              <a:t>prawo narodów do samostanowienia (</a:t>
            </a:r>
            <a:r>
              <a:rPr lang="pl-PL" i="1" dirty="0" smtClean="0"/>
              <a:t>i</a:t>
            </a:r>
            <a:r>
              <a:rPr lang="en-US" i="1" dirty="0" smtClean="0"/>
              <a:t>n  </a:t>
            </a:r>
            <a:r>
              <a:rPr lang="en-US" i="1" dirty="0"/>
              <a:t>the  Court's  view,  Portugal's  assertion  that  the  right  of  peoples  to  self-determination,  as  it  evolved  from  the  Charter  and  from  United  Nations  practice,  has  an  </a:t>
            </a:r>
            <a:r>
              <a:rPr lang="en-US" i="1" dirty="0" err="1"/>
              <a:t>erga</a:t>
            </a:r>
            <a:r>
              <a:rPr lang="en-US" i="1" dirty="0"/>
              <a:t>  </a:t>
            </a:r>
            <a:r>
              <a:rPr lang="en-US" i="1" dirty="0" err="1"/>
              <a:t>omnes</a:t>
            </a:r>
            <a:r>
              <a:rPr lang="en-US" i="1" dirty="0"/>
              <a:t>  character,  is  irreproachable.  The  principle  of  self-determination  of  peoples  has  been  recognized  by  the  United  Nations  Charter  and  in  the  jurisprudence  of  the  Court (...) it  is  one  of  the  essential principles  of  contemporary international  </a:t>
            </a:r>
            <a:r>
              <a:rPr lang="en-US" i="1" dirty="0" smtClean="0"/>
              <a:t>law</a:t>
            </a:r>
            <a:r>
              <a:rPr lang="pl-PL" dirty="0" smtClean="0"/>
              <a:t>, MTS, 30.06.1995, Portugalia </a:t>
            </a:r>
            <a:r>
              <a:rPr lang="pl-PL" dirty="0" err="1" smtClean="0"/>
              <a:t>pko</a:t>
            </a:r>
            <a:r>
              <a:rPr lang="pl-PL" dirty="0"/>
              <a:t> </a:t>
            </a:r>
            <a:r>
              <a:rPr lang="pl-PL" dirty="0" smtClean="0"/>
              <a:t>Australii (Timor Wschodni), s. 16, nb. 29, </a:t>
            </a:r>
            <a:r>
              <a:rPr lang="pl-PL" dirty="0" smtClean="0">
                <a:hlinkClick r:id="rId2"/>
              </a:rPr>
              <a:t>http</a:t>
            </a:r>
            <a:r>
              <a:rPr lang="pl-PL" dirty="0">
                <a:hlinkClick r:id="rId2"/>
              </a:rPr>
              <a:t>://</a:t>
            </a:r>
            <a:r>
              <a:rPr lang="pl-PL" dirty="0" smtClean="0">
                <a:hlinkClick r:id="rId2"/>
              </a:rPr>
              <a:t>www.icj-cij.org/files/case-related/84/084-19950630-JUD-01-00-EN.pdf</a:t>
            </a:r>
            <a:r>
              <a:rPr lang="pl-PL" dirty="0" smtClean="0"/>
              <a:t> ) MTS dodaje jednak, że nie stanowi to o możliwości uzyskania przezeń jurysdykcji;</a:t>
            </a:r>
          </a:p>
          <a:p>
            <a:r>
              <a:rPr lang="pl-PL" dirty="0" smtClean="0"/>
              <a:t>Zasadnicza większość (a </a:t>
            </a:r>
            <a:r>
              <a:rPr lang="pl-PL" dirty="0" err="1" smtClean="0"/>
              <a:t>great</a:t>
            </a:r>
            <a:r>
              <a:rPr lang="pl-PL" dirty="0" smtClean="0"/>
              <a:t> </a:t>
            </a:r>
            <a:r>
              <a:rPr lang="pl-PL" dirty="0" err="1" smtClean="0"/>
              <a:t>many</a:t>
            </a:r>
            <a:r>
              <a:rPr lang="pl-PL" dirty="0" smtClean="0"/>
              <a:t> </a:t>
            </a:r>
            <a:r>
              <a:rPr lang="pl-PL" dirty="0" err="1" smtClean="0"/>
              <a:t>rules</a:t>
            </a:r>
            <a:r>
              <a:rPr lang="pl-PL" dirty="0" smtClean="0"/>
              <a:t>) norm prawa humanitarnego (MTS, opinia doradcza 9.07.2004 </a:t>
            </a:r>
            <a:r>
              <a:rPr lang="pl-PL" dirty="0" err="1" smtClean="0"/>
              <a:t>ws</a:t>
            </a:r>
            <a:r>
              <a:rPr lang="pl-PL" dirty="0" smtClean="0"/>
              <a:t>. muru zbudowanego </a:t>
            </a:r>
            <a:r>
              <a:rPr lang="pl-PL" dirty="0"/>
              <a:t>przez Izrael, </a:t>
            </a:r>
            <a:r>
              <a:rPr lang="pl-PL" dirty="0" smtClean="0"/>
              <a:t>s. 67, nb. 157, </a:t>
            </a:r>
            <a:r>
              <a:rPr lang="pl-PL" dirty="0" smtClean="0">
                <a:hlinkClick r:id="rId3"/>
              </a:rPr>
              <a:t>http</a:t>
            </a:r>
            <a:r>
              <a:rPr lang="pl-PL" dirty="0">
                <a:hlinkClick r:id="rId3"/>
              </a:rPr>
              <a:t>://</a:t>
            </a:r>
            <a:r>
              <a:rPr lang="pl-PL" dirty="0" smtClean="0">
                <a:hlinkClick r:id="rId3"/>
              </a:rPr>
              <a:t>www.icj-cij.org/files/case-related/131/131-20040709-ADV-01-00-EN.pdf</a:t>
            </a:r>
            <a:r>
              <a:rPr lang="pl-PL" dirty="0" smtClean="0"/>
              <a:t> (również potwierdzenie prawa narodu do samostanowienia jako normy erga </a:t>
            </a:r>
            <a:r>
              <a:rPr lang="pl-PL" dirty="0" err="1" smtClean="0"/>
              <a:t>omnes</a:t>
            </a:r>
            <a:r>
              <a:rPr lang="pl-PL" dirty="0" smtClean="0"/>
              <a:t>)</a:t>
            </a:r>
            <a:endParaRPr lang="en-GB" dirty="0"/>
          </a:p>
        </p:txBody>
      </p:sp>
    </p:spTree>
    <p:extLst>
      <p:ext uri="{BB962C8B-B14F-4D97-AF65-F5344CB8AC3E}">
        <p14:creationId xmlns:p14="http://schemas.microsoft.com/office/powerpoint/2010/main" val="35347690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334" y="3314"/>
            <a:ext cx="12182666" cy="722244"/>
          </a:xfrm>
        </p:spPr>
        <p:txBody>
          <a:bodyPr>
            <a:normAutofit/>
          </a:bodyPr>
          <a:lstStyle/>
          <a:p>
            <a:r>
              <a:rPr lang="pl-PL" sz="2800" dirty="0" smtClean="0"/>
              <a:t>KAZUS INCOMING - Zdjęcia poglądowe – KAZUS INCOMING</a:t>
            </a:r>
            <a:endParaRPr lang="en-GB" sz="2800" dirty="0"/>
          </a:p>
        </p:txBody>
      </p:sp>
      <p:pic>
        <p:nvPicPr>
          <p:cNvPr id="4" name="Symbol zastępczy zawartości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3435" y="725558"/>
            <a:ext cx="7143750" cy="3695700"/>
          </a:xfrm>
        </p:spPr>
      </p:pic>
      <p:pic>
        <p:nvPicPr>
          <p:cNvPr id="5" name="Obraz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3435" y="4725642"/>
            <a:ext cx="7079700" cy="1764610"/>
          </a:xfrm>
          <a:prstGeom prst="rect">
            <a:avLst/>
          </a:prstGeom>
        </p:spPr>
      </p:pic>
      <p:pic>
        <p:nvPicPr>
          <p:cNvPr id="6" name="Obraz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67903" y="4330976"/>
            <a:ext cx="4353379" cy="2159276"/>
          </a:xfrm>
          <a:prstGeom prst="rect">
            <a:avLst/>
          </a:prstGeom>
        </p:spPr>
      </p:pic>
      <p:pic>
        <p:nvPicPr>
          <p:cNvPr id="7" name="Obraz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50829" y="725558"/>
            <a:ext cx="4370453" cy="3277840"/>
          </a:xfrm>
          <a:prstGeom prst="rect">
            <a:avLst/>
          </a:prstGeom>
        </p:spPr>
      </p:pic>
      <p:sp>
        <p:nvSpPr>
          <p:cNvPr id="3" name="pole tekstowe 2"/>
          <p:cNvSpPr txBox="1"/>
          <p:nvPr/>
        </p:nvSpPr>
        <p:spPr>
          <a:xfrm>
            <a:off x="726867" y="6519414"/>
            <a:ext cx="11111947" cy="369332"/>
          </a:xfrm>
          <a:prstGeom prst="rect">
            <a:avLst/>
          </a:prstGeom>
          <a:noFill/>
        </p:spPr>
        <p:txBody>
          <a:bodyPr wrap="square" rtlCol="0">
            <a:spAutoFit/>
          </a:bodyPr>
          <a:lstStyle/>
          <a:p>
            <a:r>
              <a:rPr lang="pl-PL" dirty="0" smtClean="0"/>
              <a:t>Na zdjęciach: publicznie dostępne w sieci Internet zdjęcia efektów promieniowania lub broni jądrowej</a:t>
            </a:r>
            <a:endParaRPr lang="en-GB" dirty="0"/>
          </a:p>
        </p:txBody>
      </p:sp>
    </p:spTree>
    <p:extLst>
      <p:ext uri="{BB962C8B-B14F-4D97-AF65-F5344CB8AC3E}">
        <p14:creationId xmlns:p14="http://schemas.microsoft.com/office/powerpoint/2010/main" val="6576359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334" y="3314"/>
            <a:ext cx="12182666" cy="722244"/>
          </a:xfrm>
        </p:spPr>
        <p:txBody>
          <a:bodyPr/>
          <a:lstStyle/>
          <a:p>
            <a:r>
              <a:rPr lang="pl-PL" dirty="0" smtClean="0"/>
              <a:t>KAZUS</a:t>
            </a:r>
            <a:endParaRPr lang="en-GB" dirty="0"/>
          </a:p>
        </p:txBody>
      </p:sp>
      <p:sp>
        <p:nvSpPr>
          <p:cNvPr id="3" name="Symbol zastępczy zawartości 2"/>
          <p:cNvSpPr>
            <a:spLocks noGrp="1"/>
          </p:cNvSpPr>
          <p:nvPr>
            <p:ph idx="1"/>
          </p:nvPr>
        </p:nvSpPr>
        <p:spPr>
          <a:xfrm>
            <a:off x="9334" y="725558"/>
            <a:ext cx="12182666" cy="6132442"/>
          </a:xfrm>
        </p:spPr>
        <p:txBody>
          <a:bodyPr/>
          <a:lstStyle/>
          <a:p>
            <a:r>
              <a:rPr lang="pl-PL" dirty="0" smtClean="0"/>
              <a:t>Państwo X, znajdujące się na półwyspie i graniczące od południa z państwem Y o podobnej nazwie, jest państwem posiadającym rosnący arsenał broni atomowej. Państwo X przeprowadza testy jądrowe na swoim terytorium z użyciem swojej broni, doskonaląc ją w miarę upływu czasu.</a:t>
            </a:r>
          </a:p>
          <a:p>
            <a:r>
              <a:rPr lang="pl-PL" dirty="0" smtClean="0"/>
              <a:t>Państwo X wyraża co jakiś czas pogróżki w stosunku do państw A, B, C i Y, domagając się od nich świadczeń rzeczowych i pieniężnych.</a:t>
            </a:r>
          </a:p>
          <a:p>
            <a:r>
              <a:rPr lang="pl-PL" dirty="0" smtClean="0"/>
              <a:t>W pewnym momencie, państwo A, którego prezydentem został człowiek składający się z człowieka właściwego oraz samoświadomego tupeciku, stwierdza że konieczna jest wojskowa interwencja humanitarna na terytorium państwa X, aby pozbawić państwo X możliwości użycia broni atomowej. Państwo A zbiera koalicję państw B, C i Y, po czym dokonuje wojskowej interwencji lądowej i morskiej na terytorium X.</a:t>
            </a:r>
          </a:p>
          <a:p>
            <a:r>
              <a:rPr lang="pl-PL" dirty="0" smtClean="0"/>
              <a:t>Państwo X używa broni atomowej w samoobronie przed interwencją państw A,B,C i Y.</a:t>
            </a:r>
          </a:p>
          <a:p>
            <a:r>
              <a:rPr lang="pl-PL" dirty="0" smtClean="0"/>
              <a:t>Czy takie użycie broni atomowej jest legalne z punktu widzenia prawa międzynarodowego?</a:t>
            </a:r>
            <a:endParaRPr lang="en-GB" dirty="0"/>
          </a:p>
        </p:txBody>
      </p:sp>
    </p:spTree>
    <p:extLst>
      <p:ext uri="{BB962C8B-B14F-4D97-AF65-F5344CB8AC3E}">
        <p14:creationId xmlns:p14="http://schemas.microsoft.com/office/powerpoint/2010/main" val="1929895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334" y="3314"/>
            <a:ext cx="12182666" cy="722244"/>
          </a:xfrm>
        </p:spPr>
        <p:txBody>
          <a:bodyPr/>
          <a:lstStyle/>
          <a:p>
            <a:r>
              <a:rPr lang="pl-PL" dirty="0" smtClean="0"/>
              <a:t>Budowa normy prawnej w P.M.P.</a:t>
            </a:r>
            <a:endParaRPr lang="en-GB" dirty="0"/>
          </a:p>
        </p:txBody>
      </p:sp>
      <p:sp>
        <p:nvSpPr>
          <p:cNvPr id="3" name="Symbol zastępczy zawartości 2"/>
          <p:cNvSpPr>
            <a:spLocks noGrp="1"/>
          </p:cNvSpPr>
          <p:nvPr>
            <p:ph idx="1"/>
          </p:nvPr>
        </p:nvSpPr>
        <p:spPr>
          <a:xfrm>
            <a:off x="9334" y="725558"/>
            <a:ext cx="12182666" cy="6132442"/>
          </a:xfrm>
        </p:spPr>
        <p:txBody>
          <a:bodyPr/>
          <a:lstStyle/>
          <a:p>
            <a:r>
              <a:rPr lang="pl-PL" dirty="0" smtClean="0"/>
              <a:t>Typowy/a prawnik/czka™ jest przyzwyczajony/a do trójelementowej struktury normy prawnej – hipoteza, dyspozycja, sankcja, a ewentualnie do struktury dwuelementowej, hipoteza-dyspozycja, w ramach jednego przepisu</a:t>
            </a:r>
          </a:p>
          <a:p>
            <a:r>
              <a:rPr lang="pl-PL" dirty="0" smtClean="0"/>
              <a:t>Jesteśmy (tj. ci, którzy przeczytali leksykon </a:t>
            </a:r>
            <a:r>
              <a:rPr lang="pl-PL" dirty="0" err="1" smtClean="0"/>
              <a:t>WdP</a:t>
            </a:r>
            <a:r>
              <a:rPr lang="pl-PL" dirty="0" smtClean="0"/>
              <a:t>) przyzwyczajeni do tego, że norma prawna może mieć względnie (niektóre normy prawa cywilnego) i bezwzględnie obowiązujący (prawo administracyjne, prawo karne) charakter; zazwyczaj jednak nie jest wymagany akt przyjęcia stosowania normy przez jednostkę, a organ stosujący prawo (typu sąd, organ administracyjny) może ustalić w danej sprawie w sposób indywidualny i konkretny skutki prawne dla jednostki na podstawie normy generalnej i abstrakcyjnej (norma ustawy &gt; wyrok/decyzja)</a:t>
            </a:r>
          </a:p>
          <a:p>
            <a:r>
              <a:rPr lang="pl-PL" dirty="0" smtClean="0"/>
              <a:t>Normy o charakterze generalnym i abstrakcyjnym są pogrupowane hierarchicznie w system prawa, w centrum którego („na szczycie” hierarchii) znajduje się zazwyczaj norma konstytucyjna</a:t>
            </a:r>
          </a:p>
          <a:p>
            <a:r>
              <a:rPr lang="pl-PL" dirty="0" smtClean="0"/>
              <a:t>Norma prawna pojawia się albo jest usuwana w systemie prawa z tytułu działalności prawodawczej, zazwyczaj z tytułu działalności organu państwowego</a:t>
            </a:r>
            <a:endParaRPr lang="en-GB" dirty="0"/>
          </a:p>
        </p:txBody>
      </p:sp>
    </p:spTree>
    <p:extLst>
      <p:ext uri="{BB962C8B-B14F-4D97-AF65-F5344CB8AC3E}">
        <p14:creationId xmlns:p14="http://schemas.microsoft.com/office/powerpoint/2010/main" val="2644945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334" y="3314"/>
            <a:ext cx="12182666" cy="358427"/>
          </a:xfrm>
        </p:spPr>
        <p:txBody>
          <a:bodyPr>
            <a:normAutofit fontScale="90000"/>
          </a:bodyPr>
          <a:lstStyle/>
          <a:p>
            <a:r>
              <a:rPr lang="pl-PL" dirty="0" smtClean="0"/>
              <a:t>KAZUS</a:t>
            </a:r>
            <a:endParaRPr lang="en-GB" dirty="0"/>
          </a:p>
        </p:txBody>
      </p:sp>
      <p:sp>
        <p:nvSpPr>
          <p:cNvPr id="3" name="Symbol zastępczy zawartości 2"/>
          <p:cNvSpPr>
            <a:spLocks noGrp="1"/>
          </p:cNvSpPr>
          <p:nvPr>
            <p:ph idx="1"/>
          </p:nvPr>
        </p:nvSpPr>
        <p:spPr>
          <a:xfrm>
            <a:off x="9334" y="432079"/>
            <a:ext cx="12182666" cy="6425921"/>
          </a:xfrm>
        </p:spPr>
        <p:txBody>
          <a:bodyPr>
            <a:normAutofit fontScale="92500" lnSpcReduction="20000"/>
          </a:bodyPr>
          <a:lstStyle/>
          <a:p>
            <a:r>
              <a:rPr lang="en-GB" dirty="0">
                <a:hlinkClick r:id="rId2"/>
              </a:rPr>
              <a:t>http://</a:t>
            </a:r>
            <a:r>
              <a:rPr lang="en-GB" dirty="0" smtClean="0">
                <a:hlinkClick r:id="rId2"/>
              </a:rPr>
              <a:t>www.icj-cij.org/files/case-related/95/095-19960708-ADV-01-00-EN.pdf</a:t>
            </a:r>
            <a:r>
              <a:rPr lang="pl-PL" dirty="0"/>
              <a:t> </a:t>
            </a:r>
            <a:r>
              <a:rPr lang="pl-PL" dirty="0" smtClean="0"/>
              <a:t>Opinia doradcza MTS z 8.07.1996 – </a:t>
            </a:r>
            <a:r>
              <a:rPr lang="pl-PL" i="1" dirty="0" smtClean="0"/>
              <a:t>Legalność użycia lub groźby użycia broni jądrowych</a:t>
            </a:r>
          </a:p>
          <a:p>
            <a:r>
              <a:rPr lang="en-US" dirty="0"/>
              <a:t>There  is in  neither  customary  nor  conventional international  law  any  specific  authorization  of  the  threat  or  use of  nuclear  weapons; </a:t>
            </a:r>
            <a:endParaRPr lang="pl-PL" dirty="0" smtClean="0"/>
          </a:p>
          <a:p>
            <a:r>
              <a:rPr lang="en-US" dirty="0"/>
              <a:t>There  is in  neither  customary  nor  conventional international  law  any  comprehensive  and  universal  prohibition  of  the  threat  or  use  of nuclear  weapons  as  such; </a:t>
            </a:r>
            <a:endParaRPr lang="pl-PL" dirty="0" smtClean="0"/>
          </a:p>
          <a:p>
            <a:r>
              <a:rPr lang="en-US" dirty="0"/>
              <a:t>A  threat  or  use  of  force  by  means  of  nuclear  weapons  that  is  contrary  to  Article  2,  paragraph  4,  of  the  United  Nations  Charter  and that  fails  to  meet  al1  the  requirements  of Article  51,  is  unlawful </a:t>
            </a:r>
            <a:endParaRPr lang="pl-PL" dirty="0" smtClean="0"/>
          </a:p>
          <a:p>
            <a:r>
              <a:rPr lang="en-US" dirty="0"/>
              <a:t>A  threat  or  use  of  nuclear  weapons  should  also  be  compatible  with  the  requirements  of  the international  law  applicable  in  armed  conflict,  particularly  those  of  the  principles  and  rules  of  </a:t>
            </a:r>
            <a:r>
              <a:rPr lang="en-US" dirty="0" err="1"/>
              <a:t>interna</a:t>
            </a:r>
            <a:r>
              <a:rPr lang="en-US" dirty="0"/>
              <a:t>-  </a:t>
            </a:r>
            <a:r>
              <a:rPr lang="en-US" dirty="0" err="1"/>
              <a:t>tional</a:t>
            </a:r>
            <a:r>
              <a:rPr lang="en-US" dirty="0"/>
              <a:t>  humanitarian  law,  as  well  as  with  specific  obligations  under  treaties  and  other  undertakings  which  expressly  deal  with  nuclear  weapons </a:t>
            </a:r>
            <a:endParaRPr lang="pl-PL" dirty="0" smtClean="0"/>
          </a:p>
          <a:p>
            <a:r>
              <a:rPr lang="en-US" dirty="0"/>
              <a:t>It follows  from  the  above-mentioned  requirements  that  the  threat  or  use  of nuclear weapons would  generally  be  contrary  to  the  rules  of  international  law  applicable  in  armed  conflict,  and  in particular  the  principles  and  rules  of  humanitarian  law;  </a:t>
            </a:r>
            <a:endParaRPr lang="pl-PL" dirty="0" smtClean="0"/>
          </a:p>
          <a:p>
            <a:r>
              <a:rPr lang="en-US" b="1" dirty="0" smtClean="0"/>
              <a:t>However</a:t>
            </a:r>
            <a:r>
              <a:rPr lang="en-US" b="1" dirty="0"/>
              <a:t>,  in  view  of  the  current  state  of  international  law,  and  of  the  elements  of  fact  at  its  disposal,  the  Court  cannot  conclude  definitively  whether  the  threat  or  use  of nuclear  weapons  would  be  lawful  or  unlawful  in  an  extreme  circumstance  of  </a:t>
            </a:r>
            <a:r>
              <a:rPr lang="en-US" b="1" dirty="0" err="1"/>
              <a:t>self-defence</a:t>
            </a:r>
            <a:r>
              <a:rPr lang="en-US" b="1" dirty="0"/>
              <a:t>,  in  which  the  very  survival  of  a  State would  be  at  stake; </a:t>
            </a:r>
            <a:endParaRPr lang="en-GB" b="1" dirty="0"/>
          </a:p>
        </p:txBody>
      </p:sp>
    </p:spTree>
    <p:extLst>
      <p:ext uri="{BB962C8B-B14F-4D97-AF65-F5344CB8AC3E}">
        <p14:creationId xmlns:p14="http://schemas.microsoft.com/office/powerpoint/2010/main" val="5787006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77171" y="2830392"/>
            <a:ext cx="12182666" cy="722244"/>
          </a:xfrm>
        </p:spPr>
        <p:txBody>
          <a:bodyPr/>
          <a:lstStyle/>
          <a:p>
            <a:r>
              <a:rPr lang="pl-PL" dirty="0" smtClean="0"/>
              <a:t>Dziękuję za uwagę</a:t>
            </a:r>
            <a:endParaRPr lang="en-GB" dirty="0"/>
          </a:p>
        </p:txBody>
      </p:sp>
      <p:pic>
        <p:nvPicPr>
          <p:cNvPr id="4" name="Obraz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10702" y="0"/>
            <a:ext cx="3845608" cy="6858000"/>
          </a:xfrm>
          <a:prstGeom prst="rect">
            <a:avLst/>
          </a:prstGeom>
        </p:spPr>
      </p:pic>
    </p:spTree>
    <p:extLst>
      <p:ext uri="{BB962C8B-B14F-4D97-AF65-F5344CB8AC3E}">
        <p14:creationId xmlns:p14="http://schemas.microsoft.com/office/powerpoint/2010/main" val="2519822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334" y="3314"/>
            <a:ext cx="12182666" cy="722244"/>
          </a:xfrm>
        </p:spPr>
        <p:txBody>
          <a:bodyPr/>
          <a:lstStyle/>
          <a:p>
            <a:r>
              <a:rPr lang="pl-PL" dirty="0" smtClean="0"/>
              <a:t>Budowa normy prawnej w p.m.p.</a:t>
            </a:r>
            <a:endParaRPr lang="en-GB" dirty="0"/>
          </a:p>
        </p:txBody>
      </p:sp>
      <p:sp>
        <p:nvSpPr>
          <p:cNvPr id="3" name="Symbol zastępczy zawartości 2"/>
          <p:cNvSpPr>
            <a:spLocks noGrp="1"/>
          </p:cNvSpPr>
          <p:nvPr>
            <p:ph idx="1"/>
          </p:nvPr>
        </p:nvSpPr>
        <p:spPr>
          <a:xfrm>
            <a:off x="9334" y="725558"/>
            <a:ext cx="12182666" cy="6132442"/>
          </a:xfrm>
        </p:spPr>
        <p:txBody>
          <a:bodyPr/>
          <a:lstStyle/>
          <a:p>
            <a:r>
              <a:rPr lang="pl-PL" dirty="0" smtClean="0"/>
              <a:t>W przypadku normy prawnej prawa międzynarodowego publicznego, zyskuje ona swoją moc obowiązującą raczej dzięki konsensowi państw, a pomocniczo dzięki zasadom dobrej wiary i pacta </a:t>
            </a:r>
            <a:r>
              <a:rPr lang="pl-PL" dirty="0" err="1" smtClean="0"/>
              <a:t>sunt</a:t>
            </a:r>
            <a:r>
              <a:rPr lang="pl-PL" dirty="0" smtClean="0"/>
              <a:t> </a:t>
            </a:r>
            <a:r>
              <a:rPr lang="pl-PL" dirty="0" err="1" smtClean="0"/>
              <a:t>servanda</a:t>
            </a:r>
            <a:r>
              <a:rPr lang="pl-PL" dirty="0" smtClean="0"/>
              <a:t> (</a:t>
            </a:r>
            <a:r>
              <a:rPr lang="pl-PL" i="1" dirty="0" smtClean="0"/>
              <a:t>A. Kozłowski</a:t>
            </a:r>
            <a:r>
              <a:rPr lang="pl-PL" dirty="0" smtClean="0"/>
              <a:t>, Interpretacja systemowa prawa międzynarodowego [w:] tenże i J. Kolasa (red.) </a:t>
            </a:r>
            <a:r>
              <a:rPr lang="pl-PL" i="1" dirty="0" smtClean="0"/>
              <a:t>Rozwój prawa międzynarodowego – jedność czy fragmentacja?</a:t>
            </a:r>
            <a:r>
              <a:rPr lang="pl-PL" dirty="0" smtClean="0"/>
              <a:t>, Wrocław 2007, s. 175)</a:t>
            </a:r>
          </a:p>
          <a:p>
            <a:r>
              <a:rPr lang="pl-PL" dirty="0" smtClean="0"/>
              <a:t>Prawo międzynarodowe nie jest systemem zupełnym, z racji ciągłego rozwoju; nie obejmuje ono całości </a:t>
            </a:r>
            <a:r>
              <a:rPr lang="pl-PL" dirty="0" err="1" smtClean="0"/>
              <a:t>zachowań</a:t>
            </a:r>
            <a:r>
              <a:rPr lang="pl-PL" dirty="0" smtClean="0"/>
              <a:t> podmiotów tego prawa (</a:t>
            </a:r>
            <a:r>
              <a:rPr lang="pl-PL" i="1" dirty="0" smtClean="0"/>
              <a:t>tamże</a:t>
            </a:r>
            <a:r>
              <a:rPr lang="pl-PL" dirty="0" smtClean="0"/>
              <a:t>)</a:t>
            </a:r>
          </a:p>
          <a:p>
            <a:r>
              <a:rPr lang="pl-PL" dirty="0" smtClean="0"/>
              <a:t>Nie można zasadniczo mówić o normie „konstytucyjnej” w p.m.p., która nie czerpałaby mocy z zasady </a:t>
            </a:r>
            <a:r>
              <a:rPr lang="pl-PL" dirty="0" err="1" smtClean="0"/>
              <a:t>konsensualizmu</a:t>
            </a:r>
            <a:r>
              <a:rPr lang="pl-PL" dirty="0" smtClean="0"/>
              <a:t> (</a:t>
            </a:r>
            <a:r>
              <a:rPr lang="pl-PL" i="1" dirty="0" smtClean="0"/>
              <a:t>ibidem</a:t>
            </a:r>
            <a:r>
              <a:rPr lang="pl-PL" dirty="0" smtClean="0"/>
              <a:t>, s. 176-177)</a:t>
            </a:r>
          </a:p>
          <a:p>
            <a:r>
              <a:rPr lang="pl-PL" dirty="0" smtClean="0"/>
              <a:t>Efekt: z konstrukcyjnego punktu widzenia, norma prawa międzynarodowego nie ma wyraźnie wykształconego elementu sankcji </a:t>
            </a:r>
            <a:endParaRPr lang="en-GB" dirty="0"/>
          </a:p>
        </p:txBody>
      </p:sp>
    </p:spTree>
    <p:extLst>
      <p:ext uri="{BB962C8B-B14F-4D97-AF65-F5344CB8AC3E}">
        <p14:creationId xmlns:p14="http://schemas.microsoft.com/office/powerpoint/2010/main" val="3455976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334" y="3314"/>
            <a:ext cx="12182666" cy="722244"/>
          </a:xfrm>
        </p:spPr>
        <p:txBody>
          <a:bodyPr/>
          <a:lstStyle/>
          <a:p>
            <a:r>
              <a:rPr lang="pl-PL" dirty="0" smtClean="0"/>
              <a:t>Budowa normy prawnej w p.m.p.</a:t>
            </a:r>
            <a:endParaRPr lang="en-GB" dirty="0"/>
          </a:p>
        </p:txBody>
      </p:sp>
      <p:sp>
        <p:nvSpPr>
          <p:cNvPr id="3" name="Symbol zastępczy zawartości 2"/>
          <p:cNvSpPr>
            <a:spLocks noGrp="1"/>
          </p:cNvSpPr>
          <p:nvPr>
            <p:ph idx="1"/>
          </p:nvPr>
        </p:nvSpPr>
        <p:spPr>
          <a:xfrm>
            <a:off x="9334" y="725558"/>
            <a:ext cx="12182666" cy="6132442"/>
          </a:xfrm>
        </p:spPr>
        <p:txBody>
          <a:bodyPr>
            <a:normAutofit lnSpcReduction="10000"/>
          </a:bodyPr>
          <a:lstStyle/>
          <a:p>
            <a:r>
              <a:rPr lang="pl-PL" dirty="0" smtClean="0"/>
              <a:t>Mimo, że zasadniczo ‚niekonsensualnych’ norm o charakterze konstytucyjnym w systemie prawa międzynarodowego publicznego znaleźć nie można, to jednak wskazuje się na konstytucyjny charakter Karty Narodów Zjednoczonych (J. Kolasa, </a:t>
            </a:r>
            <a:r>
              <a:rPr lang="pl-PL" i="1" dirty="0" smtClean="0"/>
              <a:t>Normatywne podstawy jedności prawa międzynarodowego</a:t>
            </a:r>
            <a:r>
              <a:rPr lang="pl-PL" dirty="0" smtClean="0"/>
              <a:t> [w:] ibidem, s. 14), przede wszystkim dlatego, że wokół KNZ następuje rozwój systemu prawnego ONZ</a:t>
            </a:r>
          </a:p>
          <a:p>
            <a:r>
              <a:rPr lang="pl-PL" dirty="0" smtClean="0"/>
              <a:t>„Konstytucyjny” charakter KNZ odzwierciedlony w art. 103 KNZ</a:t>
            </a:r>
          </a:p>
          <a:p>
            <a:r>
              <a:rPr lang="en-US" i="1" dirty="0"/>
              <a:t>In the event of a conflict between the obligations of the Members of the United Nations under the present Charter and their obligations under any other international agreement, their obligations under the present Charter shall prevail</a:t>
            </a:r>
            <a:r>
              <a:rPr lang="en-US" i="1" dirty="0" smtClean="0"/>
              <a:t>.</a:t>
            </a:r>
            <a:endParaRPr lang="pl-PL" i="1" dirty="0" smtClean="0"/>
          </a:p>
          <a:p>
            <a:r>
              <a:rPr lang="pl-PL" i="1" dirty="0"/>
              <a:t>W razie sprzeczności pomiędzy obowiązkami członków Narodów Zjednoczonych, wynikających z niniejszej Karty, a ich obowiązkami wynikającymi z jakiegoś innego porozumienia międzynarodowego, pierwszeństwo będą miały ich obowiązki wynikające z niniejszej Karty</a:t>
            </a:r>
            <a:r>
              <a:rPr lang="pl-PL" i="1" dirty="0" smtClean="0"/>
              <a:t>.</a:t>
            </a:r>
          </a:p>
          <a:p>
            <a:r>
              <a:rPr lang="pl-PL" i="1" dirty="0" smtClean="0"/>
              <a:t>Zewnętrzny wymiar KNZ: art. 2 ust. 6 </a:t>
            </a:r>
          </a:p>
          <a:p>
            <a:pPr algn="just"/>
            <a:r>
              <a:rPr lang="pl-PL" i="1" dirty="0"/>
              <a:t>Organizacja dopilnuje, żeby państwa, nie będące członkami Narodów Zjednoczonych, postępowały zgodnie z niniejszymi zasadami o tyle o ile mogłoby to być niezbędne do utrzymania międzynarodowego pokoju i bezpieczeństwa.</a:t>
            </a:r>
            <a:endParaRPr lang="en-GB" i="1" dirty="0"/>
          </a:p>
        </p:txBody>
      </p:sp>
    </p:spTree>
    <p:extLst>
      <p:ext uri="{BB962C8B-B14F-4D97-AF65-F5344CB8AC3E}">
        <p14:creationId xmlns:p14="http://schemas.microsoft.com/office/powerpoint/2010/main" val="2466658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334" y="3314"/>
            <a:ext cx="12182666" cy="722244"/>
          </a:xfrm>
        </p:spPr>
        <p:txBody>
          <a:bodyPr/>
          <a:lstStyle/>
          <a:p>
            <a:r>
              <a:rPr lang="pl-PL" dirty="0" smtClean="0"/>
              <a:t>Budowa normy prawnej w p.m.p.</a:t>
            </a:r>
            <a:endParaRPr lang="en-GB" dirty="0"/>
          </a:p>
        </p:txBody>
      </p:sp>
      <p:sp>
        <p:nvSpPr>
          <p:cNvPr id="3" name="Symbol zastępczy zawartości 2"/>
          <p:cNvSpPr>
            <a:spLocks noGrp="1"/>
          </p:cNvSpPr>
          <p:nvPr>
            <p:ph idx="1"/>
          </p:nvPr>
        </p:nvSpPr>
        <p:spPr>
          <a:xfrm>
            <a:off x="9334" y="725558"/>
            <a:ext cx="12182666" cy="6132442"/>
          </a:xfrm>
        </p:spPr>
        <p:txBody>
          <a:bodyPr/>
          <a:lstStyle/>
          <a:p>
            <a:r>
              <a:rPr lang="pl-PL" dirty="0" smtClean="0"/>
              <a:t>Pierwszeństwo KNZ i zobowiązań nakładanych na jej podstawie doznaje niekiedy ograniczenia skuteczności w prawie Unii Europejskiej</a:t>
            </a:r>
          </a:p>
          <a:p>
            <a:r>
              <a:rPr lang="pl-PL" dirty="0"/>
              <a:t>Wyrok </a:t>
            </a:r>
            <a:r>
              <a:rPr lang="pl-PL" dirty="0" smtClean="0"/>
              <a:t>Trybunału Sprawiedliwości </a:t>
            </a:r>
            <a:r>
              <a:rPr lang="pl-PL" dirty="0"/>
              <a:t>(wielka izba) z dnia 3 września 2008 r.</a:t>
            </a:r>
          </a:p>
          <a:p>
            <a:r>
              <a:rPr lang="pl-PL" dirty="0" err="1"/>
              <a:t>Yassin</a:t>
            </a:r>
            <a:r>
              <a:rPr lang="pl-PL" dirty="0"/>
              <a:t> Abdullah Kadi i Al </a:t>
            </a:r>
            <a:r>
              <a:rPr lang="pl-PL" dirty="0" err="1"/>
              <a:t>Barakaat</a:t>
            </a:r>
            <a:r>
              <a:rPr lang="pl-PL" dirty="0"/>
              <a:t> International Foundation przeciwko Radzie Unii Europejskiej i Komisja Wspólnot </a:t>
            </a:r>
            <a:r>
              <a:rPr lang="pl-PL" dirty="0" smtClean="0"/>
              <a:t>Europejskich, sprawy </a:t>
            </a:r>
            <a:r>
              <a:rPr lang="pl-PL" dirty="0"/>
              <a:t>połączone C-402/05 P oraz C-415/05 P, EU:C:2008:461, </a:t>
            </a:r>
            <a:r>
              <a:rPr lang="pl-PL" dirty="0">
                <a:hlinkClick r:id="rId2"/>
              </a:rPr>
              <a:t>http://eur-lex.europa.eu/legal-content/PL/TXT/?</a:t>
            </a:r>
            <a:r>
              <a:rPr lang="pl-PL" dirty="0" smtClean="0">
                <a:hlinkClick r:id="rId2"/>
              </a:rPr>
              <a:t>qid=1510516748988&amp;uri=CELEX:62005CJ0402</a:t>
            </a:r>
            <a:endParaRPr lang="pl-PL" dirty="0" smtClean="0"/>
          </a:p>
          <a:p>
            <a:r>
              <a:rPr lang="pl-PL" dirty="0" smtClean="0"/>
              <a:t>Rezolucja RB ONZ wykonywana przez rozporządzenie prawa Unii</a:t>
            </a:r>
          </a:p>
          <a:p>
            <a:r>
              <a:rPr lang="pl-PL" dirty="0" smtClean="0"/>
              <a:t>TS wskazuje, że wprawdzie nie kontroluje KNZ i rezolucji RB ONZ co zgodności z prawem i nie jest w stanie podważyć pierwszeństwa KNZ w zakresie prawa międzynarodowego (pkt 287, 288), to jednak TS może kontrolować unijne środki wykonujące zobowiązania międzynarodowe wynikające z KNZ (pkt 300), a KNZ miałaby pierwszeństwo nad prawem wtórnym Unii, ale nie nad prawem pierwotnym (pkt 308)</a:t>
            </a:r>
            <a:endParaRPr lang="en-GB" dirty="0"/>
          </a:p>
        </p:txBody>
      </p:sp>
    </p:spTree>
    <p:extLst>
      <p:ext uri="{BB962C8B-B14F-4D97-AF65-F5344CB8AC3E}">
        <p14:creationId xmlns:p14="http://schemas.microsoft.com/office/powerpoint/2010/main" val="3321086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334" y="3314"/>
            <a:ext cx="12182666" cy="722244"/>
          </a:xfrm>
        </p:spPr>
        <p:txBody>
          <a:bodyPr/>
          <a:lstStyle/>
          <a:p>
            <a:r>
              <a:rPr lang="pl-PL" dirty="0" smtClean="0"/>
              <a:t>Budowa normy prawnej w p.m.p.</a:t>
            </a:r>
            <a:endParaRPr lang="en-GB" dirty="0"/>
          </a:p>
        </p:txBody>
      </p:sp>
      <p:sp>
        <p:nvSpPr>
          <p:cNvPr id="3" name="Symbol zastępczy zawartości 2"/>
          <p:cNvSpPr>
            <a:spLocks noGrp="1"/>
          </p:cNvSpPr>
          <p:nvPr>
            <p:ph idx="1"/>
          </p:nvPr>
        </p:nvSpPr>
        <p:spPr>
          <a:xfrm>
            <a:off x="9334" y="725558"/>
            <a:ext cx="12182666" cy="6132442"/>
          </a:xfrm>
        </p:spPr>
        <p:txBody>
          <a:bodyPr/>
          <a:lstStyle/>
          <a:p>
            <a:r>
              <a:rPr lang="pl-PL" dirty="0" smtClean="0"/>
              <a:t>Przymiot obowiązywania normy prawa międzynarodowego, zdaniem Międzynarodowego Trybunału Sprawiedliwości, nie jest uchylany przez nieistnienie organu, który mógłby zapewnić skuteczność tej normie</a:t>
            </a:r>
          </a:p>
          <a:p>
            <a:r>
              <a:rPr lang="pl-PL" dirty="0" smtClean="0"/>
              <a:t>„(…) </a:t>
            </a:r>
            <a:r>
              <a:rPr lang="en-US" i="1" dirty="0" smtClean="0"/>
              <a:t>the  </a:t>
            </a:r>
            <a:r>
              <a:rPr lang="en-US" i="1" dirty="0"/>
              <a:t>absence  of  a  court  or  tribunal  with  jurisdiction  to   resolve  disputes  about  compliance  with  a  particular  obligation  under   international  law  does  not  affect  the  existence  and  binding  force  of  that   obligation.  States  are  required  to  fulfil  their  obligations  under  </a:t>
            </a:r>
            <a:r>
              <a:rPr lang="en-US" i="1" dirty="0" smtClean="0"/>
              <a:t>international  </a:t>
            </a:r>
            <a:r>
              <a:rPr lang="en-US" i="1" dirty="0"/>
              <a:t>law,  including  international  humanitarian  law  and  international   human rights law, and they remain responsible for acts contrary to inter - national law which are attributable to </a:t>
            </a:r>
            <a:r>
              <a:rPr lang="en-US" i="1" dirty="0" smtClean="0"/>
              <a:t>them</a:t>
            </a:r>
            <a:r>
              <a:rPr lang="pl-PL" i="1" dirty="0" smtClean="0"/>
              <a:t> (MTS, wyrok z 3.02.2015 Chorwacja </a:t>
            </a:r>
            <a:r>
              <a:rPr lang="pl-PL" i="1" dirty="0" err="1" smtClean="0"/>
              <a:t>pko</a:t>
            </a:r>
            <a:r>
              <a:rPr lang="pl-PL" i="1" dirty="0" smtClean="0"/>
              <a:t> Serbii, s. 46 nb. 86, </a:t>
            </a:r>
            <a:r>
              <a:rPr lang="pl-PL" i="1" dirty="0">
                <a:hlinkClick r:id="rId2"/>
              </a:rPr>
              <a:t>http</a:t>
            </a:r>
            <a:r>
              <a:rPr lang="pl-PL" i="1">
                <a:hlinkClick r:id="rId2"/>
              </a:rPr>
              <a:t>://</a:t>
            </a:r>
            <a:r>
              <a:rPr lang="pl-PL" i="1" smtClean="0">
                <a:hlinkClick r:id="rId2"/>
              </a:rPr>
              <a:t>www.icj-cij.org/files/case-related/118/118-20150203-JUD-01-00-EN.pdf</a:t>
            </a:r>
            <a:r>
              <a:rPr lang="pl-PL" i="1" smtClean="0"/>
              <a:t> )</a:t>
            </a:r>
            <a:endParaRPr lang="en-GB" i="1" dirty="0"/>
          </a:p>
        </p:txBody>
      </p:sp>
    </p:spTree>
    <p:extLst>
      <p:ext uri="{BB962C8B-B14F-4D97-AF65-F5344CB8AC3E}">
        <p14:creationId xmlns:p14="http://schemas.microsoft.com/office/powerpoint/2010/main" val="3712524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334" y="3314"/>
            <a:ext cx="12182666" cy="722244"/>
          </a:xfrm>
        </p:spPr>
        <p:txBody>
          <a:bodyPr/>
          <a:lstStyle/>
          <a:p>
            <a:r>
              <a:rPr lang="pl-PL" dirty="0" smtClean="0"/>
              <a:t>Budowa normy prawnej w p.m.p.</a:t>
            </a:r>
            <a:endParaRPr lang="en-GB" dirty="0"/>
          </a:p>
        </p:txBody>
      </p:sp>
      <p:sp>
        <p:nvSpPr>
          <p:cNvPr id="3" name="Symbol zastępczy zawartości 2"/>
          <p:cNvSpPr>
            <a:spLocks noGrp="1"/>
          </p:cNvSpPr>
          <p:nvPr>
            <p:ph idx="1"/>
          </p:nvPr>
        </p:nvSpPr>
        <p:spPr>
          <a:xfrm>
            <a:off x="9334" y="725558"/>
            <a:ext cx="12182666" cy="6132442"/>
          </a:xfrm>
        </p:spPr>
        <p:txBody>
          <a:bodyPr/>
          <a:lstStyle/>
          <a:p>
            <a:r>
              <a:rPr lang="pl-PL" dirty="0" smtClean="0"/>
              <a:t>Aby jakaś norma prawa międzynarodowego mogła wywrzeć skutek wobec danego państwa, to ta norma musi być </a:t>
            </a:r>
            <a:r>
              <a:rPr lang="pl-PL" dirty="0" err="1" smtClean="0"/>
              <a:t>przeciwstawialna</a:t>
            </a:r>
            <a:r>
              <a:rPr lang="pl-PL" dirty="0" smtClean="0"/>
              <a:t> (</a:t>
            </a:r>
            <a:r>
              <a:rPr lang="pl-PL" i="1" dirty="0" err="1" smtClean="0"/>
              <a:t>opposable</a:t>
            </a:r>
            <a:r>
              <a:rPr lang="pl-PL" dirty="0" smtClean="0"/>
              <a:t>) temu państwu</a:t>
            </a:r>
          </a:p>
          <a:p>
            <a:r>
              <a:rPr lang="pl-PL" dirty="0" smtClean="0"/>
              <a:t>W myśl potrzeby zaistnienia konsensu, </a:t>
            </a:r>
            <a:r>
              <a:rPr lang="pl-PL" dirty="0" err="1" smtClean="0"/>
              <a:t>przeciwstawialność</a:t>
            </a:r>
            <a:r>
              <a:rPr lang="pl-PL" dirty="0" smtClean="0"/>
              <a:t> zasadniczo wynika z konsensualnego wyrażenia zgody na związanie się przez państwo daną normą</a:t>
            </a:r>
          </a:p>
          <a:p>
            <a:r>
              <a:rPr lang="pl-PL" dirty="0" smtClean="0"/>
              <a:t>Przykłady : zawarcie umowy międzynarodowej, praktykowanie zwyczaju międzynarodowego z opinią, że należy go uznać za prawo, wyrażenie zgody na jurysdykcję MTS, który następnie wydał orzeczenie, wyrażenie przez państwo aktu jednostronnego, opinio iuris państw i treść ich systemów krajowych co do istnienia ogólnej zasady prawa międzynarodowego (por. co do ostatniego przykładu B. Mielnik, </a:t>
            </a:r>
            <a:r>
              <a:rPr lang="pl-PL" i="1" dirty="0" smtClean="0"/>
              <a:t>Prawo wewnętrzne jako źródło prawa międzynarodowego</a:t>
            </a:r>
            <a:r>
              <a:rPr lang="pl-PL" dirty="0" smtClean="0"/>
              <a:t> [w:] J. Kolasa (red.) Istota źródła w porządku prawa międzynarodowego, Wrocław 2016, s. 318-319)</a:t>
            </a:r>
            <a:endParaRPr lang="en-GB" dirty="0"/>
          </a:p>
        </p:txBody>
      </p:sp>
    </p:spTree>
    <p:extLst>
      <p:ext uri="{BB962C8B-B14F-4D97-AF65-F5344CB8AC3E}">
        <p14:creationId xmlns:p14="http://schemas.microsoft.com/office/powerpoint/2010/main" val="1849022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334" y="3314"/>
            <a:ext cx="12182666" cy="722244"/>
          </a:xfrm>
        </p:spPr>
        <p:txBody>
          <a:bodyPr/>
          <a:lstStyle/>
          <a:p>
            <a:r>
              <a:rPr lang="pl-PL" dirty="0" smtClean="0"/>
              <a:t>Budowa normy prawnej w p.m.p.</a:t>
            </a:r>
            <a:endParaRPr lang="en-GB" dirty="0"/>
          </a:p>
        </p:txBody>
      </p:sp>
      <p:sp>
        <p:nvSpPr>
          <p:cNvPr id="3" name="Symbol zastępczy zawartości 2"/>
          <p:cNvSpPr>
            <a:spLocks noGrp="1"/>
          </p:cNvSpPr>
          <p:nvPr>
            <p:ph idx="1"/>
          </p:nvPr>
        </p:nvSpPr>
        <p:spPr>
          <a:xfrm>
            <a:off x="9334" y="725558"/>
            <a:ext cx="12182666" cy="6132442"/>
          </a:xfrm>
        </p:spPr>
        <p:txBody>
          <a:bodyPr/>
          <a:lstStyle/>
          <a:p>
            <a:r>
              <a:rPr lang="pl-PL" dirty="0" smtClean="0"/>
              <a:t>Mimo, że zasadniczo do wywołania </a:t>
            </a:r>
            <a:r>
              <a:rPr lang="pl-PL" dirty="0" err="1" smtClean="0"/>
              <a:t>przeciwstawialności</a:t>
            </a:r>
            <a:r>
              <a:rPr lang="pl-PL" dirty="0" smtClean="0"/>
              <a:t> potrzebny w p.m.p. jest konsens, to istnieją jednak takie normy prawa międzynarodowego, które nie potrzebują wyraźnej zgody państw w celu związania się nimi</a:t>
            </a:r>
          </a:p>
          <a:p>
            <a:r>
              <a:rPr lang="pl-PL" dirty="0" smtClean="0"/>
              <a:t>Imperatywne normy prawa międzynarodowego, vel. </a:t>
            </a:r>
            <a:r>
              <a:rPr lang="pl-PL" dirty="0"/>
              <a:t>n</a:t>
            </a:r>
            <a:r>
              <a:rPr lang="pl-PL" dirty="0" smtClean="0"/>
              <a:t>ormy peremptoryjne (</a:t>
            </a:r>
            <a:r>
              <a:rPr lang="pl-PL" i="1" dirty="0" err="1"/>
              <a:t>i</a:t>
            </a:r>
            <a:r>
              <a:rPr lang="pl-PL" i="1" dirty="0" err="1" smtClean="0"/>
              <a:t>us</a:t>
            </a:r>
            <a:r>
              <a:rPr lang="pl-PL" i="1" dirty="0" smtClean="0"/>
              <a:t> </a:t>
            </a:r>
            <a:r>
              <a:rPr lang="pl-PL" i="1" dirty="0" err="1" smtClean="0"/>
              <a:t>cogens</a:t>
            </a:r>
            <a:r>
              <a:rPr lang="pl-PL" dirty="0" smtClean="0"/>
              <a:t>)</a:t>
            </a:r>
          </a:p>
          <a:p>
            <a:r>
              <a:rPr lang="pl-PL" dirty="0" smtClean="0"/>
              <a:t>Normy (zobowiązania) </a:t>
            </a:r>
            <a:r>
              <a:rPr lang="pl-PL" i="1" dirty="0" smtClean="0"/>
              <a:t>erga </a:t>
            </a:r>
            <a:r>
              <a:rPr lang="pl-PL" i="1" dirty="0" err="1" smtClean="0"/>
              <a:t>omnes</a:t>
            </a:r>
            <a:endParaRPr lang="pl-PL" i="1" dirty="0" smtClean="0"/>
          </a:p>
          <a:p>
            <a:r>
              <a:rPr lang="pl-PL" dirty="0" smtClean="0"/>
              <a:t>Wszystkie normy peremptoryjne są normami erga </a:t>
            </a:r>
            <a:r>
              <a:rPr lang="pl-PL" dirty="0" err="1" smtClean="0"/>
              <a:t>omnes</a:t>
            </a:r>
            <a:r>
              <a:rPr lang="pl-PL" dirty="0" smtClean="0"/>
              <a:t>, ale nie wszystkie normy erga </a:t>
            </a:r>
            <a:r>
              <a:rPr lang="pl-PL" dirty="0" err="1" smtClean="0"/>
              <a:t>omnes</a:t>
            </a:r>
            <a:r>
              <a:rPr lang="pl-PL" dirty="0" smtClean="0"/>
              <a:t> są normami peremptoryjnymi (R. Kwiecień, </a:t>
            </a:r>
            <a:r>
              <a:rPr lang="pl-PL" i="1" dirty="0" smtClean="0"/>
              <a:t>Konstytucja społeczności międzynarodowej</a:t>
            </a:r>
            <a:r>
              <a:rPr lang="pl-PL" dirty="0" smtClean="0"/>
              <a:t> [w:] A. </a:t>
            </a:r>
            <a:r>
              <a:rPr lang="pl-PL" dirty="0" err="1" smtClean="0"/>
              <a:t>Wnukiewicz</a:t>
            </a:r>
            <a:r>
              <a:rPr lang="pl-PL" dirty="0" smtClean="0"/>
              <a:t>-Kozłowska (red.) </a:t>
            </a:r>
            <a:r>
              <a:rPr lang="pl-PL" i="1" dirty="0" smtClean="0"/>
              <a:t>Aksjologia współczesnego prawa międzynarodowego</a:t>
            </a:r>
            <a:r>
              <a:rPr lang="pl-PL" dirty="0" smtClean="0"/>
              <a:t>, Wrocław 2011, s.123)</a:t>
            </a:r>
          </a:p>
          <a:p>
            <a:r>
              <a:rPr lang="pl-PL" dirty="0" smtClean="0"/>
              <a:t>Mając na uwadze „konstytucyjny” charakter KNZ, jeśli jakaś norma jest wyrażona w KNZ to jest to argument za jej charakterem </a:t>
            </a:r>
            <a:r>
              <a:rPr lang="pl-PL" dirty="0" err="1" smtClean="0"/>
              <a:t>ius</a:t>
            </a:r>
            <a:r>
              <a:rPr lang="pl-PL" dirty="0" smtClean="0"/>
              <a:t> </a:t>
            </a:r>
            <a:r>
              <a:rPr lang="pl-PL" dirty="0" err="1" smtClean="0"/>
              <a:t>cogens</a:t>
            </a:r>
            <a:endParaRPr lang="en-GB" dirty="0"/>
          </a:p>
        </p:txBody>
      </p:sp>
    </p:spTree>
    <p:extLst>
      <p:ext uri="{BB962C8B-B14F-4D97-AF65-F5344CB8AC3E}">
        <p14:creationId xmlns:p14="http://schemas.microsoft.com/office/powerpoint/2010/main" val="3628762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334" y="3314"/>
            <a:ext cx="12182666" cy="722244"/>
          </a:xfrm>
        </p:spPr>
        <p:txBody>
          <a:bodyPr/>
          <a:lstStyle/>
          <a:p>
            <a:r>
              <a:rPr lang="pl-PL" dirty="0" smtClean="0"/>
              <a:t>Budowa normy prawnej w p.m.p.</a:t>
            </a:r>
            <a:endParaRPr lang="en-GB" dirty="0"/>
          </a:p>
        </p:txBody>
      </p:sp>
      <p:sp>
        <p:nvSpPr>
          <p:cNvPr id="3" name="Symbol zastępczy zawartości 2"/>
          <p:cNvSpPr>
            <a:spLocks noGrp="1"/>
          </p:cNvSpPr>
          <p:nvPr>
            <p:ph idx="1"/>
          </p:nvPr>
        </p:nvSpPr>
        <p:spPr>
          <a:xfrm>
            <a:off x="9334" y="725558"/>
            <a:ext cx="12182666" cy="6132442"/>
          </a:xfrm>
        </p:spPr>
        <p:txBody>
          <a:bodyPr/>
          <a:lstStyle/>
          <a:p>
            <a:r>
              <a:rPr lang="pl-PL" dirty="0" smtClean="0"/>
              <a:t>Jedno z normatywnych zaczepień koncepcji </a:t>
            </a:r>
            <a:r>
              <a:rPr lang="pl-PL" dirty="0" err="1" smtClean="0"/>
              <a:t>ius</a:t>
            </a:r>
            <a:r>
              <a:rPr lang="pl-PL" dirty="0" smtClean="0"/>
              <a:t> </a:t>
            </a:r>
            <a:r>
              <a:rPr lang="pl-PL" dirty="0" err="1" smtClean="0"/>
              <a:t>cogens</a:t>
            </a:r>
            <a:r>
              <a:rPr lang="pl-PL" dirty="0" smtClean="0"/>
              <a:t>: Konwencja wiedeńska o </a:t>
            </a:r>
            <a:r>
              <a:rPr lang="pl-PL" dirty="0"/>
              <a:t>prawie traktatów, sporządzona w Wiedniu dnia 23 maja 1969 r</a:t>
            </a:r>
            <a:r>
              <a:rPr lang="pl-PL" dirty="0" smtClean="0"/>
              <a:t>. (KWPT/VCLT)</a:t>
            </a:r>
          </a:p>
          <a:p>
            <a:r>
              <a:rPr lang="pl-PL" dirty="0"/>
              <a:t>Artykuł  53 </a:t>
            </a:r>
            <a:r>
              <a:rPr lang="pl-PL" b="1" i="1" dirty="0"/>
              <a:t>Traktaty</a:t>
            </a:r>
            <a:r>
              <a:rPr lang="pl-PL" b="1" dirty="0"/>
              <a:t> sprzeczne z imperatywną normą powszechnego </a:t>
            </a:r>
            <a:r>
              <a:rPr lang="pl-PL" b="1" i="1" dirty="0"/>
              <a:t>prawa</a:t>
            </a:r>
            <a:r>
              <a:rPr lang="pl-PL" b="1" dirty="0"/>
              <a:t> międzynarodowego (</a:t>
            </a:r>
            <a:r>
              <a:rPr lang="pl-PL" b="1" dirty="0" err="1"/>
              <a:t>ius</a:t>
            </a:r>
            <a:r>
              <a:rPr lang="pl-PL" b="1" dirty="0"/>
              <a:t> </a:t>
            </a:r>
            <a:r>
              <a:rPr lang="pl-PL" b="1" dirty="0" err="1"/>
              <a:t>cogens</a:t>
            </a:r>
            <a:r>
              <a:rPr lang="pl-PL" b="1" dirty="0"/>
              <a:t>)</a:t>
            </a:r>
            <a:endParaRPr lang="pl-PL" dirty="0"/>
          </a:p>
          <a:p>
            <a:r>
              <a:rPr lang="pl-PL" i="1" dirty="0"/>
              <a:t>Traktat</a:t>
            </a:r>
            <a:r>
              <a:rPr lang="pl-PL" dirty="0"/>
              <a:t> jest nieważny, jeżeli w chwili jego zawarcia jest sprzeczny z imperatywną normą powszechnego </a:t>
            </a:r>
            <a:r>
              <a:rPr lang="pl-PL" i="1" dirty="0"/>
              <a:t>prawa</a:t>
            </a:r>
            <a:r>
              <a:rPr lang="pl-PL" dirty="0"/>
              <a:t> międzynarodowego. W rozumieniu niniejszej </a:t>
            </a:r>
            <a:r>
              <a:rPr lang="pl-PL" i="1" dirty="0"/>
              <a:t>konwencji</a:t>
            </a:r>
            <a:r>
              <a:rPr lang="pl-PL" dirty="0"/>
              <a:t> imperatywną normą powszechnego </a:t>
            </a:r>
            <a:r>
              <a:rPr lang="pl-PL" i="1" dirty="0"/>
              <a:t>prawa</a:t>
            </a:r>
            <a:r>
              <a:rPr lang="pl-PL" dirty="0"/>
              <a:t> międzynarodowego jest norma przyjęta i uznana przez międzynarodową społeczność państw jako całość za normę, od której żadne odstępstwo nie jest dozwolone i która może być zmieniona jedynie przez późniejszą normę postępowania </a:t>
            </a:r>
            <a:r>
              <a:rPr lang="pl-PL" i="1" dirty="0"/>
              <a:t>prawa</a:t>
            </a:r>
            <a:r>
              <a:rPr lang="pl-PL" dirty="0"/>
              <a:t> międzynarodowego o tym samym charakterze.</a:t>
            </a:r>
          </a:p>
          <a:p>
            <a:endParaRPr lang="en-GB" dirty="0"/>
          </a:p>
        </p:txBody>
      </p:sp>
    </p:spTree>
    <p:extLst>
      <p:ext uri="{BB962C8B-B14F-4D97-AF65-F5344CB8AC3E}">
        <p14:creationId xmlns:p14="http://schemas.microsoft.com/office/powerpoint/2010/main" val="4277348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6D8C60"/>
      </a:dk2>
      <a:lt2>
        <a:srgbClr val="B1D7A1"/>
      </a:lt2>
      <a:accent1>
        <a:srgbClr val="81B992"/>
      </a:accent1>
      <a:accent2>
        <a:srgbClr val="9ABC65"/>
      </a:accent2>
      <a:accent3>
        <a:srgbClr val="BDB564"/>
      </a:accent3>
      <a:accent4>
        <a:srgbClr val="BD8964"/>
      </a:accent4>
      <a:accent5>
        <a:srgbClr val="BD6466"/>
      </a:accent5>
      <a:accent6>
        <a:srgbClr val="64A4BD"/>
      </a:accent6>
      <a:hlink>
        <a:srgbClr val="8CCC71"/>
      </a:hlink>
      <a:folHlink>
        <a:srgbClr val="A4C795"/>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4539428D-6454-4FE6-B992-2D59F0AC2F89}"/>
    </a:ext>
  </a:extLst>
</a:theme>
</file>

<file path=docProps/app.xml><?xml version="1.0" encoding="utf-8"?>
<Properties xmlns="http://schemas.openxmlformats.org/officeDocument/2006/extended-properties" xmlns:vt="http://schemas.openxmlformats.org/officeDocument/2006/docPropsVTypes">
  <Template>TM04033921[[fn=Damaszek]]</Template>
  <TotalTime>511</TotalTime>
  <Words>2753</Words>
  <Application>Microsoft Office PowerPoint</Application>
  <PresentationFormat>Panoramiczny</PresentationFormat>
  <Paragraphs>101</Paragraphs>
  <Slides>21</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21</vt:i4>
      </vt:variant>
    </vt:vector>
  </HeadingPairs>
  <TitlesOfParts>
    <vt:vector size="25" baseType="lpstr">
      <vt:lpstr>Arial</vt:lpstr>
      <vt:lpstr>Bookman Old Style</vt:lpstr>
      <vt:lpstr>Rockwell</vt:lpstr>
      <vt:lpstr>Damask</vt:lpstr>
      <vt:lpstr>Prawo międzynarodowe publiczne  normy p.m.p. – budowa i podział </vt:lpstr>
      <vt:lpstr>Budowa normy prawnej w P.M.P.</vt:lpstr>
      <vt:lpstr>Budowa normy prawnej w p.m.p.</vt:lpstr>
      <vt:lpstr>Budowa normy prawnej w p.m.p.</vt:lpstr>
      <vt:lpstr>Budowa normy prawnej w p.m.p.</vt:lpstr>
      <vt:lpstr>Budowa normy prawnej w p.m.p.</vt:lpstr>
      <vt:lpstr>Budowa normy prawnej w p.m.p.</vt:lpstr>
      <vt:lpstr>Budowa normy prawnej w p.m.p.</vt:lpstr>
      <vt:lpstr>Budowa normy prawnej w p.m.p.</vt:lpstr>
      <vt:lpstr>Budowa normy prawnej w p.m.p.</vt:lpstr>
      <vt:lpstr>Budowa normy prawnej w P.M.P.</vt:lpstr>
      <vt:lpstr>Budowa normy prawnej w p.m.p.</vt:lpstr>
      <vt:lpstr>Budowa normy prawnej w p.m.p.</vt:lpstr>
      <vt:lpstr>Budowa normy prawnej w P.M.P.</vt:lpstr>
      <vt:lpstr>Budowa normy prawnej p.m.p.</vt:lpstr>
      <vt:lpstr>Budowa normy prawnej</vt:lpstr>
      <vt:lpstr>NORMY ERGA OMNES</vt:lpstr>
      <vt:lpstr>KAZUS INCOMING - Zdjęcia poglądowe – KAZUS INCOMING</vt:lpstr>
      <vt:lpstr>KAZUS</vt:lpstr>
      <vt:lpstr>KAZUS</vt:lpstr>
      <vt:lpstr>Dziękuję za uwagę</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Prawo międzynarodowe publiczne normy p.m.p. – budowa i podział normy szczególne P.M.P. relacja do prawa polskiego</dc:title>
  <dc:creator>Łukasz Stępkowski</dc:creator>
  <cp:lastModifiedBy>Łukasz Stępkowski</cp:lastModifiedBy>
  <cp:revision>48</cp:revision>
  <dcterms:created xsi:type="dcterms:W3CDTF">2017-11-12T15:48:19Z</dcterms:created>
  <dcterms:modified xsi:type="dcterms:W3CDTF">2017-11-20T01:11:55Z</dcterms:modified>
</cp:coreProperties>
</file>