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5" r:id="rId20"/>
    <p:sldId id="274" r:id="rId21"/>
    <p:sldId id="276" r:id="rId22"/>
    <p:sldId id="277" r:id="rId23"/>
    <p:sldId id="278" r:id="rId24"/>
    <p:sldId id="279" r:id="rId25"/>
    <p:sldId id="280" r:id="rId26"/>
    <p:sldId id="281" r:id="rId27"/>
    <p:sldId id="282" r:id="rId28"/>
    <p:sldId id="283" r:id="rId29"/>
    <p:sldId id="284" r:id="rId30"/>
    <p:sldId id="285" r:id="rId31"/>
    <p:sldId id="287" r:id="rId32"/>
    <p:sldId id="286"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Trójkąt równoramienny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540544" y="776288"/>
            <a:ext cx="8062912" cy="1470025"/>
          </a:xfrm>
        </p:spPr>
        <p:txBody>
          <a:bodyPr anchor="b">
            <a:normAutofit/>
          </a:bodyPr>
          <a:lstStyle>
            <a:lvl1pPr algn="r">
              <a:defRPr sz="4400"/>
            </a:lvl1pPr>
          </a:lstStyle>
          <a:p>
            <a:r>
              <a:rPr kumimoji="0" lang="pl-PL" smtClean="0"/>
              <a:t>Kliknij, aby edytować styl</a:t>
            </a:r>
            <a:endParaRPr kumimoji="0" lang="en-US"/>
          </a:p>
        </p:txBody>
      </p:sp>
      <p:sp>
        <p:nvSpPr>
          <p:cNvPr id="9" name="Podtytuł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1371600" y="6012656"/>
            <a:ext cx="5791200" cy="365125"/>
          </a:xfrm>
        </p:spPr>
        <p:txBody>
          <a:bodyPr tIns="0" bIns="0" anchor="t"/>
          <a:lstStyle>
            <a:lvl1pPr algn="r">
              <a:defRPr sz="1000"/>
            </a:lvl1pPr>
          </a:lstStyle>
          <a:p>
            <a:fld id="{CAE8389D-982F-44DC-93DD-3787ECB959D5}" type="datetimeFigureOut">
              <a:rPr lang="pl-PL" smtClean="0"/>
              <a:t>2018-11-30</a:t>
            </a:fld>
            <a:endParaRPr lang="pl-PL"/>
          </a:p>
        </p:txBody>
      </p:sp>
      <p:sp>
        <p:nvSpPr>
          <p:cNvPr id="17" name="Symbol zastępczy stopki 16"/>
          <p:cNvSpPr>
            <a:spLocks noGrp="1"/>
          </p:cNvSpPr>
          <p:nvPr>
            <p:ph type="ftr" sz="quarter" idx="11"/>
          </p:nvPr>
        </p:nvSpPr>
        <p:spPr>
          <a:xfrm>
            <a:off x="1371600" y="5650704"/>
            <a:ext cx="5791200" cy="365125"/>
          </a:xfrm>
        </p:spPr>
        <p:txBody>
          <a:bodyPr tIns="0" bIns="0" anchor="b"/>
          <a:lstStyle>
            <a:lvl1pPr algn="r">
              <a:defRPr sz="1100"/>
            </a:lvl1pPr>
          </a:lstStyle>
          <a:p>
            <a:endParaRPr lang="pl-PL"/>
          </a:p>
        </p:txBody>
      </p:sp>
      <p:sp>
        <p:nvSpPr>
          <p:cNvPr id="29" name="Symbol zastępczy numeru slajd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9D111F6-2925-4EAC-9319-EBF96480090F}"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CAE8389D-982F-44DC-93DD-3787ECB959D5}" type="datetimeFigureOut">
              <a:rPr lang="pl-PL" smtClean="0"/>
              <a:t>2018-11-30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9D111F6-2925-4EAC-9319-EBF96480090F}"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781800" y="381000"/>
            <a:ext cx="1905000" cy="5486400"/>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381000"/>
            <a:ext cx="6248400" cy="5486400"/>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CAE8389D-982F-44DC-93DD-3787ECB959D5}" type="datetimeFigureOut">
              <a:rPr lang="pl-PL" smtClean="0"/>
              <a:t>2018-11-30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9D111F6-2925-4EAC-9319-EBF96480090F}"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399032"/>
          </a:xfrm>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a:xfrm>
            <a:off x="457200" y="1882808"/>
            <a:ext cx="8229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791456" y="6480048"/>
            <a:ext cx="2133600" cy="301752"/>
          </a:xfrm>
        </p:spPr>
        <p:txBody>
          <a:bodyPr/>
          <a:lstStyle/>
          <a:p>
            <a:fld id="{CAE8389D-982F-44DC-93DD-3787ECB959D5}" type="datetimeFigureOut">
              <a:rPr lang="pl-PL" smtClean="0"/>
              <a:t>2018-11-30</a:t>
            </a:fld>
            <a:endParaRPr lang="pl-PL"/>
          </a:p>
        </p:txBody>
      </p:sp>
      <p:sp>
        <p:nvSpPr>
          <p:cNvPr id="5" name="Symbol zastępczy stopki 4"/>
          <p:cNvSpPr>
            <a:spLocks noGrp="1"/>
          </p:cNvSpPr>
          <p:nvPr>
            <p:ph type="ftr" sz="quarter" idx="11"/>
          </p:nvPr>
        </p:nvSpPr>
        <p:spPr>
          <a:xfrm>
            <a:off x="457200" y="6480969"/>
            <a:ext cx="4260056" cy="300831"/>
          </a:xfrm>
        </p:spPr>
        <p:txBody>
          <a:bodyPr/>
          <a:lstStyle/>
          <a:p>
            <a:endParaRPr lang="pl-PL"/>
          </a:p>
        </p:txBody>
      </p:sp>
      <p:sp>
        <p:nvSpPr>
          <p:cNvPr id="6" name="Symbol zastępczy numeru slajdu 5"/>
          <p:cNvSpPr>
            <a:spLocks noGrp="1"/>
          </p:cNvSpPr>
          <p:nvPr>
            <p:ph type="sldNum" sz="quarter" idx="12"/>
          </p:nvPr>
        </p:nvSpPr>
        <p:spPr/>
        <p:txBody>
          <a:bodyPr/>
          <a:lstStyle/>
          <a:p>
            <a:fld id="{A9D111F6-2925-4EAC-9319-EBF96480090F}"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2">
        <a:schemeClr val="bg1"/>
      </p:bgRef>
    </p:bg>
    <p:spTree>
      <p:nvGrpSpPr>
        <p:cNvPr id="1" name=""/>
        <p:cNvGrpSpPr/>
        <p:nvPr/>
      </p:nvGrpSpPr>
      <p:grpSpPr>
        <a:xfrm>
          <a:off x="0" y="0"/>
          <a:ext cx="0" cy="0"/>
          <a:chOff x="0" y="0"/>
          <a:chExt cx="0" cy="0"/>
        </a:xfrm>
      </p:grpSpPr>
      <p:sp>
        <p:nvSpPr>
          <p:cNvPr id="9" name="Trójkąt prostokątny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ójkąt równoramienny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Symbol zastępczy daty 3"/>
          <p:cNvSpPr>
            <a:spLocks noGrp="1"/>
          </p:cNvSpPr>
          <p:nvPr>
            <p:ph type="dt" sz="half" idx="10"/>
          </p:nvPr>
        </p:nvSpPr>
        <p:spPr>
          <a:xfrm>
            <a:off x="6955632" y="6477000"/>
            <a:ext cx="2133600" cy="304800"/>
          </a:xfrm>
        </p:spPr>
        <p:txBody>
          <a:bodyPr/>
          <a:lstStyle/>
          <a:p>
            <a:fld id="{CAE8389D-982F-44DC-93DD-3787ECB959D5}" type="datetimeFigureOut">
              <a:rPr lang="pl-PL" smtClean="0"/>
              <a:t>2018-11-30</a:t>
            </a:fld>
            <a:endParaRPr lang="pl-PL"/>
          </a:p>
        </p:txBody>
      </p:sp>
      <p:sp>
        <p:nvSpPr>
          <p:cNvPr id="5" name="Symbol zastępczy stopki 4"/>
          <p:cNvSpPr>
            <a:spLocks noGrp="1"/>
          </p:cNvSpPr>
          <p:nvPr>
            <p:ph type="ftr" sz="quarter" idx="11"/>
          </p:nvPr>
        </p:nvSpPr>
        <p:spPr>
          <a:xfrm>
            <a:off x="2619376" y="6480969"/>
            <a:ext cx="4260056" cy="300831"/>
          </a:xfrm>
        </p:spPr>
        <p:txBody>
          <a:bodyPr/>
          <a:lstStyle/>
          <a:p>
            <a:endParaRPr lang="pl-PL"/>
          </a:p>
        </p:txBody>
      </p:sp>
      <p:sp>
        <p:nvSpPr>
          <p:cNvPr id="6" name="Symbol zastępczy numeru slajdu 5"/>
          <p:cNvSpPr>
            <a:spLocks noGrp="1"/>
          </p:cNvSpPr>
          <p:nvPr>
            <p:ph type="sldNum" sz="quarter" idx="12"/>
          </p:nvPr>
        </p:nvSpPr>
        <p:spPr>
          <a:xfrm>
            <a:off x="8451056" y="809624"/>
            <a:ext cx="502920" cy="300831"/>
          </a:xfrm>
        </p:spPr>
        <p:txBody>
          <a:bodyPr/>
          <a:lstStyle/>
          <a:p>
            <a:fld id="{A9D111F6-2925-4EAC-9319-EBF96480090F}" type="slidenum">
              <a:rPr lang="pl-PL" smtClean="0"/>
              <a:t>‹#›</a:t>
            </a:fld>
            <a:endParaRPr lang="pl-PL"/>
          </a:p>
        </p:txBody>
      </p:sp>
      <p:cxnSp>
        <p:nvCxnSpPr>
          <p:cNvPr id="11" name="Łącznik prostoliniowy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Łącznik prostoliniowy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ytuł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marL="0" algn="l">
              <a:defRPr/>
            </a:lvl1p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4791456" y="6480969"/>
            <a:ext cx="2133600" cy="301752"/>
          </a:xfrm>
        </p:spPr>
        <p:txBody>
          <a:bodyPr/>
          <a:lstStyle/>
          <a:p>
            <a:fld id="{CAE8389D-982F-44DC-93DD-3787ECB959D5}" type="datetimeFigureOut">
              <a:rPr lang="pl-PL" smtClean="0"/>
              <a:t>2018-11-30</a:t>
            </a:fld>
            <a:endParaRPr lang="pl-PL"/>
          </a:p>
        </p:txBody>
      </p:sp>
      <p:sp>
        <p:nvSpPr>
          <p:cNvPr id="6" name="Symbol zastępczy stopki 5"/>
          <p:cNvSpPr>
            <a:spLocks noGrp="1"/>
          </p:cNvSpPr>
          <p:nvPr>
            <p:ph type="ftr" sz="quarter" idx="11"/>
          </p:nvPr>
        </p:nvSpPr>
        <p:spPr>
          <a:xfrm>
            <a:off x="457200" y="6480969"/>
            <a:ext cx="4260056" cy="301752"/>
          </a:xfrm>
        </p:spPr>
        <p:txBody>
          <a:bodyPr/>
          <a:lstStyle/>
          <a:p>
            <a:endParaRPr lang="pl-PL"/>
          </a:p>
        </p:txBody>
      </p:sp>
      <p:sp>
        <p:nvSpPr>
          <p:cNvPr id="7" name="Symbol zastępczy numeru slajdu 6"/>
          <p:cNvSpPr>
            <a:spLocks noGrp="1"/>
          </p:cNvSpPr>
          <p:nvPr>
            <p:ph type="sldNum" sz="quarter" idx="12"/>
          </p:nvPr>
        </p:nvSpPr>
        <p:spPr>
          <a:xfrm>
            <a:off x="7589520" y="6480969"/>
            <a:ext cx="502920" cy="301752"/>
          </a:xfrm>
        </p:spPr>
        <p:txBody>
          <a:bodyPr/>
          <a:lstStyle/>
          <a:p>
            <a:fld id="{A9D111F6-2925-4EAC-9319-EBF96480090F}"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a:xfrm>
            <a:off x="4791456" y="6480969"/>
            <a:ext cx="2130552" cy="301752"/>
          </a:xfrm>
        </p:spPr>
        <p:txBody>
          <a:bodyPr/>
          <a:lstStyle/>
          <a:p>
            <a:fld id="{CAE8389D-982F-44DC-93DD-3787ECB959D5}" type="datetimeFigureOut">
              <a:rPr lang="pl-PL" smtClean="0"/>
              <a:t>2018-11-30</a:t>
            </a:fld>
            <a:endParaRPr lang="pl-PL"/>
          </a:p>
        </p:txBody>
      </p:sp>
      <p:sp>
        <p:nvSpPr>
          <p:cNvPr id="8" name="Symbol zastępczy stopki 7"/>
          <p:cNvSpPr>
            <a:spLocks noGrp="1"/>
          </p:cNvSpPr>
          <p:nvPr>
            <p:ph type="ftr" sz="quarter" idx="11"/>
          </p:nvPr>
        </p:nvSpPr>
        <p:spPr>
          <a:xfrm>
            <a:off x="457200" y="6480969"/>
            <a:ext cx="4261104" cy="301752"/>
          </a:xfrm>
        </p:spPr>
        <p:txBody>
          <a:bodyPr/>
          <a:lstStyle/>
          <a:p>
            <a:endParaRPr lang="pl-PL"/>
          </a:p>
        </p:txBody>
      </p:sp>
      <p:sp>
        <p:nvSpPr>
          <p:cNvPr id="9" name="Symbol zastępczy numeru slajdu 8"/>
          <p:cNvSpPr>
            <a:spLocks noGrp="1"/>
          </p:cNvSpPr>
          <p:nvPr>
            <p:ph type="sldNum" sz="quarter" idx="12"/>
          </p:nvPr>
        </p:nvSpPr>
        <p:spPr>
          <a:xfrm>
            <a:off x="7589520" y="6483096"/>
            <a:ext cx="502920" cy="301752"/>
          </a:xfrm>
        </p:spPr>
        <p:txBody>
          <a:bodyPr/>
          <a:lstStyle>
            <a:lvl1pPr algn="ctr">
              <a:defRPr/>
            </a:lvl1pPr>
          </a:lstStyle>
          <a:p>
            <a:fld id="{A9D111F6-2925-4EAC-9319-EBF96480090F}"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b="0"/>
            </a:lvl1p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CAE8389D-982F-44DC-93DD-3787ECB959D5}" type="datetimeFigureOut">
              <a:rPr lang="pl-PL" smtClean="0"/>
              <a:t>2018-11-30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A9D111F6-2925-4EAC-9319-EBF96480090F}"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4791456" y="6480969"/>
            <a:ext cx="2133600" cy="301752"/>
          </a:xfrm>
        </p:spPr>
        <p:txBody>
          <a:bodyPr/>
          <a:lstStyle/>
          <a:p>
            <a:fld id="{CAE8389D-982F-44DC-93DD-3787ECB959D5}" type="datetimeFigureOut">
              <a:rPr lang="pl-PL" smtClean="0"/>
              <a:t>2018-11-30</a:t>
            </a:fld>
            <a:endParaRPr lang="pl-PL"/>
          </a:p>
        </p:txBody>
      </p:sp>
      <p:sp>
        <p:nvSpPr>
          <p:cNvPr id="3" name="Symbol zastępczy stopki 2"/>
          <p:cNvSpPr>
            <a:spLocks noGrp="1"/>
          </p:cNvSpPr>
          <p:nvPr>
            <p:ph type="ftr" sz="quarter" idx="11"/>
          </p:nvPr>
        </p:nvSpPr>
        <p:spPr>
          <a:xfrm>
            <a:off x="457200" y="6481890"/>
            <a:ext cx="4260056" cy="300831"/>
          </a:xfrm>
        </p:spPr>
        <p:txBody>
          <a:bodyPr/>
          <a:lstStyle/>
          <a:p>
            <a:endParaRPr lang="pl-PL"/>
          </a:p>
        </p:txBody>
      </p:sp>
      <p:sp>
        <p:nvSpPr>
          <p:cNvPr id="4" name="Symbol zastępczy numeru slajdu 3"/>
          <p:cNvSpPr>
            <a:spLocks noGrp="1"/>
          </p:cNvSpPr>
          <p:nvPr>
            <p:ph type="sldNum" sz="quarter" idx="12"/>
          </p:nvPr>
        </p:nvSpPr>
        <p:spPr>
          <a:xfrm>
            <a:off x="7589520" y="6480969"/>
            <a:ext cx="502920" cy="301752"/>
          </a:xfrm>
        </p:spPr>
        <p:txBody>
          <a:bodyPr/>
          <a:lstStyle/>
          <a:p>
            <a:fld id="{A9D111F6-2925-4EAC-9319-EBF96480090F}"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278976" y="6556248"/>
            <a:ext cx="2133600" cy="301752"/>
          </a:xfrm>
        </p:spPr>
        <p:txBody>
          <a:bodyPr/>
          <a:lstStyle>
            <a:lvl1pPr>
              <a:defRPr sz="900"/>
            </a:lvl1pPr>
          </a:lstStyle>
          <a:p>
            <a:fld id="{CAE8389D-982F-44DC-93DD-3787ECB959D5}" type="datetimeFigureOut">
              <a:rPr lang="pl-PL" smtClean="0"/>
              <a:t>2018-11-30</a:t>
            </a:fld>
            <a:endParaRPr lang="pl-PL"/>
          </a:p>
        </p:txBody>
      </p:sp>
      <p:sp>
        <p:nvSpPr>
          <p:cNvPr id="6" name="Symbol zastępczy stopki 5"/>
          <p:cNvSpPr>
            <a:spLocks noGrp="1"/>
          </p:cNvSpPr>
          <p:nvPr>
            <p:ph type="ftr" sz="quarter" idx="11"/>
          </p:nvPr>
        </p:nvSpPr>
        <p:spPr>
          <a:xfrm>
            <a:off x="1135856" y="6556248"/>
            <a:ext cx="5143120" cy="301752"/>
          </a:xfrm>
        </p:spPr>
        <p:txBody>
          <a:bodyPr/>
          <a:lstStyle>
            <a:lvl1pPr>
              <a:defRPr sz="900"/>
            </a:lvl1pPr>
          </a:lstStyle>
          <a:p>
            <a:endParaRPr lang="pl-PL"/>
          </a:p>
        </p:txBody>
      </p:sp>
      <p:sp>
        <p:nvSpPr>
          <p:cNvPr id="7" name="Symbol zastępczy numeru slajdu 6"/>
          <p:cNvSpPr>
            <a:spLocks noGrp="1"/>
          </p:cNvSpPr>
          <p:nvPr>
            <p:ph type="sldNum" sz="quarter" idx="12"/>
          </p:nvPr>
        </p:nvSpPr>
        <p:spPr>
          <a:xfrm>
            <a:off x="8410576" y="6556248"/>
            <a:ext cx="502920" cy="301752"/>
          </a:xfrm>
        </p:spPr>
        <p:txBody>
          <a:bodyPr/>
          <a:lstStyle>
            <a:lvl1pPr>
              <a:defRPr sz="900"/>
            </a:lvl1pPr>
          </a:lstStyle>
          <a:p>
            <a:fld id="{A9D111F6-2925-4EAC-9319-EBF96480090F}"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a:xfrm>
            <a:off x="6108192" y="6556248"/>
            <a:ext cx="2103120" cy="301752"/>
          </a:xfrm>
        </p:spPr>
        <p:txBody>
          <a:bodyPr/>
          <a:lstStyle>
            <a:lvl1pPr>
              <a:defRPr sz="900"/>
            </a:lvl1pPr>
          </a:lstStyle>
          <a:p>
            <a:fld id="{CAE8389D-982F-44DC-93DD-3787ECB959D5}" type="datetimeFigureOut">
              <a:rPr lang="pl-PL" smtClean="0"/>
              <a:t>2018-11-30</a:t>
            </a:fld>
            <a:endParaRPr lang="pl-PL"/>
          </a:p>
        </p:txBody>
      </p:sp>
      <p:sp>
        <p:nvSpPr>
          <p:cNvPr id="6" name="Symbol zastępczy stopki 5"/>
          <p:cNvSpPr>
            <a:spLocks noGrp="1"/>
          </p:cNvSpPr>
          <p:nvPr>
            <p:ph type="ftr" sz="quarter" idx="11"/>
          </p:nvPr>
        </p:nvSpPr>
        <p:spPr>
          <a:xfrm>
            <a:off x="1170432" y="6557169"/>
            <a:ext cx="4948072" cy="301752"/>
          </a:xfrm>
        </p:spPr>
        <p:txBody>
          <a:bodyPr/>
          <a:lstStyle>
            <a:lvl1pPr>
              <a:defRPr sz="900"/>
            </a:lvl1pPr>
          </a:lstStyle>
          <a:p>
            <a:endParaRPr lang="pl-PL"/>
          </a:p>
        </p:txBody>
      </p:sp>
      <p:sp>
        <p:nvSpPr>
          <p:cNvPr id="7" name="Symbol zastępczy numeru slajdu 6"/>
          <p:cNvSpPr>
            <a:spLocks noGrp="1"/>
          </p:cNvSpPr>
          <p:nvPr>
            <p:ph type="sldNum" sz="quarter" idx="12"/>
          </p:nvPr>
        </p:nvSpPr>
        <p:spPr>
          <a:xfrm>
            <a:off x="8217192" y="6556248"/>
            <a:ext cx="365760" cy="301752"/>
          </a:xfrm>
        </p:spPr>
        <p:txBody>
          <a:bodyPr/>
          <a:lstStyle>
            <a:lvl1pPr algn="ctr">
              <a:defRPr sz="900"/>
            </a:lvl1pPr>
          </a:lstStyle>
          <a:p>
            <a:fld id="{A9D111F6-2925-4EAC-9319-EBF96480090F}"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ójkąt prostokątny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Łącznik prostoliniowy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Łącznik prostoliniowy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Symbol zastępczy tytułu 21"/>
          <p:cNvSpPr>
            <a:spLocks noGrp="1"/>
          </p:cNvSpPr>
          <p:nvPr>
            <p:ph type="title"/>
          </p:nvPr>
        </p:nvSpPr>
        <p:spPr>
          <a:xfrm>
            <a:off x="457200" y="267494"/>
            <a:ext cx="8229600" cy="1399032"/>
          </a:xfrm>
          <a:prstGeom prst="rect">
            <a:avLst/>
          </a:prstGeom>
        </p:spPr>
        <p:txBody>
          <a:bodyPr vert="horz" anchor="ctr">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AE8389D-982F-44DC-93DD-3787ECB959D5}" type="datetimeFigureOut">
              <a:rPr lang="pl-PL" smtClean="0"/>
              <a:t>2018-11-30</a:t>
            </a:fld>
            <a:endParaRPr lang="pl-PL"/>
          </a:p>
        </p:txBody>
      </p:sp>
      <p:sp>
        <p:nvSpPr>
          <p:cNvPr id="3" name="Symbol zastępczy stopki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pl-PL"/>
          </a:p>
        </p:txBody>
      </p:sp>
      <p:sp>
        <p:nvSpPr>
          <p:cNvPr id="23" name="Symbol zastępczy numeru slajd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9D111F6-2925-4EAC-9319-EBF96480090F}" type="slidenum">
              <a:rPr lang="pl-PL" smtClean="0"/>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40544" y="776288"/>
            <a:ext cx="8351936" cy="3156768"/>
          </a:xfrm>
        </p:spPr>
        <p:txBody>
          <a:bodyPr>
            <a:normAutofit/>
          </a:bodyPr>
          <a:lstStyle/>
          <a:p>
            <a:r>
              <a:rPr lang="pl-PL" sz="7200" dirty="0" smtClean="0"/>
              <a:t>Prawo pracy</a:t>
            </a:r>
            <a:endParaRPr lang="pl-PL" sz="7200" dirty="0"/>
          </a:p>
        </p:txBody>
      </p:sp>
    </p:spTree>
    <p:extLst>
      <p:ext uri="{BB962C8B-B14F-4D97-AF65-F5344CB8AC3E}">
        <p14:creationId xmlns:p14="http://schemas.microsoft.com/office/powerpoint/2010/main" val="391788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Uchylenie się od skutków porozumienia</a:t>
            </a:r>
            <a:endParaRPr lang="pl-PL" b="1" dirty="0"/>
          </a:p>
        </p:txBody>
      </p:sp>
      <p:sp>
        <p:nvSpPr>
          <p:cNvPr id="3" name="Symbol zastępczy zawartości 2"/>
          <p:cNvSpPr>
            <a:spLocks noGrp="1"/>
          </p:cNvSpPr>
          <p:nvPr>
            <p:ph idx="1"/>
          </p:nvPr>
        </p:nvSpPr>
        <p:spPr/>
        <p:txBody>
          <a:bodyPr/>
          <a:lstStyle/>
          <a:p>
            <a:pPr marL="64008" indent="0" algn="just">
              <a:buNone/>
            </a:pPr>
            <a:r>
              <a:rPr lang="pl-PL" dirty="0" smtClean="0"/>
              <a:t>Od rozwiązania stosunku pracy na mocy porozumienia stron pracownikowi nie przysługują żadne środki odwoławcze.</a:t>
            </a:r>
          </a:p>
          <a:p>
            <a:pPr marL="64008" indent="0" algn="just">
              <a:buNone/>
            </a:pPr>
            <a:endParaRPr lang="pl-PL" dirty="0"/>
          </a:p>
          <a:p>
            <a:pPr marL="64008" indent="0" algn="just">
              <a:buNone/>
            </a:pPr>
            <a:r>
              <a:rPr lang="pl-PL" dirty="0" smtClean="0"/>
              <a:t>Jednakże pracownik może powołać się na wadę oświadczenia woli.</a:t>
            </a:r>
            <a:endParaRPr lang="pl-PL" dirty="0"/>
          </a:p>
        </p:txBody>
      </p:sp>
    </p:spTree>
    <p:extLst>
      <p:ext uri="{BB962C8B-B14F-4D97-AF65-F5344CB8AC3E}">
        <p14:creationId xmlns:p14="http://schemas.microsoft.com/office/powerpoint/2010/main" val="681368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Wyrok Sądu Najwyższego z dnia 5 grudnia 2002 r., I PKN 582/01</a:t>
            </a:r>
            <a:endParaRPr lang="pl-PL" dirty="0"/>
          </a:p>
        </p:txBody>
      </p:sp>
      <p:sp>
        <p:nvSpPr>
          <p:cNvPr id="3" name="Symbol zastępczy zawartości 2"/>
          <p:cNvSpPr>
            <a:spLocks noGrp="1"/>
          </p:cNvSpPr>
          <p:nvPr>
            <p:ph idx="1"/>
          </p:nvPr>
        </p:nvSpPr>
        <p:spPr/>
        <p:txBody>
          <a:bodyPr/>
          <a:lstStyle/>
          <a:p>
            <a:pPr marL="64008" indent="0" algn="just">
              <a:lnSpc>
                <a:spcPct val="150000"/>
              </a:lnSpc>
              <a:buNone/>
            </a:pPr>
            <a:r>
              <a:rPr lang="pl-PL" dirty="0"/>
              <a:t>Ze zdenerwowania pracownicy w chwili składania przez nią oświadczenia woli o rozwiązaniu umowy o pracę na mocy porozumienia stron nie można wywodzić braku możliwości świadomego i swobodnego podjęcia takiej decyzji.</a:t>
            </a:r>
          </a:p>
        </p:txBody>
      </p:sp>
    </p:spTree>
    <p:extLst>
      <p:ext uri="{BB962C8B-B14F-4D97-AF65-F5344CB8AC3E}">
        <p14:creationId xmlns:p14="http://schemas.microsoft.com/office/powerpoint/2010/main" val="367996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Rozwiązanie umowy o pracę za wypowiedzeniem</a:t>
            </a:r>
            <a:endParaRPr lang="pl-PL" b="1" dirty="0"/>
          </a:p>
        </p:txBody>
      </p:sp>
      <p:sp>
        <p:nvSpPr>
          <p:cNvPr id="3" name="Symbol zastępczy zawartości 2"/>
          <p:cNvSpPr>
            <a:spLocks noGrp="1"/>
          </p:cNvSpPr>
          <p:nvPr>
            <p:ph idx="1"/>
          </p:nvPr>
        </p:nvSpPr>
        <p:spPr/>
        <p:txBody>
          <a:bodyPr/>
          <a:lstStyle/>
          <a:p>
            <a:pPr marL="64008" indent="0" algn="just">
              <a:lnSpc>
                <a:spcPct val="150000"/>
              </a:lnSpc>
              <a:buNone/>
            </a:pPr>
            <a:r>
              <a:rPr lang="pl-PL" dirty="0" smtClean="0"/>
              <a:t>Wypowiedzenie umowy o pracę jest to jednostronna oświadczenie woli </a:t>
            </a:r>
            <a:r>
              <a:rPr lang="pl-PL" dirty="0"/>
              <a:t>pracodawcy </a:t>
            </a:r>
            <a:r>
              <a:rPr lang="pl-PL" dirty="0" smtClean="0"/>
              <a:t>lub pracownika </a:t>
            </a:r>
            <a:r>
              <a:rPr lang="pl-PL" dirty="0"/>
              <a:t>prowadząca do rozwiązania </a:t>
            </a:r>
            <a:r>
              <a:rPr lang="pl-PL" dirty="0" smtClean="0"/>
              <a:t>stosunku pracy </a:t>
            </a:r>
            <a:r>
              <a:rPr lang="pl-PL" dirty="0"/>
              <a:t>po upływie okresu wypowiedzenia.</a:t>
            </a:r>
          </a:p>
        </p:txBody>
      </p:sp>
    </p:spTree>
    <p:extLst>
      <p:ext uri="{BB962C8B-B14F-4D97-AF65-F5344CB8AC3E}">
        <p14:creationId xmlns:p14="http://schemas.microsoft.com/office/powerpoint/2010/main" val="3103021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6050144"/>
          </a:xfrm>
        </p:spPr>
        <p:txBody>
          <a:bodyPr/>
          <a:lstStyle/>
          <a:p>
            <a:pPr marL="64008" indent="0" algn="just">
              <a:lnSpc>
                <a:spcPct val="150000"/>
              </a:lnSpc>
              <a:buNone/>
            </a:pPr>
            <a:r>
              <a:rPr lang="pl-PL" dirty="0" smtClean="0"/>
              <a:t>Oświadczenie woli takie uważa się za złożone z chwilą gdy doszło do drugiej strony w taki sposób, że mogła się zapoznać z jego treścią.</a:t>
            </a:r>
            <a:endParaRPr lang="pl-PL" dirty="0"/>
          </a:p>
        </p:txBody>
      </p:sp>
    </p:spTree>
    <p:extLst>
      <p:ext uri="{BB962C8B-B14F-4D97-AF65-F5344CB8AC3E}">
        <p14:creationId xmlns:p14="http://schemas.microsoft.com/office/powerpoint/2010/main" val="4225614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Forma wypowiedzenia umowy o pracę</a:t>
            </a:r>
            <a:endParaRPr lang="pl-PL" b="1" dirty="0"/>
          </a:p>
        </p:txBody>
      </p:sp>
      <p:sp>
        <p:nvSpPr>
          <p:cNvPr id="3" name="Symbol zastępczy zawartości 2"/>
          <p:cNvSpPr>
            <a:spLocks noGrp="1"/>
          </p:cNvSpPr>
          <p:nvPr>
            <p:ph idx="1"/>
          </p:nvPr>
        </p:nvSpPr>
        <p:spPr/>
        <p:txBody>
          <a:bodyPr/>
          <a:lstStyle/>
          <a:p>
            <a:pPr marL="64008" indent="0" algn="just">
              <a:lnSpc>
                <a:spcPct val="150000"/>
              </a:lnSpc>
              <a:buNone/>
            </a:pPr>
            <a:r>
              <a:rPr lang="pl-PL" dirty="0" smtClean="0"/>
              <a:t>Oświadczenie każdej ze stron o wypowiedzeniu umowy o pracę powinno nastąpić na piśmie.</a:t>
            </a:r>
            <a:endParaRPr lang="pl-PL" dirty="0"/>
          </a:p>
          <a:p>
            <a:pPr marL="64008" indent="0" algn="just">
              <a:lnSpc>
                <a:spcPct val="150000"/>
              </a:lnSpc>
              <a:buNone/>
            </a:pPr>
            <a:r>
              <a:rPr lang="pl-PL" dirty="0"/>
              <a:t>F</a:t>
            </a:r>
            <a:r>
              <a:rPr lang="pl-PL" dirty="0" smtClean="0"/>
              <a:t>ormy pisemna nie jest jednak zastrzeżona ani pod rygorem nieważności ani dla celów dowodowych.</a:t>
            </a:r>
            <a:endParaRPr lang="pl-PL" dirty="0"/>
          </a:p>
        </p:txBody>
      </p:sp>
    </p:spTree>
    <p:extLst>
      <p:ext uri="{BB962C8B-B14F-4D97-AF65-F5344CB8AC3E}">
        <p14:creationId xmlns:p14="http://schemas.microsoft.com/office/powerpoint/2010/main" val="1216134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48680"/>
            <a:ext cx="8229600" cy="5906128"/>
          </a:xfrm>
        </p:spPr>
        <p:txBody>
          <a:bodyPr/>
          <a:lstStyle/>
          <a:p>
            <a:pPr marL="64008" indent="0" algn="just">
              <a:lnSpc>
                <a:spcPct val="150000"/>
              </a:lnSpc>
              <a:buNone/>
            </a:pPr>
            <a:r>
              <a:rPr lang="pl-PL" dirty="0"/>
              <a:t>W oświadczeniu pracodawcy o wypowiedzeniu umowy o pracę zawartej na czas nieokreślony </a:t>
            </a:r>
            <a:r>
              <a:rPr lang="pl-PL" dirty="0" smtClean="0"/>
              <a:t> </a:t>
            </a:r>
            <a:r>
              <a:rPr lang="pl-PL" dirty="0"/>
              <a:t>powinna być wskazana przyczyna uzasadniająca </a:t>
            </a:r>
            <a:r>
              <a:rPr lang="pl-PL" dirty="0" smtClean="0"/>
              <a:t>wypowiedzenie. </a:t>
            </a:r>
            <a:endParaRPr lang="pl-PL" dirty="0"/>
          </a:p>
        </p:txBody>
      </p:sp>
    </p:spTree>
    <p:extLst>
      <p:ext uri="{BB962C8B-B14F-4D97-AF65-F5344CB8AC3E}">
        <p14:creationId xmlns:p14="http://schemas.microsoft.com/office/powerpoint/2010/main" val="2393506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Okresy wypowiedzenia</a:t>
            </a:r>
            <a:endParaRPr lang="pl-PL" b="1" dirty="0"/>
          </a:p>
        </p:txBody>
      </p:sp>
      <p:sp>
        <p:nvSpPr>
          <p:cNvPr id="3" name="Symbol zastępczy zawartości 2"/>
          <p:cNvSpPr>
            <a:spLocks noGrp="1"/>
          </p:cNvSpPr>
          <p:nvPr>
            <p:ph idx="1"/>
          </p:nvPr>
        </p:nvSpPr>
        <p:spPr/>
        <p:txBody>
          <a:bodyPr/>
          <a:lstStyle/>
          <a:p>
            <a:pPr marL="64008" indent="0" algn="just">
              <a:lnSpc>
                <a:spcPct val="150000"/>
              </a:lnSpc>
              <a:buNone/>
            </a:pPr>
            <a:r>
              <a:rPr lang="pl-PL" dirty="0"/>
              <a:t>Okres </a:t>
            </a:r>
            <a:r>
              <a:rPr lang="pl-PL" dirty="0" smtClean="0"/>
              <a:t>wypowiedzenia to </a:t>
            </a:r>
            <a:r>
              <a:rPr lang="pl-PL" dirty="0"/>
              <a:t>czas, po upływie którego następuje </a:t>
            </a:r>
            <a:r>
              <a:rPr lang="pl-PL" dirty="0" smtClean="0"/>
              <a:t>rozwiązanie stosunku </a:t>
            </a:r>
            <a:r>
              <a:rPr lang="pl-PL" dirty="0"/>
              <a:t>pracy na mocy </a:t>
            </a:r>
            <a:r>
              <a:rPr lang="pl-PL" dirty="0" smtClean="0"/>
              <a:t>oświadczenia wypowiadającego</a:t>
            </a:r>
            <a:r>
              <a:rPr lang="pl-PL" dirty="0"/>
              <a:t>.</a:t>
            </a:r>
          </a:p>
        </p:txBody>
      </p:sp>
    </p:spTree>
    <p:extLst>
      <p:ext uri="{BB962C8B-B14F-4D97-AF65-F5344CB8AC3E}">
        <p14:creationId xmlns:p14="http://schemas.microsoft.com/office/powerpoint/2010/main" val="2893411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8229600" cy="5978136"/>
          </a:xfrm>
        </p:spPr>
        <p:txBody>
          <a:bodyPr/>
          <a:lstStyle/>
          <a:p>
            <a:pPr marL="64008" indent="0">
              <a:buNone/>
            </a:pPr>
            <a:r>
              <a:rPr lang="pl-PL" dirty="0"/>
              <a:t>Okres wypowiedzenia umowy o pracę zawartej </a:t>
            </a:r>
            <a:r>
              <a:rPr lang="pl-PL" dirty="0" smtClean="0"/>
              <a:t>na okres </a:t>
            </a:r>
            <a:r>
              <a:rPr lang="pl-PL" dirty="0"/>
              <a:t>próbny wynosi:</a:t>
            </a:r>
          </a:p>
          <a:p>
            <a:r>
              <a:rPr lang="pl-PL" dirty="0" smtClean="0"/>
              <a:t>3 </a:t>
            </a:r>
            <a:r>
              <a:rPr lang="pl-PL" dirty="0"/>
              <a:t>dni robocze, jeżeli okres próbny nie przekracza 2</a:t>
            </a:r>
          </a:p>
          <a:p>
            <a:pPr marL="64008" indent="0">
              <a:buNone/>
            </a:pPr>
            <a:r>
              <a:rPr lang="pl-PL" dirty="0"/>
              <a:t>tygodni;</a:t>
            </a:r>
          </a:p>
          <a:p>
            <a:r>
              <a:rPr lang="pl-PL" dirty="0" smtClean="0"/>
              <a:t>1 </a:t>
            </a:r>
            <a:r>
              <a:rPr lang="pl-PL" dirty="0"/>
              <a:t>tydzień, jeżeli okres próbny jest dłuższy niż </a:t>
            </a:r>
            <a:r>
              <a:rPr lang="pl-PL" dirty="0" smtClean="0"/>
              <a:t>2 tygodnie</a:t>
            </a:r>
            <a:r>
              <a:rPr lang="pl-PL" dirty="0"/>
              <a:t>;</a:t>
            </a:r>
          </a:p>
          <a:p>
            <a:r>
              <a:rPr lang="pl-PL" dirty="0" smtClean="0"/>
              <a:t>2 </a:t>
            </a:r>
            <a:r>
              <a:rPr lang="pl-PL" dirty="0"/>
              <a:t>tygodnie, jeżeli okres próbny wynosi 3 miesiące.</a:t>
            </a:r>
          </a:p>
        </p:txBody>
      </p:sp>
    </p:spTree>
    <p:extLst>
      <p:ext uri="{BB962C8B-B14F-4D97-AF65-F5344CB8AC3E}">
        <p14:creationId xmlns:p14="http://schemas.microsoft.com/office/powerpoint/2010/main" val="2636185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8229600" cy="5978136"/>
          </a:xfrm>
        </p:spPr>
        <p:txBody>
          <a:bodyPr>
            <a:normAutofit/>
          </a:bodyPr>
          <a:lstStyle/>
          <a:p>
            <a:pPr marL="64008" indent="0">
              <a:buNone/>
            </a:pPr>
            <a:r>
              <a:rPr lang="pl-PL" dirty="0"/>
              <a:t>Okres wypowiedzenia umowy o pracę na </a:t>
            </a:r>
            <a:r>
              <a:rPr lang="pl-PL" dirty="0" smtClean="0"/>
              <a:t>czas nieokreślony </a:t>
            </a:r>
            <a:r>
              <a:rPr lang="pl-PL" dirty="0"/>
              <a:t>i na czas określony jest uzależniony </a:t>
            </a:r>
            <a:r>
              <a:rPr lang="pl-PL" dirty="0" smtClean="0"/>
              <a:t>od okresu </a:t>
            </a:r>
            <a:r>
              <a:rPr lang="pl-PL" dirty="0"/>
              <a:t>zatrudnienia u danego pracodawcy i wynosi:</a:t>
            </a:r>
          </a:p>
          <a:p>
            <a:r>
              <a:rPr lang="pl-PL" dirty="0" smtClean="0"/>
              <a:t>2 </a:t>
            </a:r>
            <a:r>
              <a:rPr lang="pl-PL" dirty="0"/>
              <a:t>tygodnie, jeżeli pracownik był zatrudniony </a:t>
            </a:r>
            <a:r>
              <a:rPr lang="pl-PL" dirty="0" smtClean="0"/>
              <a:t>krócej niż </a:t>
            </a:r>
            <a:r>
              <a:rPr lang="pl-PL" dirty="0"/>
              <a:t>6 miesięcy;</a:t>
            </a:r>
          </a:p>
          <a:p>
            <a:r>
              <a:rPr lang="pl-PL" dirty="0" smtClean="0"/>
              <a:t>1 </a:t>
            </a:r>
            <a:r>
              <a:rPr lang="pl-PL" dirty="0"/>
              <a:t>miesiąc, jeżeli pracownik był zatrudniony </a:t>
            </a:r>
            <a:r>
              <a:rPr lang="pl-PL" dirty="0" smtClean="0"/>
              <a:t>co najmniej </a:t>
            </a:r>
            <a:r>
              <a:rPr lang="pl-PL" dirty="0"/>
              <a:t>6 miesięcy;</a:t>
            </a:r>
          </a:p>
          <a:p>
            <a:r>
              <a:rPr lang="pl-PL" dirty="0" smtClean="0"/>
              <a:t>3 </a:t>
            </a:r>
            <a:r>
              <a:rPr lang="pl-PL" dirty="0"/>
              <a:t>miesiące, jeżeli pracownik był zatrudniony </a:t>
            </a:r>
            <a:r>
              <a:rPr lang="pl-PL" dirty="0" smtClean="0"/>
              <a:t>co najmniej </a:t>
            </a:r>
            <a:r>
              <a:rPr lang="pl-PL" dirty="0"/>
              <a:t>3 lata.</a:t>
            </a:r>
          </a:p>
        </p:txBody>
      </p:sp>
    </p:spTree>
    <p:extLst>
      <p:ext uri="{BB962C8B-B14F-4D97-AF65-F5344CB8AC3E}">
        <p14:creationId xmlns:p14="http://schemas.microsoft.com/office/powerpoint/2010/main" val="3290953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Termin wypowiedzenia</a:t>
            </a:r>
            <a:endParaRPr lang="pl-PL" b="1" dirty="0"/>
          </a:p>
        </p:txBody>
      </p:sp>
      <p:sp>
        <p:nvSpPr>
          <p:cNvPr id="3" name="Symbol zastępczy zawartości 2"/>
          <p:cNvSpPr>
            <a:spLocks noGrp="1"/>
          </p:cNvSpPr>
          <p:nvPr>
            <p:ph idx="1"/>
          </p:nvPr>
        </p:nvSpPr>
        <p:spPr/>
        <p:txBody>
          <a:bodyPr/>
          <a:lstStyle/>
          <a:p>
            <a:pPr marL="64008" indent="0" algn="just">
              <a:lnSpc>
                <a:spcPct val="150000"/>
              </a:lnSpc>
              <a:buNone/>
            </a:pPr>
            <a:r>
              <a:rPr lang="pl-PL" dirty="0"/>
              <a:t>Termin </a:t>
            </a:r>
            <a:r>
              <a:rPr lang="pl-PL" dirty="0" smtClean="0"/>
              <a:t>wypowiedzenia to </a:t>
            </a:r>
            <a:r>
              <a:rPr lang="pl-PL" dirty="0"/>
              <a:t>określony w </a:t>
            </a:r>
            <a:r>
              <a:rPr lang="pl-PL" dirty="0" smtClean="0"/>
              <a:t>Kodeksie pracy dzień</a:t>
            </a:r>
            <a:r>
              <a:rPr lang="pl-PL" dirty="0"/>
              <a:t>, w którym kończy się </a:t>
            </a:r>
            <a:r>
              <a:rPr lang="pl-PL" dirty="0" smtClean="0"/>
              <a:t>okres wypowiedzenia.</a:t>
            </a:r>
          </a:p>
          <a:p>
            <a:pPr marL="64008" indent="0" algn="just">
              <a:lnSpc>
                <a:spcPct val="150000"/>
              </a:lnSpc>
              <a:buNone/>
            </a:pPr>
            <a:r>
              <a:rPr lang="pl-PL" dirty="0" smtClean="0"/>
              <a:t>Termin ten nie występuje w Kodeksie pracy, natomiast powszechnie jest spotykany w piśmiennictwie prawniczym.</a:t>
            </a:r>
            <a:endParaRPr lang="pl-PL" dirty="0"/>
          </a:p>
        </p:txBody>
      </p:sp>
    </p:spTree>
    <p:extLst>
      <p:ext uri="{BB962C8B-B14F-4D97-AF65-F5344CB8AC3E}">
        <p14:creationId xmlns:p14="http://schemas.microsoft.com/office/powerpoint/2010/main" val="1380854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Ustanie stosunku pracy</a:t>
            </a:r>
            <a:endParaRPr lang="pl-PL" b="1" dirty="0"/>
          </a:p>
        </p:txBody>
      </p:sp>
      <p:sp>
        <p:nvSpPr>
          <p:cNvPr id="3" name="Symbol zastępczy zawartości 2"/>
          <p:cNvSpPr>
            <a:spLocks noGrp="1"/>
          </p:cNvSpPr>
          <p:nvPr>
            <p:ph idx="1"/>
          </p:nvPr>
        </p:nvSpPr>
        <p:spPr/>
        <p:txBody>
          <a:bodyPr/>
          <a:lstStyle/>
          <a:p>
            <a:pPr marL="64008" indent="0" algn="just">
              <a:lnSpc>
                <a:spcPct val="150000"/>
              </a:lnSpc>
              <a:buNone/>
            </a:pPr>
            <a:r>
              <a:rPr lang="pl-PL" dirty="0" smtClean="0"/>
              <a:t>Ustanie stosunku pracy obejmuje:</a:t>
            </a:r>
          </a:p>
          <a:p>
            <a:pPr algn="just">
              <a:lnSpc>
                <a:spcPct val="150000"/>
              </a:lnSpc>
            </a:pPr>
            <a:r>
              <a:rPr lang="pl-PL" dirty="0"/>
              <a:t>r</a:t>
            </a:r>
            <a:r>
              <a:rPr lang="pl-PL" dirty="0" smtClean="0"/>
              <a:t>ozwiązanie stosunku pracy;</a:t>
            </a:r>
          </a:p>
          <a:p>
            <a:pPr algn="just">
              <a:lnSpc>
                <a:spcPct val="150000"/>
              </a:lnSpc>
            </a:pPr>
            <a:r>
              <a:rPr lang="pl-PL" dirty="0"/>
              <a:t>w</a:t>
            </a:r>
            <a:r>
              <a:rPr lang="pl-PL" dirty="0" smtClean="0"/>
              <a:t>ygaśnięcie stosunku pracy.</a:t>
            </a:r>
            <a:endParaRPr lang="pl-PL" dirty="0"/>
          </a:p>
        </p:txBody>
      </p:sp>
    </p:spTree>
    <p:extLst>
      <p:ext uri="{BB962C8B-B14F-4D97-AF65-F5344CB8AC3E}">
        <p14:creationId xmlns:p14="http://schemas.microsoft.com/office/powerpoint/2010/main" val="1003862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8229600" cy="5978136"/>
          </a:xfrm>
        </p:spPr>
        <p:txBody>
          <a:bodyPr/>
          <a:lstStyle/>
          <a:p>
            <a:pPr marL="64008" indent="0" algn="just">
              <a:lnSpc>
                <a:spcPct val="150000"/>
              </a:lnSpc>
              <a:buNone/>
            </a:pPr>
            <a:r>
              <a:rPr lang="pl-PL" dirty="0"/>
              <a:t>Okres wypowiedzenia umowy o pracę obejmujący tydzień lub miesiąc albo ich wielokrotność kończy się odpowiednio w sobotę lub w ostatnim dniu miesiąca.</a:t>
            </a:r>
          </a:p>
        </p:txBody>
      </p:sp>
    </p:spTree>
    <p:extLst>
      <p:ext uri="{BB962C8B-B14F-4D97-AF65-F5344CB8AC3E}">
        <p14:creationId xmlns:p14="http://schemas.microsoft.com/office/powerpoint/2010/main" val="3466886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8229600" cy="5978136"/>
          </a:xfrm>
        </p:spPr>
        <p:txBody>
          <a:bodyPr/>
          <a:lstStyle/>
          <a:p>
            <a:pPr marL="64008" indent="0" algn="just">
              <a:lnSpc>
                <a:spcPct val="150000"/>
              </a:lnSpc>
              <a:buNone/>
            </a:pPr>
            <a:r>
              <a:rPr lang="pl-PL" dirty="0" smtClean="0"/>
              <a:t>W Kodeksie pracy nie określono w szczególny sposób dnia, w  którym kończy się okres wypowiedzenia wynoszący 3 dni robocze. Upływ tego okresu wypowiedzenia ustala się zgodnie z przepisami Kodeksu cywilnego. </a:t>
            </a:r>
            <a:endParaRPr lang="pl-PL" dirty="0"/>
          </a:p>
        </p:txBody>
      </p:sp>
    </p:spTree>
    <p:extLst>
      <p:ext uri="{BB962C8B-B14F-4D97-AF65-F5344CB8AC3E}">
        <p14:creationId xmlns:p14="http://schemas.microsoft.com/office/powerpoint/2010/main" val="2236487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Powszechna ochrona przed wypowiedzeniem</a:t>
            </a:r>
            <a:endParaRPr lang="pl-PL" b="1" dirty="0"/>
          </a:p>
        </p:txBody>
      </p:sp>
      <p:sp>
        <p:nvSpPr>
          <p:cNvPr id="3" name="Symbol zastępczy zawartości 2"/>
          <p:cNvSpPr>
            <a:spLocks noGrp="1"/>
          </p:cNvSpPr>
          <p:nvPr>
            <p:ph idx="1"/>
          </p:nvPr>
        </p:nvSpPr>
        <p:spPr/>
        <p:txBody>
          <a:bodyPr/>
          <a:lstStyle/>
          <a:p>
            <a:pPr marL="64008" indent="0" algn="just">
              <a:lnSpc>
                <a:spcPct val="150000"/>
              </a:lnSpc>
              <a:buNone/>
            </a:pPr>
            <a:r>
              <a:rPr lang="pl-PL" dirty="0" smtClean="0"/>
              <a:t>Powszechna ochrona przed wypowiedzeniem dotyczy pracowników zatrudnionych na podstawie umów o pracę na czas nieokreślony.</a:t>
            </a:r>
            <a:endParaRPr lang="pl-PL" dirty="0"/>
          </a:p>
        </p:txBody>
      </p:sp>
    </p:spTree>
    <p:extLst>
      <p:ext uri="{BB962C8B-B14F-4D97-AF65-F5344CB8AC3E}">
        <p14:creationId xmlns:p14="http://schemas.microsoft.com/office/powerpoint/2010/main" val="28636951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48680"/>
            <a:ext cx="8229600" cy="5906128"/>
          </a:xfrm>
        </p:spPr>
        <p:txBody>
          <a:bodyPr/>
          <a:lstStyle/>
          <a:p>
            <a:pPr marL="64008" indent="0" algn="just">
              <a:buNone/>
            </a:pPr>
            <a:r>
              <a:rPr lang="pl-PL" dirty="0" smtClean="0"/>
              <a:t>Powszechna ochrona przed wypowiedzeniem polega na wprowadzeniu następujących obowiązków:</a:t>
            </a:r>
          </a:p>
          <a:p>
            <a:pPr algn="just"/>
            <a:r>
              <a:rPr lang="pl-PL" dirty="0" smtClean="0"/>
              <a:t>uzasadnienia wypowiedzenia;</a:t>
            </a:r>
            <a:endParaRPr lang="pl-PL" dirty="0"/>
          </a:p>
          <a:p>
            <a:pPr algn="just"/>
            <a:r>
              <a:rPr lang="pl-PL" dirty="0" smtClean="0"/>
              <a:t>uprzedniej </a:t>
            </a:r>
            <a:r>
              <a:rPr lang="pl-PL" dirty="0"/>
              <a:t>konsultacji wypowiedzenia z</a:t>
            </a:r>
          </a:p>
          <a:p>
            <a:pPr marL="64008" indent="0" algn="just">
              <a:buNone/>
            </a:pPr>
            <a:r>
              <a:rPr lang="pl-PL" dirty="0"/>
              <a:t>zakładową organizacją związkową.</a:t>
            </a:r>
          </a:p>
          <a:p>
            <a:pPr algn="just"/>
            <a:endParaRPr lang="pl-PL" dirty="0"/>
          </a:p>
        </p:txBody>
      </p:sp>
    </p:spTree>
    <p:extLst>
      <p:ext uri="{BB962C8B-B14F-4D97-AF65-F5344CB8AC3E}">
        <p14:creationId xmlns:p14="http://schemas.microsoft.com/office/powerpoint/2010/main" val="26632701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92696"/>
            <a:ext cx="8229600" cy="5762112"/>
          </a:xfrm>
        </p:spPr>
        <p:txBody>
          <a:bodyPr/>
          <a:lstStyle/>
          <a:p>
            <a:pPr marL="64008" indent="0" algn="just">
              <a:lnSpc>
                <a:spcPct val="150000"/>
              </a:lnSpc>
              <a:buNone/>
            </a:pPr>
            <a:r>
              <a:rPr lang="pl-PL" dirty="0"/>
              <a:t>W oświadczeniu pracodawcy o wypowiedzeniu umowy o pracę zawartej na czas nieokreślony lub o rozwiązaniu umowy o pracę bez wypowiedzenia powinna być wskazana przyczyna uzasadniająca wypowiedzenie lub rozwiązanie umowy.</a:t>
            </a:r>
          </a:p>
        </p:txBody>
      </p:sp>
    </p:spTree>
    <p:extLst>
      <p:ext uri="{BB962C8B-B14F-4D97-AF65-F5344CB8AC3E}">
        <p14:creationId xmlns:p14="http://schemas.microsoft.com/office/powerpoint/2010/main" val="3146271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Wyrok Sądu Najwyższego z dnia 19 stycznia 2000 r., I PKN 481/99</a:t>
            </a:r>
            <a:endParaRPr lang="pl-PL" dirty="0"/>
          </a:p>
        </p:txBody>
      </p:sp>
      <p:sp>
        <p:nvSpPr>
          <p:cNvPr id="3" name="Symbol zastępczy zawartości 2"/>
          <p:cNvSpPr>
            <a:spLocks noGrp="1"/>
          </p:cNvSpPr>
          <p:nvPr>
            <p:ph idx="1"/>
          </p:nvPr>
        </p:nvSpPr>
        <p:spPr/>
        <p:txBody>
          <a:bodyPr/>
          <a:lstStyle/>
          <a:p>
            <a:pPr marL="64008" indent="0" algn="just">
              <a:lnSpc>
                <a:spcPct val="150000"/>
              </a:lnSpc>
              <a:buNone/>
            </a:pPr>
            <a:r>
              <a:rPr lang="pl-PL" dirty="0"/>
              <a:t>Naruszenie art. 30 § 4 KP może polegać na niewskazaniu w ogóle przyczyny rozwiązania umowy o pracę lub na pozornym, niewystarczająco jasnym i konkretnym jej wskazaniu. </a:t>
            </a:r>
          </a:p>
        </p:txBody>
      </p:sp>
    </p:spTree>
    <p:extLst>
      <p:ext uri="{BB962C8B-B14F-4D97-AF65-F5344CB8AC3E}">
        <p14:creationId xmlns:p14="http://schemas.microsoft.com/office/powerpoint/2010/main" val="35056764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smtClean="0"/>
              <a:t>Wyrok Sądu Najwyższego z dnia 14 września 1998 r., I PKN322/98</a:t>
            </a:r>
            <a:endParaRPr lang="pl-PL" dirty="0"/>
          </a:p>
        </p:txBody>
      </p:sp>
      <p:sp>
        <p:nvSpPr>
          <p:cNvPr id="3" name="Symbol zastępczy zawartości 2"/>
          <p:cNvSpPr>
            <a:spLocks noGrp="1"/>
          </p:cNvSpPr>
          <p:nvPr>
            <p:ph idx="1"/>
          </p:nvPr>
        </p:nvSpPr>
        <p:spPr/>
        <p:txBody>
          <a:bodyPr/>
          <a:lstStyle/>
          <a:p>
            <a:pPr marL="64008" indent="0" algn="just">
              <a:buNone/>
            </a:pPr>
            <a:r>
              <a:rPr lang="pl-PL" dirty="0" smtClean="0"/>
              <a:t>Naruszenie </a:t>
            </a:r>
            <a:r>
              <a:rPr lang="pl-PL" dirty="0"/>
              <a:t>przez pracownika zatrudnionego na stanowisku kierowniczym przepisów (zasad) bezpieczeństwa i higieny pracy, zwłaszcza w sposób prowadzący do zagrożenia życia lub zdrowia pracowników, jest przyczyną uzasadniającą wypowiedzenie przez pracodawcę umowy na czas </a:t>
            </a:r>
            <a:r>
              <a:rPr lang="pl-PL" dirty="0" smtClean="0"/>
              <a:t>nieokreślony.</a:t>
            </a:r>
            <a:endParaRPr lang="pl-PL" dirty="0"/>
          </a:p>
        </p:txBody>
      </p:sp>
    </p:spTree>
    <p:extLst>
      <p:ext uri="{BB962C8B-B14F-4D97-AF65-F5344CB8AC3E}">
        <p14:creationId xmlns:p14="http://schemas.microsoft.com/office/powerpoint/2010/main" val="38547658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smtClean="0"/>
              <a:t>Uchwała 7 sędziów Sądu Najwyższego z dnia 21 stycznia 2009 r., II PZP 13/08</a:t>
            </a:r>
            <a:endParaRPr lang="pl-PL" dirty="0"/>
          </a:p>
        </p:txBody>
      </p:sp>
      <p:sp>
        <p:nvSpPr>
          <p:cNvPr id="3" name="Symbol zastępczy zawartości 2"/>
          <p:cNvSpPr>
            <a:spLocks noGrp="1"/>
          </p:cNvSpPr>
          <p:nvPr>
            <p:ph idx="1"/>
          </p:nvPr>
        </p:nvSpPr>
        <p:spPr/>
        <p:txBody>
          <a:bodyPr/>
          <a:lstStyle/>
          <a:p>
            <a:pPr marL="64008" indent="0">
              <a:buNone/>
            </a:pPr>
            <a:r>
              <a:rPr lang="pl-PL" dirty="0"/>
              <a:t>Osiągnięcie wieku emerytalnego i nabycie prawa do emerytury nie może stanowić wyłącznej przyczyny wypowiedzenia umowy o pracę przez </a:t>
            </a:r>
            <a:r>
              <a:rPr lang="pl-PL" dirty="0" smtClean="0"/>
              <a:t>pracodawcę (art. 45 § 1 </a:t>
            </a:r>
            <a:r>
              <a:rPr lang="pl-PL" dirty="0" err="1" smtClean="0"/>
              <a:t>k.p</a:t>
            </a:r>
            <a:r>
              <a:rPr lang="pl-PL" dirty="0" smtClean="0"/>
              <a:t>.).</a:t>
            </a:r>
            <a:endParaRPr lang="pl-PL" dirty="0"/>
          </a:p>
        </p:txBody>
      </p:sp>
    </p:spTree>
    <p:extLst>
      <p:ext uri="{BB962C8B-B14F-4D97-AF65-F5344CB8AC3E}">
        <p14:creationId xmlns:p14="http://schemas.microsoft.com/office/powerpoint/2010/main" val="16500005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smtClean="0"/>
              <a:t>Konsultacja zamiaru wypowiedzenia stosunku pracy</a:t>
            </a:r>
            <a:endParaRPr lang="pl-PL" b="1" dirty="0"/>
          </a:p>
        </p:txBody>
      </p:sp>
      <p:sp>
        <p:nvSpPr>
          <p:cNvPr id="3" name="Symbol zastępczy zawartości 2"/>
          <p:cNvSpPr>
            <a:spLocks noGrp="1"/>
          </p:cNvSpPr>
          <p:nvPr>
            <p:ph idx="1"/>
          </p:nvPr>
        </p:nvSpPr>
        <p:spPr/>
        <p:txBody>
          <a:bodyPr>
            <a:normAutofit lnSpcReduction="10000"/>
          </a:bodyPr>
          <a:lstStyle/>
          <a:p>
            <a:pPr marL="64008" indent="0" algn="just">
              <a:lnSpc>
                <a:spcPct val="150000"/>
              </a:lnSpc>
              <a:buNone/>
            </a:pPr>
            <a:r>
              <a:rPr lang="pl-PL" dirty="0" smtClean="0"/>
              <a:t>O </a:t>
            </a:r>
            <a:r>
              <a:rPr lang="pl-PL" dirty="0"/>
              <a:t>zamiarze wypowiedzenia pracownikowi umowy o pracę zawartej na czas nieokreślony pracodawca zawiadamia na piśmie reprezentującą pracownika zakładową organizację związkową, podając przyczynę uzasadniającą rozwiązanie umowy.</a:t>
            </a:r>
          </a:p>
        </p:txBody>
      </p:sp>
    </p:spTree>
    <p:extLst>
      <p:ext uri="{BB962C8B-B14F-4D97-AF65-F5344CB8AC3E}">
        <p14:creationId xmlns:p14="http://schemas.microsoft.com/office/powerpoint/2010/main" val="38349138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smtClean="0"/>
              <a:t>Konsultacja zamiaru wypowiedzenia stosunku pracy c.d.</a:t>
            </a:r>
            <a:endParaRPr lang="pl-PL" b="1" dirty="0"/>
          </a:p>
        </p:txBody>
      </p:sp>
      <p:sp>
        <p:nvSpPr>
          <p:cNvPr id="3" name="Symbol zastępczy zawartości 2"/>
          <p:cNvSpPr>
            <a:spLocks noGrp="1"/>
          </p:cNvSpPr>
          <p:nvPr>
            <p:ph idx="1"/>
          </p:nvPr>
        </p:nvSpPr>
        <p:spPr/>
        <p:txBody>
          <a:bodyPr/>
          <a:lstStyle/>
          <a:p>
            <a:pPr marL="64008" indent="0" algn="just">
              <a:lnSpc>
                <a:spcPct val="150000"/>
              </a:lnSpc>
              <a:buNone/>
            </a:pPr>
            <a:r>
              <a:rPr lang="pl-PL" dirty="0"/>
              <a:t>Jeżeli zakładowa organizacja związkowa uważa, że wypowiedzenie byłoby nieuzasadnione, może w ciągu 5 dni od otrzymania zawiadomienia zgłosić na piśmie pracodawcy umotywowane zastrzeżenia.</a:t>
            </a:r>
          </a:p>
        </p:txBody>
      </p:sp>
    </p:spTree>
    <p:extLst>
      <p:ext uri="{BB962C8B-B14F-4D97-AF65-F5344CB8AC3E}">
        <p14:creationId xmlns:p14="http://schemas.microsoft.com/office/powerpoint/2010/main" val="41611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48680"/>
            <a:ext cx="8229600" cy="5906128"/>
          </a:xfrm>
        </p:spPr>
        <p:txBody>
          <a:bodyPr/>
          <a:lstStyle/>
          <a:p>
            <a:pPr marL="64008" indent="0" algn="just">
              <a:buNone/>
            </a:pPr>
            <a:r>
              <a:rPr lang="pl-PL" dirty="0" smtClean="0"/>
              <a:t>Umowa o pracę rozwiązuje się:</a:t>
            </a:r>
          </a:p>
          <a:p>
            <a:pPr algn="just"/>
            <a:r>
              <a:rPr lang="pl-PL" dirty="0"/>
              <a:t>n</a:t>
            </a:r>
            <a:r>
              <a:rPr lang="pl-PL" dirty="0" smtClean="0"/>
              <a:t>a mocy porozumienia stron;</a:t>
            </a:r>
          </a:p>
          <a:p>
            <a:pPr algn="just"/>
            <a:r>
              <a:rPr lang="pl-PL" dirty="0" smtClean="0"/>
              <a:t>przez oświadczenie jednej ze stron z zachowaniem okresu wypowiedzenia (rozwiązanie umowy o pracę za wypowiedzeniem);</a:t>
            </a:r>
          </a:p>
          <a:p>
            <a:pPr algn="just"/>
            <a:r>
              <a:rPr lang="pl-PL" dirty="0"/>
              <a:t>p</a:t>
            </a:r>
            <a:r>
              <a:rPr lang="pl-PL" dirty="0" smtClean="0"/>
              <a:t>rzez oświadczenie jednej ze stron bez zachowania okresu </a:t>
            </a:r>
            <a:r>
              <a:rPr lang="pl-PL" dirty="0" smtClean="0"/>
              <a:t>wypowiedzenia (rozwiązanie umowy o pracę bez wypowiedzenia);</a:t>
            </a:r>
          </a:p>
          <a:p>
            <a:pPr algn="just"/>
            <a:r>
              <a:rPr lang="pl-PL" dirty="0" smtClean="0"/>
              <a:t>z upływem czasu na który była zawarta.</a:t>
            </a:r>
            <a:endParaRPr lang="pl-PL" dirty="0"/>
          </a:p>
        </p:txBody>
      </p:sp>
    </p:spTree>
    <p:extLst>
      <p:ext uri="{BB962C8B-B14F-4D97-AF65-F5344CB8AC3E}">
        <p14:creationId xmlns:p14="http://schemas.microsoft.com/office/powerpoint/2010/main" val="3473544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smtClean="0"/>
              <a:t>Konsultacja zamiaru wypowiedzenia stosunku pracy c.d.</a:t>
            </a:r>
            <a:endParaRPr lang="pl-PL" b="1" dirty="0"/>
          </a:p>
        </p:txBody>
      </p:sp>
      <p:sp>
        <p:nvSpPr>
          <p:cNvPr id="3" name="Symbol zastępczy zawartości 2"/>
          <p:cNvSpPr>
            <a:spLocks noGrp="1"/>
          </p:cNvSpPr>
          <p:nvPr>
            <p:ph idx="1"/>
          </p:nvPr>
        </p:nvSpPr>
        <p:spPr/>
        <p:txBody>
          <a:bodyPr/>
          <a:lstStyle/>
          <a:p>
            <a:pPr marL="64008" indent="0" algn="just">
              <a:lnSpc>
                <a:spcPct val="150000"/>
              </a:lnSpc>
              <a:buNone/>
            </a:pPr>
            <a:r>
              <a:rPr lang="pl-PL" dirty="0" smtClean="0"/>
              <a:t>Po </a:t>
            </a:r>
            <a:r>
              <a:rPr lang="pl-PL" dirty="0"/>
              <a:t>rozpatrzeniu stanowiska organizacji związkowej, a także w razie niezajęcia przez nią stanowiska w ustalonym terminie, pracodawca podejmuje decyzję w sprawie wypowiedzenia.</a:t>
            </a:r>
          </a:p>
        </p:txBody>
      </p:sp>
    </p:spTree>
    <p:extLst>
      <p:ext uri="{BB962C8B-B14F-4D97-AF65-F5344CB8AC3E}">
        <p14:creationId xmlns:p14="http://schemas.microsoft.com/office/powerpoint/2010/main" val="41513814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Uchwała Sądu Najwyższego z dnia 19 maja 1978 r., V PZP6/77</a:t>
            </a:r>
            <a:endParaRPr lang="pl-PL" dirty="0"/>
          </a:p>
        </p:txBody>
      </p:sp>
      <p:sp>
        <p:nvSpPr>
          <p:cNvPr id="3" name="Symbol zastępczy zawartości 2"/>
          <p:cNvSpPr>
            <a:spLocks noGrp="1"/>
          </p:cNvSpPr>
          <p:nvPr>
            <p:ph idx="1"/>
          </p:nvPr>
        </p:nvSpPr>
        <p:spPr/>
        <p:txBody>
          <a:bodyPr/>
          <a:lstStyle/>
          <a:p>
            <a:pPr marL="64008" indent="0" algn="just">
              <a:lnSpc>
                <a:spcPct val="150000"/>
              </a:lnSpc>
              <a:buNone/>
            </a:pPr>
            <a:r>
              <a:rPr lang="pl-PL" dirty="0"/>
              <a:t>Przewidziana w art. 38 § 1 </a:t>
            </a:r>
            <a:r>
              <a:rPr lang="pl-PL" dirty="0" err="1"/>
              <a:t>k.p</a:t>
            </a:r>
            <a:r>
              <a:rPr lang="pl-PL" dirty="0"/>
              <a:t>. forma pisemna dotyczy zarówno zawiadomienia rady zakładowej o zamiarze wypowiedzenia pracownikowi umowy o pracę, jak i podania przyczyny, uzasadniającej rozwiązanie umowy.</a:t>
            </a:r>
          </a:p>
        </p:txBody>
      </p:sp>
    </p:spTree>
    <p:extLst>
      <p:ext uri="{BB962C8B-B14F-4D97-AF65-F5344CB8AC3E}">
        <p14:creationId xmlns:p14="http://schemas.microsoft.com/office/powerpoint/2010/main" val="2487967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Szczególna ochrona przed wypowiedzeniem</a:t>
            </a:r>
            <a:endParaRPr lang="pl-PL" b="1" dirty="0"/>
          </a:p>
        </p:txBody>
      </p:sp>
      <p:sp>
        <p:nvSpPr>
          <p:cNvPr id="3" name="Symbol zastępczy zawartości 2"/>
          <p:cNvSpPr>
            <a:spLocks noGrp="1"/>
          </p:cNvSpPr>
          <p:nvPr>
            <p:ph idx="1"/>
          </p:nvPr>
        </p:nvSpPr>
        <p:spPr/>
        <p:txBody>
          <a:bodyPr>
            <a:normAutofit lnSpcReduction="10000"/>
          </a:bodyPr>
          <a:lstStyle/>
          <a:p>
            <a:pPr marL="64008" indent="0" algn="just">
              <a:buNone/>
            </a:pPr>
            <a:r>
              <a:rPr lang="pl-PL" dirty="0"/>
              <a:t>Pracodawca nie może wypowiedzieć umowy o pracę pracownikowi, któremu brakuje nie więcej niż 4 lata do osiągnięcia wieku emerytalnego, jeżeli okres zatrudnienia umożliwia mu uzyskanie prawa do emerytury z osiągnięciem tego wieku</a:t>
            </a:r>
            <a:r>
              <a:rPr lang="pl-PL" dirty="0" smtClean="0"/>
              <a:t>.</a:t>
            </a:r>
          </a:p>
          <a:p>
            <a:pPr marL="64008" indent="0" algn="just">
              <a:buNone/>
            </a:pPr>
            <a:r>
              <a:rPr lang="pl-PL" dirty="0"/>
              <a:t>Ochrona nie obowiązuje w razie uzyskania </a:t>
            </a:r>
            <a:r>
              <a:rPr lang="pl-PL" dirty="0" smtClean="0"/>
              <a:t>przez pracownika </a:t>
            </a:r>
            <a:r>
              <a:rPr lang="pl-PL" dirty="0"/>
              <a:t>prawa do renty z tytułu </a:t>
            </a:r>
            <a:r>
              <a:rPr lang="pl-PL" dirty="0" smtClean="0"/>
              <a:t>całkowitej niezdolności </a:t>
            </a:r>
            <a:r>
              <a:rPr lang="pl-PL" dirty="0"/>
              <a:t>do </a:t>
            </a:r>
            <a:r>
              <a:rPr lang="pl-PL" dirty="0" smtClean="0"/>
              <a:t>pracy.</a:t>
            </a:r>
            <a:endParaRPr lang="pl-PL" dirty="0"/>
          </a:p>
        </p:txBody>
      </p:sp>
    </p:spTree>
    <p:extLst>
      <p:ext uri="{BB962C8B-B14F-4D97-AF65-F5344CB8AC3E}">
        <p14:creationId xmlns:p14="http://schemas.microsoft.com/office/powerpoint/2010/main" val="42603363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Szczególna ochrona przed wypowiedzeniem c.d.</a:t>
            </a:r>
            <a:endParaRPr lang="pl-PL" b="1" dirty="0"/>
          </a:p>
        </p:txBody>
      </p:sp>
      <p:sp>
        <p:nvSpPr>
          <p:cNvPr id="3" name="Symbol zastępczy zawartości 2"/>
          <p:cNvSpPr>
            <a:spLocks noGrp="1"/>
          </p:cNvSpPr>
          <p:nvPr>
            <p:ph idx="1"/>
          </p:nvPr>
        </p:nvSpPr>
        <p:spPr/>
        <p:txBody>
          <a:bodyPr>
            <a:normAutofit/>
          </a:bodyPr>
          <a:lstStyle/>
          <a:p>
            <a:pPr marL="64008" indent="0" algn="just">
              <a:buNone/>
            </a:pPr>
            <a:r>
              <a:rPr lang="pl-PL" dirty="0"/>
              <a:t>Pracodawca nie może wypowiedzieć umowy </a:t>
            </a:r>
            <a:r>
              <a:rPr lang="pl-PL" dirty="0" smtClean="0"/>
              <a:t>o pracę </a:t>
            </a:r>
            <a:r>
              <a:rPr lang="pl-PL" dirty="0"/>
              <a:t>w czasie:</a:t>
            </a:r>
          </a:p>
          <a:p>
            <a:pPr algn="just"/>
            <a:r>
              <a:rPr lang="pl-PL" dirty="0" smtClean="0"/>
              <a:t> </a:t>
            </a:r>
            <a:r>
              <a:rPr lang="pl-PL" dirty="0"/>
              <a:t>urlopu pracownika,</a:t>
            </a:r>
          </a:p>
          <a:p>
            <a:pPr algn="just"/>
            <a:r>
              <a:rPr lang="pl-PL" dirty="0" smtClean="0"/>
              <a:t> </a:t>
            </a:r>
            <a:r>
              <a:rPr lang="pl-PL" dirty="0"/>
              <a:t>innej usprawiedliwionej nieobecności </a:t>
            </a:r>
            <a:r>
              <a:rPr lang="pl-PL" dirty="0" smtClean="0"/>
              <a:t>pracownika w </a:t>
            </a:r>
            <a:r>
              <a:rPr lang="pl-PL" dirty="0"/>
              <a:t>pracy, jeżeli nie upłynął jeszcze </a:t>
            </a:r>
            <a:r>
              <a:rPr lang="pl-PL" dirty="0" smtClean="0"/>
              <a:t>okres uprawniający </a:t>
            </a:r>
            <a:r>
              <a:rPr lang="pl-PL" dirty="0"/>
              <a:t>do rozwiązania umowy o pracę </a:t>
            </a:r>
            <a:r>
              <a:rPr lang="pl-PL" dirty="0" smtClean="0"/>
              <a:t>bez wypowiedzenia</a:t>
            </a:r>
            <a:r>
              <a:rPr lang="pl-PL" dirty="0"/>
              <a:t>.</a:t>
            </a:r>
          </a:p>
        </p:txBody>
      </p:sp>
    </p:spTree>
    <p:extLst>
      <p:ext uri="{BB962C8B-B14F-4D97-AF65-F5344CB8AC3E}">
        <p14:creationId xmlns:p14="http://schemas.microsoft.com/office/powerpoint/2010/main" val="33985735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Szczególna ochrona przed wypowiedzeniem c.d.</a:t>
            </a:r>
            <a:endParaRPr lang="pl-PL" b="1" dirty="0"/>
          </a:p>
        </p:txBody>
      </p:sp>
      <p:sp>
        <p:nvSpPr>
          <p:cNvPr id="3" name="Symbol zastępczy zawartości 2"/>
          <p:cNvSpPr>
            <a:spLocks noGrp="1"/>
          </p:cNvSpPr>
          <p:nvPr>
            <p:ph idx="1"/>
          </p:nvPr>
        </p:nvSpPr>
        <p:spPr/>
        <p:txBody>
          <a:bodyPr>
            <a:normAutofit lnSpcReduction="10000"/>
          </a:bodyPr>
          <a:lstStyle/>
          <a:p>
            <a:pPr marL="64008" indent="0" algn="just">
              <a:buNone/>
            </a:pPr>
            <a:r>
              <a:rPr lang="pl-PL" dirty="0"/>
              <a:t>Pracodawca nie może również wypowiedzieć </a:t>
            </a:r>
            <a:r>
              <a:rPr lang="pl-PL" dirty="0" smtClean="0"/>
              <a:t>ani rozwiązać </a:t>
            </a:r>
            <a:r>
              <a:rPr lang="pl-PL" dirty="0"/>
              <a:t>umowy o pracę w okresie ciąży, a </a:t>
            </a:r>
            <a:r>
              <a:rPr lang="pl-PL" dirty="0" smtClean="0"/>
              <a:t>także w </a:t>
            </a:r>
            <a:r>
              <a:rPr lang="pl-PL" dirty="0"/>
              <a:t>okresie urlopu macierzyńskiego </a:t>
            </a:r>
            <a:r>
              <a:rPr lang="pl-PL" dirty="0" smtClean="0"/>
              <a:t>pracownicy</a:t>
            </a:r>
            <a:r>
              <a:rPr lang="pl-PL" dirty="0"/>
              <a:t>(-ka), chyba że </a:t>
            </a:r>
            <a:r>
              <a:rPr lang="pl-PL" dirty="0" smtClean="0"/>
              <a:t>zachodzą przyczyny </a:t>
            </a:r>
            <a:r>
              <a:rPr lang="pl-PL" dirty="0"/>
              <a:t>uzasadniające rozwiązanie umowy </a:t>
            </a:r>
            <a:r>
              <a:rPr lang="pl-PL" dirty="0" smtClean="0"/>
              <a:t>bez wypowiedzenia </a:t>
            </a:r>
            <a:r>
              <a:rPr lang="pl-PL" dirty="0"/>
              <a:t>z jej winy i reprezentująca</a:t>
            </a:r>
          </a:p>
          <a:p>
            <a:pPr marL="64008" indent="0" algn="just">
              <a:buNone/>
            </a:pPr>
            <a:r>
              <a:rPr lang="pl-PL" dirty="0"/>
              <a:t>pracownicę zakładowa </a:t>
            </a:r>
            <a:r>
              <a:rPr lang="pl-PL" dirty="0" smtClean="0"/>
              <a:t>organizacja związkowa wyraziła </a:t>
            </a:r>
            <a:r>
              <a:rPr lang="pl-PL" dirty="0"/>
              <a:t>zgodę na rozwiązanie umowy.</a:t>
            </a:r>
          </a:p>
        </p:txBody>
      </p:sp>
    </p:spTree>
    <p:extLst>
      <p:ext uri="{BB962C8B-B14F-4D97-AF65-F5344CB8AC3E}">
        <p14:creationId xmlns:p14="http://schemas.microsoft.com/office/powerpoint/2010/main" val="31211937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8229600" cy="5978136"/>
          </a:xfrm>
        </p:spPr>
        <p:txBody>
          <a:bodyPr>
            <a:normAutofit lnSpcReduction="10000"/>
          </a:bodyPr>
          <a:lstStyle/>
          <a:p>
            <a:pPr marL="64008" indent="0" algn="just">
              <a:buNone/>
            </a:pPr>
            <a:r>
              <a:rPr lang="pl-PL" dirty="0"/>
              <a:t>Ochrona ta nie dotyczy pracownicy w </a:t>
            </a:r>
            <a:r>
              <a:rPr lang="pl-PL" dirty="0" smtClean="0"/>
              <a:t>okresie próbnym </a:t>
            </a:r>
            <a:r>
              <a:rPr lang="pl-PL" dirty="0"/>
              <a:t>nieprzekraczającym jednego </a:t>
            </a:r>
            <a:r>
              <a:rPr lang="pl-PL" dirty="0" smtClean="0"/>
              <a:t>miesiąca.</a:t>
            </a:r>
          </a:p>
          <a:p>
            <a:pPr marL="64008" indent="0" algn="just">
              <a:buNone/>
            </a:pPr>
            <a:endParaRPr lang="pl-PL" dirty="0" smtClean="0"/>
          </a:p>
          <a:p>
            <a:pPr marL="64008" indent="0" algn="just">
              <a:buNone/>
            </a:pPr>
            <a:r>
              <a:rPr lang="pl-PL" dirty="0"/>
              <a:t>Umowa o pracę zawarta na czas określony albo na okres próbny przekraczający jeden miesiąc, która uległaby rozwiązaniu po upływie trzeciego miesiąca ciąży, ulega przedłużeniu do dnia </a:t>
            </a:r>
            <a:r>
              <a:rPr lang="pl-PL" dirty="0" smtClean="0"/>
              <a:t>porodu. Nie dotyczy to jednak </a:t>
            </a:r>
            <a:r>
              <a:rPr lang="pl-PL" dirty="0"/>
              <a:t>umowy o pracę na czas określony zawartej w celu zastępstwa pracownika w czasie jego usprawiedliwionej nieobecności w pracy.</a:t>
            </a:r>
          </a:p>
        </p:txBody>
      </p:sp>
    </p:spTree>
    <p:extLst>
      <p:ext uri="{BB962C8B-B14F-4D97-AF65-F5344CB8AC3E}">
        <p14:creationId xmlns:p14="http://schemas.microsoft.com/office/powerpoint/2010/main" val="6768700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548680"/>
            <a:ext cx="8229600" cy="1399032"/>
          </a:xfrm>
        </p:spPr>
        <p:txBody>
          <a:bodyPr>
            <a:normAutofit fontScale="90000"/>
          </a:bodyPr>
          <a:lstStyle/>
          <a:p>
            <a:pPr algn="ctr"/>
            <a:r>
              <a:rPr lang="pl-PL" dirty="0" smtClean="0"/>
              <a:t>Roszczenia pracownika z tytułu nieprawidłowego wypowiedzenia umowy o pracę przez pracodawcę</a:t>
            </a:r>
            <a:endParaRPr lang="pl-PL" dirty="0"/>
          </a:p>
        </p:txBody>
      </p:sp>
      <p:sp>
        <p:nvSpPr>
          <p:cNvPr id="3" name="Symbol zastępczy zawartości 2"/>
          <p:cNvSpPr>
            <a:spLocks noGrp="1"/>
          </p:cNvSpPr>
          <p:nvPr>
            <p:ph idx="1"/>
          </p:nvPr>
        </p:nvSpPr>
        <p:spPr>
          <a:xfrm>
            <a:off x="467544" y="2492896"/>
            <a:ext cx="8229600" cy="4032448"/>
          </a:xfrm>
        </p:spPr>
        <p:txBody>
          <a:bodyPr>
            <a:normAutofit fontScale="77500" lnSpcReduction="20000"/>
          </a:bodyPr>
          <a:lstStyle/>
          <a:p>
            <a:pPr marL="64008" indent="0" algn="just">
              <a:buNone/>
            </a:pPr>
            <a:r>
              <a:rPr lang="pl-PL" dirty="0"/>
              <a:t>W razie ustalenia, że wypowiedzenie umowy o pracę</a:t>
            </a:r>
          </a:p>
          <a:p>
            <a:pPr marL="64008" indent="0" algn="just">
              <a:buNone/>
            </a:pPr>
            <a:r>
              <a:rPr lang="pl-PL" dirty="0"/>
              <a:t>zawartej na czas nieokreślony jest nieuzasadnione</a:t>
            </a:r>
          </a:p>
          <a:p>
            <a:pPr marL="64008" indent="0" algn="just">
              <a:buNone/>
            </a:pPr>
            <a:r>
              <a:rPr lang="pl-PL" dirty="0"/>
              <a:t>lub narusza przepisy o wypowiadaniu umów o pracę,</a:t>
            </a:r>
          </a:p>
          <a:p>
            <a:pPr marL="64008" indent="0" algn="just">
              <a:buNone/>
            </a:pPr>
            <a:r>
              <a:rPr lang="pl-PL" dirty="0"/>
              <a:t>sąd pracy - stosownie do żądania pracownika –</a:t>
            </a:r>
          </a:p>
          <a:p>
            <a:pPr marL="64008" indent="0" algn="just">
              <a:buNone/>
            </a:pPr>
            <a:r>
              <a:rPr lang="pl-PL" dirty="0"/>
              <a:t>orzeka:</a:t>
            </a:r>
          </a:p>
          <a:p>
            <a:pPr algn="just"/>
            <a:r>
              <a:rPr lang="pl-PL" dirty="0" smtClean="0"/>
              <a:t>o </a:t>
            </a:r>
            <a:r>
              <a:rPr lang="pl-PL" dirty="0"/>
              <a:t>bezskuteczności wypowiedzenia,</a:t>
            </a:r>
          </a:p>
          <a:p>
            <a:pPr algn="just"/>
            <a:r>
              <a:rPr lang="pl-PL" dirty="0" smtClean="0"/>
              <a:t>a </a:t>
            </a:r>
            <a:r>
              <a:rPr lang="pl-PL" dirty="0"/>
              <a:t>jeżeli umowa uległa już rozwiązaniu o</a:t>
            </a:r>
          </a:p>
          <a:p>
            <a:pPr marL="64008" indent="0" algn="just">
              <a:buNone/>
            </a:pPr>
            <a:r>
              <a:rPr lang="pl-PL" dirty="0"/>
              <a:t>przywróceniu pracownika do pracy na</a:t>
            </a:r>
          </a:p>
          <a:p>
            <a:pPr marL="64008" indent="0" algn="just">
              <a:buNone/>
            </a:pPr>
            <a:r>
              <a:rPr lang="pl-PL" dirty="0"/>
              <a:t>poprzednich warunkach</a:t>
            </a:r>
          </a:p>
          <a:p>
            <a:pPr algn="just"/>
            <a:r>
              <a:rPr lang="pl-PL" dirty="0" smtClean="0"/>
              <a:t>albo </a:t>
            </a:r>
            <a:r>
              <a:rPr lang="pl-PL" dirty="0"/>
              <a:t>o odszkodowaniu.</a:t>
            </a:r>
          </a:p>
        </p:txBody>
      </p:sp>
    </p:spTree>
    <p:extLst>
      <p:ext uri="{BB962C8B-B14F-4D97-AF65-F5344CB8AC3E}">
        <p14:creationId xmlns:p14="http://schemas.microsoft.com/office/powerpoint/2010/main" val="27609114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20688"/>
            <a:ext cx="8229600" cy="5834120"/>
          </a:xfrm>
        </p:spPr>
        <p:txBody>
          <a:bodyPr/>
          <a:lstStyle/>
          <a:p>
            <a:pPr marL="64008" indent="0" algn="just">
              <a:lnSpc>
                <a:spcPct val="150000"/>
              </a:lnSpc>
              <a:buNone/>
            </a:pPr>
            <a:r>
              <a:rPr lang="pl-PL" dirty="0"/>
              <a:t>Sąd pracy może nie uwzględnić żądania </a:t>
            </a:r>
            <a:r>
              <a:rPr lang="pl-PL" dirty="0" smtClean="0"/>
              <a:t>pracownika uznania </a:t>
            </a:r>
            <a:r>
              <a:rPr lang="pl-PL" dirty="0"/>
              <a:t>wypowiedzenia za bezskuteczne </a:t>
            </a:r>
            <a:r>
              <a:rPr lang="pl-PL" dirty="0" smtClean="0"/>
              <a:t>lub przywrócenia </a:t>
            </a:r>
            <a:r>
              <a:rPr lang="pl-PL" dirty="0"/>
              <a:t>do pracy, jeżeli ustali, że </a:t>
            </a:r>
            <a:r>
              <a:rPr lang="pl-PL" dirty="0" smtClean="0"/>
              <a:t>uwzględnienie takiego </a:t>
            </a:r>
            <a:r>
              <a:rPr lang="pl-PL" dirty="0"/>
              <a:t>żądania jest niemożliwe lub niecelowe.</a:t>
            </a:r>
          </a:p>
          <a:p>
            <a:pPr marL="64008" indent="0" algn="just">
              <a:lnSpc>
                <a:spcPct val="150000"/>
              </a:lnSpc>
              <a:buNone/>
            </a:pPr>
            <a:r>
              <a:rPr lang="pl-PL" dirty="0"/>
              <a:t>W takim przypadku sąd pracy orzeka o</a:t>
            </a:r>
          </a:p>
          <a:p>
            <a:pPr marL="64008" indent="0" algn="just">
              <a:lnSpc>
                <a:spcPct val="150000"/>
              </a:lnSpc>
              <a:buNone/>
            </a:pPr>
            <a:r>
              <a:rPr lang="pl-PL" dirty="0"/>
              <a:t>odszkodowaniu.</a:t>
            </a:r>
          </a:p>
        </p:txBody>
      </p:sp>
    </p:spTree>
    <p:extLst>
      <p:ext uri="{BB962C8B-B14F-4D97-AF65-F5344CB8AC3E}">
        <p14:creationId xmlns:p14="http://schemas.microsoft.com/office/powerpoint/2010/main" val="1417468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8229600" cy="5978136"/>
          </a:xfrm>
        </p:spPr>
        <p:txBody>
          <a:bodyPr>
            <a:normAutofit fontScale="92500" lnSpcReduction="10000"/>
          </a:bodyPr>
          <a:lstStyle/>
          <a:p>
            <a:pPr marL="64008" indent="0" algn="just">
              <a:buNone/>
            </a:pPr>
            <a:r>
              <a:rPr lang="pl-PL" dirty="0"/>
              <a:t>Pracownikowi, który podjął pracę w wyniku</a:t>
            </a:r>
          </a:p>
          <a:p>
            <a:pPr marL="64008" indent="0" algn="just">
              <a:buNone/>
            </a:pPr>
            <a:r>
              <a:rPr lang="pl-PL" dirty="0"/>
              <a:t>przywrócenia do pracy, przysługuje </a:t>
            </a:r>
            <a:r>
              <a:rPr lang="pl-PL" dirty="0" smtClean="0"/>
              <a:t>wynagrodzenie za </a:t>
            </a:r>
            <a:r>
              <a:rPr lang="pl-PL" dirty="0"/>
              <a:t>czas pozostawania bez pracy:</a:t>
            </a:r>
          </a:p>
          <a:p>
            <a:pPr algn="just"/>
            <a:r>
              <a:rPr lang="pl-PL" dirty="0" smtClean="0"/>
              <a:t> </a:t>
            </a:r>
            <a:r>
              <a:rPr lang="pl-PL" dirty="0"/>
              <a:t>nie więcej jednak niż za 2 miesiące,</a:t>
            </a:r>
          </a:p>
          <a:p>
            <a:pPr algn="just"/>
            <a:r>
              <a:rPr lang="pl-PL" dirty="0" smtClean="0"/>
              <a:t>a </a:t>
            </a:r>
            <a:r>
              <a:rPr lang="pl-PL" dirty="0"/>
              <a:t>gdy okres wypowiedzenia wynosił 3 miesiące </a:t>
            </a:r>
            <a:r>
              <a:rPr lang="pl-PL" dirty="0" smtClean="0"/>
              <a:t>- nie </a:t>
            </a:r>
            <a:r>
              <a:rPr lang="pl-PL" dirty="0"/>
              <a:t>więcej niż za 1 miesiąc;</a:t>
            </a:r>
          </a:p>
          <a:p>
            <a:pPr algn="just"/>
            <a:r>
              <a:rPr lang="pl-PL" dirty="0" smtClean="0"/>
              <a:t> </a:t>
            </a:r>
            <a:r>
              <a:rPr lang="pl-PL" dirty="0"/>
              <a:t>jeżeli umowę o pracę rozwiązano ze wskazanym </a:t>
            </a:r>
            <a:r>
              <a:rPr lang="pl-PL" dirty="0" smtClean="0"/>
              <a:t>w Kodeksie pracy </a:t>
            </a:r>
            <a:r>
              <a:rPr lang="pl-PL" dirty="0"/>
              <a:t>lub w przepisach </a:t>
            </a:r>
            <a:r>
              <a:rPr lang="pl-PL" dirty="0" smtClean="0"/>
              <a:t>pozakodeksowych pracownikiem </a:t>
            </a:r>
            <a:r>
              <a:rPr lang="pl-PL" dirty="0"/>
              <a:t>szczególnie </a:t>
            </a:r>
            <a:r>
              <a:rPr lang="pl-PL" dirty="0" smtClean="0"/>
              <a:t>chronionym, wynagrodzenie </a:t>
            </a:r>
            <a:r>
              <a:rPr lang="pl-PL" dirty="0"/>
              <a:t>przysługuje za cały </a:t>
            </a:r>
            <a:r>
              <a:rPr lang="pl-PL" dirty="0" smtClean="0"/>
              <a:t>czas pozostawania </a:t>
            </a:r>
            <a:r>
              <a:rPr lang="pl-PL" dirty="0"/>
              <a:t>bez pracy.</a:t>
            </a:r>
          </a:p>
        </p:txBody>
      </p:sp>
    </p:spTree>
    <p:extLst>
      <p:ext uri="{BB962C8B-B14F-4D97-AF65-F5344CB8AC3E}">
        <p14:creationId xmlns:p14="http://schemas.microsoft.com/office/powerpoint/2010/main" val="28225858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48680"/>
            <a:ext cx="8229600" cy="5906128"/>
          </a:xfrm>
        </p:spPr>
        <p:txBody>
          <a:bodyPr/>
          <a:lstStyle/>
          <a:p>
            <a:pPr marL="64008" indent="0" algn="just">
              <a:lnSpc>
                <a:spcPct val="150000"/>
              </a:lnSpc>
              <a:buNone/>
            </a:pPr>
            <a:r>
              <a:rPr lang="pl-PL" dirty="0"/>
              <a:t>Pracodawca może odmówić ponownego</a:t>
            </a:r>
          </a:p>
          <a:p>
            <a:pPr marL="64008" indent="0" algn="just">
              <a:lnSpc>
                <a:spcPct val="150000"/>
              </a:lnSpc>
              <a:buNone/>
            </a:pPr>
            <a:r>
              <a:rPr lang="pl-PL" dirty="0"/>
              <a:t>zatrudnienia pracownika, jeżeli w ciągu 7 dni </a:t>
            </a:r>
            <a:r>
              <a:rPr lang="pl-PL" dirty="0" smtClean="0"/>
              <a:t>od przywrócenia </a:t>
            </a:r>
            <a:r>
              <a:rPr lang="pl-PL" dirty="0"/>
              <a:t>do pracy nie zgłosił on </a:t>
            </a:r>
            <a:r>
              <a:rPr lang="pl-PL" dirty="0" smtClean="0"/>
              <a:t>gotowości niezwłocznego </a:t>
            </a:r>
            <a:r>
              <a:rPr lang="pl-PL" dirty="0"/>
              <a:t>podjęcia pracy, chyba </a:t>
            </a:r>
            <a:r>
              <a:rPr lang="pl-PL" dirty="0" smtClean="0"/>
              <a:t>że przekroczenie </a:t>
            </a:r>
            <a:r>
              <a:rPr lang="pl-PL" dirty="0"/>
              <a:t>terminu nastąpiło z </a:t>
            </a:r>
            <a:r>
              <a:rPr lang="pl-PL" dirty="0" smtClean="0"/>
              <a:t>przyczyn niezależnych </a:t>
            </a:r>
            <a:r>
              <a:rPr lang="pl-PL" dirty="0"/>
              <a:t>od pracownika.</a:t>
            </a:r>
          </a:p>
        </p:txBody>
      </p:sp>
    </p:spTree>
    <p:extLst>
      <p:ext uri="{BB962C8B-B14F-4D97-AF65-F5344CB8AC3E}">
        <p14:creationId xmlns:p14="http://schemas.microsoft.com/office/powerpoint/2010/main" val="2996978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8229600" cy="5978136"/>
          </a:xfrm>
        </p:spPr>
        <p:txBody>
          <a:bodyPr/>
          <a:lstStyle/>
          <a:p>
            <a:pPr marL="64008" indent="0" algn="just">
              <a:lnSpc>
                <a:spcPct val="150000"/>
              </a:lnSpc>
              <a:buNone/>
            </a:pPr>
            <a:r>
              <a:rPr lang="pl-PL" dirty="0" smtClean="0"/>
              <a:t>Umowa o pracę wygasa:</a:t>
            </a:r>
          </a:p>
          <a:p>
            <a:pPr algn="just">
              <a:lnSpc>
                <a:spcPct val="150000"/>
              </a:lnSpc>
            </a:pPr>
            <a:r>
              <a:rPr lang="pl-PL" dirty="0"/>
              <a:t>z</a:t>
            </a:r>
            <a:r>
              <a:rPr lang="pl-PL" dirty="0" smtClean="0"/>
              <a:t> dniem śmierci pracownika;</a:t>
            </a:r>
          </a:p>
          <a:p>
            <a:pPr algn="just">
              <a:lnSpc>
                <a:spcPct val="150000"/>
              </a:lnSpc>
            </a:pPr>
            <a:r>
              <a:rPr lang="pl-PL" dirty="0"/>
              <a:t>c</a:t>
            </a:r>
            <a:r>
              <a:rPr lang="pl-PL" dirty="0" smtClean="0"/>
              <a:t>o do zasady z dniem śmierci pracodawcy; </a:t>
            </a:r>
          </a:p>
          <a:p>
            <a:pPr algn="just">
              <a:lnSpc>
                <a:spcPct val="150000"/>
              </a:lnSpc>
            </a:pPr>
            <a:r>
              <a:rPr lang="pl-PL" dirty="0" smtClean="0"/>
              <a:t>co do zasady z upływem 3 miesięcy nieobecności pracownika w pracy z powodu tymczasowego aresztowania.</a:t>
            </a:r>
            <a:endParaRPr lang="pl-PL" dirty="0"/>
          </a:p>
        </p:txBody>
      </p:sp>
    </p:spTree>
    <p:extLst>
      <p:ext uri="{BB962C8B-B14F-4D97-AF65-F5344CB8AC3E}">
        <p14:creationId xmlns:p14="http://schemas.microsoft.com/office/powerpoint/2010/main" val="36653226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6264696"/>
          </a:xfrm>
        </p:spPr>
        <p:txBody>
          <a:bodyPr>
            <a:normAutofit fontScale="92500" lnSpcReduction="10000"/>
          </a:bodyPr>
          <a:lstStyle/>
          <a:p>
            <a:pPr marL="64008" indent="0" algn="just">
              <a:lnSpc>
                <a:spcPct val="150000"/>
              </a:lnSpc>
              <a:buNone/>
            </a:pPr>
            <a:r>
              <a:rPr lang="pl-PL" dirty="0" smtClean="0"/>
              <a:t>Pracownik</a:t>
            </a:r>
            <a:r>
              <a:rPr lang="pl-PL" dirty="0"/>
              <a:t>, który przed przywróceniem do pracy podjął zatrudnienie u innego pracodawcy, może bez wypowiedzenia, za trzydniowym uprzedzeniem, rozwiązać umowę o pracę z tym pracodawcą w ciągu 7 dni od przywrócenia do pracy. Rozwiązanie umowy w tym trybie pociąga za sobą skutki, jakie przepisy prawa wiążą z rozwiązaniem umowy o pracę przez pracodawcę za wypowiedzeniem.</a:t>
            </a:r>
          </a:p>
        </p:txBody>
      </p:sp>
    </p:spTree>
    <p:extLst>
      <p:ext uri="{BB962C8B-B14F-4D97-AF65-F5344CB8AC3E}">
        <p14:creationId xmlns:p14="http://schemas.microsoft.com/office/powerpoint/2010/main" val="7936983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20688"/>
            <a:ext cx="8229600" cy="5834120"/>
          </a:xfrm>
        </p:spPr>
        <p:txBody>
          <a:bodyPr/>
          <a:lstStyle/>
          <a:p>
            <a:pPr marL="64008" indent="0" algn="just">
              <a:lnSpc>
                <a:spcPct val="150000"/>
              </a:lnSpc>
              <a:buNone/>
            </a:pPr>
            <a:r>
              <a:rPr lang="pl-PL" dirty="0"/>
              <a:t>Odszkodowanie przysługuje w wysokości</a:t>
            </a:r>
          </a:p>
          <a:p>
            <a:pPr marL="64008" indent="0" algn="just">
              <a:lnSpc>
                <a:spcPct val="150000"/>
              </a:lnSpc>
              <a:buNone/>
            </a:pPr>
            <a:r>
              <a:rPr lang="pl-PL" dirty="0"/>
              <a:t>wynagrodzenia za okres od 2 tygodni do 3 </a:t>
            </a:r>
            <a:r>
              <a:rPr lang="pl-PL" dirty="0" smtClean="0"/>
              <a:t>miesięcy, nie </a:t>
            </a:r>
            <a:r>
              <a:rPr lang="pl-PL" dirty="0"/>
              <a:t>niższej jednak od wynagrodzenia za </a:t>
            </a:r>
            <a:r>
              <a:rPr lang="pl-PL" dirty="0" smtClean="0"/>
              <a:t>okres wypowiedzenia</a:t>
            </a:r>
            <a:r>
              <a:rPr lang="pl-PL" dirty="0"/>
              <a:t>.</a:t>
            </a:r>
          </a:p>
        </p:txBody>
      </p:sp>
    </p:spTree>
    <p:extLst>
      <p:ext uri="{BB962C8B-B14F-4D97-AF65-F5344CB8AC3E}">
        <p14:creationId xmlns:p14="http://schemas.microsoft.com/office/powerpoint/2010/main" val="27905158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8229600" cy="5978136"/>
          </a:xfrm>
        </p:spPr>
        <p:txBody>
          <a:bodyPr/>
          <a:lstStyle/>
          <a:p>
            <a:pPr marL="64008" indent="0" algn="just">
              <a:lnSpc>
                <a:spcPct val="150000"/>
              </a:lnSpc>
              <a:buNone/>
            </a:pPr>
            <a:r>
              <a:rPr lang="pl-PL" dirty="0"/>
              <a:t>W razie zastosowania okresu </a:t>
            </a:r>
            <a:r>
              <a:rPr lang="pl-PL" dirty="0" smtClean="0"/>
              <a:t>wypowiedzenia krótszego </a:t>
            </a:r>
            <a:r>
              <a:rPr lang="pl-PL" dirty="0"/>
              <a:t>niż wymagany, umowa o pracę </a:t>
            </a:r>
            <a:r>
              <a:rPr lang="pl-PL" dirty="0" smtClean="0"/>
              <a:t>rozwiązuje się </a:t>
            </a:r>
            <a:r>
              <a:rPr lang="pl-PL" dirty="0"/>
              <a:t>z upływem okresu wymaganego, a pracownikowi</a:t>
            </a:r>
          </a:p>
          <a:p>
            <a:pPr marL="64008" indent="0" algn="just">
              <a:lnSpc>
                <a:spcPct val="150000"/>
              </a:lnSpc>
              <a:buNone/>
            </a:pPr>
            <a:r>
              <a:rPr lang="pl-PL" dirty="0"/>
              <a:t>przysługuje wynagrodzenie do czasu </a:t>
            </a:r>
            <a:r>
              <a:rPr lang="pl-PL" dirty="0" smtClean="0"/>
              <a:t>rozwiązania umowy</a:t>
            </a:r>
            <a:r>
              <a:rPr lang="pl-PL" dirty="0"/>
              <a:t>.</a:t>
            </a:r>
          </a:p>
        </p:txBody>
      </p:sp>
    </p:spTree>
    <p:extLst>
      <p:ext uri="{BB962C8B-B14F-4D97-AF65-F5344CB8AC3E}">
        <p14:creationId xmlns:p14="http://schemas.microsoft.com/office/powerpoint/2010/main" val="33301279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8229600" cy="5978136"/>
          </a:xfrm>
        </p:spPr>
        <p:txBody>
          <a:bodyPr/>
          <a:lstStyle/>
          <a:p>
            <a:pPr marL="64008" indent="0" algn="just">
              <a:lnSpc>
                <a:spcPct val="150000"/>
              </a:lnSpc>
              <a:buNone/>
            </a:pPr>
            <a:r>
              <a:rPr lang="pl-PL" dirty="0"/>
              <a:t>Jeżeli wypowiedzenie umowy o pracę zawartej </a:t>
            </a:r>
            <a:r>
              <a:rPr lang="pl-PL" dirty="0" smtClean="0"/>
              <a:t>na okres </a:t>
            </a:r>
            <a:r>
              <a:rPr lang="pl-PL" dirty="0"/>
              <a:t>próbny, na czas określony nastąpiło </a:t>
            </a:r>
            <a:r>
              <a:rPr lang="pl-PL" dirty="0" smtClean="0"/>
              <a:t>z naruszeniem </a:t>
            </a:r>
            <a:r>
              <a:rPr lang="pl-PL" dirty="0"/>
              <a:t>przepisów o wypowiadaniu tych umów,</a:t>
            </a:r>
          </a:p>
          <a:p>
            <a:pPr marL="64008" indent="0" algn="just">
              <a:lnSpc>
                <a:spcPct val="150000"/>
              </a:lnSpc>
              <a:buNone/>
            </a:pPr>
            <a:r>
              <a:rPr lang="pl-PL" dirty="0"/>
              <a:t>pracownikowi (za wyjątkiem niektórych </a:t>
            </a:r>
            <a:r>
              <a:rPr lang="pl-PL" dirty="0" smtClean="0"/>
              <a:t>podmiotów objętych </a:t>
            </a:r>
            <a:r>
              <a:rPr lang="pl-PL" dirty="0"/>
              <a:t>szczególną ochroną)</a:t>
            </a:r>
          </a:p>
          <a:p>
            <a:pPr marL="64008" indent="0" algn="just">
              <a:lnSpc>
                <a:spcPct val="150000"/>
              </a:lnSpc>
              <a:buNone/>
            </a:pPr>
            <a:r>
              <a:rPr lang="pl-PL" dirty="0"/>
              <a:t>przysługuje wyłącznie odszkodowanie.</a:t>
            </a:r>
          </a:p>
        </p:txBody>
      </p:sp>
    </p:spTree>
    <p:extLst>
      <p:ext uri="{BB962C8B-B14F-4D97-AF65-F5344CB8AC3E}">
        <p14:creationId xmlns:p14="http://schemas.microsoft.com/office/powerpoint/2010/main" val="5982970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8229600" cy="5978136"/>
          </a:xfrm>
        </p:spPr>
        <p:txBody>
          <a:bodyPr>
            <a:normAutofit lnSpcReduction="10000"/>
          </a:bodyPr>
          <a:lstStyle/>
          <a:p>
            <a:pPr marL="64008" indent="0">
              <a:buNone/>
            </a:pPr>
            <a:r>
              <a:rPr lang="pl-PL" dirty="0"/>
              <a:t>W przypadku wadliwego wypowiedzenia </a:t>
            </a:r>
            <a:r>
              <a:rPr lang="pl-PL" dirty="0" smtClean="0"/>
              <a:t>umowy terminowej</a:t>
            </a:r>
            <a:r>
              <a:rPr lang="pl-PL" dirty="0"/>
              <a:t>:</a:t>
            </a:r>
          </a:p>
          <a:p>
            <a:r>
              <a:rPr lang="pl-PL" dirty="0" smtClean="0"/>
              <a:t> </a:t>
            </a:r>
            <a:r>
              <a:rPr lang="pl-PL" dirty="0"/>
              <a:t>pracownica w okresie ciąży lub urlopu</a:t>
            </a:r>
          </a:p>
          <a:p>
            <a:pPr marL="64008" indent="0">
              <a:buNone/>
            </a:pPr>
            <a:r>
              <a:rPr lang="pl-PL" dirty="0"/>
              <a:t>macierzyńskiego,</a:t>
            </a:r>
          </a:p>
          <a:p>
            <a:r>
              <a:rPr lang="pl-PL" dirty="0" smtClean="0"/>
              <a:t> </a:t>
            </a:r>
            <a:r>
              <a:rPr lang="pl-PL" dirty="0"/>
              <a:t>pracownik-ojciec wychowujący dziecko w </a:t>
            </a:r>
            <a:r>
              <a:rPr lang="pl-PL" dirty="0" smtClean="0"/>
              <a:t>okresie korzystania </a:t>
            </a:r>
            <a:r>
              <a:rPr lang="pl-PL" dirty="0"/>
              <a:t>z </a:t>
            </a:r>
            <a:r>
              <a:rPr lang="pl-PL" dirty="0" smtClean="0"/>
              <a:t>urlopu macierzyńskiego</a:t>
            </a:r>
            <a:r>
              <a:rPr lang="pl-PL" dirty="0"/>
              <a:t>,</a:t>
            </a:r>
          </a:p>
          <a:p>
            <a:r>
              <a:rPr lang="pl-PL" dirty="0" smtClean="0"/>
              <a:t> </a:t>
            </a:r>
            <a:r>
              <a:rPr lang="pl-PL" dirty="0"/>
              <a:t>pracownik w okresie korzystania z ochrony </a:t>
            </a:r>
            <a:r>
              <a:rPr lang="pl-PL" dirty="0" smtClean="0"/>
              <a:t>stosunku pracy </a:t>
            </a:r>
            <a:r>
              <a:rPr lang="pl-PL" dirty="0"/>
              <a:t>na podstawie przepisów ustawy o </a:t>
            </a:r>
            <a:r>
              <a:rPr lang="pl-PL" dirty="0" smtClean="0"/>
              <a:t>związkach zawodowych</a:t>
            </a:r>
            <a:r>
              <a:rPr lang="pl-PL" dirty="0"/>
              <a:t>,</a:t>
            </a:r>
          </a:p>
          <a:p>
            <a:pPr marL="64008" indent="0">
              <a:buNone/>
            </a:pPr>
            <a:r>
              <a:rPr lang="pl-PL" dirty="0"/>
              <a:t>mogą domagać się przywrócenia do pracy </a:t>
            </a:r>
            <a:r>
              <a:rPr lang="pl-PL" dirty="0" smtClean="0"/>
              <a:t>zamiast odszkodowania</a:t>
            </a:r>
            <a:r>
              <a:rPr lang="pl-PL" dirty="0"/>
              <a:t>.</a:t>
            </a:r>
          </a:p>
        </p:txBody>
      </p:sp>
    </p:spTree>
    <p:extLst>
      <p:ext uri="{BB962C8B-B14F-4D97-AF65-F5344CB8AC3E}">
        <p14:creationId xmlns:p14="http://schemas.microsoft.com/office/powerpoint/2010/main" val="39463968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6050144"/>
          </a:xfrm>
        </p:spPr>
        <p:txBody>
          <a:bodyPr>
            <a:normAutofit fontScale="92500"/>
          </a:bodyPr>
          <a:lstStyle/>
          <a:p>
            <a:pPr marL="64008" indent="0" algn="just">
              <a:lnSpc>
                <a:spcPct val="150000"/>
              </a:lnSpc>
              <a:buNone/>
            </a:pPr>
            <a:r>
              <a:rPr lang="pl-PL" dirty="0"/>
              <a:t>Pracownikowi, który podjął pracę w wyniku przywrócenia do pracy, wlicza się do okresu zatrudnienia okres pozostawania bez pracy, za który przyznano wynagrodzenie. Okresu pozostawania bez pracy, za który nie przyznano wynagrodzenia, nie uważa się za przerwę w zatrudnieniu, pociągającą za sobą utratę uprawnień uzależnionych od nieprzerwanego zatrudnienia.</a:t>
            </a:r>
          </a:p>
        </p:txBody>
      </p:sp>
    </p:spTree>
    <p:extLst>
      <p:ext uri="{BB962C8B-B14F-4D97-AF65-F5344CB8AC3E}">
        <p14:creationId xmlns:p14="http://schemas.microsoft.com/office/powerpoint/2010/main" val="25868665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8229600" cy="5978136"/>
          </a:xfrm>
        </p:spPr>
        <p:txBody>
          <a:bodyPr/>
          <a:lstStyle/>
          <a:p>
            <a:pPr marL="64008" indent="0" algn="just">
              <a:lnSpc>
                <a:spcPct val="150000"/>
              </a:lnSpc>
              <a:buNone/>
            </a:pPr>
            <a:r>
              <a:rPr lang="pl-PL" dirty="0" smtClean="0"/>
              <a:t>Pracownikowi</a:t>
            </a:r>
            <a:r>
              <a:rPr lang="pl-PL" dirty="0"/>
              <a:t>, któremu przyznano odszkodowanie, wlicza się do okresu zatrudnienia okres pozostawania bez pracy, odpowiadający okresowi, za który przyznano odszkodowanie.</a:t>
            </a:r>
          </a:p>
        </p:txBody>
      </p:sp>
    </p:spTree>
    <p:extLst>
      <p:ext uri="{BB962C8B-B14F-4D97-AF65-F5344CB8AC3E}">
        <p14:creationId xmlns:p14="http://schemas.microsoft.com/office/powerpoint/2010/main" val="3750453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Rozwiązanie stosunku pracy na mocy porozumienia stron</a:t>
            </a:r>
            <a:endParaRPr lang="pl-PL" b="1" dirty="0"/>
          </a:p>
        </p:txBody>
      </p:sp>
      <p:sp>
        <p:nvSpPr>
          <p:cNvPr id="3" name="Symbol zastępczy zawartości 2"/>
          <p:cNvSpPr>
            <a:spLocks noGrp="1"/>
          </p:cNvSpPr>
          <p:nvPr>
            <p:ph idx="1"/>
          </p:nvPr>
        </p:nvSpPr>
        <p:spPr/>
        <p:txBody>
          <a:bodyPr/>
          <a:lstStyle/>
          <a:p>
            <a:pPr marL="64008" indent="0" algn="just">
              <a:buNone/>
            </a:pPr>
            <a:r>
              <a:rPr lang="pl-PL" dirty="0" smtClean="0"/>
              <a:t>Rozwiązanie stosunku pracy na mocy porozumienia stron następuje przez zgodne oświadczenie woli złożone przez pracodawcę oraz pracownika. </a:t>
            </a:r>
          </a:p>
          <a:p>
            <a:pPr marL="64008" indent="0" algn="just">
              <a:buNone/>
            </a:pPr>
            <a:r>
              <a:rPr lang="pl-PL" dirty="0" smtClean="0"/>
              <a:t>Porozumienie stron jest więc umową pracodawcy i pracownika dotyczącą rozwiązania stosunku pracy w oznaczonym czasie. </a:t>
            </a:r>
            <a:endParaRPr lang="pl-PL" dirty="0"/>
          </a:p>
        </p:txBody>
      </p:sp>
    </p:spTree>
    <p:extLst>
      <p:ext uri="{BB962C8B-B14F-4D97-AF65-F5344CB8AC3E}">
        <p14:creationId xmlns:p14="http://schemas.microsoft.com/office/powerpoint/2010/main" val="2753793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Wyrok Sądu Najwyższego z dnia 11 stycznia 2001 r., I PKN 844/00</a:t>
            </a:r>
            <a:endParaRPr lang="pl-PL" dirty="0"/>
          </a:p>
        </p:txBody>
      </p:sp>
      <p:sp>
        <p:nvSpPr>
          <p:cNvPr id="3" name="Symbol zastępczy zawartości 2"/>
          <p:cNvSpPr>
            <a:spLocks noGrp="1"/>
          </p:cNvSpPr>
          <p:nvPr>
            <p:ph idx="1"/>
          </p:nvPr>
        </p:nvSpPr>
        <p:spPr/>
        <p:txBody>
          <a:bodyPr/>
          <a:lstStyle/>
          <a:p>
            <a:pPr marL="64008" indent="0" algn="just">
              <a:buNone/>
            </a:pPr>
            <a:r>
              <a:rPr lang="pl-PL" dirty="0"/>
              <a:t>Nieokreślenie - choćby dorozumiane - w porozumieniu stron o rozwiązaniu stosunku pracy terminu jego ustania powoduje (podobnie jak przy zawarciu umowy o pracę - art. 26 KP) rozwiązanie tego stosunku w dniu zawarcia porozumienia.</a:t>
            </a:r>
          </a:p>
        </p:txBody>
      </p:sp>
    </p:spTree>
    <p:extLst>
      <p:ext uri="{BB962C8B-B14F-4D97-AF65-F5344CB8AC3E}">
        <p14:creationId xmlns:p14="http://schemas.microsoft.com/office/powerpoint/2010/main" val="4038753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Forma porozumienia stron</a:t>
            </a:r>
            <a:endParaRPr lang="pl-PL" b="1" dirty="0"/>
          </a:p>
        </p:txBody>
      </p:sp>
      <p:sp>
        <p:nvSpPr>
          <p:cNvPr id="3" name="Symbol zastępczy zawartości 2"/>
          <p:cNvSpPr>
            <a:spLocks noGrp="1"/>
          </p:cNvSpPr>
          <p:nvPr>
            <p:ph idx="1"/>
          </p:nvPr>
        </p:nvSpPr>
        <p:spPr/>
        <p:txBody>
          <a:bodyPr>
            <a:normAutofit lnSpcReduction="10000"/>
          </a:bodyPr>
          <a:lstStyle/>
          <a:p>
            <a:pPr marL="64008" indent="0" algn="just">
              <a:lnSpc>
                <a:spcPct val="150000"/>
              </a:lnSpc>
              <a:buNone/>
            </a:pPr>
            <a:r>
              <a:rPr lang="pl-PL" dirty="0" smtClean="0"/>
              <a:t>Rozwiązanie stosunku pracy na mocy porozumienia stron nie musi nastąpić w formie pisemnej wynika to z art. 30 </a:t>
            </a:r>
            <a:r>
              <a:rPr lang="pl-PL" dirty="0" err="1" smtClean="0"/>
              <a:t>k.p</a:t>
            </a:r>
            <a:r>
              <a:rPr lang="pl-PL" dirty="0" smtClean="0"/>
              <a:t>. Wobec tego rozwiązanie stosunku pracy może nastąpić nie tylko na mocy porozumienia zawartego ustnie, ale także na skutek porozumienia dorozumianego.  </a:t>
            </a:r>
            <a:endParaRPr lang="pl-PL" dirty="0"/>
          </a:p>
        </p:txBody>
      </p:sp>
    </p:spTree>
    <p:extLst>
      <p:ext uri="{BB962C8B-B14F-4D97-AF65-F5344CB8AC3E}">
        <p14:creationId xmlns:p14="http://schemas.microsoft.com/office/powerpoint/2010/main" val="2584322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Wyrok Sądu Najwyższego z dnia 20 sierpnia 1997, I PKN 232/97</a:t>
            </a:r>
            <a:endParaRPr lang="pl-PL" dirty="0"/>
          </a:p>
        </p:txBody>
      </p:sp>
      <p:sp>
        <p:nvSpPr>
          <p:cNvPr id="3" name="Symbol zastępczy zawartości 2"/>
          <p:cNvSpPr>
            <a:spLocks noGrp="1"/>
          </p:cNvSpPr>
          <p:nvPr>
            <p:ph idx="1"/>
          </p:nvPr>
        </p:nvSpPr>
        <p:spPr/>
        <p:txBody>
          <a:bodyPr/>
          <a:lstStyle/>
          <a:p>
            <a:pPr marL="64008" indent="0" algn="just">
              <a:lnSpc>
                <a:spcPct val="150000"/>
              </a:lnSpc>
              <a:buNone/>
            </a:pPr>
            <a:r>
              <a:rPr lang="pl-PL" dirty="0"/>
              <a:t>Umowę o pracę na czas określony można rozwiązać na mocy porozumienia stron przez czynności </a:t>
            </a:r>
            <a:r>
              <a:rPr lang="pl-PL" dirty="0" err="1"/>
              <a:t>konkludentne</a:t>
            </a:r>
            <a:r>
              <a:rPr lang="pl-PL" dirty="0"/>
              <a:t>.</a:t>
            </a:r>
          </a:p>
        </p:txBody>
      </p:sp>
    </p:spTree>
    <p:extLst>
      <p:ext uri="{BB962C8B-B14F-4D97-AF65-F5344CB8AC3E}">
        <p14:creationId xmlns:p14="http://schemas.microsoft.com/office/powerpoint/2010/main" val="1566672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Sposób zawarcia porozumienia</a:t>
            </a:r>
            <a:endParaRPr lang="pl-PL" b="1" dirty="0"/>
          </a:p>
        </p:txBody>
      </p:sp>
      <p:sp>
        <p:nvSpPr>
          <p:cNvPr id="3" name="Symbol zastępczy zawartości 2"/>
          <p:cNvSpPr>
            <a:spLocks noGrp="1"/>
          </p:cNvSpPr>
          <p:nvPr>
            <p:ph idx="1"/>
          </p:nvPr>
        </p:nvSpPr>
        <p:spPr/>
        <p:txBody>
          <a:bodyPr>
            <a:noAutofit/>
          </a:bodyPr>
          <a:lstStyle/>
          <a:p>
            <a:pPr marL="64008" indent="0" algn="just">
              <a:lnSpc>
                <a:spcPct val="150000"/>
              </a:lnSpc>
              <a:buNone/>
            </a:pPr>
            <a:r>
              <a:rPr lang="pl-PL" sz="2500" dirty="0" smtClean="0"/>
              <a:t>Rozwiązanie stosunku pracy na mocy porozumienia może nastąpić z inicjatywy każdej ze stron.</a:t>
            </a:r>
          </a:p>
          <a:p>
            <a:pPr marL="64008" indent="0" algn="just">
              <a:lnSpc>
                <a:spcPct val="150000"/>
              </a:lnSpc>
              <a:buNone/>
            </a:pPr>
            <a:r>
              <a:rPr lang="pl-PL" sz="2500" dirty="0" smtClean="0"/>
              <a:t>Rozwiązanie stosunku pracy na mocy porozumienia stron następuje nie tylko wtedy, gdy strony jednocześnie złożą oświadczenie woli, ale także, gdy pracownik złoży wniosek o rozwiązanie stosunku pracy w taki sposób, a pracodawca wyrazi na to zgodę.</a:t>
            </a:r>
            <a:endParaRPr lang="pl-PL" sz="2500" dirty="0"/>
          </a:p>
        </p:txBody>
      </p:sp>
    </p:spTree>
    <p:extLst>
      <p:ext uri="{BB962C8B-B14F-4D97-AF65-F5344CB8AC3E}">
        <p14:creationId xmlns:p14="http://schemas.microsoft.com/office/powerpoint/2010/main" val="37532335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ergetyczny">
  <a:themeElements>
    <a:clrScheme name="Energetyczny">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Energetyczny">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nergetyczny">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222</TotalTime>
  <Words>1778</Words>
  <Application>Microsoft Office PowerPoint</Application>
  <PresentationFormat>Pokaz na ekranie (4:3)</PresentationFormat>
  <Paragraphs>126</Paragraphs>
  <Slides>46</Slides>
  <Notes>0</Notes>
  <HiddenSlides>0</HiddenSlides>
  <MMClips>0</MMClips>
  <ScaleCrop>false</ScaleCrop>
  <HeadingPairs>
    <vt:vector size="4" baseType="variant">
      <vt:variant>
        <vt:lpstr>Motyw</vt:lpstr>
      </vt:variant>
      <vt:variant>
        <vt:i4>1</vt:i4>
      </vt:variant>
      <vt:variant>
        <vt:lpstr>Tytuły slajdów</vt:lpstr>
      </vt:variant>
      <vt:variant>
        <vt:i4>46</vt:i4>
      </vt:variant>
    </vt:vector>
  </HeadingPairs>
  <TitlesOfParts>
    <vt:vector size="47" baseType="lpstr">
      <vt:lpstr>Energetyczny</vt:lpstr>
      <vt:lpstr>Prawo pracy</vt:lpstr>
      <vt:lpstr>Ustanie stosunku pracy</vt:lpstr>
      <vt:lpstr>Prezentacja programu PowerPoint</vt:lpstr>
      <vt:lpstr>Prezentacja programu PowerPoint</vt:lpstr>
      <vt:lpstr>Rozwiązanie stosunku pracy na mocy porozumienia stron</vt:lpstr>
      <vt:lpstr>Wyrok Sądu Najwyższego z dnia 11 stycznia 2001 r., I PKN 844/00</vt:lpstr>
      <vt:lpstr>Forma porozumienia stron</vt:lpstr>
      <vt:lpstr>Wyrok Sądu Najwyższego z dnia 20 sierpnia 1997, I PKN 232/97</vt:lpstr>
      <vt:lpstr>Sposób zawarcia porozumienia</vt:lpstr>
      <vt:lpstr>Uchylenie się od skutków porozumienia</vt:lpstr>
      <vt:lpstr>Wyrok Sądu Najwyższego z dnia 5 grudnia 2002 r., I PKN 582/01</vt:lpstr>
      <vt:lpstr>Rozwiązanie umowy o pracę za wypowiedzeniem</vt:lpstr>
      <vt:lpstr>Prezentacja programu PowerPoint</vt:lpstr>
      <vt:lpstr>Forma wypowiedzenia umowy o pracę</vt:lpstr>
      <vt:lpstr>Prezentacja programu PowerPoint</vt:lpstr>
      <vt:lpstr>Okresy wypowiedzenia</vt:lpstr>
      <vt:lpstr>Prezentacja programu PowerPoint</vt:lpstr>
      <vt:lpstr>Prezentacja programu PowerPoint</vt:lpstr>
      <vt:lpstr>Termin wypowiedzenia</vt:lpstr>
      <vt:lpstr>Prezentacja programu PowerPoint</vt:lpstr>
      <vt:lpstr>Prezentacja programu PowerPoint</vt:lpstr>
      <vt:lpstr>Powszechna ochrona przed wypowiedzeniem</vt:lpstr>
      <vt:lpstr>Prezentacja programu PowerPoint</vt:lpstr>
      <vt:lpstr>Prezentacja programu PowerPoint</vt:lpstr>
      <vt:lpstr>Wyrok Sądu Najwyższego z dnia 19 stycznia 2000 r., I PKN 481/99</vt:lpstr>
      <vt:lpstr>Wyrok Sądu Najwyższego z dnia 14 września 1998 r., I PKN322/98</vt:lpstr>
      <vt:lpstr>Uchwała 7 sędziów Sądu Najwyższego z dnia 21 stycznia 2009 r., II PZP 13/08</vt:lpstr>
      <vt:lpstr>Konsultacja zamiaru wypowiedzenia stosunku pracy</vt:lpstr>
      <vt:lpstr>Konsultacja zamiaru wypowiedzenia stosunku pracy c.d.</vt:lpstr>
      <vt:lpstr>Konsultacja zamiaru wypowiedzenia stosunku pracy c.d.</vt:lpstr>
      <vt:lpstr>Uchwała Sądu Najwyższego z dnia 19 maja 1978 r., V PZP6/77</vt:lpstr>
      <vt:lpstr>Szczególna ochrona przed wypowiedzeniem</vt:lpstr>
      <vt:lpstr>Szczególna ochrona przed wypowiedzeniem c.d.</vt:lpstr>
      <vt:lpstr>Szczególna ochrona przed wypowiedzeniem c.d.</vt:lpstr>
      <vt:lpstr>Prezentacja programu PowerPoint</vt:lpstr>
      <vt:lpstr>Roszczenia pracownika z tytułu nieprawidłowego wypowiedzenia umowy o pracę przez pracodawcę</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Sil-art Rycho444</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Kowalski Ryszard</dc:creator>
  <cp:lastModifiedBy>Kowalski Ryszard</cp:lastModifiedBy>
  <cp:revision>93</cp:revision>
  <dcterms:created xsi:type="dcterms:W3CDTF">2018-11-30T12:27:23Z</dcterms:created>
  <dcterms:modified xsi:type="dcterms:W3CDTF">2018-11-30T21:53:02Z</dcterms:modified>
</cp:coreProperties>
</file>