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" name="Shape 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zawartość">
    <p:bg>
      <p:bgPr>
        <a:gradFill flip="none" rotWithShape="1">
          <a:gsLst>
            <a:gs pos="58000">
              <a:srgbClr val="000000"/>
            </a:gs>
            <a:gs pos="100000">
              <a:srgbClr val="641C66">
                <a:alpha val="90980"/>
              </a:srgb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Tekst tytułowy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har char="•"/>
            </a:lvl1pPr>
            <a:lvl2pPr marL="783771" indent="-326571"/>
            <a:lvl5pPr marL="2194560" indent="-365760"/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Tekst tytułowy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428176" y="6404292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tif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mateusz.szymura@uwr.edu.pl" TargetMode="Externa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 idx="4294967295"/>
          </p:nvPr>
        </p:nvSpPr>
        <p:spPr>
          <a:xfrm>
            <a:off x="1547812" y="2205037"/>
            <a:ext cx="7416801" cy="370572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832104">
              <a:defRPr sz="364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Prawo rzymskie I:</a:t>
            </a:r>
          </a:p>
          <a:p>
            <a:pPr defTabSz="832104">
              <a:defRPr sz="364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Zajęcia organizacyjne</a:t>
            </a:r>
          </a:p>
          <a:p>
            <a:pPr defTabSz="832104">
              <a:defRPr sz="364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815461">
              <a:lnSpc>
                <a:spcPct val="80000"/>
              </a:lnSpc>
              <a:spcBef>
                <a:spcPts val="500"/>
              </a:spcBef>
              <a:defRPr i="1" sz="2366">
                <a:solidFill>
                  <a:srgbClr val="FFFFFF"/>
                </a:solidFill>
                <a:effectLst>
                  <a:outerShdw sx="100000" sy="100000" kx="0" ky="0" algn="b" rotWithShape="0" blurRad="34671" dist="33977" dir="2700000">
                    <a:srgbClr val="000000">
                      <a:alpha val="43137"/>
                    </a:srgbClr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dr Mateusz Szymura</a:t>
            </a:r>
          </a:p>
          <a:p>
            <a:pPr defTabSz="815461">
              <a:lnSpc>
                <a:spcPct val="80000"/>
              </a:lnSpc>
              <a:spcBef>
                <a:spcPts val="500"/>
              </a:spcBef>
              <a:defRPr i="1" sz="2366">
                <a:solidFill>
                  <a:srgbClr val="FFFFFF"/>
                </a:solidFill>
                <a:effectLst>
                  <a:outerShdw sx="100000" sy="100000" kx="0" ky="0" algn="b" rotWithShape="0" blurRad="34671" dist="33977" dir="2700000">
                    <a:srgbClr val="000000">
                      <a:alpha val="43137"/>
                    </a:srgbClr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Zakład Prawa Rzymskiego</a:t>
            </a:r>
          </a:p>
          <a:p>
            <a:pPr defTabSz="815461">
              <a:lnSpc>
                <a:spcPct val="80000"/>
              </a:lnSpc>
              <a:spcBef>
                <a:spcPts val="500"/>
              </a:spcBef>
              <a:defRPr i="1" sz="2366">
                <a:solidFill>
                  <a:srgbClr val="FFFFFF"/>
                </a:solidFill>
                <a:effectLst>
                  <a:outerShdw sx="100000" sy="100000" kx="0" ky="0" algn="b" rotWithShape="0" blurRad="34671" dist="33977" dir="2700000">
                    <a:srgbClr val="000000">
                      <a:alpha val="43137"/>
                    </a:srgbClr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Wydział Prawa Administracji i Ekonomii</a:t>
            </a:r>
          </a:p>
          <a:p>
            <a:pPr defTabSz="815461">
              <a:lnSpc>
                <a:spcPct val="80000"/>
              </a:lnSpc>
              <a:spcBef>
                <a:spcPts val="500"/>
              </a:spcBef>
              <a:defRPr i="1" sz="2366">
                <a:solidFill>
                  <a:srgbClr val="FFFFFF"/>
                </a:solidFill>
                <a:effectLst>
                  <a:outerShdw sx="100000" sy="100000" kx="0" ky="0" algn="b" rotWithShape="0" blurRad="34671" dist="33977" dir="2700000">
                    <a:srgbClr val="000000">
                      <a:alpha val="43137"/>
                    </a:srgbClr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Uniwersytet Wrocławski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age1.jpeg" descr="Prawo Rzymskie - Kola&amp;nacute;czyk Kazimierz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75855" y="2671004"/>
            <a:ext cx="2736306" cy="3929053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Shape 48"/>
          <p:cNvSpPr/>
          <p:nvPr/>
        </p:nvSpPr>
        <p:spPr>
          <a:xfrm>
            <a:off x="2165822" y="1363979"/>
            <a:ext cx="4956372" cy="1082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514350" indent="-514350" algn="ctr">
              <a:spcBef>
                <a:spcPts val="700"/>
              </a:spcBef>
              <a:buSzPct val="100000"/>
              <a:buAutoNum type="arabicPeriod" startAt="1"/>
              <a:defRPr sz="3200"/>
            </a:lvl1pPr>
          </a:lstStyle>
          <a:p>
            <a:pPr/>
            <a:r>
              <a:t>Kazimierz Kolańczyk, Prawo rzymskie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2.jpeg" descr="http://www.ksiegarnia.lexisnexis.pl/gfx/lexisnexis/sklep_oferta/28315/rzymskie_prawo_prywatne._kompendium_20110914_151657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87824" y="2780926"/>
            <a:ext cx="2737481" cy="3832476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hape 51"/>
          <p:cNvSpPr/>
          <p:nvPr/>
        </p:nvSpPr>
        <p:spPr>
          <a:xfrm>
            <a:off x="2211239" y="1097280"/>
            <a:ext cx="4956372" cy="157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42900" indent="-342900" algn="just">
              <a:spcBef>
                <a:spcPts val="700"/>
              </a:spcBef>
              <a:buFont typeface="Arial"/>
              <a:defRPr sz="3200"/>
            </a:lvl1pPr>
          </a:lstStyle>
          <a:p>
            <a:pPr/>
            <a:r>
              <a:t>2. Antoni Dębiński, Rzymskie prawo prywatne. Kompendium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3.jpeg" descr="http://img.bazarek.pl/174826/12732/1497382/250_19015098744c1f42ce9d4ed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55775" y="2852934"/>
            <a:ext cx="3744418" cy="3744419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Shape 54"/>
          <p:cNvSpPr/>
          <p:nvPr/>
        </p:nvSpPr>
        <p:spPr>
          <a:xfrm>
            <a:off x="1949798" y="1224279"/>
            <a:ext cx="4956372" cy="157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42900" indent="-342900" algn="just">
              <a:spcBef>
                <a:spcPts val="700"/>
              </a:spcBef>
              <a:buFont typeface="Arial"/>
              <a:defRPr sz="3200"/>
            </a:lvl1pPr>
          </a:lstStyle>
          <a:p>
            <a:pPr/>
            <a:r>
              <a:t>3. Witold Wołodkiewicz, Maria Zabłocka, Prawo rzymskie. Instytucje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image4.jpeg" descr="http://www.xexe.pl/pliki/sklep/2/8390096455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31840" y="2616092"/>
            <a:ext cx="2808312" cy="4058254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2057810" y="1046479"/>
            <a:ext cx="4956372" cy="157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42900" indent="-342900" algn="just">
              <a:spcBef>
                <a:spcPts val="700"/>
              </a:spcBef>
              <a:buFont typeface="Arial"/>
              <a:defRPr sz="3200"/>
            </a:lvl1pPr>
          </a:lstStyle>
          <a:p>
            <a:pPr/>
            <a:r>
              <a:t>4. W. Rozwadowski, Prawo rzymskie. Zarys wykładu wraz z wyborem Źródeł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image5.jpeg" descr="http://www.poczytaj.pl/okl/5000/5607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59832" y="2698511"/>
            <a:ext cx="2878834" cy="415949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hape 60"/>
          <p:cNvSpPr/>
          <p:nvPr/>
        </p:nvSpPr>
        <p:spPr>
          <a:xfrm>
            <a:off x="2021063" y="1021079"/>
            <a:ext cx="4956372" cy="1348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42900" indent="-342900" algn="just">
              <a:spcBef>
                <a:spcPts val="700"/>
              </a:spcBef>
              <a:buFont typeface="Arial"/>
              <a:defRPr sz="2700"/>
            </a:lvl1pPr>
          </a:lstStyle>
          <a:p>
            <a:pPr/>
            <a:r>
              <a:t>5. J. Rominkiewicz, E. Szymoszek, I. Żeber, Prawo rzymskie. Teksty Źródłowe do ćwiczeń,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1898266" y="1541779"/>
            <a:ext cx="4956372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6. Prawo rzymskie. U podstaw prawa prywatnego.</a:t>
            </a:r>
          </a:p>
        </p:txBody>
      </p:sp>
      <p:pic>
        <p:nvPicPr>
          <p:cNvPr id="63" name="pasted-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72278" y="2022720"/>
            <a:ext cx="3208349" cy="45335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2211239" y="1846579"/>
            <a:ext cx="4956372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7. Prawo rzymskie - pytania, kazusy, tablice.</a:t>
            </a:r>
          </a:p>
        </p:txBody>
      </p:sp>
      <p:pic>
        <p:nvPicPr>
          <p:cNvPr id="66" name="pasted-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89548" y="2382472"/>
            <a:ext cx="2754972" cy="39769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1310333" y="2049779"/>
            <a:ext cx="7734547" cy="3807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700"/>
              </a:spcBef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Konsultacje:</a:t>
            </a:r>
          </a:p>
          <a:p>
            <a:pPr>
              <a:spcBef>
                <a:spcPts val="700"/>
              </a:spcBef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42900" indent="-3429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poniedziałek: 13:00 - 15:00</a:t>
            </a:r>
          </a:p>
          <a:p>
            <a:pPr marL="342900" indent="-3429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pokój 205 w budynku B</a:t>
            </a:r>
          </a:p>
          <a:p>
            <a:pPr marL="342900" indent="-3429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mail: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mateusz.szymura@uwr.edu.pl</a:t>
            </a:r>
          </a:p>
          <a:p>
            <a:pPr marL="342900" indent="-3429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numer telefonu stacjonarnego (na stronie) - w trakcie konsultacji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1284933" y="1503679"/>
            <a:ext cx="7734547" cy="5145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01752" indent="-301752" algn="ctr" defTabSz="804672">
              <a:lnSpc>
                <a:spcPct val="90000"/>
              </a:lnSpc>
              <a:spcBef>
                <a:spcPts val="600"/>
              </a:spcBef>
              <a:buFont typeface="Arial"/>
              <a:defRPr b="1"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Zaliczenie zajęć:</a:t>
            </a:r>
          </a:p>
          <a:p>
            <a:pPr marL="301752" indent="-301752" algn="just" defTabSz="804672">
              <a:lnSpc>
                <a:spcPct val="90000"/>
              </a:lnSpc>
              <a:spcBef>
                <a:spcPts val="600"/>
              </a:spcBef>
              <a:buFont typeface="Arial"/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Dwa kolokwia:</a:t>
            </a:r>
          </a:p>
          <a:p>
            <a:pPr marL="301752" indent="-301752" algn="just" defTabSz="804672">
              <a:lnSpc>
                <a:spcPct val="90000"/>
              </a:lnSpc>
              <a:spcBef>
                <a:spcPts val="600"/>
              </a:spcBef>
              <a:buFont typeface="Arial"/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a) prawo rzeczowe (5 zajęcia)</a:t>
            </a:r>
          </a:p>
          <a:p>
            <a:pPr marL="301752" indent="-301752" algn="just" defTabSz="804672">
              <a:lnSpc>
                <a:spcPct val="90000"/>
              </a:lnSpc>
              <a:spcBef>
                <a:spcPts val="600"/>
              </a:spcBef>
              <a:buFont typeface="Arial"/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b)prawo zobowiązań: część ogólna, zobowiązanie ex contractu, quasi ex contractu, ex delictu quasi ex delictu, ex delictu ( 13 zajęcia)</a:t>
            </a:r>
          </a:p>
          <a:p>
            <a:pPr marL="301752" indent="-301752" algn="just" defTabSz="804672">
              <a:lnSpc>
                <a:spcPct val="90000"/>
              </a:lnSpc>
              <a:spcBef>
                <a:spcPts val="600"/>
              </a:spcBef>
              <a:buFont typeface="Arial"/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01752" indent="-301752" algn="just" defTabSz="804672">
              <a:lnSpc>
                <a:spcPct val="90000"/>
              </a:lnSpc>
              <a:spcBef>
                <a:spcPts val="600"/>
              </a:spcBef>
              <a:buFont typeface="Arial"/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forma kolokwium - pytania półotwarte (forma tożsama z egzaminem)</a:t>
            </a:r>
          </a:p>
          <a:p>
            <a:pPr marL="301752" indent="-301752" algn="just" defTabSz="804672">
              <a:lnSpc>
                <a:spcPct val="90000"/>
              </a:lnSpc>
              <a:spcBef>
                <a:spcPts val="600"/>
              </a:spcBef>
              <a:buFont typeface="Arial"/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poprawa kolokwium - na ocenę dostateczną w formie odpowiedzi na konsultacjach</a:t>
            </a:r>
          </a:p>
          <a:p>
            <a:pPr marL="301752" indent="-301752" algn="just" defTabSz="804672">
              <a:lnSpc>
                <a:spcPct val="90000"/>
              </a:lnSpc>
              <a:spcBef>
                <a:spcPts val="600"/>
              </a:spcBef>
              <a:buFont typeface="Arial"/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nieobecność na kolokwium - usprawiedliwienia przyjmowane jedynie w uzasadnionych i udokumentowanych przypadkach.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1284933" y="1503679"/>
            <a:ext cx="7734547" cy="3707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01752" indent="-301752" algn="ctr" defTabSz="804672">
              <a:lnSpc>
                <a:spcPct val="90000"/>
              </a:lnSpc>
              <a:spcBef>
                <a:spcPts val="600"/>
              </a:spcBef>
              <a:buFont typeface="Arial"/>
              <a:defRPr b="1"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Ocena końcowa:</a:t>
            </a:r>
          </a:p>
          <a:p>
            <a:pPr marL="301752" indent="-301752" algn="ctr" defTabSz="804672">
              <a:lnSpc>
                <a:spcPct val="90000"/>
              </a:lnSpc>
              <a:spcBef>
                <a:spcPts val="600"/>
              </a:spcBef>
              <a:buFont typeface="Arial"/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250657" indent="-250657" algn="just" defTabSz="804672">
              <a:lnSpc>
                <a:spcPct val="90000"/>
              </a:lnSpc>
              <a:spcBef>
                <a:spcPts val="600"/>
              </a:spcBef>
              <a:buSzPct val="100000"/>
              <a:buChar char="-"/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średnia z dwóch kolokwiów ewentualnie przeprowadzonych kartkówek </a:t>
            </a:r>
          </a:p>
          <a:p>
            <a:pPr marL="250657" indent="-250657" algn="just" defTabSz="804672">
              <a:lnSpc>
                <a:spcPct val="90000"/>
              </a:lnSpc>
              <a:spcBef>
                <a:spcPts val="600"/>
              </a:spcBef>
              <a:buSzPct val="100000"/>
              <a:buChar char="-"/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 przypadku średniej łamanej (4,5 oraz 5 - 4,75) możliwość dopytania na wyższą ocenę z prawa spadkowego</a:t>
            </a:r>
          </a:p>
          <a:p>
            <a:pPr marL="250657" indent="-250657" algn="just" defTabSz="804672">
              <a:lnSpc>
                <a:spcPct val="90000"/>
              </a:lnSpc>
              <a:spcBef>
                <a:spcPts val="600"/>
              </a:spcBef>
              <a:buSzPct val="100000"/>
              <a:buChar char="-"/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modyfikator ujemny - nieobecności</a:t>
            </a:r>
          </a:p>
          <a:p>
            <a:pPr marL="250657" indent="-250657" algn="just" defTabSz="804672">
              <a:lnSpc>
                <a:spcPct val="90000"/>
              </a:lnSpc>
              <a:spcBef>
                <a:spcPts val="600"/>
              </a:spcBef>
              <a:buSzPct val="100000"/>
              <a:buChar char="-"/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modyfikator dodatni - udział w konkursie (etap pisemny/etap ustny),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1284933" y="1503679"/>
            <a:ext cx="7734547" cy="3385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01752" indent="-301752" algn="ctr" defTabSz="804672">
              <a:lnSpc>
                <a:spcPct val="90000"/>
              </a:lnSpc>
              <a:spcBef>
                <a:spcPts val="600"/>
              </a:spcBef>
              <a:buFont typeface="Arial"/>
              <a:defRPr b="1"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Kazusy</a:t>
            </a:r>
          </a:p>
          <a:p>
            <a:pPr marL="301752" indent="-301752" algn="ctr" defTabSz="804672">
              <a:lnSpc>
                <a:spcPct val="90000"/>
              </a:lnSpc>
              <a:spcBef>
                <a:spcPts val="600"/>
              </a:spcBef>
              <a:buFont typeface="Arial"/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250657" indent="-250657" algn="just" defTabSz="804672">
              <a:lnSpc>
                <a:spcPct val="90000"/>
              </a:lnSpc>
              <a:spcBef>
                <a:spcPts val="600"/>
              </a:spcBef>
              <a:buSzPct val="100000"/>
              <a:buChar char="-"/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 określonych zajęciach, z przerobionego materiału</a:t>
            </a:r>
          </a:p>
          <a:p>
            <a:pPr marL="250657" indent="-250657" algn="just" defTabSz="804672">
              <a:lnSpc>
                <a:spcPct val="90000"/>
              </a:lnSpc>
              <a:spcBef>
                <a:spcPts val="600"/>
              </a:spcBef>
              <a:buSzPct val="100000"/>
              <a:buChar char="-"/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 stałych drużyn</a:t>
            </a:r>
          </a:p>
          <a:p>
            <a:pPr marL="250657" indent="-250657" algn="just" defTabSz="804672">
              <a:lnSpc>
                <a:spcPct val="90000"/>
              </a:lnSpc>
              <a:spcBef>
                <a:spcPts val="600"/>
              </a:spcBef>
              <a:buSzPct val="100000"/>
              <a:buChar char="-"/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kazusy o różnych stopniu trudności i różnym czasie na przygotowanie (za każdym razem inna drużyna otrzymuje najtrudniejszy kazus)</a:t>
            </a:r>
          </a:p>
          <a:p>
            <a:pPr marL="250657" indent="-250657" algn="just" defTabSz="804672">
              <a:lnSpc>
                <a:spcPct val="90000"/>
              </a:lnSpc>
              <a:spcBef>
                <a:spcPts val="600"/>
              </a:spcBef>
              <a:buSzPct val="100000"/>
              <a:buChar char="-"/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6 sesji kazusów - zdobycie 5 plusów to podniesienie oceny końcowej o pół oceny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1246833" y="1605279"/>
            <a:ext cx="7734547" cy="51303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ctr">
              <a:spcBef>
                <a:spcPts val="700"/>
              </a:spcBef>
              <a:buFont typeface="Arial"/>
              <a:defRPr b="1" sz="2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Obecności</a:t>
            </a:r>
          </a:p>
          <a:p>
            <a:pPr marL="290763" indent="-290763" algn="just">
              <a:spcBef>
                <a:spcPts val="700"/>
              </a:spcBef>
              <a:buSzPct val="100000"/>
              <a:buChar char="-"/>
              <a:defRPr sz="2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prawo do dwóch nieobecności bez względu na powód</a:t>
            </a:r>
          </a:p>
          <a:p>
            <a:pPr marL="290763" indent="-290763" algn="just">
              <a:spcBef>
                <a:spcPts val="700"/>
              </a:spcBef>
              <a:buSzPct val="100000"/>
              <a:buChar char="-"/>
              <a:defRPr sz="29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290763" indent="-290763" algn="just">
              <a:spcBef>
                <a:spcPts val="700"/>
              </a:spcBef>
              <a:buSzPct val="100000"/>
              <a:buChar char="-"/>
              <a:defRPr sz="2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każdą kolejną należy zaliczyć na konsultacjach w ciągu dwóch tygodni od ustania przyczyny nieobecności</a:t>
            </a:r>
          </a:p>
          <a:p>
            <a:pPr marL="342900" indent="-342900" algn="just">
              <a:spcBef>
                <a:spcPts val="700"/>
              </a:spcBef>
              <a:defRPr sz="29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42900" indent="-342900" algn="just">
              <a:spcBef>
                <a:spcPts val="700"/>
              </a:spcBef>
              <a:buFont typeface="Arial"/>
              <a:defRPr sz="2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niezaliczone w terminie nieobecności rzutują negatywnie na ocenę końcową (1 nieobecność – 0,5 oceny)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1246833" y="1605279"/>
            <a:ext cx="7734547" cy="4458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ctr">
              <a:spcBef>
                <a:spcPts val="700"/>
              </a:spcBef>
              <a:buFont typeface="Arial"/>
              <a:defRPr b="1" sz="2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Konkurs z prawa rzymskiego</a:t>
            </a:r>
          </a:p>
          <a:p>
            <a:pPr marL="290763" indent="-290763" algn="just">
              <a:spcBef>
                <a:spcPts val="700"/>
              </a:spcBef>
              <a:buSzPct val="100000"/>
              <a:buChar char="*"/>
              <a:defRPr sz="2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etap wydziałowy to eliminacje konkursu ogólnopolskiego (tym razem VIII finał odbędzie się we Wrocławiu, w czerwcu 2017 r.)</a:t>
            </a:r>
          </a:p>
          <a:p>
            <a:pPr marL="290763" indent="-290763" algn="just">
              <a:spcBef>
                <a:spcPts val="700"/>
              </a:spcBef>
              <a:buSzPct val="100000"/>
              <a:buChar char="*"/>
              <a:defRPr sz="2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test 40 pytań wielokrotnego wyboru oraz dwa kazusy</a:t>
            </a:r>
          </a:p>
          <a:p>
            <a:pPr marL="290763" indent="-290763" algn="just">
              <a:spcBef>
                <a:spcPts val="700"/>
              </a:spcBef>
              <a:buSzPct val="100000"/>
              <a:buChar char="*"/>
              <a:defRPr sz="2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etap pisemny: 12 kwietnia 2017 r. (środa)</a:t>
            </a:r>
          </a:p>
          <a:p>
            <a:pPr marL="290763" indent="-290763" algn="just">
              <a:spcBef>
                <a:spcPts val="700"/>
              </a:spcBef>
              <a:buSzPct val="100000"/>
              <a:buChar char="*"/>
              <a:defRPr sz="2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etap ustny: 10 maja 2017 r. (środa)</a:t>
            </a:r>
          </a:p>
          <a:p>
            <a:pPr marL="290763" indent="-290763" algn="just">
              <a:spcBef>
                <a:spcPts val="700"/>
              </a:spcBef>
              <a:buSzPct val="100000"/>
              <a:buChar char="*"/>
              <a:defRPr sz="2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dla osób które awansują do etapu ustnego przewidziano zaliczenie ćwiczeń w momencie awansu oraz szkolenia z umięjętności miękkich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1170633" y="1338579"/>
            <a:ext cx="7734547" cy="51750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01752" indent="-301752" algn="ctr" defTabSz="804672">
              <a:lnSpc>
                <a:spcPct val="90000"/>
              </a:lnSpc>
              <a:spcBef>
                <a:spcPts val="600"/>
              </a:spcBef>
              <a:buFont typeface="Arial"/>
              <a:defRPr b="1"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Układ zajęć - czytamy materiał przed zajęciami!</a:t>
            </a:r>
          </a:p>
          <a:p>
            <a:pPr marL="301752" indent="-301752" algn="ctr" defTabSz="804672">
              <a:lnSpc>
                <a:spcPct val="90000"/>
              </a:lnSpc>
              <a:spcBef>
                <a:spcPts val="600"/>
              </a:spcBef>
              <a:buFont typeface="Arial"/>
              <a:defRPr b="1" sz="2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57200" indent="-228600" algn="just" defTabSz="449580">
              <a:buSzPct val="100000"/>
              <a:buAutoNum type="arabicPeriod" startAt="1"/>
              <a:tabLst>
                <a:tab pos="457200" algn="l"/>
              </a:tabLst>
              <a:defRPr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Zajęcia wprowadzające do przedmiotu </a:t>
            </a:r>
            <a:r>
              <a:rPr b="1"/>
              <a:t>26/27 II 2017</a:t>
            </a:r>
          </a:p>
          <a:p>
            <a:pPr marL="457200" indent="-228600" algn="just" defTabSz="449580">
              <a:buSzPct val="100000"/>
              <a:buAutoNum type="arabicPeriod" startAt="1"/>
              <a:tabLst>
                <a:tab pos="457200" algn="l"/>
              </a:tabLst>
              <a:defRPr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Rodzaje rzeczy oraz posiadanie  </a:t>
            </a:r>
            <a:r>
              <a:rPr b="1"/>
              <a:t>6/7 III 2017</a:t>
            </a:r>
          </a:p>
          <a:p>
            <a:pPr marL="457200" indent="-228600" algn="just" defTabSz="449580">
              <a:buSzPct val="100000"/>
              <a:buAutoNum type="arabicPeriod" startAt="1"/>
              <a:tabLst>
                <a:tab pos="457200" algn="l"/>
              </a:tabLst>
              <a:defRPr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Prawo własności  </a:t>
            </a:r>
            <a:r>
              <a:rPr b="1"/>
              <a:t>13/14 III 2017</a:t>
            </a:r>
            <a:endParaRPr b="1"/>
          </a:p>
          <a:p>
            <a:pPr marL="457200" indent="-228600" algn="just" defTabSz="449580">
              <a:buSzPct val="100000"/>
              <a:buAutoNum type="arabicPeriod" startAt="1"/>
              <a:tabLst>
                <a:tab pos="457200" algn="l"/>
              </a:tabLst>
              <a:defRPr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u="sng"/>
              <a:t>Kazusy z prawa własności i posiadania</a:t>
            </a:r>
            <a:r>
              <a:t> oraz</a:t>
            </a:r>
            <a:r>
              <a:rPr b="1"/>
              <a:t> </a:t>
            </a:r>
            <a:r>
              <a:t>Prawa na rzeczy cudzej </a:t>
            </a:r>
            <a:r>
              <a:rPr b="1"/>
              <a:t>20/21 III 2017</a:t>
            </a:r>
          </a:p>
          <a:p>
            <a:pPr marL="457200" indent="-228600" algn="just" defTabSz="449580">
              <a:buSzPct val="100000"/>
              <a:buAutoNum type="arabicPeriod" startAt="1"/>
              <a:tabLst>
                <a:tab pos="457200" algn="l"/>
              </a:tabLst>
              <a:defRPr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u="sng"/>
              <a:t>Kazusy z ograniczonych praw rzeczowych</a:t>
            </a:r>
            <a:r>
              <a:t> oraz kolokwium z prawa rzeczowego </a:t>
            </a:r>
            <a:r>
              <a:rPr b="1"/>
              <a:t>27/28 III 2017</a:t>
            </a:r>
          </a:p>
          <a:p>
            <a:pPr marL="457200" indent="-228600" algn="just" defTabSz="449580">
              <a:buSzPct val="100000"/>
              <a:buAutoNum type="arabicPeriod" startAt="1"/>
              <a:tabLst>
                <a:tab pos="457200" algn="l"/>
              </a:tabLst>
              <a:defRPr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Wprowadzenie do prawa zobowiązań </a:t>
            </a:r>
            <a:r>
              <a:rPr b="1"/>
              <a:t>3/4 IV 2017</a:t>
            </a:r>
          </a:p>
          <a:p>
            <a:pPr marL="457200" indent="-228600" algn="just" defTabSz="449580">
              <a:buSzPct val="100000"/>
              <a:buAutoNum type="arabicPeriod" startAt="1"/>
              <a:tabLst>
                <a:tab pos="457200" algn="l"/>
              </a:tabLst>
              <a:defRPr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Część ogólna prawa zobowiązań łącznie z umocnieniem i umorzeniem zobowiązań </a:t>
            </a:r>
            <a:r>
              <a:rPr b="1"/>
              <a:t>10/11 IV 2017</a:t>
            </a:r>
          </a:p>
          <a:p>
            <a:pPr marL="457200" indent="-228600" algn="just" defTabSz="449580">
              <a:buSzPct val="100000"/>
              <a:buAutoNum type="arabicPeriod" startAt="1"/>
              <a:tabLst>
                <a:tab pos="457200" algn="l"/>
              </a:tabLst>
              <a:defRPr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Kontrakty realne </a:t>
            </a:r>
            <a:r>
              <a:rPr b="1"/>
              <a:t>24/25 IV 2017</a:t>
            </a:r>
          </a:p>
          <a:p>
            <a:pPr marL="457200" indent="-228600" algn="just" defTabSz="449580">
              <a:buSzPct val="100000"/>
              <a:buAutoNum type="arabicPeriod" startAt="1"/>
              <a:tabLst>
                <a:tab pos="457200" algn="l"/>
              </a:tabLst>
              <a:defRPr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u="sng"/>
              <a:t>Kazus z części ogólnej zobowiązań oraz kontraktów realnych </a:t>
            </a:r>
            <a:r>
              <a:t>Kontrakty konsensualne </a:t>
            </a:r>
            <a:r>
              <a:rPr b="1"/>
              <a:t>8/9 V 2017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1310333" y="2049779"/>
            <a:ext cx="7734547" cy="51294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01752" indent="-301752" algn="ctr" defTabSz="804672">
              <a:lnSpc>
                <a:spcPct val="90000"/>
              </a:lnSpc>
              <a:spcBef>
                <a:spcPts val="600"/>
              </a:spcBef>
              <a:buFont typeface="Arial"/>
              <a:defRPr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Układ zajęć:</a:t>
            </a:r>
          </a:p>
          <a:p>
            <a:pPr marL="457200" indent="-228600" defTabSz="449580">
              <a:buSzPct val="100000"/>
              <a:buAutoNum type="arabicPeriod" startAt="10"/>
              <a:tabLst>
                <a:tab pos="457200" algn="l"/>
              </a:tabLst>
              <a:defRPr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u="sng"/>
              <a:t>Kazusy z kontaktów konsensualnych </a:t>
            </a:r>
            <a:r>
              <a:t>oraz</a:t>
            </a:r>
            <a:r>
              <a:rPr u="sng"/>
              <a:t> </a:t>
            </a:r>
            <a:r>
              <a:t>Kontrakty werbalne i literalne, </a:t>
            </a:r>
            <a:r>
              <a:rPr b="1"/>
              <a:t>15/16 V 2017</a:t>
            </a:r>
            <a:endParaRPr b="1"/>
          </a:p>
          <a:p>
            <a:pPr marL="457200" indent="-228600" defTabSz="449580">
              <a:buSzPct val="100000"/>
              <a:buAutoNum type="arabicPeriod" startAt="10"/>
              <a:tabLst>
                <a:tab pos="457200" algn="l"/>
              </a:tabLst>
              <a:defRPr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Kontrakty nienazwane, pacta, zobowiązania </a:t>
            </a:r>
            <a:r>
              <a:rPr i="1"/>
              <a:t>ex contractu</a:t>
            </a:r>
            <a:r>
              <a:t> </a:t>
            </a:r>
            <a:r>
              <a:rPr b="1"/>
              <a:t>22/23 V 2017</a:t>
            </a:r>
            <a:endParaRPr b="1"/>
          </a:p>
          <a:p>
            <a:pPr marL="457200" indent="-228600" defTabSz="449580">
              <a:buSzPct val="100000"/>
              <a:buAutoNum type="arabicPeriod" startAt="10"/>
              <a:tabLst>
                <a:tab pos="457200" algn="l"/>
              </a:tabLst>
              <a:defRPr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u="sng"/>
              <a:t>Kazusy z kontraktów werbalnych, literalnych i pacta, </a:t>
            </a:r>
            <a:r>
              <a:t>Zobowiązania </a:t>
            </a:r>
            <a:r>
              <a:rPr i="1"/>
              <a:t>ex contractu,</a:t>
            </a:r>
            <a:r>
              <a:t> </a:t>
            </a:r>
            <a:r>
              <a:rPr i="1"/>
              <a:t>ex delictu </a:t>
            </a:r>
            <a:r>
              <a:t>i </a:t>
            </a:r>
            <a:r>
              <a:rPr i="1"/>
              <a:t>quasi ex delictu</a:t>
            </a:r>
            <a:r>
              <a:t> </a:t>
            </a:r>
            <a:r>
              <a:rPr b="1"/>
              <a:t>29/30 V 2017</a:t>
            </a:r>
          </a:p>
          <a:p>
            <a:pPr marL="457200" indent="-228600" defTabSz="449580">
              <a:buSzPct val="100000"/>
              <a:buAutoNum type="arabicPeriod" startAt="10"/>
              <a:tabLst>
                <a:tab pos="457200" algn="l"/>
              </a:tabLst>
              <a:defRPr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u="sng"/>
              <a:t>Kazusy z deliktów i quasi deliktów, </a:t>
            </a:r>
            <a:r>
              <a:t>kolokwium z prawa zobowiązań </a:t>
            </a:r>
            <a:r>
              <a:rPr b="1"/>
              <a:t>5/6 VI 2017</a:t>
            </a:r>
            <a:endParaRPr b="1"/>
          </a:p>
          <a:p>
            <a:pPr marL="457200" indent="-228600" defTabSz="449580">
              <a:buSzPct val="100000"/>
              <a:buAutoNum type="arabicPeriod" startAt="10"/>
              <a:tabLst>
                <a:tab pos="457200" algn="l"/>
              </a:tabLst>
              <a:defRPr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Powtórka przed egzaminem </a:t>
            </a:r>
            <a:r>
              <a:rPr b="1"/>
              <a:t>12/13 VI 2017</a:t>
            </a:r>
          </a:p>
          <a:p>
            <a:pPr marL="457200" indent="-228600" defTabSz="449580">
              <a:buSzPct val="100000"/>
              <a:buAutoNum type="arabicPeriod" startAt="10"/>
              <a:tabLst>
                <a:tab pos="457200" algn="l"/>
              </a:tabLst>
              <a:defRPr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Zajęcia ruchome - rzymskie prawo spadkowe w pigułce</a:t>
            </a:r>
            <a:endParaRPr b="1"/>
          </a:p>
          <a:p>
            <a:pPr marL="457200" indent="-228600" defTabSz="449580">
              <a:buSzPct val="100000"/>
              <a:buAutoNum type="arabicPeriod" startAt="10"/>
              <a:tabLst>
                <a:tab pos="457200" algn="l"/>
              </a:tabLst>
              <a:defRPr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/>
          </a:p>
          <a:p>
            <a:pPr marL="457200" indent="-228600" defTabSz="449580">
              <a:buSzPct val="100000"/>
              <a:buAutoNum type="arabicPeriod" startAt="17"/>
              <a:tabLst>
                <a:tab pos="457200" algn="l"/>
              </a:tabLst>
              <a:defRPr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u="sng"/>
          </a:p>
          <a:p>
            <a:pPr marL="457200" indent="-228600" defTabSz="449580">
              <a:buSzPct val="100000"/>
              <a:buAutoNum type="arabicPeriod" startAt="18"/>
              <a:tabLst>
                <a:tab pos="457200" algn="l"/>
              </a:tabLst>
              <a:defRPr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yw pakietu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yw pakietu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