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  <p:sldId id="322" r:id="rId74"/>
    <p:sldId id="323" r:id="rId75"/>
    <p:sldId id="324" r:id="rId76"/>
    <p:sldId id="325" r:id="rId77"/>
    <p:sldId id="326" r:id="rId7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Relationship Id="rId70" Type="http://schemas.openxmlformats.org/officeDocument/2006/relationships/slide" Target="slides/slide63.xml"/><Relationship Id="rId71" Type="http://schemas.openxmlformats.org/officeDocument/2006/relationships/slide" Target="slides/slide64.xml"/><Relationship Id="rId72" Type="http://schemas.openxmlformats.org/officeDocument/2006/relationships/slide" Target="slides/slide65.xml"/><Relationship Id="rId73" Type="http://schemas.openxmlformats.org/officeDocument/2006/relationships/slide" Target="slides/slide66.xml"/><Relationship Id="rId74" Type="http://schemas.openxmlformats.org/officeDocument/2006/relationships/slide" Target="slides/slide67.xml"/><Relationship Id="rId75" Type="http://schemas.openxmlformats.org/officeDocument/2006/relationships/slide" Target="slides/slide68.xml"/><Relationship Id="rId76" Type="http://schemas.openxmlformats.org/officeDocument/2006/relationships/slide" Target="slides/slide69.xml"/><Relationship Id="rId77" Type="http://schemas.openxmlformats.org/officeDocument/2006/relationships/slide" Target="slides/slide70.xml"/><Relationship Id="rId78" Type="http://schemas.openxmlformats.org/officeDocument/2006/relationships/slide" Target="slides/slide7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Times New Roman"/>
      </a:defRPr>
    </a:lvl1pPr>
    <a:lvl2pPr indent="228600" latinLnBrk="0">
      <a:defRPr sz="1200">
        <a:latin typeface="+mn-lt"/>
        <a:ea typeface="+mn-ea"/>
        <a:cs typeface="+mn-cs"/>
        <a:sym typeface="Times New Roman"/>
      </a:defRPr>
    </a:lvl2pPr>
    <a:lvl3pPr indent="457200" latinLnBrk="0">
      <a:defRPr sz="1200">
        <a:latin typeface="+mn-lt"/>
        <a:ea typeface="+mn-ea"/>
        <a:cs typeface="+mn-cs"/>
        <a:sym typeface="Times New Roman"/>
      </a:defRPr>
    </a:lvl3pPr>
    <a:lvl4pPr indent="685800" latinLnBrk="0">
      <a:defRPr sz="1200">
        <a:latin typeface="+mn-lt"/>
        <a:ea typeface="+mn-ea"/>
        <a:cs typeface="+mn-cs"/>
        <a:sym typeface="Times New Roman"/>
      </a:defRPr>
    </a:lvl4pPr>
    <a:lvl5pPr indent="914400" latinLnBrk="0">
      <a:defRPr sz="1200">
        <a:latin typeface="+mn-lt"/>
        <a:ea typeface="+mn-ea"/>
        <a:cs typeface="+mn-cs"/>
        <a:sym typeface="Times New Roman"/>
      </a:defRPr>
    </a:lvl5pPr>
    <a:lvl6pPr indent="1143000" latinLnBrk="0">
      <a:defRPr sz="1200">
        <a:latin typeface="+mn-lt"/>
        <a:ea typeface="+mn-ea"/>
        <a:cs typeface="+mn-cs"/>
        <a:sym typeface="Times New Roman"/>
      </a:defRPr>
    </a:lvl6pPr>
    <a:lvl7pPr indent="1371600" latinLnBrk="0">
      <a:defRPr sz="1200">
        <a:latin typeface="+mn-lt"/>
        <a:ea typeface="+mn-ea"/>
        <a:cs typeface="+mn-cs"/>
        <a:sym typeface="Times New Roman"/>
      </a:defRPr>
    </a:lvl7pPr>
    <a:lvl8pPr indent="1600200" latinLnBrk="0">
      <a:defRPr sz="1200">
        <a:latin typeface="+mn-lt"/>
        <a:ea typeface="+mn-ea"/>
        <a:cs typeface="+mn-cs"/>
        <a:sym typeface="Times New Roman"/>
      </a:defRPr>
    </a:lvl8pPr>
    <a:lvl9pPr indent="1828800" latinLnBrk="0">
      <a:defRPr sz="1200">
        <a:latin typeface="+mn-lt"/>
        <a:ea typeface="+mn-ea"/>
        <a:cs typeface="+mn-cs"/>
        <a:sym typeface="Times New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 tytułowy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12" name="Treść - poziom 1…"/>
          <p:cNvSpPr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3" name="Numer slajdu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kst tytułowy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93" name="Treść - poziom 1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94" name="Numer slajdu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kst tytułowy"/>
          <p:cNvSpPr/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102" name="Treść - poziom 1…"/>
          <p:cNvSpPr/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03" name="Numer slajdu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kst tytułowy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21" name="Treść - poziom 1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22" name="Numer slajdu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kst tytułowy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Tekst tytułowy</a:t>
            </a:r>
          </a:p>
        </p:txBody>
      </p:sp>
      <p:sp>
        <p:nvSpPr>
          <p:cNvPr id="30" name="Treść - poziom 1…"/>
          <p:cNvSpPr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31" name="Numer slajdu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kst tytułowy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39" name="Treść - poziom 1…"/>
          <p:cNvSpPr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0" name="Numer slajdu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kst tytułowy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48" name="Treść - poziom 1…"/>
          <p:cNvSpPr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9" name="Symbol zastępczy tekstu 4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Numer slajdu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kst tytułowy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58" name="Numer slajdu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umer slajdu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kst tytułowy"/>
          <p:cNvSpPr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Tekst tytułowy</a:t>
            </a:r>
          </a:p>
        </p:txBody>
      </p:sp>
      <p:sp>
        <p:nvSpPr>
          <p:cNvPr id="73" name="Treść - poziom 1…"/>
          <p:cNvSpPr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74" name="Symbol zastępczy tekstu 3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Numer slajdu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kst tytułowy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Tekst tytułowy</a:t>
            </a:r>
          </a:p>
        </p:txBody>
      </p:sp>
      <p:sp>
        <p:nvSpPr>
          <p:cNvPr id="83" name="Symbol zastępczy obrazu 2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Treść - poziom 1…"/>
          <p:cNvSpPr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85" name="Numer slajdu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000000"/>
            </a:gs>
            <a:gs pos="100000">
              <a:srgbClr val="641C66">
                <a:alpha val="90980"/>
              </a:srgbClr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 tytułowy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Tekst tytułowy</a:t>
            </a:r>
          </a:p>
        </p:txBody>
      </p:sp>
      <p:sp>
        <p:nvSpPr>
          <p:cNvPr id="3" name="Treść - poziom 1…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" name="Numer slajdu"/>
          <p:cNvSpPr/>
          <p:nvPr>
            <p:ph type="sldNum" sz="quarter" idx="2"/>
          </p:nvPr>
        </p:nvSpPr>
        <p:spPr>
          <a:xfrm>
            <a:off x="8430260" y="6401179"/>
            <a:ext cx="256541" cy="275467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Times New Roman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Times New Roman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Times New Roman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Times New Roman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Times New Roman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Times New Roman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Times New Roman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Times New Roman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Times New Roman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1.jpeg"/><Relationship Id="rId4" Type="http://schemas.openxmlformats.org/officeDocument/2006/relationships/image" Target="../media/image2.png"/></Relationships>

</file>

<file path=ppt/slides/_rels/slide4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
</file>

<file path=ppt/slides/_rels/slide4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image" Target="../media/image1.jpeg"/></Relationships>

</file>

<file path=ppt/slides/_rels/slide4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
</file>

<file path=ppt/slides/_rels/slide4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7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ytuł 1"/>
          <p:cNvSpPr/>
          <p:nvPr>
            <p:ph type="ctrTitle"/>
          </p:nvPr>
        </p:nvSpPr>
        <p:spPr>
          <a:xfrm>
            <a:off x="755576" y="1556791"/>
            <a:ext cx="7772401" cy="147002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Prawo spadkowe 2017</a:t>
            </a:r>
          </a:p>
        </p:txBody>
      </p:sp>
      <p:sp>
        <p:nvSpPr>
          <p:cNvPr id="113" name="Podtytuł 2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defRPr i="1" sz="27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pPr>
            <a:r>
              <a:t>dr Mateusz Szymura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i="1" sz="27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pPr>
            <a:r>
              <a:t>Zakład Prawa Rzymskiego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i="1" sz="27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pPr>
            <a:r>
              <a:t>Wydział Prawa Administracji i Ekonomii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i="1" sz="27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pPr>
            <a:r>
              <a:t>Uniwersytet Wrocławski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ytuł 1"/>
          <p:cNvSpPr/>
          <p:nvPr>
            <p:ph type="title"/>
          </p:nvPr>
        </p:nvSpPr>
        <p:spPr>
          <a:xfrm>
            <a:off x="467543" y="-1"/>
            <a:ext cx="8229601" cy="9807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Dwa systemy dziedziczenia</a:t>
            </a:r>
          </a:p>
        </p:txBody>
      </p:sp>
      <p:sp>
        <p:nvSpPr>
          <p:cNvPr id="138" name="Symbol zastępczy zawartości 2"/>
          <p:cNvSpPr/>
          <p:nvPr>
            <p:ph type="body" idx="1"/>
          </p:nvPr>
        </p:nvSpPr>
        <p:spPr>
          <a:xfrm>
            <a:off x="251519" y="1052735"/>
            <a:ext cx="8640962" cy="5616626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700">
                <a:solidFill>
                  <a:srgbClr val="FFFFFF"/>
                </a:solidFill>
              </a:defRPr>
            </a:pPr>
            <a:r>
              <a:t>Dziedziczenie testamentowe oraz bestestamentowe wg prawa cywilnego jest zasadniczo uregulowane w L.D.T. a przetrwały praktycznie aż do prawa justyniańskiego.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700">
                <a:solidFill>
                  <a:srgbClr val="FFFFFF"/>
                </a:solidFill>
              </a:defRPr>
            </a:pPr>
            <a:r>
              <a:t>Restrykcyjność i formalizm, wąskie kategorie grup dziedziców (w tym dopuszczających do dziedziczenie osoby, które mogły być już nie związane z familią – gentylów) doprowadziły do utworzenia </a:t>
            </a:r>
            <a:r>
              <a:rPr i="1"/>
              <a:t>bonorum possessio </a:t>
            </a:r>
            <a:r>
              <a:t>w drodze wspomagania, uzupełniania i poprawiania prawa cywilnego</a:t>
            </a:r>
            <a:r>
              <a:rPr i="1"/>
              <a:t>. </a:t>
            </a:r>
            <a:r>
              <a:t>Dziedziczenie to miało również postacie dziedziczenia testamentowego i beztestamentowego. 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700">
                <a:solidFill>
                  <a:srgbClr val="FFFFFF"/>
                </a:solidFill>
              </a:defRPr>
            </a:pPr>
            <a:r>
              <a:t>Oba systemy istniały aż do prawa justyniańskiego – Nowele 118 oraz 127 doprowadziły do syntezy tych dwóch systemów i wprowadzenia jednolitego systemu dziedziczenia testamentowego i beztestamentowego (patrz: dziedziczenie w prawie justyniańskim)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ytuł 1"/>
          <p:cNvSpPr/>
          <p:nvPr>
            <p:ph type="title"/>
          </p:nvPr>
        </p:nvSpPr>
        <p:spPr>
          <a:xfrm>
            <a:off x="457200" y="274637"/>
            <a:ext cx="8229600" cy="634084"/>
          </a:xfrm>
          <a:prstGeom prst="rect">
            <a:avLst/>
          </a:prstGeom>
        </p:spPr>
        <p:txBody>
          <a:bodyPr/>
          <a:lstStyle>
            <a:lvl1pPr>
              <a:defRPr sz="3900">
                <a:solidFill>
                  <a:srgbClr val="FFFFFF"/>
                </a:solidFill>
              </a:defRPr>
            </a:lvl1pPr>
          </a:lstStyle>
          <a:p>
            <a:pPr/>
            <a:r>
              <a:t>Bonorum possessio</a:t>
            </a:r>
          </a:p>
        </p:txBody>
      </p:sp>
      <p:sp>
        <p:nvSpPr>
          <p:cNvPr id="141" name="Symbol zastępczy zawartości 2"/>
          <p:cNvSpPr/>
          <p:nvPr>
            <p:ph type="body" idx="1"/>
          </p:nvPr>
        </p:nvSpPr>
        <p:spPr>
          <a:xfrm>
            <a:off x="457200" y="908719"/>
            <a:ext cx="8229600" cy="5544618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90000"/>
              </a:lnSpc>
              <a:spcBef>
                <a:spcPts val="600"/>
              </a:spcBef>
              <a:buSzTx/>
              <a:buNone/>
              <a:defRPr sz="2700">
                <a:solidFill>
                  <a:srgbClr val="FFFFFF"/>
                </a:solidFill>
              </a:defRPr>
            </a:pPr>
            <a:r>
              <a:t>Bonorum possessio wyrosło na gruncie wprowadzania przez pretora w posiadanie majątku pewnej kategorii osób na czas procesu sądowego dotyczącego spadku – w tym przypadku posiadanie otrzymywał prawdopodobny dziedzic cywilny (</a:t>
            </a:r>
            <a:r>
              <a:rPr b="1"/>
              <a:t>wspomaganie).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SzTx/>
              <a:buNone/>
              <a:defRPr sz="2700">
                <a:solidFill>
                  <a:srgbClr val="FFFFFF"/>
                </a:solidFill>
              </a:defRPr>
            </a:pPr>
            <a:r>
              <a:t>Pretor zaczął również wprowadzać w posiadanie majątku dziedziców wg ius civile, którzy z jakiegoś powodu utracili swoje uprawnienie lub osoby spoza tego kręgu, które uznano za słusznie legitymowane (</a:t>
            </a:r>
            <a:r>
              <a:rPr b="1"/>
              <a:t>uzupełnianie). 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SzTx/>
              <a:buNone/>
              <a:defRPr sz="2700">
                <a:solidFill>
                  <a:srgbClr val="FFFFFF"/>
                </a:solidFill>
              </a:defRPr>
            </a:pPr>
            <a:r>
              <a:t>Z czasem, w celu ograniczenia anachronicznych przepisów dziedziczenia ab intestato pretor przyznawał spadek pewnym osobom przed dziedzicami cywilnymi – np. emancypowany syn przed stryjem (</a:t>
            </a:r>
            <a:r>
              <a:rPr b="1"/>
              <a:t>poprawianie).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ytuł 1"/>
          <p:cNvSpPr/>
          <p:nvPr>
            <p:ph type="title"/>
          </p:nvPr>
        </p:nvSpPr>
        <p:spPr>
          <a:xfrm>
            <a:off x="457200" y="274638"/>
            <a:ext cx="8229600" cy="77809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Skutki bonorum possessio</a:t>
            </a:r>
          </a:p>
        </p:txBody>
      </p:sp>
      <p:sp>
        <p:nvSpPr>
          <p:cNvPr id="144" name="Symbol zastępczy zawartości 2"/>
          <p:cNvSpPr/>
          <p:nvPr>
            <p:ph type="body" idx="1"/>
          </p:nvPr>
        </p:nvSpPr>
        <p:spPr>
          <a:xfrm>
            <a:off x="457200" y="1124744"/>
            <a:ext cx="8229600" cy="540060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  <a:r>
              <a:t>Bonorum possessio nie wywoływało skutków z mocy prawa – zawsze trzeba było się o niego ubiegać przed pretorem, a jego uzyskanie obwarowane było krótkimi terminami. 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  <a:r>
              <a:t>Chroniono bonorum possessora powództwami opartymi na fikcji uznania, iż jest on dziedzicem (co przy krótki terminie usucapio pro herede miało swoje logiczne wytłumaczenie)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  <a:r>
              <a:t>Dwa rodzaje bonorum possessio: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  <a:r>
              <a:t>- Cum re (kreowała dziedzica na zawsze)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  <a:r>
              <a:t> - Sine re (w tej sytuacji dziedzic prawa pretorskiego musiał ustąpić przed lepiej legitymowanym np. pogrobowcem)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ytuł 1"/>
          <p:cNvSpPr/>
          <p:nvPr>
            <p:ph type="title"/>
          </p:nvPr>
        </p:nvSpPr>
        <p:spPr>
          <a:xfrm>
            <a:off x="457200" y="274638"/>
            <a:ext cx="8229600" cy="85010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Dziedziczenie testamentowe</a:t>
            </a:r>
          </a:p>
        </p:txBody>
      </p:sp>
      <p:sp>
        <p:nvSpPr>
          <p:cNvPr id="147" name="Symbol zastępczy zawartości 2"/>
          <p:cNvSpPr/>
          <p:nvPr>
            <p:ph type="body" idx="1"/>
          </p:nvPr>
        </p:nvSpPr>
        <p:spPr>
          <a:xfrm>
            <a:off x="251519" y="1052735"/>
            <a:ext cx="8712970" cy="5805266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90000"/>
              </a:lnSpc>
              <a:spcBef>
                <a:spcPts val="600"/>
              </a:spcBef>
              <a:defRPr sz="2700">
                <a:solidFill>
                  <a:srgbClr val="FFFFFF"/>
                </a:solidFill>
              </a:defRPr>
            </a:pPr>
            <a:r>
              <a:t>Dokonywane w drodze testamentu (jednostronnego oświadczenia woli mortis causa)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defRPr sz="2700">
                <a:solidFill>
                  <a:srgbClr val="FFFFFF"/>
                </a:solidFill>
              </a:defRPr>
            </a:pPr>
            <a:r>
              <a:t>Tę ostatnią wolę można było kształtować swobodnie – spadkodawca testament mógł odwołać lub zmienić, a także  sporządzić nowy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defRPr sz="2700">
                <a:solidFill>
                  <a:srgbClr val="FFFFFF"/>
                </a:solidFill>
              </a:defRPr>
            </a:pPr>
            <a:r>
              <a:t>Duża swoboda testowania z pewnym wyjątkami wobec najbliższych krewnych (dziedziczenie beztestamentowe)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defRPr sz="2700">
                <a:solidFill>
                  <a:srgbClr val="FFFFFF"/>
                </a:solidFill>
              </a:defRPr>
            </a:pPr>
            <a:r>
              <a:t>Niemoralność umów o dziedziczenie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defRPr sz="2700">
                <a:solidFill>
                  <a:srgbClr val="FFFFFF"/>
                </a:solidFill>
              </a:defRPr>
            </a:pPr>
            <a:r>
              <a:t>Dziedziczenie testamentowe ma pierwszeństwo przez „ustawowym” – dziedzice z ustawy dziedziczą jedynie w przypadku braku/ wadliwości testamentu lub odrzucenia spadku przed wszystkich spadkobierców testamentowych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defRPr sz="2700">
                <a:solidFill>
                  <a:srgbClr val="FFFFFF"/>
                </a:solidFill>
              </a:defRPr>
            </a:pPr>
            <a:r>
              <a:t>Brak dyspozycji co do pewnego składnika majątku w testamencie nie przeszkadzał – instytucja przyrostu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ytuł 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Zdolność testamentowa czynna</a:t>
            </a:r>
          </a:p>
        </p:txBody>
      </p:sp>
      <p:sp>
        <p:nvSpPr>
          <p:cNvPr id="150" name="Symbol zastępczy zawartości 2"/>
          <p:cNvSpPr/>
          <p:nvPr>
            <p:ph type="body" idx="1"/>
          </p:nvPr>
        </p:nvSpPr>
        <p:spPr>
          <a:xfrm>
            <a:off x="457200" y="1196752"/>
            <a:ext cx="8229600" cy="540060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90000"/>
              </a:lnSpc>
              <a:spcBef>
                <a:spcPts val="600"/>
              </a:spcBef>
              <a:buSzTx/>
              <a:buNone/>
              <a:defRPr sz="2700">
                <a:solidFill>
                  <a:srgbClr val="FFFFFF"/>
                </a:solidFill>
              </a:defRPr>
            </a:pPr>
            <a:r>
              <a:t>Była to zdolność do sporządzenia testamentu (kwalifikowana odmiana zdolności do czynności prawnych).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SzTx/>
              <a:buNone/>
              <a:defRPr sz="2700">
                <a:solidFill>
                  <a:srgbClr val="FFFFFF"/>
                </a:solidFill>
              </a:defRPr>
            </a:pPr>
            <a:r>
              <a:t>Posiadali ją: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FontTx/>
              <a:buChar char="-"/>
              <a:defRPr sz="2700">
                <a:solidFill>
                  <a:srgbClr val="FFFFFF"/>
                </a:solidFill>
              </a:defRPr>
            </a:pPr>
            <a:r>
              <a:t>Obywatele rzymscy sui iuris nie ograniczeni w swojej zdolności do czynności prawnych (np. z powodu wieku)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SzTx/>
              <a:buNone/>
              <a:defRPr sz="2700">
                <a:solidFill>
                  <a:srgbClr val="FFFFFF"/>
                </a:solidFill>
              </a:defRPr>
            </a:pPr>
            <a:r>
              <a:t>W późniejszym okresie nabyli ją: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FontTx/>
              <a:buChar char="-"/>
              <a:defRPr sz="2700">
                <a:solidFill>
                  <a:srgbClr val="FFFFFF"/>
                </a:solidFill>
              </a:defRPr>
            </a:pPr>
            <a:r>
              <a:t>Latyni i peregryni posiadający commercium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FontTx/>
              <a:buChar char="-"/>
              <a:defRPr sz="2700">
                <a:solidFill>
                  <a:srgbClr val="FFFFFF"/>
                </a:solidFill>
              </a:defRPr>
            </a:pPr>
            <a:r>
              <a:t>Osoby alieni iuris wobec pewnych mas majątkowych (peculium castrense/quasi-castrense/ bona materna)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FontTx/>
              <a:buChar char="-"/>
              <a:defRPr sz="2700">
                <a:solidFill>
                  <a:srgbClr val="FFFFFF"/>
                </a:solidFill>
              </a:defRPr>
            </a:pPr>
            <a:r>
              <a:t>Niewolnicy państwowi co do połowy swojego peculium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ytuł 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Zdolność testamentowa bierna</a:t>
            </a:r>
          </a:p>
        </p:txBody>
      </p:sp>
      <p:sp>
        <p:nvSpPr>
          <p:cNvPr id="153" name="Symbol zastępczy zawartości 2"/>
          <p:cNvSpPr/>
          <p:nvPr>
            <p:ph type="body" idx="1"/>
          </p:nvPr>
        </p:nvSpPr>
        <p:spPr>
          <a:xfrm>
            <a:off x="457200" y="1340767"/>
            <a:ext cx="8229600" cy="5256586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  <a:r>
              <a:t>Zdolność do przyjęcia spadku – zostania dziedzicem (kwalifikowana odmiana zdolności prawnej).</a:t>
            </a:r>
          </a:p>
          <a:p>
            <a:pPr algn="just"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  <a:r>
              <a:t>Posiadali ją w szczególności:</a:t>
            </a:r>
          </a:p>
          <a:p>
            <a:pPr algn="just">
              <a:spcBef>
                <a:spcPts val="600"/>
              </a:spcBef>
              <a:buFontTx/>
              <a:buChar char="-"/>
              <a:defRPr sz="2900">
                <a:solidFill>
                  <a:srgbClr val="FFFFFF"/>
                </a:solidFill>
              </a:defRPr>
            </a:pPr>
            <a:r>
              <a:t>Niewolnicy (casus wyzwolenia w testamencie)</a:t>
            </a:r>
          </a:p>
          <a:p>
            <a:pPr algn="just">
              <a:spcBef>
                <a:spcPts val="600"/>
              </a:spcBef>
              <a:buFontTx/>
              <a:buChar char="-"/>
              <a:defRPr sz="2900">
                <a:solidFill>
                  <a:srgbClr val="FFFFFF"/>
                </a:solidFill>
              </a:defRPr>
            </a:pPr>
            <a:r>
              <a:t>Nasciturus – zdolność do dziedziczenia pod warunkiem zawieszającym (jeżeli urodzi się żywe), wtedy zaś – postumus (wyjątek od zakazu dziedziczenia przez osoby nieoznaczone)</a:t>
            </a:r>
          </a:p>
          <a:p>
            <a:pPr algn="just">
              <a:spcBef>
                <a:spcPts val="600"/>
              </a:spcBef>
              <a:buFontTx/>
              <a:buChar char="-"/>
              <a:defRPr sz="2900">
                <a:solidFill>
                  <a:srgbClr val="FFFFFF"/>
                </a:solidFill>
              </a:defRPr>
            </a:pPr>
            <a:r>
              <a:t>Kościoły, zakłady dobroczynne i stowarzyszenia (w prawie poklasycznym)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ytuł 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Testamenty prawa cywilnego</a:t>
            </a:r>
          </a:p>
        </p:txBody>
      </p:sp>
      <p:sp>
        <p:nvSpPr>
          <p:cNvPr id="156" name="Symbol zastępczy zawartości 2"/>
          <p:cNvSpPr/>
          <p:nvPr>
            <p:ph type="body" idx="1"/>
          </p:nvPr>
        </p:nvSpPr>
        <p:spPr>
          <a:xfrm>
            <a:off x="251519" y="1268760"/>
            <a:ext cx="8640962" cy="540060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90000"/>
              </a:lnSpc>
              <a:spcBef>
                <a:spcPts val="600"/>
              </a:spcBef>
              <a:defRPr b="1" i="1" sz="2900">
                <a:solidFill>
                  <a:srgbClr val="FFFFFF"/>
                </a:solidFill>
              </a:defRPr>
            </a:pPr>
            <a:r>
              <a:t>Testamentum calatis commitis </a:t>
            </a:r>
            <a:r>
              <a:rPr b="0" i="0"/>
              <a:t>(dwa razy w roku na zgromadzeniach ludowych wobec </a:t>
            </a:r>
            <a:r>
              <a:rPr b="0"/>
              <a:t>pontifex maximus</a:t>
            </a:r>
            <a:r>
              <a:rPr b="0" i="0"/>
              <a:t>, powołany do takiego spadku obejmował nie tylko spadek, ale także rodziną i sakralnoprawną pozycje spadkodawcy</a:t>
            </a:r>
            <a:r>
              <a:rPr b="0"/>
              <a:t>)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defRPr b="1" i="1" sz="2900">
                <a:solidFill>
                  <a:srgbClr val="FFFFFF"/>
                </a:solidFill>
              </a:defRPr>
            </a:pPr>
            <a:r>
              <a:t>Testamentum in procintu </a:t>
            </a:r>
            <a:r>
              <a:rPr b="0"/>
              <a:t>(</a:t>
            </a:r>
            <a:r>
              <a:rPr b="0" i="0"/>
              <a:t>przed wojskiem gotowym do boju –czyli tylko dla żołnierzy w czasie wojny, „in expeditione” istotne ograniczenia: osoba zbyt stara na służbę wojskową nie mogła go sporządzić)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SzTx/>
              <a:buNone/>
              <a:defRPr b="1" sz="2900">
                <a:solidFill>
                  <a:srgbClr val="FFFFFF"/>
                </a:solidFill>
              </a:defRPr>
            </a:pPr>
            <a:r>
              <a:t>Powyższe formy dość wcześnie wyszły z użycia (Cyceron wspomina o nich jedynie w kontekście przeszłości)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ymbol zastępczy zawartości 2"/>
          <p:cNvSpPr/>
          <p:nvPr>
            <p:ph type="body" idx="1"/>
          </p:nvPr>
        </p:nvSpPr>
        <p:spPr>
          <a:xfrm>
            <a:off x="179511" y="260647"/>
            <a:ext cx="8784978" cy="6597354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  <a:spcBef>
                <a:spcPts val="500"/>
              </a:spcBef>
              <a:buSzTx/>
              <a:buNone/>
              <a:defRPr b="1" i="1" sz="2400">
                <a:solidFill>
                  <a:srgbClr val="FFFFFF"/>
                </a:solidFill>
              </a:defRPr>
            </a:pPr>
            <a:r>
              <a:t>Testamentum per aes et libram </a:t>
            </a:r>
            <a:r>
              <a:rPr b="0"/>
              <a:t>(</a:t>
            </a:r>
            <a:r>
              <a:rPr b="0" i="0"/>
              <a:t>testament mancypacyjny) – jedna z form wykorzystania abstrakcyjnego charakteru mancypacji.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SzTx/>
              <a:buNone/>
              <a:defRPr sz="2400">
                <a:solidFill>
                  <a:srgbClr val="FFFFFF"/>
                </a:solidFill>
              </a:defRPr>
            </a:pPr>
            <a:r>
              <a:t>Składał się z dwóch etapów – mancypacji oraz nunkupacji.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SzTx/>
              <a:buNone/>
              <a:defRPr sz="2400">
                <a:solidFill>
                  <a:srgbClr val="FFFFFF"/>
                </a:solidFill>
              </a:defRPr>
            </a:pPr>
            <a:r>
              <a:t>Spadkodawca za swojego życia przenosił na familae emptora wobec 5 świadków i libripensa własność całego majątku, zachowując jednak jego posiadanie.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SzTx/>
              <a:buNone/>
              <a:defRPr sz="2400">
                <a:solidFill>
                  <a:srgbClr val="FFFFFF"/>
                </a:solidFill>
              </a:defRPr>
            </a:pPr>
            <a:r>
              <a:t>Familae emptor będąc formalnym właścicielem majątku miał za zadanie rozporządzić nim, po śmierci spadkodawcy, według woli tego drugiego.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SzTx/>
              <a:buNone/>
              <a:defRPr sz="2400">
                <a:solidFill>
                  <a:srgbClr val="FFFFFF"/>
                </a:solidFill>
              </a:defRPr>
            </a:pPr>
            <a:r>
              <a:t>Drugi etap (nunkupacja) pojawił się później i dotyczył możliwości oznaczenia dziedzica ustnie lub w dokumencie pisemnym (testament) – w tym przypadku zachodziła fiducia cum amico contracta, a familae emptor z osoby występującej w zastępstwie dziedzica spadł do roli specjalnego świadka.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SzTx/>
              <a:buNone/>
              <a:defRPr sz="2400">
                <a:solidFill>
                  <a:srgbClr val="FFFFFF"/>
                </a:solidFill>
              </a:defRPr>
            </a:pPr>
            <a:r>
              <a:t>Za czasów Gajusa ten testament był jedynym testamentem wg prawa cywilnego, wymóg przeprowadzenia mancypacji traktowana w kategoriach zachowania tradycji, a wolę spadkodawcy spisywano najczęściej na specjalnych tabliczkach powierzanych zaufanej osobie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ytuł 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Testamenty prawa pretorskiego</a:t>
            </a:r>
          </a:p>
        </p:txBody>
      </p:sp>
      <p:sp>
        <p:nvSpPr>
          <p:cNvPr id="161" name="Symbol zastępczy zawartości 2"/>
          <p:cNvSpPr/>
          <p:nvPr>
            <p:ph type="body" idx="1"/>
          </p:nvPr>
        </p:nvSpPr>
        <p:spPr>
          <a:xfrm>
            <a:off x="457200" y="1124743"/>
            <a:ext cx="8229600" cy="5256586"/>
          </a:xfrm>
          <a:prstGeom prst="rect">
            <a:avLst/>
          </a:prstGeom>
        </p:spPr>
        <p:txBody>
          <a:bodyPr/>
          <a:lstStyle/>
          <a:p>
            <a:pPr algn="just">
              <a:defRPr>
                <a:solidFill>
                  <a:srgbClr val="FFFFFF"/>
                </a:solidFill>
              </a:defRPr>
            </a:pPr>
            <a:r>
              <a:t>Z uwagi na szereg formalności testamenty prawa cywilnego często okazywały się nieważne, dlatego pretor zapowiedział iż udzieli bonorum possessio secundum tabulas osobie która przedłoży testament opatrzony pieczęciami siedmiu świadków</a:t>
            </a:r>
          </a:p>
          <a:p>
            <a:pPr algn="just">
              <a:defRPr>
                <a:solidFill>
                  <a:srgbClr val="FFFFFF"/>
                </a:solidFill>
              </a:defRPr>
            </a:pPr>
            <a:r>
              <a:t>Początkowo jedynie b.p. sine re, a czasem dzięki udzieleniu takiemu dziedzicowi exceptio doli także b.p. cum re (Antoninus Pius)</a:t>
            </a:r>
          </a:p>
          <a:p>
            <a:pPr algn="just">
              <a:defRPr>
                <a:solidFill>
                  <a:srgbClr val="FFFFFF"/>
                </a:solidFill>
              </a:defRPr>
            </a:pPr>
            <a:r>
              <a:t>Testament ten był zawsze pisemny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ytuł 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900">
                <a:solidFill>
                  <a:srgbClr val="FFFFFF"/>
                </a:solidFill>
              </a:defRPr>
            </a:lvl1pPr>
          </a:lstStyle>
          <a:p>
            <a:pPr/>
            <a:r>
              <a:t>Testamenty w prawie poklasycznym</a:t>
            </a:r>
          </a:p>
        </p:txBody>
      </p:sp>
      <p:sp>
        <p:nvSpPr>
          <p:cNvPr id="164" name="Symbol zastępczy zawartości 2"/>
          <p:cNvSpPr/>
          <p:nvPr>
            <p:ph type="body" idx="1"/>
          </p:nvPr>
        </p:nvSpPr>
        <p:spPr>
          <a:xfrm>
            <a:off x="457200" y="1196751"/>
            <a:ext cx="8229600" cy="566125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defRPr b="1" sz="2700">
                <a:solidFill>
                  <a:srgbClr val="FFFFFF"/>
                </a:solidFill>
              </a:defRPr>
            </a:pPr>
            <a:r>
              <a:t>Formy zwykłe (prywatne):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lphaLcParenR" startAt="1"/>
              <a:defRPr sz="2700">
                <a:solidFill>
                  <a:srgbClr val="FFFFFF"/>
                </a:solidFill>
              </a:defRPr>
            </a:pPr>
            <a:r>
              <a:t>Testementum tripertitum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lphaLcParenR" startAt="1"/>
              <a:defRPr sz="2700">
                <a:solidFill>
                  <a:srgbClr val="FFFFFF"/>
                </a:solidFill>
              </a:defRPr>
            </a:pPr>
            <a:r>
              <a:t>Testamentum per holographam scripturam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b="1" sz="2700">
                <a:solidFill>
                  <a:srgbClr val="FFFFFF"/>
                </a:solidFill>
              </a:defRPr>
            </a:pPr>
            <a:r>
              <a:t>Formy uprzywilejowane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lphaLcParenR" startAt="1"/>
              <a:defRPr sz="2700">
                <a:solidFill>
                  <a:srgbClr val="FFFFFF"/>
                </a:solidFill>
              </a:defRPr>
            </a:pPr>
            <a:r>
              <a:t>Testamentum pestis tempore conditium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lphaLcParenR" startAt="1"/>
              <a:defRPr sz="2700">
                <a:solidFill>
                  <a:srgbClr val="FFFFFF"/>
                </a:solidFill>
              </a:defRPr>
            </a:pPr>
            <a:r>
              <a:t>Testamentum miitis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lphaLcParenR" startAt="1"/>
              <a:defRPr sz="2700">
                <a:solidFill>
                  <a:srgbClr val="FFFFFF"/>
                </a:solidFill>
              </a:defRPr>
            </a:pPr>
            <a:r>
              <a:t>Testamentum ruri conditum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b="1" sz="2700">
                <a:solidFill>
                  <a:srgbClr val="FFFFFF"/>
                </a:solidFill>
              </a:defRPr>
            </a:pPr>
            <a:r>
              <a:t>Formy kwalifikowane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lphaLcParenR" startAt="1"/>
              <a:defRPr sz="2700">
                <a:solidFill>
                  <a:srgbClr val="FFFFFF"/>
                </a:solidFill>
              </a:defRPr>
            </a:pPr>
            <a:r>
              <a:t>Testament osoby głuchniemej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lphaLcParenR" startAt="1"/>
              <a:defRPr sz="2700">
                <a:solidFill>
                  <a:srgbClr val="FFFFFF"/>
                </a:solidFill>
              </a:defRPr>
            </a:pPr>
            <a:r>
              <a:t>Testament osoby niewidomej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b="1" sz="2700">
                <a:solidFill>
                  <a:srgbClr val="FFFFFF"/>
                </a:solidFill>
              </a:defRPr>
            </a:pPr>
            <a:r>
              <a:t>Formy publiczne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lphaLcParenR" startAt="1"/>
              <a:defRPr sz="2700">
                <a:solidFill>
                  <a:srgbClr val="FFFFFF"/>
                </a:solidFill>
              </a:defRPr>
            </a:pPr>
            <a:r>
              <a:t>Testmentum principi oblatum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lphaLcParenR" startAt="1"/>
              <a:defRPr sz="2700">
                <a:solidFill>
                  <a:srgbClr val="FFFFFF"/>
                </a:solidFill>
              </a:defRPr>
            </a:pPr>
            <a:r>
              <a:t>Testamentum apud acta conditum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ytuł 1"/>
          <p:cNvSpPr/>
          <p:nvPr>
            <p:ph type="title"/>
          </p:nvPr>
        </p:nvSpPr>
        <p:spPr>
          <a:xfrm>
            <a:off x="467543" y="0"/>
            <a:ext cx="8229601" cy="9221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Prawo spadkowe</a:t>
            </a:r>
          </a:p>
        </p:txBody>
      </p:sp>
      <p:sp>
        <p:nvSpPr>
          <p:cNvPr id="116" name="Symbol zastępczy zawartości 2"/>
          <p:cNvSpPr/>
          <p:nvPr>
            <p:ph type="body" idx="1"/>
          </p:nvPr>
        </p:nvSpPr>
        <p:spPr>
          <a:xfrm>
            <a:off x="457200" y="908719"/>
            <a:ext cx="8229600" cy="5760642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  <a:spcBef>
                <a:spcPts val="600"/>
              </a:spcBef>
              <a:defRPr sz="2900">
                <a:solidFill>
                  <a:srgbClr val="FFFFFF"/>
                </a:solidFill>
              </a:defRPr>
            </a:pPr>
            <a:r>
              <a:t>niezwykły rozwój w ramach całego okresu Cesarstwa (od agnacji do kognacji)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defRPr sz="2900">
                <a:solidFill>
                  <a:srgbClr val="FFFFFF"/>
                </a:solidFill>
              </a:defRPr>
            </a:pPr>
            <a:r>
              <a:t>konkurencja dwóch systemów: prawa cywilnego i pretorskiego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defRPr sz="2900">
                <a:solidFill>
                  <a:srgbClr val="FFFFFF"/>
                </a:solidFill>
              </a:defRPr>
            </a:pPr>
            <a:r>
              <a:t>przedmiot żywego zainteresowania jurysprudencji – 6 z 16 ksiąg Digest Marcjana (III w n.e.) oraz ok. ¼ kodyfikacji justyniańskiej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defRPr sz="2900">
                <a:solidFill>
                  <a:srgbClr val="FFFFFF"/>
                </a:solidFill>
              </a:defRPr>
            </a:pPr>
            <a:r>
              <a:t>duża liczba konkretnych odpowiedzi sugeruje, że prawo spadkowe było częstym przedmiotem pytań do prawników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defRPr sz="2900">
                <a:solidFill>
                  <a:srgbClr val="FFFFFF"/>
                </a:solidFill>
              </a:defRPr>
            </a:pPr>
            <a:r>
              <a:t>celem prawa spadkowego było utrzymanie istniejących stosunków majątkowych przy jednoczesnej szerokiej możliwości dokonywania przesunięć majątkowych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ytuł 1"/>
          <p:cNvSpPr/>
          <p:nvPr>
            <p:ph type="title"/>
          </p:nvPr>
        </p:nvSpPr>
        <p:spPr>
          <a:xfrm>
            <a:off x="467543" y="-1"/>
            <a:ext cx="8229601" cy="490068"/>
          </a:xfrm>
          <a:prstGeom prst="rect">
            <a:avLst/>
          </a:prstGeom>
        </p:spPr>
        <p:txBody>
          <a:bodyPr/>
          <a:lstStyle>
            <a:lvl1pPr defTabSz="694944">
              <a:defRPr sz="2964">
                <a:solidFill>
                  <a:srgbClr val="FFFFFF"/>
                </a:solidFill>
              </a:defRPr>
            </a:lvl1pPr>
          </a:lstStyle>
          <a:p>
            <a:pPr/>
            <a:r>
              <a:t>Formy zwykłe</a:t>
            </a:r>
          </a:p>
        </p:txBody>
      </p:sp>
      <p:sp>
        <p:nvSpPr>
          <p:cNvPr id="167" name="Symbol zastępczy zawartości 2"/>
          <p:cNvSpPr/>
          <p:nvPr>
            <p:ph type="body" idx="1"/>
          </p:nvPr>
        </p:nvSpPr>
        <p:spPr>
          <a:xfrm>
            <a:off x="179511" y="476672"/>
            <a:ext cx="8712970" cy="5649491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  <a:r>
              <a:t>Sporządzano je bądź pisemnie bądź ustnie w formie jednego aktu (uno contextu – unitas actus, loci, temporis).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  <a:r>
              <a:t>Ich świadkowie musieli być idonei (testabilis), rogati (przywołani) oraz voluntarii (z własnej woli).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b="1" sz="2900">
                <a:solidFill>
                  <a:srgbClr val="FFFFFF"/>
                </a:solidFill>
              </a:defRPr>
            </a:pPr>
            <a:r>
              <a:t>Testementum tripertitum </a:t>
            </a:r>
            <a:r>
              <a:rPr b="0"/>
              <a:t>– łączył w sobie zasady prawa cywilnego (jednoczesna obecność), prawa pretorskiego (pieczęcie 7 świadków) oraz cesarskiego (podpis testatora i świadków), wprowadzony przez Teodozjusza II w 439 r. n.e.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b="1" sz="2900">
                <a:solidFill>
                  <a:srgbClr val="FFFFFF"/>
                </a:solidFill>
              </a:defRPr>
            </a:pPr>
            <a:r>
              <a:t>Testamentum per holographam scripturam – </a:t>
            </a:r>
            <a:r>
              <a:rPr b="0"/>
              <a:t>testament własnoręcznie napisany i podpisany przez spadkodawcę, wprowadzony konstytucją Walentyniana III z 466 r. n.e.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ytuł 1"/>
          <p:cNvSpPr/>
          <p:nvPr>
            <p:ph type="title"/>
          </p:nvPr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/>
          <a:lstStyle>
            <a:lvl1pPr defTabSz="795527">
              <a:defRPr sz="3393">
                <a:solidFill>
                  <a:srgbClr val="FFFFFF"/>
                </a:solidFill>
              </a:defRPr>
            </a:lvl1pPr>
          </a:lstStyle>
          <a:p>
            <a:pPr/>
            <a:r>
              <a:t>Formy uprzywilejowane</a:t>
            </a:r>
          </a:p>
        </p:txBody>
      </p:sp>
      <p:sp>
        <p:nvSpPr>
          <p:cNvPr id="170" name="Symbol zastępczy zawartości 2"/>
          <p:cNvSpPr/>
          <p:nvPr>
            <p:ph type="body" idx="1"/>
          </p:nvPr>
        </p:nvSpPr>
        <p:spPr>
          <a:xfrm>
            <a:off x="457200" y="908719"/>
            <a:ext cx="8229600" cy="5544618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90000"/>
              </a:lnSpc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  <a:r>
              <a:t>Ich zasadą jest liberalizm formalny w stosunku do form zwykłych.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  <a:r>
              <a:t>Przykłady: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FontTx/>
              <a:buChar char="-"/>
              <a:defRPr sz="2900">
                <a:solidFill>
                  <a:srgbClr val="FFFFFF"/>
                </a:solidFill>
              </a:defRPr>
            </a:pPr>
            <a:r>
              <a:t>Testament sporządzony w czasie epidemii (brak wymogu jednoczesnej obecności świadków)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FontTx/>
              <a:buChar char="-"/>
              <a:defRPr sz="2900">
                <a:solidFill>
                  <a:srgbClr val="FFFFFF"/>
                </a:solidFill>
              </a:defRPr>
            </a:pPr>
            <a:r>
              <a:t>tzw. testemant wiejski (rurum conditum) – wystarczyła obecność 5 świadków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FontTx/>
              <a:buChar char="-"/>
              <a:defRPr sz="2900">
                <a:solidFill>
                  <a:srgbClr val="FFFFFF"/>
                </a:solidFill>
              </a:defRPr>
            </a:pPr>
            <a:r>
              <a:t>Testament żołnierski – zgodnie z przywilejem cesarza Trajana każde ustne bądź pisemne oraz nieformalne rozporządzenie mortis causa żołnierza posiadało moc prawną, ograniczono ten przywilej jedynie do czasu wojny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ytuł 1"/>
          <p:cNvSpPr/>
          <p:nvPr>
            <p:ph type="title"/>
          </p:nvPr>
        </p:nvSpPr>
        <p:spPr>
          <a:xfrm>
            <a:off x="457200" y="274638"/>
            <a:ext cx="8229600" cy="706091"/>
          </a:xfrm>
          <a:prstGeom prst="rect">
            <a:avLst/>
          </a:prstGeom>
        </p:spPr>
        <p:txBody>
          <a:bodyPr/>
          <a:lstStyle>
            <a:lvl1pPr>
              <a:defRPr sz="3900">
                <a:solidFill>
                  <a:srgbClr val="FFFFFF"/>
                </a:solidFill>
              </a:defRPr>
            </a:lvl1pPr>
          </a:lstStyle>
          <a:p>
            <a:pPr/>
            <a:r>
              <a:t>Formy kwalifikowane</a:t>
            </a:r>
          </a:p>
        </p:txBody>
      </p:sp>
      <p:sp>
        <p:nvSpPr>
          <p:cNvPr id="173" name="Symbol zastępczy zawartości 2"/>
          <p:cNvSpPr/>
          <p:nvPr>
            <p:ph type="body" idx="1"/>
          </p:nvPr>
        </p:nvSpPr>
        <p:spPr>
          <a:xfrm>
            <a:off x="457200" y="980727"/>
            <a:ext cx="8229600" cy="5616626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  <a:r>
              <a:t>Cechowały je dodatkowe w stosunku do form zwykłych wymogi formalne.</a:t>
            </a:r>
          </a:p>
          <a:p>
            <a:pPr algn="just"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</a:p>
          <a:p>
            <a:pPr algn="just"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  <a:r>
              <a:t>Przykłady:</a:t>
            </a:r>
          </a:p>
          <a:p>
            <a:pPr marL="514350" indent="-514350" algn="just">
              <a:spcBef>
                <a:spcPts val="600"/>
              </a:spcBef>
              <a:buFontTx/>
              <a:buAutoNum type="arabicPeriod" startAt="1"/>
              <a:defRPr sz="2900">
                <a:solidFill>
                  <a:srgbClr val="FFFFFF"/>
                </a:solidFill>
              </a:defRPr>
            </a:pPr>
            <a:r>
              <a:t>Testament osoby niewidomej (wymóg podpisania go przez 7 świadków i miejscowego urzędnika – tabulariusa; w przypadku braku tego drugiego wymóg 8 świadków)</a:t>
            </a:r>
          </a:p>
          <a:p>
            <a:pPr marL="514350" indent="-514350" algn="just">
              <a:spcBef>
                <a:spcPts val="600"/>
              </a:spcBef>
              <a:buFontTx/>
              <a:buAutoNum type="arabicPeriod" startAt="1"/>
              <a:defRPr sz="2900">
                <a:solidFill>
                  <a:srgbClr val="FFFFFF"/>
                </a:solidFill>
              </a:defRPr>
            </a:pPr>
            <a:r>
              <a:t>Testament osoby głuchoniemej – co do osnowy taki dokument winien być sporządzony własnoręcznie przez spadkodawcę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ytuł 1"/>
          <p:cNvSpPr/>
          <p:nvPr>
            <p:ph type="title"/>
          </p:nvPr>
        </p:nvSpPr>
        <p:spPr>
          <a:xfrm>
            <a:off x="457200" y="274638"/>
            <a:ext cx="8229600" cy="77809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Formy publiczne</a:t>
            </a:r>
          </a:p>
        </p:txBody>
      </p:sp>
      <p:sp>
        <p:nvSpPr>
          <p:cNvPr id="176" name="Symbol zastępczy zawartości 2"/>
          <p:cNvSpPr/>
          <p:nvPr>
            <p:ph type="body" idx="1"/>
          </p:nvPr>
        </p:nvSpPr>
        <p:spPr>
          <a:xfrm>
            <a:off x="457200" y="1196751"/>
            <a:ext cx="8229600" cy="5184578"/>
          </a:xfrm>
          <a:prstGeom prst="rect">
            <a:avLst/>
          </a:prstGeom>
        </p:spPr>
        <p:txBody>
          <a:bodyPr/>
          <a:lstStyle/>
          <a:p>
            <a:pPr algn="just">
              <a:buSzTx/>
              <a:buNone/>
              <a:defRPr>
                <a:solidFill>
                  <a:srgbClr val="FFFFFF"/>
                </a:solidFill>
              </a:defRPr>
            </a:pPr>
          </a:p>
          <a:p>
            <a:pPr algn="just">
              <a:buSzTx/>
              <a:buNone/>
              <a:defRPr>
                <a:solidFill>
                  <a:srgbClr val="FFFFFF"/>
                </a:solidFill>
              </a:defRPr>
            </a:pPr>
            <a:r>
              <a:t>Wymagają dla swojej ważności udziału czynnika publicznego w postaci:</a:t>
            </a:r>
          </a:p>
          <a:p>
            <a:pPr algn="just">
              <a:buFontTx/>
              <a:buChar char="-"/>
              <a:defRPr>
                <a:solidFill>
                  <a:srgbClr val="FFFFFF"/>
                </a:solidFill>
              </a:defRPr>
            </a:pPr>
            <a:r>
              <a:t>Sporządzenie i złożenia testamentu u cesarza (testamentum principi oblatum)</a:t>
            </a:r>
          </a:p>
          <a:p>
            <a:pPr algn="just">
              <a:buFontTx/>
              <a:buChar char="-"/>
              <a:defRPr>
                <a:solidFill>
                  <a:srgbClr val="FFFFFF"/>
                </a:solidFill>
              </a:defRPr>
            </a:pPr>
            <a:r>
              <a:t>Podania treści testamentu do protokołu władz sądowych lub miejskich  ( testamentum apud acta conditum)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ytuł 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3400">
                <a:solidFill>
                  <a:srgbClr val="FFFFFF"/>
                </a:solidFill>
              </a:defRPr>
            </a:pPr>
            <a:r>
              <a:t>Testament a skutki prawne:</a:t>
            </a:r>
            <a:br/>
            <a:r>
              <a:t>Nieważność, nieskuteczność oraz odwołanie</a:t>
            </a:r>
          </a:p>
        </p:txBody>
      </p:sp>
      <p:sp>
        <p:nvSpPr>
          <p:cNvPr id="179" name="Symbol zastępczy zawartości 2"/>
          <p:cNvSpPr/>
          <p:nvPr>
            <p:ph type="body" idx="1"/>
          </p:nvPr>
        </p:nvSpPr>
        <p:spPr>
          <a:xfrm>
            <a:off x="457200" y="1600200"/>
            <a:ext cx="8229600" cy="4781128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90000"/>
              </a:lnSpc>
              <a:buSzTx/>
              <a:buNone/>
              <a:defRPr>
                <a:solidFill>
                  <a:srgbClr val="FFFFFF"/>
                </a:solidFill>
              </a:defRPr>
            </a:pPr>
            <a:r>
              <a:t>Nieważność testamentu (testamentum nullum) – jego nieważność od samego początku z uwagi na:</a:t>
            </a:r>
          </a:p>
          <a:p>
            <a:pPr marL="514350" indent="-514350" algn="just">
              <a:lnSpc>
                <a:spcPct val="90000"/>
              </a:lnSpc>
              <a:buFontTx/>
              <a:buAutoNum type="alphaLcParenR" startAt="1"/>
              <a:defRPr>
                <a:solidFill>
                  <a:srgbClr val="FFFFFF"/>
                </a:solidFill>
              </a:defRPr>
            </a:pPr>
            <a:r>
              <a:t>Sporządzenie niezgodnie z wymogami formalnymi (non iure factum)</a:t>
            </a:r>
          </a:p>
          <a:p>
            <a:pPr marL="514350" indent="-514350" algn="just">
              <a:lnSpc>
                <a:spcPct val="90000"/>
              </a:lnSpc>
              <a:buFontTx/>
              <a:buAutoNum type="alphaLcParenR" startAt="1"/>
              <a:defRPr>
                <a:solidFill>
                  <a:srgbClr val="FFFFFF"/>
                </a:solidFill>
              </a:defRPr>
            </a:pPr>
            <a:r>
              <a:t>To, że testator lub dziedzic nie posiadali testamenti factio</a:t>
            </a:r>
          </a:p>
          <a:p>
            <a:pPr marL="514350" indent="-514350" algn="just">
              <a:lnSpc>
                <a:spcPct val="90000"/>
              </a:lnSpc>
              <a:buFontTx/>
              <a:buAutoNum type="alphaLcParenR" startAt="1"/>
              <a:defRPr>
                <a:solidFill>
                  <a:srgbClr val="FFFFFF"/>
                </a:solidFill>
              </a:defRPr>
            </a:pPr>
            <a:r>
              <a:t>Pominięcie syna pod władzą (nie wydziedziczono ani nie ustanowiono dziedzicem)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ymbol zastępczy zawartości 2"/>
          <p:cNvSpPr/>
          <p:nvPr>
            <p:ph type="body" idx="1"/>
          </p:nvPr>
        </p:nvSpPr>
        <p:spPr>
          <a:xfrm>
            <a:off x="457200" y="260647"/>
            <a:ext cx="8229600" cy="6120682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90000"/>
              </a:lnSpc>
              <a:buSzTx/>
              <a:buNone/>
              <a:defRPr>
                <a:solidFill>
                  <a:srgbClr val="FFFFFF"/>
                </a:solidFill>
              </a:defRPr>
            </a:pPr>
            <a:r>
              <a:t>Nieskuteczność testamentu (testamentum rumptum) – następcza nieważność powstała w wyniku:</a:t>
            </a:r>
          </a:p>
          <a:p>
            <a:pPr marL="514350" indent="-514350" algn="just">
              <a:lnSpc>
                <a:spcPct val="90000"/>
              </a:lnSpc>
              <a:buFontTx/>
              <a:buAutoNum type="alphaLcParenR" startAt="1"/>
              <a:defRPr>
                <a:solidFill>
                  <a:srgbClr val="FFFFFF"/>
                </a:solidFill>
              </a:defRPr>
            </a:pPr>
            <a:r>
              <a:t>Urodzenia się dziedzica ustawowego nie uwzględnionego w testamencie ( zasada: postumus rumpit testamentum)</a:t>
            </a:r>
          </a:p>
          <a:p>
            <a:pPr marL="514350" indent="-514350" algn="just">
              <a:lnSpc>
                <a:spcPct val="90000"/>
              </a:lnSpc>
              <a:buFontTx/>
              <a:buAutoNum type="alphaLcParenR" startAt="1"/>
              <a:defRPr>
                <a:solidFill>
                  <a:srgbClr val="FFFFFF"/>
                </a:solidFill>
              </a:defRPr>
            </a:pPr>
            <a:r>
              <a:t>Capitis deminutio testatora ( z wyjątkiem niewoli wojennej – fictio Legis Corneliae lub gdyby testator przed śmiercią odzyskał pełnie status)</a:t>
            </a:r>
          </a:p>
          <a:p>
            <a:pPr marL="514350" indent="-514350" algn="just">
              <a:lnSpc>
                <a:spcPct val="90000"/>
              </a:lnSpc>
              <a:buFontTx/>
              <a:buAutoNum type="alphaLcParenR" startAt="1"/>
              <a:defRPr>
                <a:solidFill>
                  <a:srgbClr val="FFFFFF"/>
                </a:solidFill>
              </a:defRPr>
            </a:pPr>
            <a:r>
              <a:t>W przypadku odrzucenia przez spadkobierców testamentowych spadku lub ich braku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ymbol zastępczy zawartości 2"/>
          <p:cNvSpPr/>
          <p:nvPr>
            <p:ph type="body" idx="1"/>
          </p:nvPr>
        </p:nvSpPr>
        <p:spPr>
          <a:xfrm>
            <a:off x="457200" y="404663"/>
            <a:ext cx="8435280" cy="619269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90000"/>
              </a:lnSpc>
              <a:spcBef>
                <a:spcPts val="600"/>
              </a:spcBef>
              <a:buSzTx/>
              <a:buNone/>
              <a:defRPr b="1" sz="2900">
                <a:solidFill>
                  <a:srgbClr val="FFFFFF"/>
                </a:solidFill>
              </a:defRPr>
            </a:pPr>
            <a:r>
              <a:t>Odwołanie testamentu </a:t>
            </a:r>
            <a:r>
              <a:rPr b="0"/>
              <a:t>– czynność dyspozytywna, urzeczywistniająca zasadę swobody testowania.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  <a:r>
              <a:t>W prawie cywilnym początkowo konieczne było dokonanie actus contratius (wg zasady nikt nie może umierać z dwoma testamentami)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  <a:r>
              <a:t>Clausula derogativa jako zastrzeżenie interpretacyjne, ale nie stwierdzające automatycznej nieważności późniejszych testamentów.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  <a:r>
              <a:t>W prawie pretorskim wystarczyło zniszczenie dokumentu, w prawie cesarskim przez oświadczenie wobec trzech świadków lub do protokołu wobec władzy państwowej lub proste odwołanie bez sporządzenia nowego po 10 latach.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ytuł 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Kodycyl</a:t>
            </a:r>
          </a:p>
        </p:txBody>
      </p:sp>
      <p:sp>
        <p:nvSpPr>
          <p:cNvPr id="186" name="Symbol zastępczy zawartości 2"/>
          <p:cNvSpPr/>
          <p:nvPr>
            <p:ph type="body" idx="1"/>
          </p:nvPr>
        </p:nvSpPr>
        <p:spPr>
          <a:xfrm>
            <a:off x="323527" y="1268759"/>
            <a:ext cx="8568954" cy="5184578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  <a:r>
              <a:t>W uwagi na fakt, iż nie zawsze możliwe było pełne zachowanie wymogów co do treści i formy testamentu zdarzało się umieszczać rozporządzenia mortis causa w zwyczajnych listach.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  <a:r>
              <a:t>Ograniczenia: nie można było ustanowić dziedzica lub dokonać wydziedziczenia.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  <a:r>
              <a:t>Inne dyspozycje można było utrzymać w mocy w przypadku kodycylu potwierdzonego przez testament, natomiast w przypadku braku potwierdzenia skuteczne były jedynie fideikomisy.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  <a:r>
              <a:t>Klauzula kodycylarna umożliwiała utrzymanie w mocy testamentu obarczonego wadami formalnymi lub materialnym.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ytuł 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Otwarcie i wykonanie testamentu</a:t>
            </a:r>
          </a:p>
        </p:txBody>
      </p:sp>
      <p:sp>
        <p:nvSpPr>
          <p:cNvPr id="189" name="Symbol zastępczy zawartości 2"/>
          <p:cNvSpPr/>
          <p:nvPr>
            <p:ph type="body" idx="1"/>
          </p:nvPr>
        </p:nvSpPr>
        <p:spPr>
          <a:xfrm>
            <a:off x="457200" y="1412775"/>
            <a:ext cx="8229600" cy="4968554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700">
                <a:solidFill>
                  <a:srgbClr val="FFFFFF"/>
                </a:solidFill>
              </a:defRPr>
            </a:pPr>
            <a:r>
              <a:t>Pierwotnie otwarcie testamentu stanowiło akt prawa prywatnego, jednocześnie August wprowadził w 5 r. n.e. podatek w wysokości 5% rozporządzeń spadkowych. Od tego momentu akt ten stał się aktem publicznym dokonywanym wobec władz podatkowych.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700">
                <a:solidFill>
                  <a:srgbClr val="FFFFFF"/>
                </a:solidFill>
              </a:defRPr>
            </a:pPr>
            <a:r>
              <a:t>Świadkowi oświadczali prawdziwość swoich podpisów (lub nienaruszenie pieczęci) a urzędnik sporządzał odpowiedni protokół. 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700">
                <a:solidFill>
                  <a:srgbClr val="FFFFFF"/>
                </a:solidFill>
              </a:defRPr>
            </a:pPr>
            <a:r>
              <a:t>Wykonanie testamentu, a raczej rozporządzeń syngularnych obciążało spadkobiercę. Spadkodawca mógł go przymusić poprzez system kar konwencjonalnych oraz zapisów, które wymuszały rozpoczęcie wykonywania oświadczenia ostatniej woli.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ytuł 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Treść testamentu</a:t>
            </a:r>
          </a:p>
        </p:txBody>
      </p:sp>
      <p:sp>
        <p:nvSpPr>
          <p:cNvPr id="192" name="Symbol zastępczy zawartości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defRPr sz="2900">
                <a:solidFill>
                  <a:srgbClr val="FFFFFF"/>
                </a:solidFill>
              </a:defRPr>
            </a:pPr>
            <a:r>
              <a:t>Rodzaje dyspozycji mortis causa:</a:t>
            </a:r>
          </a:p>
          <a:p>
            <a:pPr marL="514350" indent="-514350">
              <a:lnSpc>
                <a:spcPct val="90000"/>
              </a:lnSpc>
              <a:spcBef>
                <a:spcPts val="600"/>
              </a:spcBef>
              <a:buFontTx/>
              <a:buAutoNum type="arabicPeriod" startAt="1"/>
              <a:defRPr sz="2900">
                <a:solidFill>
                  <a:srgbClr val="FFFFFF"/>
                </a:solidFill>
              </a:defRPr>
            </a:pPr>
            <a:r>
              <a:t>Ustanowienie dziedzica (sukcesja generalna)</a:t>
            </a:r>
          </a:p>
          <a:p>
            <a:pPr marL="514350" indent="-514350">
              <a:lnSpc>
                <a:spcPct val="90000"/>
              </a:lnSpc>
              <a:spcBef>
                <a:spcPts val="600"/>
              </a:spcBef>
              <a:buFontTx/>
              <a:buAutoNum type="arabicPeriod" startAt="1"/>
              <a:defRPr sz="2900">
                <a:solidFill>
                  <a:srgbClr val="FFFFFF"/>
                </a:solidFill>
              </a:defRPr>
            </a:pPr>
            <a:r>
              <a:t>Dokonanie rozporządzeń syngularnych (legaty i fideikomisy)</a:t>
            </a:r>
          </a:p>
          <a:p>
            <a:pPr marL="514350" indent="-514350">
              <a:lnSpc>
                <a:spcPct val="90000"/>
              </a:lnSpc>
              <a:spcBef>
                <a:spcPts val="600"/>
              </a:spcBef>
              <a:buFontTx/>
              <a:buAutoNum type="arabicPeriod" startAt="1"/>
              <a:defRPr sz="2900">
                <a:solidFill>
                  <a:srgbClr val="FFFFFF"/>
                </a:solidFill>
              </a:defRPr>
            </a:pPr>
            <a:r>
              <a:t>Wydziedziczenie</a:t>
            </a:r>
          </a:p>
          <a:p>
            <a:pPr marL="514350" indent="-514350">
              <a:lnSpc>
                <a:spcPct val="90000"/>
              </a:lnSpc>
              <a:spcBef>
                <a:spcPts val="600"/>
              </a:spcBef>
              <a:buFontTx/>
              <a:buAutoNum type="arabicPeriod" startAt="1"/>
              <a:defRPr sz="2900">
                <a:solidFill>
                  <a:srgbClr val="FFFFFF"/>
                </a:solidFill>
              </a:defRPr>
            </a:pPr>
            <a:r>
              <a:t>Podstawienie (substytyucja)</a:t>
            </a:r>
          </a:p>
          <a:p>
            <a:pPr marL="514350" indent="-514350">
              <a:lnSpc>
                <a:spcPct val="90000"/>
              </a:lnSpc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  <a:r>
              <a:t>Inne rozporządzenia: wyzwolenia niewolników, ustanowienie opiekunów dla małoletnich i kobiet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ytuł 1"/>
          <p:cNvSpPr/>
          <p:nvPr>
            <p:ph type="title"/>
          </p:nvPr>
        </p:nvSpPr>
        <p:spPr>
          <a:xfrm>
            <a:off x="457200" y="274638"/>
            <a:ext cx="8229600" cy="706091"/>
          </a:xfrm>
          <a:prstGeom prst="rect">
            <a:avLst/>
          </a:prstGeom>
        </p:spPr>
        <p:txBody>
          <a:bodyPr/>
          <a:lstStyle>
            <a:lvl1pPr>
              <a:defRPr sz="3900">
                <a:solidFill>
                  <a:srgbClr val="FFFFFF"/>
                </a:solidFill>
              </a:defRPr>
            </a:lvl1pPr>
          </a:lstStyle>
          <a:p>
            <a:pPr/>
            <a:r>
              <a:t>Dziedziczenie </a:t>
            </a:r>
          </a:p>
        </p:txBody>
      </p:sp>
      <p:sp>
        <p:nvSpPr>
          <p:cNvPr id="119" name="Symbol zastępczy zawartości 2"/>
          <p:cNvSpPr/>
          <p:nvPr>
            <p:ph type="body" idx="1"/>
          </p:nvPr>
        </p:nvSpPr>
        <p:spPr>
          <a:xfrm>
            <a:off x="251519" y="980727"/>
            <a:ext cx="8712970" cy="5616626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700">
                <a:solidFill>
                  <a:srgbClr val="FFFFFF"/>
                </a:solidFill>
              </a:defRPr>
            </a:pPr>
            <a:r>
              <a:t>Dziedziczenie dochodzi do skutku w wyniku śmierci pewnej osoby posiadającej zdolność majątkową oraz nabycia tegoż majątku przez inna osobę po zmarłym.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700">
                <a:solidFill>
                  <a:srgbClr val="FFFFFF"/>
                </a:solidFill>
              </a:defRPr>
            </a:pPr>
            <a:r>
              <a:t>Możność nabycia spadku nazywamy powołaniem do spadku (delatio  hereditatis), natomiast samo uzyskanie władztwa nad majątkiem spadkowym następuje w wyniku nabycia spadku ( </a:t>
            </a:r>
            <a:r>
              <a:rPr i="1"/>
              <a:t>acquisitio hereditatis).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700">
                <a:solidFill>
                  <a:srgbClr val="FFFFFF"/>
                </a:solidFill>
              </a:defRPr>
            </a:pPr>
            <a:r>
              <a:t>Dla dziedziców domowych dla nabycia spadku wystarczyło samo powołanie, zaś w stosunku do dziedziców zewnętrznych konieczny był akt nabycia spadku – z tego powodu w okresie późniejszym wprowadzono dla dziedziców domowych możliwość odrzucenia spadku. Akty te były konieczne dla określenia kręgu dziedziców – nie przyjęcie lub odrzucenie w określonym terminie powodowało, że do spadku powołane mogły być dalsze kręgi spadkobierców ustawowych.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ytuł 1"/>
          <p:cNvSpPr/>
          <p:nvPr>
            <p:ph type="title"/>
          </p:nvPr>
        </p:nvSpPr>
        <p:spPr>
          <a:xfrm>
            <a:off x="457200" y="274637"/>
            <a:ext cx="8229600" cy="634084"/>
          </a:xfrm>
          <a:prstGeom prst="rect">
            <a:avLst/>
          </a:prstGeom>
        </p:spPr>
        <p:txBody>
          <a:bodyPr/>
          <a:lstStyle>
            <a:lvl1pPr>
              <a:defRPr sz="3900">
                <a:solidFill>
                  <a:srgbClr val="FFFFFF"/>
                </a:solidFill>
              </a:defRPr>
            </a:lvl1pPr>
          </a:lstStyle>
          <a:p>
            <a:pPr/>
            <a:r>
              <a:t>Ustanowienie dziedzica</a:t>
            </a:r>
          </a:p>
        </p:txBody>
      </p:sp>
      <p:sp>
        <p:nvSpPr>
          <p:cNvPr id="195" name="Symbol zastępczy zawartości 2"/>
          <p:cNvSpPr/>
          <p:nvPr>
            <p:ph type="body" idx="1"/>
          </p:nvPr>
        </p:nvSpPr>
        <p:spPr>
          <a:xfrm>
            <a:off x="457200" y="980727"/>
            <a:ext cx="8229600" cy="5688634"/>
          </a:xfrm>
          <a:prstGeom prst="rect">
            <a:avLst/>
          </a:prstGeom>
        </p:spPr>
        <p:txBody>
          <a:bodyPr/>
          <a:lstStyle/>
          <a:p>
            <a:pPr algn="just">
              <a:defRPr>
                <a:solidFill>
                  <a:srgbClr val="FFFFFF"/>
                </a:solidFill>
              </a:defRPr>
            </a:pPr>
            <a:r>
              <a:t>Początkowo solenne i stanowcze formuły: Casius heres esto!</a:t>
            </a:r>
          </a:p>
          <a:p>
            <a:pPr algn="just">
              <a:defRPr>
                <a:solidFill>
                  <a:srgbClr val="FFFFFF"/>
                </a:solidFill>
              </a:defRPr>
            </a:pPr>
            <a:r>
              <a:t>Od początku IV w. każda formuła, w prawie poklasycznym odpadł również wymóg kolejności (wcześniej zapisy poprzedzające ustanowienie dziedzica były nieważne)</a:t>
            </a:r>
          </a:p>
          <a:p>
            <a:pPr algn="just">
              <a:defRPr>
                <a:solidFill>
                  <a:srgbClr val="FFFFFF"/>
                </a:solidFill>
              </a:defRPr>
            </a:pPr>
            <a:r>
              <a:t>Ustanowienie dziedzicem rozciągało się na cały spadek, nawet w przypadku ustanowienia go ex certa 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ytuł 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850391">
              <a:defRPr sz="3627">
                <a:solidFill>
                  <a:srgbClr val="FFFFFF"/>
                </a:solidFill>
              </a:defRPr>
            </a:pPr>
            <a:r>
              <a:t>Ustanowienie dziedzica </a:t>
            </a:r>
            <a:br/>
            <a:r>
              <a:t>pod warunkiem lub pod poleceniem</a:t>
            </a:r>
          </a:p>
        </p:txBody>
      </p:sp>
      <p:sp>
        <p:nvSpPr>
          <p:cNvPr id="198" name="Symbol zastępczy zawartości 2"/>
          <p:cNvSpPr/>
          <p:nvPr>
            <p:ph type="body" idx="1"/>
          </p:nvPr>
        </p:nvSpPr>
        <p:spPr>
          <a:xfrm>
            <a:off x="251519" y="1484783"/>
            <a:ext cx="8568954" cy="5112570"/>
          </a:xfrm>
          <a:prstGeom prst="rect">
            <a:avLst/>
          </a:prstGeom>
        </p:spPr>
        <p:txBody>
          <a:bodyPr/>
          <a:lstStyle/>
          <a:p>
            <a:pPr marL="571500" indent="-571500" algn="just">
              <a:lnSpc>
                <a:spcPct val="80000"/>
              </a:lnSpc>
              <a:spcBef>
                <a:spcPts val="600"/>
              </a:spcBef>
              <a:buFontTx/>
              <a:buAutoNum type="romanUcPeriod" startAt="1"/>
              <a:defRPr sz="2700">
                <a:solidFill>
                  <a:srgbClr val="FFFFFF"/>
                </a:solidFill>
              </a:defRPr>
            </a:pPr>
            <a:r>
              <a:t>Dozwolone było ustanowienie dziedzica pod warunkiem zawieszającym lub warunkiem potestatywnym było dozwolone (np. dziedzicem będzie w momencie uzyskania testamenti factio passiva – kwestia cautio Muciana -&gt; stypulacyjne zobowiązanie zwrotu spadku w przypadku nie spełnienia warunku), przy czym warunek zawieszający niemożliwy był niedozwolony i niemoralny oraz uznawany za niezastrzeżony</a:t>
            </a:r>
          </a:p>
          <a:p>
            <a:pPr marL="571500" indent="-571500" algn="just">
              <a:lnSpc>
                <a:spcPct val="80000"/>
              </a:lnSpc>
              <a:spcBef>
                <a:spcPts val="600"/>
              </a:spcBef>
              <a:buFontTx/>
              <a:buAutoNum type="romanUcPeriod" startAt="1"/>
              <a:defRPr sz="2700">
                <a:solidFill>
                  <a:srgbClr val="FFFFFF"/>
                </a:solidFill>
              </a:defRPr>
            </a:pPr>
            <a:r>
              <a:t>Ustanowienie dziedzica pod warunkiem rozwiązującym było nieważne w myśl zasady: Semel heres, semper heres</a:t>
            </a:r>
          </a:p>
          <a:p>
            <a:pPr marL="571500" indent="-571500" algn="just">
              <a:lnSpc>
                <a:spcPct val="80000"/>
              </a:lnSpc>
              <a:spcBef>
                <a:spcPts val="600"/>
              </a:spcBef>
              <a:buFontTx/>
              <a:buAutoNum type="romanUcPeriod" startAt="1"/>
              <a:defRPr sz="2700">
                <a:solidFill>
                  <a:srgbClr val="FFFFFF"/>
                </a:solidFill>
              </a:defRPr>
            </a:pPr>
            <a:r>
              <a:t>Ustanowienie dziedzica z terminem początkowym lub końcowym również uznawano za nieważne, a w prawie klasycznym – niezastrzeżone.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ytuł 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Podstawienie (substitutio)</a:t>
            </a:r>
          </a:p>
        </p:txBody>
      </p:sp>
      <p:sp>
        <p:nvSpPr>
          <p:cNvPr id="201" name="Symbol zastępczy zawartości 2"/>
          <p:cNvSpPr/>
          <p:nvPr>
            <p:ph type="body" idx="1"/>
          </p:nvPr>
        </p:nvSpPr>
        <p:spPr>
          <a:xfrm>
            <a:off x="457200" y="1268759"/>
            <a:ext cx="8229600" cy="5328594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  <a:spcBef>
                <a:spcPts val="500"/>
              </a:spcBef>
              <a:buSzTx/>
              <a:buNone/>
              <a:defRPr sz="2400">
                <a:solidFill>
                  <a:srgbClr val="FFFFFF"/>
                </a:solidFill>
              </a:defRPr>
            </a:pPr>
            <a:r>
              <a:t>Instytucja warunkowego powołania do spadku najlepiej świadczyła o swobodzie testowania w prawie rzymskim – pozwalała na określenie przez spadkodawcę kto będzie dziedzicem w przypadku gdyby dziedzic nie chciał lub nie mógł nabyć spadku, a w pewnych wypadkach pozwalała na wskazanie dziedzica spadkobiercy.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SzTx/>
              <a:buNone/>
              <a:defRPr sz="2400">
                <a:solidFill>
                  <a:srgbClr val="FFFFFF"/>
                </a:solidFill>
              </a:defRPr>
            </a:pPr>
            <a:r>
              <a:t>Rodzaje: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FontTx/>
              <a:buChar char="-"/>
              <a:defRPr sz="2400">
                <a:solidFill>
                  <a:srgbClr val="FFFFFF"/>
                </a:solidFill>
              </a:defRPr>
            </a:pPr>
            <a:r>
              <a:t>p. pospolite (spadkodawca powoływał szereg substytutów dla siebie – kończąc substytucja na rzecz niewolnika)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FontTx/>
              <a:buChar char="-"/>
              <a:defRPr sz="2400">
                <a:solidFill>
                  <a:srgbClr val="FFFFFF"/>
                </a:solidFill>
              </a:defRPr>
            </a:pPr>
            <a:r>
              <a:t>p. pupilarne – dla spadkobiercy, który był osobą sui iuris i dzieckiem – na wypadek jego śmierci przed uzyskaniem testamenti factio activa, (kwestia causa Curiana)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SzTx/>
              <a:buNone/>
              <a:defRPr sz="2400">
                <a:solidFill>
                  <a:srgbClr val="FFFFFF"/>
                </a:solidFill>
              </a:defRPr>
            </a:pPr>
            <a:r>
              <a:t>-p. jak gdyby pupilarne – ascendent (ojciec) mógł ustanowić spadkobiercę dla swojego descendenta (syna), który był psychicznie chory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ytuł 1"/>
          <p:cNvSpPr/>
          <p:nvPr>
            <p:ph type="title"/>
          </p:nvPr>
        </p:nvSpPr>
        <p:spPr>
          <a:xfrm>
            <a:off x="467543" y="0"/>
            <a:ext cx="8229601" cy="562074"/>
          </a:xfrm>
          <a:prstGeom prst="rect">
            <a:avLst/>
          </a:prstGeom>
        </p:spPr>
        <p:txBody>
          <a:bodyPr/>
          <a:lstStyle>
            <a:lvl1pPr defTabSz="795527">
              <a:defRPr sz="3393">
                <a:solidFill>
                  <a:srgbClr val="FFFFFF"/>
                </a:solidFill>
              </a:defRPr>
            </a:lvl1pPr>
          </a:lstStyle>
          <a:p>
            <a:pPr/>
            <a:r>
              <a:t>Wydziedziczenie </a:t>
            </a:r>
          </a:p>
        </p:txBody>
      </p:sp>
      <p:sp>
        <p:nvSpPr>
          <p:cNvPr id="204" name="Symbol zastępczy zawartości 2"/>
          <p:cNvSpPr/>
          <p:nvPr>
            <p:ph type="body" idx="1"/>
          </p:nvPr>
        </p:nvSpPr>
        <p:spPr>
          <a:xfrm>
            <a:off x="251519" y="692695"/>
            <a:ext cx="8640962" cy="5904658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  <a:spcBef>
                <a:spcPts val="500"/>
              </a:spcBef>
              <a:buSzTx/>
              <a:buNone/>
              <a:defRPr sz="2400">
                <a:solidFill>
                  <a:srgbClr val="FFFFFF"/>
                </a:solidFill>
              </a:defRPr>
            </a:pPr>
            <a:r>
              <a:t>Wydziedziczenie nie stanowiło negatywnej oceny spadkodawcy wobec konkretnego dziedzica ustawowego, a raczej instrument swobodnego regulowania kwestii sukcesji generalnej – nie uwzględnienie w testamencie dziedzica z grupy sui heredes bądź jako dziedzica z testamentu bądź osobę wydziedziczoną mogło prowadzić do nieważności testamentu z przyczyn formalnych.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SzTx/>
              <a:buNone/>
              <a:defRPr sz="2400">
                <a:solidFill>
                  <a:srgbClr val="FFFFFF"/>
                </a:solidFill>
              </a:defRPr>
            </a:pPr>
            <a:r>
              <a:t>Wydziedziczenia dokonywano: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FontTx/>
              <a:buChar char="-"/>
              <a:defRPr sz="2400">
                <a:solidFill>
                  <a:srgbClr val="FFFFFF"/>
                </a:solidFill>
              </a:defRPr>
            </a:pPr>
            <a:r>
              <a:t>W stosunku do syna imiennie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FontTx/>
              <a:buChar char="-"/>
              <a:defRPr sz="2400">
                <a:solidFill>
                  <a:srgbClr val="FFFFFF"/>
                </a:solidFill>
              </a:defRPr>
            </a:pPr>
            <a:r>
              <a:t>W stosunku do poostałych sui heredes – także używając generalnej formuły ( także ze skutkiem na przyszłość – postumus)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SzTx/>
              <a:buNone/>
              <a:defRPr sz="2400">
                <a:solidFill>
                  <a:srgbClr val="FFFFFF"/>
                </a:solidFill>
              </a:defRPr>
            </a:pPr>
            <a:r>
              <a:t>Instytucja niegodności (indignitas) – pojęcie ukształtowane w prawie cesarskim określające ujemną ocenę zachowania spadkobiercy względem spadkodawcy, który umożliwiał odebranie spadku spadkobiercy i orzeczenie jego przepadku na rzecz skarbu cesarskiego.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ytuł 1"/>
          <p:cNvSpPr/>
          <p:nvPr>
            <p:ph type="title"/>
          </p:nvPr>
        </p:nvSpPr>
        <p:spPr>
          <a:xfrm>
            <a:off x="457200" y="274638"/>
            <a:ext cx="8229600" cy="850105"/>
          </a:xfrm>
          <a:prstGeom prst="rect">
            <a:avLst/>
          </a:prstGeom>
        </p:spPr>
        <p:txBody>
          <a:bodyPr/>
          <a:lstStyle>
            <a:lvl1pPr>
              <a:defRPr sz="3900">
                <a:solidFill>
                  <a:srgbClr val="FFFFFF"/>
                </a:solidFill>
              </a:defRPr>
            </a:lvl1pPr>
          </a:lstStyle>
          <a:p>
            <a:pPr/>
            <a:r>
              <a:t>Skutki nabycia spadku dla spadkobiercy</a:t>
            </a:r>
          </a:p>
        </p:txBody>
      </p:sp>
      <p:sp>
        <p:nvSpPr>
          <p:cNvPr id="207" name="Symbol zastępczy zawartości 2"/>
          <p:cNvSpPr/>
          <p:nvPr>
            <p:ph type="body" idx="1"/>
          </p:nvPr>
        </p:nvSpPr>
        <p:spPr>
          <a:xfrm>
            <a:off x="251519" y="1268759"/>
            <a:ext cx="8640962" cy="5256586"/>
          </a:xfrm>
          <a:prstGeom prst="rect">
            <a:avLst/>
          </a:prstGeom>
        </p:spPr>
        <p:txBody>
          <a:bodyPr/>
          <a:lstStyle/>
          <a:p>
            <a:pPr marL="571500" indent="-571500" algn="just">
              <a:lnSpc>
                <a:spcPct val="80000"/>
              </a:lnSpc>
              <a:spcBef>
                <a:spcPts val="600"/>
              </a:spcBef>
              <a:buFontTx/>
              <a:buAutoNum type="romanUcPeriod" startAt="1"/>
              <a:defRPr sz="2700">
                <a:solidFill>
                  <a:srgbClr val="FFFFFF"/>
                </a:solidFill>
              </a:defRPr>
            </a:pPr>
            <a:r>
              <a:t>Wstąpienie w ogół stosunków majątkowych spadkodawcy („fuzja” mas majątkowych)</a:t>
            </a:r>
          </a:p>
          <a:p>
            <a:pPr marL="571500" indent="-571500" algn="just">
              <a:lnSpc>
                <a:spcPct val="80000"/>
              </a:lnSpc>
              <a:spcBef>
                <a:spcPts val="600"/>
              </a:spcBef>
              <a:buFontTx/>
              <a:buAutoNum type="romanUcPeriod" startAt="1"/>
              <a:defRPr sz="2700">
                <a:solidFill>
                  <a:srgbClr val="FFFFFF"/>
                </a:solidFill>
              </a:defRPr>
            </a:pPr>
            <a:r>
              <a:t>Przejęcie na siebie wierzytelności i długów spadkodawcy (odpowiedzialność z majątku osobistego)</a:t>
            </a:r>
          </a:p>
          <a:p>
            <a:pPr marL="571500" indent="-571500" algn="just">
              <a:lnSpc>
                <a:spcPct val="80000"/>
              </a:lnSpc>
              <a:spcBef>
                <a:spcPts val="600"/>
              </a:spcBef>
              <a:buSzTx/>
              <a:buNone/>
              <a:defRPr sz="2700">
                <a:solidFill>
                  <a:srgbClr val="FFFFFF"/>
                </a:solidFill>
              </a:defRPr>
            </a:pPr>
            <a:r>
              <a:t>Przyjmowano spadek wprost (w odróżnienia od dzisiejszej formy przyjęcia z dobrodziejstwem inwentarza)  co mogło prowadzić do szeregu niekorzystnych skutków majątkowych. Dla ograniczenia surowej odpowiedzialności dziedzica i ograniczenia przypadków tzw. spadków leżących z jednej strony, a sytuacji pokrzywdzenia wierzycieli z drugiej wprowadzono dwie regulacje:</a:t>
            </a:r>
          </a:p>
          <a:p>
            <a:pPr marL="571500" indent="-571500" algn="just">
              <a:lnSpc>
                <a:spcPct val="80000"/>
              </a:lnSpc>
              <a:spcBef>
                <a:spcPts val="600"/>
              </a:spcBef>
              <a:buFontTx/>
              <a:buAutoNum type="arabicPeriod" startAt="1"/>
              <a:defRPr sz="2700">
                <a:solidFill>
                  <a:srgbClr val="FFFFFF"/>
                </a:solidFill>
              </a:defRPr>
            </a:pPr>
            <a:r>
              <a:t>Separatio bonorum – w interesie wierzycieli</a:t>
            </a:r>
          </a:p>
          <a:p>
            <a:pPr marL="571500" indent="-571500" algn="just">
              <a:lnSpc>
                <a:spcPct val="80000"/>
              </a:lnSpc>
              <a:spcBef>
                <a:spcPts val="600"/>
              </a:spcBef>
              <a:buFontTx/>
              <a:buAutoNum type="arabicPeriod" startAt="1"/>
              <a:defRPr sz="2700">
                <a:solidFill>
                  <a:srgbClr val="FFFFFF"/>
                </a:solidFill>
              </a:defRPr>
            </a:pPr>
            <a:r>
              <a:t>Beneficium inventarii – w interesie spadkobiercy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ymbol zastępczy zawartości 2"/>
          <p:cNvSpPr/>
          <p:nvPr>
            <p:ph type="body" idx="1"/>
          </p:nvPr>
        </p:nvSpPr>
        <p:spPr>
          <a:xfrm>
            <a:off x="457200" y="404664"/>
            <a:ext cx="8229600" cy="6264696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90000"/>
              </a:lnSpc>
              <a:buSzTx/>
              <a:buNone/>
              <a:defRPr>
                <a:solidFill>
                  <a:srgbClr val="FFFFFF"/>
                </a:solidFill>
              </a:defRPr>
            </a:pPr>
            <a:r>
              <a:t>Separatio bonorum – tzw. „oddzielenie majątków”, instytucja pozwalająca wierzycielom żądać osobnego traktowania majątku spadkowego do momentu zaspokojenia swoich wierzytelności.</a:t>
            </a:r>
          </a:p>
          <a:p>
            <a:pPr algn="just">
              <a:lnSpc>
                <a:spcPct val="90000"/>
              </a:lnSpc>
              <a:buSzTx/>
              <a:buNone/>
              <a:defRPr>
                <a:solidFill>
                  <a:srgbClr val="FFFFFF"/>
                </a:solidFill>
              </a:defRPr>
            </a:pPr>
            <a:r>
              <a:t>Udzielał go pretor na podstawie wniosku złożonego w terminie do 5 lat od nabycia spadku. Majątek taki otrzymywał osobny zarząd w osobie kuratora. Wprawdzie wierzyciele, którzy nie zostali całkowicie zaspokojeni nie mogli podnosić nowych roszczeń w stosunku do dziedzica, to również ten nic nie zyskiwał z majątku.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ymbol zastępczy zawartości 2"/>
          <p:cNvSpPr/>
          <p:nvPr>
            <p:ph type="body" idx="1"/>
          </p:nvPr>
        </p:nvSpPr>
        <p:spPr>
          <a:xfrm>
            <a:off x="457200" y="260648"/>
            <a:ext cx="8229600" cy="6264696"/>
          </a:xfrm>
          <a:prstGeom prst="rect">
            <a:avLst/>
          </a:prstGeom>
        </p:spPr>
        <p:txBody>
          <a:bodyPr/>
          <a:lstStyle>
            <a:lvl1pPr algn="just">
              <a:buSzTx/>
              <a:buNone/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Beneficium inventarii – ryzyko otrzymania jedynie pustego miana dziedzica, a nawet postania dodatkowej odpowiedzialności przez wieki suplementowane było jedynie możliwością odrzucenia spadku w całości. Justynian zredukował te niebezpieczeństwa wprowadzając możliwość nabycia w określonych terminach spadku „z dobrodziejstwem inwentarza” – czyli w sposób w którym odpowiedzialność spadkobiercy ograniczana była jedynie do stanu czynnego (zinwentaryzowanego majątku) spadku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ytuł 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Wielość dziedziców (coheredes)</a:t>
            </a:r>
          </a:p>
        </p:txBody>
      </p:sp>
      <p:sp>
        <p:nvSpPr>
          <p:cNvPr id="214" name="Symbol zastępczy zawartości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90000"/>
              </a:lnSpc>
              <a:defRPr>
                <a:solidFill>
                  <a:srgbClr val="FFFFFF"/>
                </a:solidFill>
              </a:defRPr>
            </a:pPr>
            <a:r>
              <a:t>Kwestia consotrium oraz powstanie ustawowej wspólności majątkowej</a:t>
            </a:r>
          </a:p>
          <a:p>
            <a:pPr algn="just">
              <a:lnSpc>
                <a:spcPct val="90000"/>
              </a:lnSpc>
              <a:defRPr>
                <a:solidFill>
                  <a:srgbClr val="FFFFFF"/>
                </a:solidFill>
              </a:defRPr>
            </a:pPr>
            <a:r>
              <a:t>Legitymacja do wniesienia specjalnego powództwa działowego – actio familiae erciscundae </a:t>
            </a:r>
          </a:p>
          <a:p>
            <a:pPr algn="just">
              <a:lnSpc>
                <a:spcPct val="90000"/>
              </a:lnSpc>
              <a:defRPr>
                <a:solidFill>
                  <a:srgbClr val="FFFFFF"/>
                </a:solidFill>
              </a:defRPr>
            </a:pPr>
            <a:r>
              <a:t>Podział wierzytelności i długów wg udziałów, natomiast przy zobowiązaniach niepodzielnych postanie solidarnych obowiązków i uprawnień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ytuł 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i="1">
                <a:solidFill>
                  <a:srgbClr val="FFFFFF"/>
                </a:solidFill>
              </a:defRPr>
            </a:lvl1pPr>
          </a:lstStyle>
          <a:p>
            <a:pPr/>
            <a:r>
              <a:t>Collocatio bonorum</a:t>
            </a:r>
          </a:p>
        </p:txBody>
      </p:sp>
      <p:sp>
        <p:nvSpPr>
          <p:cNvPr id="217" name="Symbol zastępczy zawartości 2"/>
          <p:cNvSpPr/>
          <p:nvPr>
            <p:ph type="body" idx="1"/>
          </p:nvPr>
        </p:nvSpPr>
        <p:spPr>
          <a:xfrm>
            <a:off x="457200" y="1340767"/>
            <a:ext cx="8229600" cy="5256586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700">
                <a:solidFill>
                  <a:srgbClr val="FFFFFF"/>
                </a:solidFill>
              </a:defRPr>
            </a:pPr>
            <a:r>
              <a:t>Instytucja zaliczenia na dział spadkowy ma na celu wyrównanie szans majątkowych.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700">
                <a:solidFill>
                  <a:srgbClr val="FFFFFF"/>
                </a:solidFill>
              </a:defRPr>
            </a:pPr>
            <a:r>
              <a:t>Gdy do dziedziczenia dopuszczono emancypowane dziecko spadkobiercy lub jego córkę in manu osoby te, aby uzyskały możliwość dopuszczenia do dziedziczenia winny wnieść do majątku wspólnego dziedziców wartość: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FontTx/>
              <a:buChar char="-"/>
              <a:defRPr sz="2700">
                <a:solidFill>
                  <a:srgbClr val="FFFFFF"/>
                </a:solidFill>
              </a:defRPr>
            </a:pPr>
            <a:r>
              <a:t>Własnego majątku (collocatio bonorum)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FontTx/>
              <a:buChar char="-"/>
              <a:defRPr sz="2700">
                <a:solidFill>
                  <a:srgbClr val="FFFFFF"/>
                </a:solidFill>
              </a:defRPr>
            </a:pPr>
            <a:r>
              <a:t>Otrzymanego posagu (collocatio dotis)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FontTx/>
              <a:buChar char="-"/>
              <a:defRPr sz="2700">
                <a:solidFill>
                  <a:srgbClr val="FFFFFF"/>
                </a:solidFill>
              </a:defRPr>
            </a:pPr>
            <a:r>
              <a:t>Ekwipunku syna, którzy otrzymał go od ojca w cela uzyskania stanowiska lub urzędu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FontTx/>
              <a:buChar char="-"/>
              <a:defRPr sz="2700">
                <a:solidFill>
                  <a:srgbClr val="FFFFFF"/>
                </a:solidFill>
              </a:defRPr>
            </a:pPr>
            <a:r>
              <a:t>Otrzymany przez spadkobiercę od spadkodawcy darowizn (chyba, że spadkodawca oświadczył, iż nie będą one podlegać zaliczeniu na dział spadku)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Tytuł 1"/>
          <p:cNvSpPr/>
          <p:nvPr>
            <p:ph type="title"/>
          </p:nvPr>
        </p:nvSpPr>
        <p:spPr>
          <a:xfrm>
            <a:off x="755650" y="702171"/>
            <a:ext cx="8229600" cy="5803851"/>
          </a:xfrm>
          <a:prstGeom prst="rect">
            <a:avLst/>
          </a:prstGeom>
        </p:spPr>
        <p:txBody>
          <a:bodyPr/>
          <a:lstStyle/>
          <a:p>
            <a:pPr defTabSz="850391">
              <a:defRPr b="1" sz="2976">
                <a:solidFill>
                  <a:srgbClr val="254061"/>
                </a:solidFill>
              </a:defRPr>
            </a:pPr>
            <a:br/>
            <a:br/>
            <a:r>
              <a:rPr>
                <a:solidFill>
                  <a:srgbClr val="FFFFFF"/>
                </a:solidFill>
              </a:rPr>
              <a:t>W starożytnym Rzymie dziedziczenie całości lub ułamkowej części spadku wiązało się </a:t>
            </a:r>
            <a:br>
              <a:rPr>
                <a:solidFill>
                  <a:srgbClr val="FFFFFF"/>
                </a:solidFill>
              </a:rPr>
            </a:br>
            <a:r>
              <a:rPr>
                <a:solidFill>
                  <a:srgbClr val="FFFFFF"/>
                </a:solidFill>
              </a:rPr>
              <a:t>z odpowiedzialnością za długi spadkowe.</a:t>
            </a:r>
            <a:br>
              <a:rPr>
                <a:solidFill>
                  <a:srgbClr val="FFFFFF"/>
                </a:solidFill>
              </a:rPr>
            </a:br>
            <a:br>
              <a:rPr>
                <a:solidFill>
                  <a:srgbClr val="FFFFFF"/>
                </a:solidFill>
              </a:rPr>
            </a:br>
            <a:r>
              <a:rPr>
                <a:solidFill>
                  <a:srgbClr val="FFFFFF"/>
                </a:solidFill>
              </a:rPr>
              <a:t>Z drugiej strony możliwe było cząstkowe przysporzenie ze spadku bez odpowiedzialności za długi spadkowe,</a:t>
            </a:r>
            <a:br>
              <a:rPr>
                <a:solidFill>
                  <a:srgbClr val="FFFFFF"/>
                </a:solidFill>
              </a:rPr>
            </a:br>
            <a:r>
              <a:rPr>
                <a:solidFill>
                  <a:srgbClr val="FFFFFF"/>
                </a:solidFill>
              </a:rPr>
              <a:t> czyli tzw. dzisiaj zapisy.</a:t>
            </a:r>
            <a:br>
              <a:rPr>
                <a:solidFill>
                  <a:srgbClr val="FFFFFF"/>
                </a:solidFill>
              </a:rPr>
            </a:br>
            <a:r>
              <a:rPr>
                <a:solidFill>
                  <a:srgbClr val="FFFFFF"/>
                </a:solidFill>
              </a:rPr>
              <a:t>Istniały dwie odmiany takich cząstkowych przysporzeń: legaty i fideikomisy.</a:t>
            </a:r>
            <a:br>
              <a:rPr>
                <a:solidFill>
                  <a:srgbClr val="FFFFFF"/>
                </a:solidFill>
              </a:rPr>
            </a:b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ymbol zastępczy zawartości 2"/>
          <p:cNvSpPr/>
          <p:nvPr>
            <p:ph type="body" idx="1"/>
          </p:nvPr>
        </p:nvSpPr>
        <p:spPr>
          <a:xfrm>
            <a:off x="457200" y="476672"/>
            <a:ext cx="8229600" cy="5649491"/>
          </a:xfrm>
          <a:prstGeom prst="rect">
            <a:avLst/>
          </a:prstGeom>
        </p:spPr>
        <p:txBody>
          <a:bodyPr/>
          <a:lstStyle/>
          <a:p>
            <a:pPr algn="just">
              <a:defRPr>
                <a:solidFill>
                  <a:srgbClr val="FFFFFF"/>
                </a:solidFill>
              </a:defRPr>
            </a:pPr>
            <a:r>
              <a:t>Przyjęcie następowało w drodze formalnego oświadczenia wobec świadków (cretio) – dla którego złożenia zwykle zakreślano termin 100 dniu pod rygorem wydziedziczenia i następstwa substytuta.</a:t>
            </a:r>
          </a:p>
          <a:p>
            <a:pPr algn="just">
              <a:defRPr>
                <a:solidFill>
                  <a:srgbClr val="FFFFFF"/>
                </a:solidFill>
              </a:defRPr>
            </a:pPr>
            <a:r>
              <a:t>W prawie justyniańskim wystarczyło nieformalne przyjęcie spadku, a nawet jego wyrażenie w sposób dorozumiany np. poprzez wypłacanie rozporządzeń syngularnych.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Tytuł 1"/>
          <p:cNvSpPr/>
          <p:nvPr>
            <p:ph type="title"/>
          </p:nvPr>
        </p:nvSpPr>
        <p:spPr>
          <a:xfrm>
            <a:off x="457200" y="274637"/>
            <a:ext cx="8229600" cy="5675314"/>
          </a:xfrm>
          <a:prstGeom prst="rect">
            <a:avLst/>
          </a:prstGeom>
        </p:spPr>
        <p:txBody>
          <a:bodyPr/>
          <a:lstStyle/>
          <a:p>
            <a:pPr algn="just">
              <a:defRPr b="1" sz="3600">
                <a:solidFill>
                  <a:srgbClr val="FFFFFF"/>
                </a:solidFill>
              </a:defRPr>
            </a:pPr>
            <a:r>
              <a:t>Legaty</a:t>
            </a:r>
            <a:r>
              <a:rPr b="0"/>
              <a:t>: jedyna forma zapisu prawa cywilnego funkcjonująca w dawnym prawie rzymskim. Ustanowienie legatu odbywało się w formalny sposób przy użyciu słów ściśle określonych przez prawo i o określonym zastosowaniu. Legat obciążał tylko dziedzica testamentowego, zatem musiał być umieszczony w testamencie.</a:t>
            </a:r>
            <a:br>
              <a:rPr b="0"/>
            </a:b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rostokąt 3"/>
          <p:cNvSpPr/>
          <p:nvPr/>
        </p:nvSpPr>
        <p:spPr>
          <a:xfrm>
            <a:off x="3059832" y="548680"/>
            <a:ext cx="3240360" cy="11066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pc="50" sz="7200">
                <a:solidFill>
                  <a:srgbClr val="FFFFFF"/>
                </a:solidFill>
                <a:effectLst>
                  <a:outerShdw sx="100000" sy="100000" kx="0" ky="0" algn="b" rotWithShape="0" blurRad="76200" dist="50800" dir="5400000">
                    <a:srgbClr val="000000">
                      <a:alpha val="64999"/>
                    </a:srgbClr>
                  </a:outerShdw>
                </a:effectLst>
              </a:defRPr>
            </a:lvl1pPr>
          </a:lstStyle>
          <a:p>
            <a:pPr/>
            <a:r>
              <a:t>Legaty</a:t>
            </a:r>
          </a:p>
        </p:txBody>
      </p:sp>
      <p:sp>
        <p:nvSpPr>
          <p:cNvPr id="224" name="Strzałka w dół 5"/>
          <p:cNvSpPr/>
          <p:nvPr/>
        </p:nvSpPr>
        <p:spPr>
          <a:xfrm>
            <a:off x="250825" y="2060575"/>
            <a:ext cx="1512888" cy="1081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rgbClr val="3A5E8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25" name="Strzałka w dół 6"/>
          <p:cNvSpPr/>
          <p:nvPr/>
        </p:nvSpPr>
        <p:spPr>
          <a:xfrm>
            <a:off x="2555875" y="2205038"/>
            <a:ext cx="1511300" cy="2519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5121"/>
                </a:moveTo>
                <a:lnTo>
                  <a:pt x="5400" y="15121"/>
                </a:lnTo>
                <a:lnTo>
                  <a:pt x="5400" y="0"/>
                </a:lnTo>
                <a:lnTo>
                  <a:pt x="16200" y="0"/>
                </a:lnTo>
                <a:lnTo>
                  <a:pt x="16200" y="15121"/>
                </a:lnTo>
                <a:lnTo>
                  <a:pt x="21600" y="15121"/>
                </a:lnTo>
                <a:lnTo>
                  <a:pt x="10800" y="2160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rgbClr val="3A5E8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26" name="Strzałka w dół 7"/>
          <p:cNvSpPr/>
          <p:nvPr/>
        </p:nvSpPr>
        <p:spPr>
          <a:xfrm>
            <a:off x="4427537" y="2060575"/>
            <a:ext cx="1512888" cy="25923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5297"/>
                </a:moveTo>
                <a:lnTo>
                  <a:pt x="5400" y="15297"/>
                </a:lnTo>
                <a:lnTo>
                  <a:pt x="5400" y="0"/>
                </a:lnTo>
                <a:lnTo>
                  <a:pt x="16200" y="0"/>
                </a:lnTo>
                <a:lnTo>
                  <a:pt x="16200" y="15297"/>
                </a:lnTo>
                <a:lnTo>
                  <a:pt x="21600" y="15297"/>
                </a:lnTo>
                <a:lnTo>
                  <a:pt x="10800" y="2160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rgbClr val="3A5E8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27" name="Strzałka w dół 8"/>
          <p:cNvSpPr/>
          <p:nvPr/>
        </p:nvSpPr>
        <p:spPr>
          <a:xfrm>
            <a:off x="6732588" y="2133600"/>
            <a:ext cx="1511301" cy="1079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rgbClr val="3A5E8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28" name="Prostokąt 10"/>
          <p:cNvSpPr/>
          <p:nvPr/>
        </p:nvSpPr>
        <p:spPr>
          <a:xfrm>
            <a:off x="1187624" y="4797152"/>
            <a:ext cx="2876089" cy="4213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pc="33" sz="2400">
                <a:solidFill>
                  <a:srgbClr val="FFFFFF"/>
                </a:solidFill>
                <a:effectLst>
                  <a:outerShdw sx="100000" sy="100000" kx="0" ky="0" algn="b" rotWithShape="0" blurRad="76200" dist="50800" dir="5400000">
                    <a:srgbClr val="000000">
                      <a:alpha val="64999"/>
                    </a:srgbClr>
                  </a:outerShdw>
                </a:effectLst>
              </a:defRPr>
            </a:lvl1pPr>
          </a:lstStyle>
          <a:p>
            <a:pPr/>
            <a:r>
              <a:t>windykacyjny</a:t>
            </a:r>
          </a:p>
        </p:txBody>
      </p:sp>
      <p:sp>
        <p:nvSpPr>
          <p:cNvPr id="229" name="Prostokąt 12"/>
          <p:cNvSpPr/>
          <p:nvPr/>
        </p:nvSpPr>
        <p:spPr>
          <a:xfrm>
            <a:off x="4283967" y="4869160"/>
            <a:ext cx="2564807" cy="605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pc="50" sz="3600">
                <a:solidFill>
                  <a:srgbClr val="FFFFFF"/>
                </a:solidFill>
                <a:effectLst>
                  <a:outerShdw sx="100000" sy="100000" kx="0" ky="0" algn="b" rotWithShape="0" blurRad="76200" dist="50800" dir="5400000">
                    <a:srgbClr val="000000">
                      <a:alpha val="64999"/>
                    </a:srgbClr>
                  </a:outerShdw>
                </a:effectLst>
              </a:defRPr>
            </a:lvl1pPr>
          </a:lstStyle>
          <a:p>
            <a:pPr/>
            <a:r>
              <a:t>damnacyjny</a:t>
            </a:r>
          </a:p>
        </p:txBody>
      </p:sp>
      <p:sp>
        <p:nvSpPr>
          <p:cNvPr id="230" name="Prostokąt 17"/>
          <p:cNvSpPr/>
          <p:nvPr/>
        </p:nvSpPr>
        <p:spPr>
          <a:xfrm>
            <a:off x="6435847" y="3068959"/>
            <a:ext cx="2206412" cy="605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pc="50" sz="3600">
                <a:solidFill>
                  <a:srgbClr val="FFFFFF"/>
                </a:solidFill>
                <a:effectLst>
                  <a:outerShdw sx="100000" sy="100000" kx="0" ky="0" algn="b" rotWithShape="0" blurRad="76200" dist="50800" dir="5400000">
                    <a:srgbClr val="000000">
                      <a:alpha val="64999"/>
                    </a:srgbClr>
                  </a:outerShdw>
                </a:effectLst>
              </a:defRPr>
            </a:lvl1pPr>
          </a:lstStyle>
          <a:p>
            <a:pPr/>
            <a:r>
              <a:t>Sine modo</a:t>
            </a:r>
          </a:p>
        </p:txBody>
      </p:sp>
      <p:sp>
        <p:nvSpPr>
          <p:cNvPr id="231" name="Prostokąt 19"/>
          <p:cNvSpPr/>
          <p:nvPr/>
        </p:nvSpPr>
        <p:spPr>
          <a:xfrm>
            <a:off x="47206" y="3284983"/>
            <a:ext cx="2759831" cy="544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pc="50" sz="3200">
                <a:solidFill>
                  <a:srgbClr val="FFFFFF"/>
                </a:solidFill>
                <a:effectLst>
                  <a:outerShdw sx="100000" sy="100000" kx="0" ky="0" algn="b" rotWithShape="0" blurRad="76200" dist="50800" dir="5400000">
                    <a:srgbClr val="000000">
                      <a:alpha val="64999"/>
                    </a:srgbClr>
                  </a:outerShdw>
                </a:effectLst>
              </a:defRPr>
            </a:lvl1pPr>
          </a:lstStyle>
          <a:p>
            <a:pPr/>
            <a:r>
              <a:t>praeceptionem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Tytuł 3"/>
          <p:cNvSpPr/>
          <p:nvPr>
            <p:ph type="title"/>
          </p:nvPr>
        </p:nvSpPr>
        <p:spPr>
          <a:xfrm>
            <a:off x="395536" y="630942"/>
            <a:ext cx="8229601" cy="1323439"/>
          </a:xfrm>
          <a:prstGeom prst="rect">
            <a:avLst/>
          </a:prstGeom>
        </p:spPr>
        <p:txBody>
          <a:bodyPr/>
          <a:lstStyle/>
          <a:p>
            <a:pPr defTabSz="905255">
              <a:defRPr b="1" sz="3959" u="sng">
                <a:ln w="12447">
                  <a:solidFill>
                    <a:srgbClr val="054697"/>
                  </a:solidFill>
                </a:ln>
                <a:effectLst>
                  <a:outerShdw sx="100000" sy="100000" kx="0" ky="0" algn="b" rotWithShape="0" blurRad="37719" dist="20116" dir="1800000">
                    <a:srgbClr val="000000">
                      <a:alpha val="40000"/>
                    </a:srgbClr>
                  </a:outerShdw>
                </a:effectLst>
              </a:defRPr>
            </a:pPr>
            <a:r>
              <a:t>Legat windykacyjn </a:t>
            </a:r>
            <a:br/>
            <a:r>
              <a:rPr i="1"/>
              <a:t>(per vindicationem</a:t>
            </a:r>
            <a:r>
              <a:t>- przez windykację)</a:t>
            </a:r>
          </a:p>
        </p:txBody>
      </p:sp>
      <p:pic>
        <p:nvPicPr>
          <p:cNvPr id="23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349500"/>
            <a:ext cx="1258888" cy="3224214"/>
          </a:xfrm>
          <a:prstGeom prst="rect">
            <a:avLst/>
          </a:prstGeom>
          <a:ln w="12700">
            <a:miter lim="400000"/>
          </a:ln>
        </p:spPr>
      </p:pic>
      <p:sp>
        <p:nvSpPr>
          <p:cNvPr id="235" name="pole tekstowe 6"/>
          <p:cNvSpPr/>
          <p:nvPr/>
        </p:nvSpPr>
        <p:spPr>
          <a:xfrm>
            <a:off x="-1" y="5589587"/>
            <a:ext cx="1944690" cy="348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TESTATOR</a:t>
            </a:r>
          </a:p>
        </p:txBody>
      </p:sp>
      <p:sp>
        <p:nvSpPr>
          <p:cNvPr id="236" name="Strzałka w prawo 7"/>
          <p:cNvSpPr/>
          <p:nvPr/>
        </p:nvSpPr>
        <p:spPr>
          <a:xfrm>
            <a:off x="1042987" y="4724400"/>
            <a:ext cx="1657351" cy="28892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>
            <a:solidFill>
              <a:srgbClr val="3A5E8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37" name="pole tekstowe 9"/>
          <p:cNvSpPr/>
          <p:nvPr/>
        </p:nvSpPr>
        <p:spPr>
          <a:xfrm>
            <a:off x="1187450" y="3068638"/>
            <a:ext cx="1871664" cy="1541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/>
            </a:pPr>
            <a:r>
              <a:t>Przenosi własność</a:t>
            </a:r>
            <a:br/>
            <a:r>
              <a:t>kwirytalną rzeczy </a:t>
            </a:r>
            <a:br/>
            <a:r>
              <a:t>na zapisobiorcę</a:t>
            </a:r>
          </a:p>
        </p:txBody>
      </p:sp>
      <p:pic>
        <p:nvPicPr>
          <p:cNvPr id="238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16238" y="2420938"/>
            <a:ext cx="1333501" cy="3240087"/>
          </a:xfrm>
          <a:prstGeom prst="rect">
            <a:avLst/>
          </a:prstGeom>
          <a:ln w="12700">
            <a:miter lim="400000"/>
          </a:ln>
        </p:spPr>
      </p:pic>
      <p:sp>
        <p:nvSpPr>
          <p:cNvPr id="239" name="Strzałka w prawo 11"/>
          <p:cNvSpPr/>
          <p:nvPr/>
        </p:nvSpPr>
        <p:spPr>
          <a:xfrm>
            <a:off x="4284662" y="4581525"/>
            <a:ext cx="1655763" cy="28733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>
            <a:solidFill>
              <a:srgbClr val="3A5E8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40" name="Prostokąt 12"/>
          <p:cNvSpPr/>
          <p:nvPr/>
        </p:nvSpPr>
        <p:spPr>
          <a:xfrm>
            <a:off x="4211637" y="2997200"/>
            <a:ext cx="1782762" cy="1681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W chwili objęcia spadku przez dziedzica staje się właścicielem kwirytarnym rzeczy</a:t>
            </a:r>
          </a:p>
        </p:txBody>
      </p:sp>
      <p:pic>
        <p:nvPicPr>
          <p:cNvPr id="241" name="Picture 6" descr="Picture 6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795962" y="2205038"/>
            <a:ext cx="1722438" cy="3527426"/>
          </a:xfrm>
          <a:prstGeom prst="rect">
            <a:avLst/>
          </a:prstGeom>
          <a:ln w="12700">
            <a:miter lim="400000"/>
          </a:ln>
        </p:spPr>
      </p:pic>
      <p:sp>
        <p:nvSpPr>
          <p:cNvPr id="242" name="Prostokąt 14"/>
          <p:cNvSpPr/>
          <p:nvPr/>
        </p:nvSpPr>
        <p:spPr>
          <a:xfrm>
            <a:off x="2771775" y="5661025"/>
            <a:ext cx="1692285" cy="348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LEGATARIUSZ </a:t>
            </a:r>
          </a:p>
        </p:txBody>
      </p:sp>
      <p:sp>
        <p:nvSpPr>
          <p:cNvPr id="243" name="Prostokąt 15"/>
          <p:cNvSpPr/>
          <p:nvPr/>
        </p:nvSpPr>
        <p:spPr>
          <a:xfrm>
            <a:off x="7199313" y="4797425"/>
            <a:ext cx="1944687" cy="881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Ma obowiązek wydania rzeczy zapisobiercy</a:t>
            </a:r>
          </a:p>
        </p:txBody>
      </p:sp>
      <p:sp>
        <p:nvSpPr>
          <p:cNvPr id="244" name="pole tekstowe 16"/>
          <p:cNvSpPr/>
          <p:nvPr/>
        </p:nvSpPr>
        <p:spPr>
          <a:xfrm>
            <a:off x="5364162" y="5732462"/>
            <a:ext cx="1800226" cy="881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DZIEDZIC/OSOBA POSTRONNA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Tytuł 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50391">
              <a:defRPr b="1" sz="3627">
                <a:ln w="15377">
                  <a:solidFill>
                    <a:srgbClr val="FCFCFD"/>
                  </a:solidFill>
                </a:ln>
                <a:solidFill>
                  <a:srgbClr val="5F88C4"/>
                </a:solidFill>
                <a:effectLst>
                  <a:outerShdw sx="100000" sy="100000" kx="0" ky="0" algn="b" rotWithShape="0" blurRad="47244" dist="47244" dir="5400000">
                    <a:srgbClr val="000000">
                      <a:alpha val="33000"/>
                    </a:srgbClr>
                  </a:outerShdw>
                </a:effectLst>
              </a:defRPr>
            </a:lvl1pPr>
          </a:lstStyle>
          <a:p>
            <a:pPr/>
            <a:r>
              <a:t>Legat damnacyjny (per damnationem- przez nałożenie obowiązku)</a:t>
            </a:r>
          </a:p>
        </p:txBody>
      </p:sp>
      <p:pic>
        <p:nvPicPr>
          <p:cNvPr id="247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0825" y="2420938"/>
            <a:ext cx="1335088" cy="3240087"/>
          </a:xfrm>
          <a:prstGeom prst="rect">
            <a:avLst/>
          </a:prstGeom>
          <a:ln w="12700">
            <a:miter lim="400000"/>
          </a:ln>
        </p:spPr>
      </p:pic>
      <p:pic>
        <p:nvPicPr>
          <p:cNvPr id="248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092950" y="2276475"/>
            <a:ext cx="1720850" cy="3529013"/>
          </a:xfrm>
          <a:prstGeom prst="rect">
            <a:avLst/>
          </a:prstGeom>
          <a:ln w="12700">
            <a:miter lim="400000"/>
          </a:ln>
        </p:spPr>
      </p:pic>
      <p:sp>
        <p:nvSpPr>
          <p:cNvPr id="249" name="Prostokąt 5"/>
          <p:cNvSpPr/>
          <p:nvPr/>
        </p:nvSpPr>
        <p:spPr>
          <a:xfrm>
            <a:off x="179387" y="5661025"/>
            <a:ext cx="1692286" cy="348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LEGATARIUSZ </a:t>
            </a:r>
          </a:p>
        </p:txBody>
      </p:sp>
      <p:sp>
        <p:nvSpPr>
          <p:cNvPr id="250" name="pole tekstowe 6"/>
          <p:cNvSpPr/>
          <p:nvPr/>
        </p:nvSpPr>
        <p:spPr>
          <a:xfrm>
            <a:off x="7164388" y="5805487"/>
            <a:ext cx="1800226" cy="881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DZIEDZIC/OSOBA POSTRONNA</a:t>
            </a:r>
          </a:p>
        </p:txBody>
      </p:sp>
      <p:sp>
        <p:nvSpPr>
          <p:cNvPr id="251" name="Strzałka w prawo 7"/>
          <p:cNvSpPr/>
          <p:nvPr/>
        </p:nvSpPr>
        <p:spPr>
          <a:xfrm>
            <a:off x="1908175" y="3213100"/>
            <a:ext cx="5040313" cy="28733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>
            <a:solidFill>
              <a:srgbClr val="3A5E8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2" name="Prostokąt 8"/>
          <p:cNvSpPr/>
          <p:nvPr/>
        </p:nvSpPr>
        <p:spPr>
          <a:xfrm>
            <a:off x="1763713" y="1989138"/>
            <a:ext cx="5184776" cy="1168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2400"/>
            </a:pPr>
            <a:r>
              <a:t>Roszczenie do dziedzica o przeniesienie własności chronione za pomocą</a:t>
            </a:r>
            <a:br/>
            <a:r>
              <a:rPr sz="2800"/>
              <a:t>Actio ex testamento</a:t>
            </a:r>
          </a:p>
        </p:txBody>
      </p:sp>
      <p:sp>
        <p:nvSpPr>
          <p:cNvPr id="253" name="Strzałka w prawo 10"/>
          <p:cNvSpPr/>
          <p:nvPr/>
        </p:nvSpPr>
        <p:spPr>
          <a:xfrm rot="10800000">
            <a:off x="2051050" y="5373687"/>
            <a:ext cx="5041900" cy="287338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>
            <a:solidFill>
              <a:srgbClr val="3A5E8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4" name="Prostokąt 11"/>
          <p:cNvSpPr/>
          <p:nvPr/>
        </p:nvSpPr>
        <p:spPr>
          <a:xfrm>
            <a:off x="1835150" y="4941887"/>
            <a:ext cx="5297845" cy="4827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ma obowiązek wykonać treść zapisu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Tytuł 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 i="1" sz="6000" u="sng"/>
            </a:lvl1pPr>
          </a:lstStyle>
          <a:p>
            <a:pPr/>
            <a:r>
              <a:t>Ograniczenia legatów</a:t>
            </a:r>
          </a:p>
        </p:txBody>
      </p:sp>
      <p:sp>
        <p:nvSpPr>
          <p:cNvPr id="257" name="Rectangle 1"/>
          <p:cNvSpPr/>
          <p:nvPr/>
        </p:nvSpPr>
        <p:spPr>
          <a:xfrm>
            <a:off x="323850" y="1525297"/>
            <a:ext cx="8388350" cy="1672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>
              <a:buSzPct val="100000"/>
              <a:buChar char="•"/>
              <a:defRPr i="1" sz="3600" u="sng"/>
            </a:pPr>
            <a:r>
              <a:t>Lex Voconia</a:t>
            </a:r>
            <a:r>
              <a:rPr i="0" u="none"/>
              <a:t> (169 r. p. n. e.)- nikt nie może nabyć w drodze zapisu więcej</a:t>
            </a:r>
            <a:br>
              <a:rPr i="0" u="none"/>
            </a:br>
            <a:r>
              <a:rPr i="0" u="none"/>
              <a:t> niż ustanowiony w testamencie dziedzic.</a:t>
            </a:r>
          </a:p>
        </p:txBody>
      </p:sp>
      <p:pic>
        <p:nvPicPr>
          <p:cNvPr id="258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19475" y="2997200"/>
            <a:ext cx="1722439" cy="3527425"/>
          </a:xfrm>
          <a:prstGeom prst="rect">
            <a:avLst/>
          </a:prstGeom>
          <a:ln w="12700">
            <a:miter lim="400000"/>
          </a:ln>
        </p:spPr>
      </p:pic>
      <p:sp>
        <p:nvSpPr>
          <p:cNvPr id="259" name="Prostokąt 5"/>
          <p:cNvSpPr/>
          <p:nvPr/>
        </p:nvSpPr>
        <p:spPr>
          <a:xfrm>
            <a:off x="3779837" y="6488112"/>
            <a:ext cx="1157956" cy="348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DZIEDZIC</a:t>
            </a:r>
          </a:p>
        </p:txBody>
      </p:sp>
      <p:pic>
        <p:nvPicPr>
          <p:cNvPr id="260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71550" y="4437062"/>
            <a:ext cx="730250" cy="1773238"/>
          </a:xfrm>
          <a:prstGeom prst="rect">
            <a:avLst/>
          </a:prstGeom>
          <a:ln w="12700">
            <a:miter lim="400000"/>
          </a:ln>
        </p:spPr>
      </p:pic>
      <p:pic>
        <p:nvPicPr>
          <p:cNvPr id="261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84887" y="4581525"/>
            <a:ext cx="711201" cy="1727200"/>
          </a:xfrm>
          <a:prstGeom prst="rect">
            <a:avLst/>
          </a:prstGeom>
          <a:ln w="12700">
            <a:miter lim="400000"/>
          </a:ln>
        </p:spPr>
      </p:pic>
      <p:sp>
        <p:nvSpPr>
          <p:cNvPr id="262" name="Prostokąt 8"/>
          <p:cNvSpPr/>
          <p:nvPr/>
        </p:nvSpPr>
        <p:spPr>
          <a:xfrm>
            <a:off x="468312" y="6165850"/>
            <a:ext cx="1692286" cy="348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LEGATARIUSZ </a:t>
            </a:r>
          </a:p>
        </p:txBody>
      </p:sp>
      <p:sp>
        <p:nvSpPr>
          <p:cNvPr id="263" name="Prostokąt 9"/>
          <p:cNvSpPr/>
          <p:nvPr/>
        </p:nvSpPr>
        <p:spPr>
          <a:xfrm>
            <a:off x="5724525" y="6237287"/>
            <a:ext cx="1692285" cy="348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LEGATARIUSZ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Tytuł 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i="1" u="sng">
                <a:solidFill>
                  <a:srgbClr val="FFFFFF"/>
                </a:solidFill>
              </a:defRPr>
            </a:pPr>
            <a:r>
              <a:t>Lex Falcidia</a:t>
            </a:r>
            <a:r>
              <a:rPr i="0" u="none"/>
              <a:t> (40 r.p.n.e.)</a:t>
            </a:r>
          </a:p>
        </p:txBody>
      </p:sp>
      <p:sp>
        <p:nvSpPr>
          <p:cNvPr id="266" name="pole tekstowe 2"/>
          <p:cNvSpPr/>
          <p:nvPr/>
        </p:nvSpPr>
        <p:spPr>
          <a:xfrm>
            <a:off x="179387" y="1412875"/>
            <a:ext cx="8569326" cy="958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t>1. Dziedzic mógł wydać na legaty najwyżej ¾ majątku spadkowego</a:t>
            </a:r>
          </a:p>
          <a:p>
            <a:pPr/>
          </a:p>
        </p:txBody>
      </p:sp>
      <p:sp>
        <p:nvSpPr>
          <p:cNvPr id="267" name="pole tekstowe 3"/>
          <p:cNvSpPr/>
          <p:nvPr/>
        </p:nvSpPr>
        <p:spPr>
          <a:xfrm>
            <a:off x="179387" y="1916113"/>
            <a:ext cx="8137526" cy="11071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t>2. ¼ czystego a zatem nieobciążonego spadku winna była przypaść dziedzicowi; była to tzw. </a:t>
            </a:r>
            <a:r>
              <a:rPr i="1"/>
              <a:t>Quarta falcidia</a:t>
            </a:r>
            <a:r>
              <a:t>- kwarta falcydyjska.</a:t>
            </a:r>
          </a:p>
        </p:txBody>
      </p:sp>
      <p:sp>
        <p:nvSpPr>
          <p:cNvPr id="268" name="pole tekstowe 4"/>
          <p:cNvSpPr/>
          <p:nvPr/>
        </p:nvSpPr>
        <p:spPr>
          <a:xfrm>
            <a:off x="250825" y="3141663"/>
            <a:ext cx="8137525" cy="7642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t>3. Zapisy przewyższające ¾ czystego spadku były nieważne (w odniesieniu do tej nadwyżki) i podlegały umniejszeniu </a:t>
            </a:r>
            <a:r>
              <a:rPr i="1"/>
              <a:t>ipso iure</a:t>
            </a:r>
            <a:r>
              <a:t>. </a:t>
            </a:r>
          </a:p>
        </p:txBody>
      </p:sp>
      <p:sp>
        <p:nvSpPr>
          <p:cNvPr id="269" name="pole tekstowe 5"/>
          <p:cNvSpPr/>
          <p:nvPr/>
        </p:nvSpPr>
        <p:spPr>
          <a:xfrm>
            <a:off x="250824" y="4005262"/>
            <a:ext cx="8281990" cy="7642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t>4. Kwartę falcydyjską obliczano na podstawie stanu majątku </a:t>
            </a:r>
            <a:br/>
            <a:r>
              <a:t>w chwili śmierci testatora z czystego spadku.</a:t>
            </a:r>
          </a:p>
        </p:txBody>
      </p:sp>
      <p:sp>
        <p:nvSpPr>
          <p:cNvPr id="270" name="Rectangle 1"/>
          <p:cNvSpPr/>
          <p:nvPr/>
        </p:nvSpPr>
        <p:spPr>
          <a:xfrm>
            <a:off x="250825" y="4859779"/>
            <a:ext cx="8569325" cy="7642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just"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5. Pozostały majątek spadkowy rozdzielano pomiędzy zapisobiorców proporcjonalnie do wysokości ich legatów.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ole tekstowe 2"/>
          <p:cNvSpPr/>
          <p:nvPr/>
        </p:nvSpPr>
        <p:spPr>
          <a:xfrm>
            <a:off x="395288" y="476250"/>
            <a:ext cx="8353426" cy="4383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 u="sng">
                <a:solidFill>
                  <a:srgbClr val="FFFFFF"/>
                </a:solidFill>
              </a:defRPr>
            </a:pPr>
            <a:r>
              <a:t>Fideikomisy-</a:t>
            </a:r>
            <a:r>
              <a:rPr sz="1800" u="none"/>
              <a:t>  </a:t>
            </a:r>
            <a:r>
              <a:rPr sz="2400" u="none"/>
              <a:t>nieformalne prośby o dokonanie pewnego przysporzenia majątkowego wskazanej osobie (fideikomisariuszowi) wystosowane przez spadkodawcę do kogoś,</a:t>
            </a:r>
            <a:br>
              <a:rPr sz="2400" u="none"/>
            </a:br>
            <a:r>
              <a:rPr sz="2400" u="none"/>
              <a:t> kto uzyskał jakąś korzyść ze spadku (fiducjariusz). </a:t>
            </a:r>
            <a:endParaRPr sz="2400" u="none"/>
          </a:p>
          <a:p>
            <a:pPr>
              <a:defRPr sz="2400">
                <a:solidFill>
                  <a:srgbClr val="FFFFFF"/>
                </a:solidFill>
              </a:defRPr>
            </a:pPr>
          </a:p>
          <a:p>
            <a:pPr algn="ctr">
              <a:defRPr b="1" sz="3200" u="sng">
                <a:solidFill>
                  <a:srgbClr val="FFFFFF"/>
                </a:solidFill>
              </a:defRPr>
            </a:pPr>
            <a:r>
              <a:t>Fideikomis a legat</a:t>
            </a:r>
          </a:p>
          <a:p>
            <a:pPr>
              <a:buSzPct val="100000"/>
              <a:buChar char="-"/>
              <a:defRPr sz="2400">
                <a:solidFill>
                  <a:srgbClr val="FFFFFF"/>
                </a:solidFill>
              </a:defRPr>
            </a:pPr>
            <a:r>
              <a:t>niekoniecznie musiał być umieszczony w testamencie</a:t>
            </a:r>
          </a:p>
          <a:p>
            <a:pPr>
              <a:buSzPct val="100000"/>
              <a:buChar char="-"/>
              <a:defRPr sz="2400">
                <a:solidFill>
                  <a:srgbClr val="FFFFFF"/>
                </a:solidFill>
              </a:defRPr>
            </a:pPr>
            <a:r>
              <a:t>mógł mieć chrakter ustny (</a:t>
            </a:r>
            <a:r>
              <a:rPr i="1"/>
              <a:t>fideicommissium orale</a:t>
            </a:r>
            <a:r>
              <a:t>)</a:t>
            </a:r>
          </a:p>
          <a:p>
            <a:pPr>
              <a:buSzPct val="100000"/>
              <a:buChar char="-"/>
              <a:defRPr sz="2400">
                <a:solidFill>
                  <a:srgbClr val="FFFFFF"/>
                </a:solidFill>
              </a:defRPr>
            </a:pPr>
            <a:r>
              <a:t>można było nim obciążyć nie tylko dziedzica, ale także legatariusza a nawet fideikomisariusza</a:t>
            </a:r>
          </a:p>
          <a:p>
            <a:pPr>
              <a:buSzPct val="100000"/>
              <a:buChar char="-"/>
              <a:defRPr sz="2400">
                <a:solidFill>
                  <a:srgbClr val="FFFFFF"/>
                </a:solidFill>
              </a:defRPr>
            </a:pPr>
            <a:r>
              <a:t>fideikomisem nie można było przenieść prawa rzeczowego jak to miało miejsce w wypadku legatu windykacyjnego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rostokąt 6"/>
          <p:cNvSpPr/>
          <p:nvPr/>
        </p:nvSpPr>
        <p:spPr>
          <a:xfrm>
            <a:off x="323528" y="836712"/>
            <a:ext cx="8640762" cy="46445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3500">
                <a:solidFill>
                  <a:srgbClr val="FFFFFF"/>
                </a:solidFill>
              </a:defRPr>
            </a:pPr>
            <a:r>
              <a:t>Obie instytucje współistniały ze sobą i coraz bardziej zbliżały się do siebie.  Zrównanie formy tych zapisów nastąpiło z powodzeniem dopiero za czasów Justyniana – w roku 531. Odtąd zapis był jeden, miały do niego zastosowanie dotychczasowe przepisy o legacie</a:t>
            </a:r>
            <a:br/>
            <a:r>
              <a:t> i fideikomisie. W przypadku rozbieżności między tymi przepisami stosować miano mniej formalistyczne normy dotyczące fideikomisu.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Tytuł 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u="sng"/>
            </a:lvl1pPr>
          </a:lstStyle>
          <a:p>
            <a:pPr/>
            <a:r>
              <a:t>Fideikomis uniwersalny pierwotnie</a:t>
            </a:r>
          </a:p>
        </p:txBody>
      </p:sp>
      <p:pic>
        <p:nvPicPr>
          <p:cNvPr id="277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844675"/>
            <a:ext cx="1331913" cy="2584450"/>
          </a:xfrm>
          <a:prstGeom prst="rect">
            <a:avLst/>
          </a:prstGeom>
          <a:ln w="12700">
            <a:miter lim="400000"/>
          </a:ln>
        </p:spPr>
      </p:pic>
      <p:sp>
        <p:nvSpPr>
          <p:cNvPr id="278" name="pole tekstowe 3"/>
          <p:cNvSpPr/>
          <p:nvPr/>
        </p:nvSpPr>
        <p:spPr>
          <a:xfrm>
            <a:off x="0" y="4365625"/>
            <a:ext cx="1800225" cy="615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SPADKODAWCA</a:t>
            </a:r>
          </a:p>
        </p:txBody>
      </p:sp>
      <p:sp>
        <p:nvSpPr>
          <p:cNvPr id="279" name="Strzałka w prawo 4"/>
          <p:cNvSpPr/>
          <p:nvPr/>
        </p:nvSpPr>
        <p:spPr>
          <a:xfrm>
            <a:off x="1331912" y="1916113"/>
            <a:ext cx="1584326" cy="504826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>
            <a:solidFill>
              <a:srgbClr val="3A5E8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80" name="pole tekstowe 7"/>
          <p:cNvSpPr/>
          <p:nvPr/>
        </p:nvSpPr>
        <p:spPr>
          <a:xfrm>
            <a:off x="1331912" y="2349500"/>
            <a:ext cx="2016126" cy="1681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Polecenie dziedzicowi  powierniczemu wydania całego majątku osobie trzeciej</a:t>
            </a:r>
          </a:p>
        </p:txBody>
      </p:sp>
      <p:sp>
        <p:nvSpPr>
          <p:cNvPr id="281" name="Strzałka w prawo 8"/>
          <p:cNvSpPr/>
          <p:nvPr/>
        </p:nvSpPr>
        <p:spPr>
          <a:xfrm>
            <a:off x="4932362" y="1844675"/>
            <a:ext cx="1584326" cy="50482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>
            <a:solidFill>
              <a:srgbClr val="3A5E8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82" name="pole tekstowe 9"/>
          <p:cNvSpPr/>
          <p:nvPr/>
        </p:nvSpPr>
        <p:spPr>
          <a:xfrm>
            <a:off x="3132138" y="4581525"/>
            <a:ext cx="2087562" cy="615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DZIEDZIC POWIERNICZY</a:t>
            </a:r>
          </a:p>
        </p:txBody>
      </p:sp>
      <p:pic>
        <p:nvPicPr>
          <p:cNvPr id="283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48037" y="1773238"/>
            <a:ext cx="1223963" cy="2754312"/>
          </a:xfrm>
          <a:prstGeom prst="rect">
            <a:avLst/>
          </a:prstGeom>
          <a:ln w="12700">
            <a:miter lim="400000"/>
          </a:ln>
        </p:spPr>
      </p:pic>
      <p:pic>
        <p:nvPicPr>
          <p:cNvPr id="284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659563" y="1628775"/>
            <a:ext cx="1862138" cy="2879725"/>
          </a:xfrm>
          <a:prstGeom prst="rect">
            <a:avLst/>
          </a:prstGeom>
          <a:ln w="12700">
            <a:miter lim="400000"/>
          </a:ln>
        </p:spPr>
      </p:pic>
      <p:sp>
        <p:nvSpPr>
          <p:cNvPr id="285" name="pole tekstowe 12"/>
          <p:cNvSpPr/>
          <p:nvPr/>
        </p:nvSpPr>
        <p:spPr>
          <a:xfrm>
            <a:off x="4787900" y="2565400"/>
            <a:ext cx="1871664" cy="348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Wydanie spadku</a:t>
            </a:r>
          </a:p>
        </p:txBody>
      </p:sp>
      <p:sp>
        <p:nvSpPr>
          <p:cNvPr id="286" name="pole tekstowe 13"/>
          <p:cNvSpPr/>
          <p:nvPr/>
        </p:nvSpPr>
        <p:spPr>
          <a:xfrm>
            <a:off x="6588125" y="4724400"/>
            <a:ext cx="2160589" cy="615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FIDEIKOMISARIUSZ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pole tekstowe 2"/>
          <p:cNvSpPr/>
          <p:nvPr/>
        </p:nvSpPr>
        <p:spPr>
          <a:xfrm>
            <a:off x="395288" y="981075"/>
            <a:ext cx="8424862" cy="41403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defRPr sz="2800">
                <a:solidFill>
                  <a:srgbClr val="FFFFFF"/>
                </a:solidFill>
              </a:defRPr>
            </a:lvl1pPr>
          </a:lstStyle>
          <a:p>
            <a:pPr/>
            <a:r>
              <a:t>Pierwotnie fideikomisarjusz niebędący dziedzicem nabywał tylko aktywa spadku. Odpowiedzialność za długi spadkowe ponosił dziedzic powierniczy nawet po wydaniu całego majątku spadkowego, w wyniku czego spadkobierca, na którym spoczywał obowiązek wydania całego spadku, obawiając się ryzyka z tytułu odpowiedzialności za długi spadkowe, nie był zainteresowany jego przyjęciem.  Odmowa przyjęcia spadku powodowała wygaśnięcie fideikomisu uniwersalnego.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ymbol zastępczy zawartości 2"/>
          <p:cNvSpPr/>
          <p:nvPr>
            <p:ph type="body" idx="1"/>
          </p:nvPr>
        </p:nvSpPr>
        <p:spPr>
          <a:xfrm>
            <a:off x="457200" y="404663"/>
            <a:ext cx="8229600" cy="6120682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90000"/>
              </a:lnSpc>
              <a:buSzTx/>
              <a:buNone/>
              <a:defRPr>
                <a:solidFill>
                  <a:srgbClr val="FFFFFF"/>
                </a:solidFill>
              </a:defRPr>
            </a:pPr>
            <a:r>
              <a:t>Powołanie do spadku może wynikać:</a:t>
            </a:r>
          </a:p>
          <a:p>
            <a:pPr marL="571500" indent="-571500" algn="just">
              <a:lnSpc>
                <a:spcPct val="90000"/>
              </a:lnSpc>
              <a:buFontTx/>
              <a:buAutoNum type="romanUcPeriod" startAt="1"/>
              <a:defRPr>
                <a:solidFill>
                  <a:srgbClr val="FFFFFF"/>
                </a:solidFill>
              </a:defRPr>
            </a:pPr>
            <a:r>
              <a:t>Z samej woli zmarłego wyrażonej w formie testamentu (dziedziczenie testamentowe)</a:t>
            </a:r>
          </a:p>
          <a:p>
            <a:pPr marL="571500" indent="-571500" algn="just">
              <a:lnSpc>
                <a:spcPct val="90000"/>
              </a:lnSpc>
              <a:buFontTx/>
              <a:buAutoNum type="romanUcPeriod" startAt="1"/>
              <a:defRPr>
                <a:solidFill>
                  <a:srgbClr val="FFFFFF"/>
                </a:solidFill>
              </a:defRPr>
            </a:pPr>
            <a:r>
              <a:t>Na podstawie przepisu prawa w przypadku:</a:t>
            </a:r>
          </a:p>
          <a:p>
            <a:pPr marL="571500" indent="-571500" algn="just">
              <a:lnSpc>
                <a:spcPct val="90000"/>
              </a:lnSpc>
              <a:buFontTx/>
              <a:buAutoNum type="alphaLcParenR" startAt="1"/>
              <a:defRPr>
                <a:solidFill>
                  <a:srgbClr val="FFFFFF"/>
                </a:solidFill>
              </a:defRPr>
            </a:pPr>
            <a:r>
              <a:t>gdy spadkodawca nie pozostawił testamentu lub testament jest wadliwy – wtedy wchodziło w grę dziedziczenie beztestamentowe</a:t>
            </a:r>
          </a:p>
          <a:p>
            <a:pPr marL="571500" indent="-571500" algn="just">
              <a:lnSpc>
                <a:spcPct val="90000"/>
              </a:lnSpc>
              <a:buFontTx/>
              <a:buAutoNum type="alphaLcParenR" startAt="1"/>
              <a:defRPr>
                <a:solidFill>
                  <a:srgbClr val="FFFFFF"/>
                </a:solidFill>
              </a:defRPr>
            </a:pPr>
            <a:r>
              <a:t>wbrew woli wyrażonej w testamencie – w celu ochrony naturalnych uprawnień najbliższych członków rodziny (dziedziczenie przeciwtestamentowe)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Tytuł 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850391">
              <a:defRPr b="1" sz="3627" u="sng">
                <a:solidFill>
                  <a:srgbClr val="FFFFFF"/>
                </a:solidFill>
              </a:defRPr>
            </a:pPr>
            <a:r>
              <a:t>Zmiany w funkcjonowaniu </a:t>
            </a:r>
            <a:br/>
            <a:r>
              <a:t>fideikomisu uniwersalnego</a:t>
            </a:r>
          </a:p>
        </p:txBody>
      </p:sp>
      <p:sp>
        <p:nvSpPr>
          <p:cNvPr id="291" name="pole tekstowe 3"/>
          <p:cNvSpPr/>
          <p:nvPr/>
        </p:nvSpPr>
        <p:spPr>
          <a:xfrm>
            <a:off x="179387" y="1484312"/>
            <a:ext cx="8569326" cy="14500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t>Aby zapobiec skutkom odmowy przyjęcia fideikomisu uniwersalnego zostały wydane dwie uchwały senatu, mając na celu zabezpieczenie spadkobiercy </a:t>
            </a:r>
            <a:r>
              <a:rPr>
                <a:solidFill>
                  <a:srgbClr val="000000"/>
                </a:solidFill>
              </a:rPr>
              <a:t>przed ryzykiem majątkowym: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92" name="Rectangle 5"/>
          <p:cNvSpPr/>
          <p:nvPr/>
        </p:nvSpPr>
        <p:spPr>
          <a:xfrm>
            <a:off x="0" y="2718750"/>
            <a:ext cx="9144000" cy="2760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i="1" sz="2400">
                <a:solidFill>
                  <a:srgbClr val="FFFFFF"/>
                </a:solidFill>
              </a:defRPr>
            </a:pPr>
            <a:r>
              <a:t>1</a:t>
            </a:r>
            <a:r>
              <a:rPr sz="2000"/>
              <a:t>) Senatus Consulta Trebellianum</a:t>
            </a:r>
            <a:r>
              <a:rPr i="0" sz="2000"/>
              <a:t> – w razie wydania spadku przez spadkobiercę, fideikomisarjusz stawał się następcą ogólnym spadkodawcy (</a:t>
            </a:r>
            <a:r>
              <a:rPr sz="2000"/>
              <a:t>hereditas loco</a:t>
            </a:r>
            <a:r>
              <a:rPr i="0" sz="2000"/>
              <a:t>)</a:t>
            </a:r>
            <a:br>
              <a:rPr i="0" sz="2000"/>
            </a:br>
            <a:r>
              <a:rPr i="0" sz="2000"/>
              <a:t>oraz musiał przejąć na siebie wszystkie długi i ciężary spadkowe.</a:t>
            </a:r>
            <a:br>
              <a:rPr i="0" sz="2000"/>
            </a:br>
            <a:endParaRPr sz="2000"/>
          </a:p>
          <a:p>
            <a:pPr>
              <a:defRPr i="1" sz="2000">
                <a:solidFill>
                  <a:srgbClr val="FFFFFF"/>
                </a:solidFill>
              </a:defRPr>
            </a:pPr>
            <a:r>
              <a:t>2) Senatus Consultum Pegasiana</a:t>
            </a:r>
            <a:r>
              <a:rPr i="0"/>
              <a:t>- dziedzic mógł zatrzymać czwartą część </a:t>
            </a:r>
            <a:r>
              <a:t>(quarta pegasiana</a:t>
            </a:r>
            <a:r>
              <a:rPr i="0"/>
              <a:t>) spadku  tak, iż nie był obowiązany wdać fideikomisarjuszowi więcej, </a:t>
            </a:r>
            <a:br>
              <a:rPr i="0"/>
            </a:br>
            <a:r>
              <a:rPr i="0"/>
              <a:t>niż ¾ spadku.</a:t>
            </a:r>
            <a:endParaRPr i="0"/>
          </a:p>
          <a:p>
            <a:pPr>
              <a:defRPr sz="2000"/>
            </a:pPr>
          </a:p>
        </p:txBody>
      </p:sp>
      <p:sp>
        <p:nvSpPr>
          <p:cNvPr id="293" name="Rectangle 6"/>
          <p:cNvSpPr/>
          <p:nvPr/>
        </p:nvSpPr>
        <p:spPr>
          <a:xfrm>
            <a:off x="0" y="5260337"/>
            <a:ext cx="9144000" cy="664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just">
              <a:defRPr sz="2000">
                <a:solidFill>
                  <a:srgbClr val="FFFFFF"/>
                </a:solidFill>
              </a:defRPr>
            </a:pPr>
            <a:r>
              <a:t>Według prawa justyniańskiego fideikomisariusz stawał się zawsze następcą ogólnym dziedzica </a:t>
            </a:r>
            <a:r>
              <a:rPr i="1"/>
              <a:t>(heredis loco</a:t>
            </a:r>
            <a:r>
              <a:t>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Tytuł 1"/>
          <p:cNvSpPr/>
          <p:nvPr>
            <p:ph type="title"/>
          </p:nvPr>
        </p:nvSpPr>
        <p:spPr>
          <a:xfrm>
            <a:off x="468312" y="476250"/>
            <a:ext cx="8229601" cy="1143000"/>
          </a:xfrm>
          <a:prstGeom prst="rect">
            <a:avLst/>
          </a:prstGeom>
        </p:spPr>
        <p:txBody>
          <a:bodyPr/>
          <a:lstStyle/>
          <a:p>
            <a:pPr defTabSz="585215">
              <a:defRPr sz="2496" u="sng">
                <a:solidFill>
                  <a:srgbClr val="FFFFFF"/>
                </a:solidFill>
              </a:defRPr>
            </a:pPr>
            <a:r>
              <a:t>Funkcje i znaczenie legatów </a:t>
            </a:r>
            <a:br/>
            <a:r>
              <a:t>i fideikomisów:</a:t>
            </a:r>
            <a:br/>
          </a:p>
        </p:txBody>
      </p:sp>
      <p:sp>
        <p:nvSpPr>
          <p:cNvPr id="296" name="pole tekstowe 2"/>
          <p:cNvSpPr/>
          <p:nvPr/>
        </p:nvSpPr>
        <p:spPr>
          <a:xfrm>
            <a:off x="250825" y="1989138"/>
            <a:ext cx="8642350" cy="38503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buSzPct val="100000"/>
              <a:buChar char="-"/>
              <a:defRPr sz="2400">
                <a:solidFill>
                  <a:srgbClr val="FFFFFF"/>
                </a:solidFill>
              </a:defRPr>
            </a:pPr>
            <a:r>
              <a:t>mogły zapewnić alimentację wydziedziczonym członkom rodziny </a:t>
            </a:r>
            <a:br/>
            <a:r>
              <a:t>i dzieciom pozamałżeńskim</a:t>
            </a:r>
          </a:p>
          <a:p>
            <a:pPr>
              <a:buSzPct val="100000"/>
              <a:buChar char="-"/>
              <a:defRPr sz="2400">
                <a:solidFill>
                  <a:srgbClr val="FFFFFF"/>
                </a:solidFill>
              </a:defRPr>
            </a:pPr>
            <a:r>
              <a:t>poprawiały niekorzystną pozycję spadkową małżonków</a:t>
            </a:r>
          </a:p>
          <a:p>
            <a:pPr>
              <a:buSzPct val="100000"/>
              <a:buChar char="-"/>
              <a:defRPr sz="2400">
                <a:solidFill>
                  <a:srgbClr val="FFFFFF"/>
                </a:solidFill>
              </a:defRPr>
            </a:pPr>
            <a:r>
              <a:t>wynagradzały usługi przyjaciół i służby</a:t>
            </a:r>
          </a:p>
          <a:p>
            <a:pPr>
              <a:buSzPct val="100000"/>
              <a:buChar char="-"/>
              <a:defRPr sz="2400">
                <a:solidFill>
                  <a:srgbClr val="FFFFFF"/>
                </a:solidFill>
              </a:defRPr>
            </a:pPr>
            <a:r>
              <a:t>zaopatrywały na drogę samodzielności emancypowane dzieci</a:t>
            </a:r>
            <a:br/>
            <a:r>
              <a:t>  i wyzwolonych niewolników</a:t>
            </a:r>
          </a:p>
          <a:p>
            <a:pPr>
              <a:buSzPct val="100000"/>
              <a:buChar char="-"/>
              <a:defRPr sz="2400">
                <a:solidFill>
                  <a:srgbClr val="FFFFFF"/>
                </a:solidFill>
              </a:defRPr>
            </a:pPr>
          </a:p>
          <a:p>
            <a:pPr>
              <a:buSzPct val="100000"/>
              <a:buChar char="-"/>
              <a:defRPr sz="2400">
                <a:solidFill>
                  <a:srgbClr val="FFFFFF"/>
                </a:solidFill>
              </a:defRPr>
            </a:pPr>
            <a:r>
              <a:t>Podobne funkcje spełniały fideikomisy, a fideikomis uniwersalny zacierał przeciwieństwa pomiędzy sukcesją testamentową</a:t>
            </a:r>
            <a:br/>
            <a:r>
              <a:t> i beztestamentową, uniwersalną i syngularną- </a:t>
            </a:r>
            <a:br/>
            <a:r>
              <a:t>tzn. obejmującą tylko część spadku.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itle 1"/>
          <p:cNvSpPr/>
          <p:nvPr>
            <p:ph type="title" idx="4294967295"/>
          </p:nvPr>
        </p:nvSpPr>
        <p:spPr>
          <a:xfrm>
            <a:off x="914400" y="-18722"/>
            <a:ext cx="8229600" cy="1752664"/>
          </a:xfrm>
          <a:prstGeom prst="rect">
            <a:avLst/>
          </a:prstGeom>
        </p:spPr>
        <p:txBody>
          <a:bodyPr/>
          <a:lstStyle>
            <a:lvl1pPr>
              <a:defRPr b="1" sz="4900" u="sng">
                <a:solidFill>
                  <a:srgbClr val="FFFFFF"/>
                </a:solidFill>
              </a:defRPr>
            </a:lvl1pPr>
          </a:lstStyle>
          <a:p>
            <a:pPr/>
            <a:r>
              <a:t>Bonorum possesio ab intestato</a:t>
            </a:r>
          </a:p>
        </p:txBody>
      </p:sp>
      <p:sp>
        <p:nvSpPr>
          <p:cNvPr id="299" name="Text Placeholder 2"/>
          <p:cNvSpPr/>
          <p:nvPr>
            <p:ph type="body" idx="4294967295"/>
          </p:nvPr>
        </p:nvSpPr>
        <p:spPr>
          <a:xfrm>
            <a:off x="1" y="1604329"/>
            <a:ext cx="8229601" cy="4526396"/>
          </a:xfrm>
          <a:prstGeom prst="rect">
            <a:avLst/>
          </a:prstGeom>
        </p:spPr>
        <p:txBody>
          <a:bodyPr/>
          <a:lstStyle>
            <a:lvl1pPr>
              <a:defRPr sz="3300">
                <a:solidFill>
                  <a:srgbClr val="FFFFFF"/>
                </a:solidFill>
              </a:defRPr>
            </a:lvl1pPr>
          </a:lstStyle>
          <a:p>
            <a:pPr/>
            <a:r>
              <a:t>Zachodzi wówczas gdy spadkodawca umarł nie pozostawiając ważnego testamentu, lub też gdy testament przez niego pozostawiony stracił moc wiążącą po śmierci spadkodawcy z jakiegokolwiek powodu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u"/>
      </p:transition>
    </mc:Choice>
    <mc:Fallback>
      <p:transition spd="slow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Title 1"/>
          <p:cNvSpPr/>
          <p:nvPr>
            <p:ph type="title" idx="4294967295"/>
          </p:nvPr>
        </p:nvSpPr>
        <p:spPr>
          <a:xfrm>
            <a:off x="914400" y="237625"/>
            <a:ext cx="8229600" cy="28644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W prawie rzymskim wyróżnić można trzy systemy dziedziczenia beztestamentowego:</a:t>
            </a:r>
          </a:p>
        </p:txBody>
      </p:sp>
      <p:sp>
        <p:nvSpPr>
          <p:cNvPr id="302" name="Text Placeholder 2"/>
          <p:cNvSpPr/>
          <p:nvPr>
            <p:ph type="body" idx="4294967295"/>
          </p:nvPr>
        </p:nvSpPr>
        <p:spPr>
          <a:xfrm>
            <a:off x="914400" y="2495781"/>
            <a:ext cx="8229600" cy="4526396"/>
          </a:xfrm>
          <a:prstGeom prst="rect">
            <a:avLst/>
          </a:prstGeom>
        </p:spPr>
        <p:txBody>
          <a:bodyPr/>
          <a:lstStyle/>
          <a:p>
            <a:pPr algn="just">
              <a:defRPr sz="3300" u="sng">
                <a:solidFill>
                  <a:srgbClr val="FFFFFF"/>
                </a:solidFill>
              </a:defRPr>
            </a:pPr>
          </a:p>
          <a:p>
            <a:pPr marL="207362" indent="-207362">
              <a:buSzTx/>
              <a:buNone/>
              <a:tabLst>
                <a:tab pos="406400" algn="l"/>
              </a:tabLst>
              <a:defRPr sz="3300">
                <a:solidFill>
                  <a:srgbClr val="FFFFFF"/>
                </a:solidFill>
              </a:defRPr>
            </a:pPr>
            <a:r>
              <a:t>1)	system agnacyjny (ustawowy)</a:t>
            </a:r>
          </a:p>
          <a:p>
            <a:pPr marL="207362" indent="-207362">
              <a:buSzTx/>
              <a:buNone/>
              <a:defRPr sz="3300">
                <a:solidFill>
                  <a:srgbClr val="FFFFFF"/>
                </a:solidFill>
              </a:defRPr>
            </a:pPr>
            <a:r>
              <a:t>2)	system agnacyjno – kognacyjny </a:t>
            </a:r>
            <a:br/>
            <a:r>
              <a:t>(dziedziczenie wg. prawa pretorskiego)</a:t>
            </a:r>
          </a:p>
          <a:p>
            <a:pPr marL="207362" indent="-207362">
              <a:buSzTx/>
              <a:buNone/>
              <a:tabLst>
                <a:tab pos="406400" algn="l"/>
              </a:tabLst>
              <a:defRPr sz="3300">
                <a:solidFill>
                  <a:srgbClr val="FFFFFF"/>
                </a:solidFill>
              </a:defRPr>
            </a:pPr>
            <a:r>
              <a:t>3)	system kognacyjny (oparty na Nowellach justyniańskich)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u"/>
      </p:transition>
    </mc:Choice>
    <mc:Fallback>
      <p:transition spd="slow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Title 1"/>
          <p:cNvSpPr/>
          <p:nvPr>
            <p:ph type="title" idx="4294967295"/>
          </p:nvPr>
        </p:nvSpPr>
        <p:spPr>
          <a:xfrm>
            <a:off x="0" y="324033"/>
            <a:ext cx="8228160" cy="1144922"/>
          </a:xfrm>
          <a:prstGeom prst="rect">
            <a:avLst/>
          </a:prstGeom>
        </p:spPr>
        <p:txBody>
          <a:bodyPr/>
          <a:lstStyle>
            <a:lvl1pPr defTabSz="850391">
              <a:defRPr b="1" sz="3627" u="sng">
                <a:solidFill>
                  <a:srgbClr val="FFFFFF"/>
                </a:solidFill>
              </a:defRPr>
            </a:lvl1pPr>
          </a:lstStyle>
          <a:p>
            <a:pPr/>
            <a:r>
              <a:t> System agnacyjny – wyróżnia trzy stopnie bliskości:</a:t>
            </a:r>
          </a:p>
        </p:txBody>
      </p:sp>
      <p:sp>
        <p:nvSpPr>
          <p:cNvPr id="305" name="Text Placeholder 2"/>
          <p:cNvSpPr/>
          <p:nvPr>
            <p:ph type="body" idx="4294967295"/>
          </p:nvPr>
        </p:nvSpPr>
        <p:spPr>
          <a:xfrm>
            <a:off x="1" y="1604329"/>
            <a:ext cx="8229601" cy="4526396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  <a:defRPr b="1" sz="3300">
                <a:solidFill>
                  <a:srgbClr val="FFFFFF"/>
                </a:solidFill>
              </a:defRPr>
            </a:pPr>
            <a:r>
              <a:t>Sui heredes</a:t>
            </a:r>
            <a:r>
              <a:rPr b="0"/>
              <a:t> – osoby znajdujące się pod władzą spadkodawcy – dziedzice konieczni</a:t>
            </a:r>
            <a:endParaRPr b="0"/>
          </a:p>
          <a:p>
            <a:pPr algn="just">
              <a:buSzPct val="45000"/>
              <a:tabLst>
                <a:tab pos="571500" algn="l"/>
              </a:tabLst>
              <a:defRPr sz="3300">
                <a:solidFill>
                  <a:srgbClr val="FFFFFF"/>
                </a:solidFill>
              </a:defRPr>
            </a:pPr>
            <a:r>
              <a:t>synowie</a:t>
            </a:r>
          </a:p>
          <a:p>
            <a:pPr algn="just">
              <a:buSzPct val="45000"/>
              <a:tabLst>
                <a:tab pos="571500" algn="l"/>
              </a:tabLst>
              <a:defRPr sz="3300">
                <a:solidFill>
                  <a:srgbClr val="FFFFFF"/>
                </a:solidFill>
              </a:defRPr>
            </a:pPr>
            <a:r>
              <a:t>córki</a:t>
            </a:r>
          </a:p>
          <a:p>
            <a:pPr algn="just">
              <a:buSzPct val="45000"/>
              <a:tabLst>
                <a:tab pos="571500" algn="l"/>
              </a:tabLst>
              <a:defRPr sz="3300">
                <a:solidFill>
                  <a:srgbClr val="FFFFFF"/>
                </a:solidFill>
              </a:defRPr>
            </a:pPr>
            <a:r>
              <a:t>żona z małżeństwa cum manu</a:t>
            </a:r>
          </a:p>
          <a:p>
            <a:pPr algn="just">
              <a:buSzPct val="45000"/>
              <a:tabLst>
                <a:tab pos="571500" algn="l"/>
              </a:tabLst>
              <a:defRPr sz="3300">
                <a:solidFill>
                  <a:srgbClr val="FFFFFF"/>
                </a:solidFill>
              </a:defRPr>
            </a:pPr>
            <a:r>
              <a:t>dzieci po zmarłym synu ( wnukowie 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u"/>
      </p:transition>
    </mc:Choice>
    <mc:Fallback>
      <p:transition spd="slow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Title 1"/>
          <p:cNvSpPr/>
          <p:nvPr>
            <p:ph type="title" idx="4294967295"/>
          </p:nvPr>
        </p:nvSpPr>
        <p:spPr>
          <a:xfrm>
            <a:off x="1" y="151215"/>
            <a:ext cx="8229601" cy="1388308"/>
          </a:xfrm>
          <a:prstGeom prst="rect">
            <a:avLst/>
          </a:prstGeom>
        </p:spPr>
        <p:txBody>
          <a:bodyPr/>
          <a:lstStyle>
            <a:lvl1pPr>
              <a:defRPr b="1" u="sng">
                <a:solidFill>
                  <a:srgbClr val="FFFFFF"/>
                </a:solidFill>
              </a:defRPr>
            </a:lvl1pPr>
          </a:lstStyle>
          <a:p>
            <a:pPr/>
            <a:r>
              <a:t>Dziedziczenie odbywało się według:</a:t>
            </a:r>
          </a:p>
        </p:txBody>
      </p:sp>
      <p:sp>
        <p:nvSpPr>
          <p:cNvPr id="308" name="Text Placeholder 2"/>
          <p:cNvSpPr/>
          <p:nvPr>
            <p:ph type="body" idx="4294967295"/>
          </p:nvPr>
        </p:nvSpPr>
        <p:spPr>
          <a:xfrm>
            <a:off x="1" y="1604329"/>
            <a:ext cx="8229601" cy="4699214"/>
          </a:xfrm>
          <a:prstGeom prst="rect">
            <a:avLst/>
          </a:prstGeom>
        </p:spPr>
        <p:txBody>
          <a:bodyPr/>
          <a:lstStyle/>
          <a:p>
            <a:pPr algn="just">
              <a:buSzPct val="45000"/>
              <a:buChar char="●"/>
              <a:defRPr sz="3300">
                <a:solidFill>
                  <a:srgbClr val="FFFFFF"/>
                </a:solidFill>
              </a:defRPr>
            </a:pPr>
            <a:r>
              <a:t>głów ( in capitia )</a:t>
            </a:r>
          </a:p>
          <a:p>
            <a:pPr>
              <a:buSzPct val="45000"/>
              <a:buChar char="●"/>
              <a:defRPr sz="3300">
                <a:solidFill>
                  <a:srgbClr val="FFFFFF"/>
                </a:solidFill>
              </a:defRPr>
            </a:pPr>
            <a:r>
              <a:t>szczepów ( in stripes ) – jeśli byli powołani „sui” kilku stopni następował podział na szczepy, a dział majątkowy przypadający na dany szczep dzielono w równych częściach pomiędzy członków szczepu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u"/>
      </p:transition>
    </mc:Choice>
    <mc:Fallback>
      <p:transition spd="slow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Title 1"/>
          <p:cNvSpPr/>
          <p:nvPr>
            <p:ph type="title" idx="4294967295"/>
          </p:nvPr>
        </p:nvSpPr>
        <p:spPr>
          <a:xfrm>
            <a:off x="0" y="324033"/>
            <a:ext cx="8228160" cy="1144922"/>
          </a:xfrm>
          <a:prstGeom prst="rect">
            <a:avLst/>
          </a:prstGeom>
        </p:spPr>
        <p:txBody>
          <a:bodyPr/>
          <a:lstStyle>
            <a:lvl1pPr>
              <a:defRPr b="1" sz="4900" u="sng">
                <a:solidFill>
                  <a:srgbClr val="FFFFFF"/>
                </a:solidFill>
              </a:defRPr>
            </a:lvl1pPr>
          </a:lstStyle>
          <a:p>
            <a:pPr/>
            <a:r>
              <a:t>Proximi agnati</a:t>
            </a:r>
          </a:p>
        </p:txBody>
      </p:sp>
      <p:sp>
        <p:nvSpPr>
          <p:cNvPr id="311" name="Text Placeholder 2"/>
          <p:cNvSpPr/>
          <p:nvPr>
            <p:ph type="body" idx="4294967295"/>
          </p:nvPr>
        </p:nvSpPr>
        <p:spPr>
          <a:xfrm>
            <a:off x="1" y="1604329"/>
            <a:ext cx="8229601" cy="4526396"/>
          </a:xfrm>
          <a:prstGeom prst="rect">
            <a:avLst/>
          </a:prstGeom>
        </p:spPr>
        <p:txBody>
          <a:bodyPr/>
          <a:lstStyle/>
          <a:p>
            <a:pPr marL="207362" indent="-60413" algn="just">
              <a:buSzTx/>
              <a:buNone/>
              <a:tabLst>
                <a:tab pos="698500" algn="l"/>
              </a:tabLst>
              <a:defRPr sz="4000">
                <a:solidFill>
                  <a:srgbClr val="FFFFFF"/>
                </a:solidFill>
              </a:defRPr>
            </a:pPr>
          </a:p>
          <a:p>
            <a:pPr marL="207362" indent="-60413">
              <a:buSzTx/>
              <a:buNone/>
              <a:tabLst>
                <a:tab pos="698500" algn="l"/>
              </a:tabLst>
              <a:defRPr sz="3300">
                <a:solidFill>
                  <a:srgbClr val="FFFFFF"/>
                </a:solidFill>
              </a:defRPr>
            </a:pPr>
            <a:r>
              <a:t>Najbliższy boczny krewny pozostający ze spadkodawca w najbliższym stopniu pokrewieństwa</a:t>
            </a:r>
          </a:p>
          <a:p>
            <a:pPr marL="207362" indent="164257" algn="just">
              <a:buSzTx/>
              <a:buNone/>
              <a:tabLst>
                <a:tab pos="1155700" algn="l"/>
              </a:tabLst>
              <a:defRPr sz="3300">
                <a:solidFill>
                  <a:srgbClr val="FFFFFF"/>
                </a:solidFill>
              </a:defRPr>
            </a:pPr>
            <a:r>
              <a:t>•	</a:t>
            </a:r>
            <a:r>
              <a:t>brat</a:t>
            </a:r>
          </a:p>
          <a:p>
            <a:pPr marL="207362" indent="164257" algn="just">
              <a:buSzTx/>
              <a:buNone/>
              <a:tabLst>
                <a:tab pos="1155700" algn="l"/>
              </a:tabLst>
              <a:defRPr sz="3300">
                <a:solidFill>
                  <a:srgbClr val="FFFFFF"/>
                </a:solidFill>
              </a:defRPr>
            </a:pPr>
            <a:r>
              <a:t>•	</a:t>
            </a:r>
            <a:r>
              <a:t>siostra</a:t>
            </a:r>
          </a:p>
          <a:p>
            <a:pPr marL="207362" indent="164257" algn="just">
              <a:buSzTx/>
              <a:buNone/>
              <a:tabLst>
                <a:tab pos="1155700" algn="l"/>
              </a:tabLst>
              <a:defRPr sz="3300">
                <a:solidFill>
                  <a:srgbClr val="FFFFFF"/>
                </a:solidFill>
              </a:defRPr>
            </a:pPr>
            <a:r>
              <a:t>•	</a:t>
            </a:r>
            <a:r>
              <a:t>syn emancypowany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u"/>
      </p:transition>
    </mc:Choice>
    <mc:Fallback>
      <p:transition spd="slow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Title 1"/>
          <p:cNvSpPr/>
          <p:nvPr>
            <p:ph type="title" idx="4294967295"/>
          </p:nvPr>
        </p:nvSpPr>
        <p:spPr>
          <a:xfrm>
            <a:off x="1" y="273629"/>
            <a:ext cx="8229601" cy="1144922"/>
          </a:xfrm>
          <a:prstGeom prst="rect">
            <a:avLst/>
          </a:prstGeom>
        </p:spPr>
        <p:txBody>
          <a:bodyPr/>
          <a:lstStyle/>
          <a:p>
            <a:pPr>
              <a:defRPr b="1" sz="900">
                <a:solidFill>
                  <a:srgbClr val="FFFFFF"/>
                </a:solidFill>
              </a:defRPr>
            </a:pPr>
            <a:r>
              <a:t> </a:t>
            </a:r>
            <a:r>
              <a:rPr sz="3900"/>
              <a:t>   </a:t>
            </a:r>
            <a:r>
              <a:rPr sz="3900" u="sng"/>
              <a:t>Dziedziczenie odbywało się według:</a:t>
            </a:r>
          </a:p>
        </p:txBody>
      </p:sp>
      <p:sp>
        <p:nvSpPr>
          <p:cNvPr id="314" name="Text Placeholder 2"/>
          <p:cNvSpPr/>
          <p:nvPr>
            <p:ph type="body" idx="4294967295"/>
          </p:nvPr>
        </p:nvSpPr>
        <p:spPr>
          <a:xfrm>
            <a:off x="0" y="1515039"/>
            <a:ext cx="8228160" cy="4526396"/>
          </a:xfrm>
          <a:prstGeom prst="rect">
            <a:avLst/>
          </a:prstGeom>
        </p:spPr>
        <p:txBody>
          <a:bodyPr/>
          <a:lstStyle/>
          <a:p>
            <a:pPr marL="155521" indent="-155521">
              <a:buSzTx/>
              <a:buNone/>
              <a:defRPr sz="3300">
                <a:solidFill>
                  <a:srgbClr val="FFFFFF"/>
                </a:solidFill>
              </a:defRPr>
            </a:pPr>
            <a:r>
              <a:t> głów (in capita) – jeżeli było kilku gnatów tego samego stopnia pokrewieństwa to dzielą oni spadek na równe części wg. Głów</a:t>
            </a:r>
          </a:p>
          <a:p>
            <a:pPr marL="518407" indent="-518407">
              <a:buSzTx/>
              <a:buNone/>
              <a:tabLst>
                <a:tab pos="152400" algn="l"/>
              </a:tabLst>
              <a:defRPr sz="3300">
                <a:solidFill>
                  <a:srgbClr val="FFFFFF"/>
                </a:solidFill>
              </a:defRPr>
            </a:pPr>
          </a:p>
          <a:p>
            <a:pPr marL="518407" indent="-518407">
              <a:buSzTx/>
              <a:buNone/>
              <a:tabLst>
                <a:tab pos="152400" algn="l"/>
              </a:tabLst>
              <a:defRPr sz="3300">
                <a:solidFill>
                  <a:srgbClr val="FFFFFF"/>
                </a:solidFill>
              </a:defRPr>
            </a:pPr>
            <a:r>
              <a:t>Również kobieta mogła dziedziczyć jako najbliższa krewna agnacyjna.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u"/>
      </p:transition>
    </mc:Choice>
    <mc:Fallback>
      <p:transition spd="slow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itle 1"/>
          <p:cNvSpPr/>
          <p:nvPr>
            <p:ph type="title" idx="4294967295"/>
          </p:nvPr>
        </p:nvSpPr>
        <p:spPr>
          <a:xfrm>
            <a:off x="1" y="273629"/>
            <a:ext cx="8229601" cy="1144922"/>
          </a:xfrm>
          <a:prstGeom prst="rect">
            <a:avLst/>
          </a:prstGeom>
        </p:spPr>
        <p:txBody>
          <a:bodyPr/>
          <a:lstStyle>
            <a:lvl1pPr>
              <a:defRPr b="1" sz="4900" u="sng">
                <a:solidFill>
                  <a:srgbClr val="FFFFFF"/>
                </a:solidFill>
              </a:defRPr>
            </a:lvl1pPr>
          </a:lstStyle>
          <a:p>
            <a:pPr/>
            <a:r>
              <a:t>Gentiles</a:t>
            </a:r>
          </a:p>
        </p:txBody>
      </p:sp>
      <p:sp>
        <p:nvSpPr>
          <p:cNvPr id="317" name="Text Placeholder 2"/>
          <p:cNvSpPr/>
          <p:nvPr>
            <p:ph type="body" idx="4294967295"/>
          </p:nvPr>
        </p:nvSpPr>
        <p:spPr>
          <a:xfrm>
            <a:off x="1" y="1604329"/>
            <a:ext cx="8229601" cy="4526396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  <a:tabLst>
                <a:tab pos="203200" algn="l"/>
              </a:tabLst>
              <a:defRPr sz="3300">
                <a:solidFill>
                  <a:srgbClr val="FFFFFF"/>
                </a:solidFill>
              </a:defRPr>
            </a:pPr>
            <a:r>
              <a:t> </a:t>
            </a:r>
          </a:p>
          <a:p>
            <a:pPr>
              <a:buSzTx/>
              <a:buNone/>
              <a:tabLst>
                <a:tab pos="203200" algn="l"/>
              </a:tabLst>
              <a:defRPr sz="3300">
                <a:solidFill>
                  <a:srgbClr val="FFFFFF"/>
                </a:solidFill>
              </a:defRPr>
            </a:pPr>
            <a:r>
              <a:t>Osoby należące do tego samego rodu co spadkodawca. Mieli wspólnego przodka i nosili to samo nazwisko </a:t>
            </a:r>
            <a:r>
              <a:rPr>
                <a:solidFill>
                  <a:srgbClr val="000000"/>
                </a:solidFill>
              </a:rPr>
              <a:t>rodowe.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u"/>
      </p:transition>
    </mc:Choice>
    <mc:Fallback>
      <p:transition spd="slow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Title 1"/>
          <p:cNvSpPr/>
          <p:nvPr>
            <p:ph type="title" idx="4294967295"/>
          </p:nvPr>
        </p:nvSpPr>
        <p:spPr>
          <a:xfrm>
            <a:off x="1" y="273629"/>
            <a:ext cx="8229601" cy="1144922"/>
          </a:xfrm>
          <a:prstGeom prst="rect">
            <a:avLst/>
          </a:prstGeom>
        </p:spPr>
        <p:txBody>
          <a:bodyPr/>
          <a:lstStyle>
            <a:lvl1pPr>
              <a:tabLst>
                <a:tab pos="152400" algn="l"/>
              </a:tabLst>
              <a:defRPr b="1" sz="3900" u="sng">
                <a:solidFill>
                  <a:srgbClr val="FFFFFF"/>
                </a:solidFill>
              </a:defRPr>
            </a:lvl1pPr>
          </a:lstStyle>
          <a:p>
            <a:pPr/>
            <a:r>
              <a:t>System agnacyjno – kognacyjny</a:t>
            </a:r>
          </a:p>
        </p:txBody>
      </p:sp>
      <p:sp>
        <p:nvSpPr>
          <p:cNvPr id="320" name="Text Placeholder 2"/>
          <p:cNvSpPr/>
          <p:nvPr>
            <p:ph type="body" idx="4294967295"/>
          </p:nvPr>
        </p:nvSpPr>
        <p:spPr>
          <a:xfrm>
            <a:off x="0" y="1385425"/>
            <a:ext cx="8228160" cy="4985805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90000"/>
              </a:lnSpc>
              <a:buSzTx/>
              <a:buNone/>
              <a:tabLst>
                <a:tab pos="152400" algn="l"/>
              </a:tabLst>
              <a:defRPr sz="3000">
                <a:solidFill>
                  <a:srgbClr val="FFFFFF"/>
                </a:solidFill>
              </a:defRPr>
            </a:pPr>
            <a:r>
              <a:t>Dziedziczenie to następowało wg. czterech klas:</a:t>
            </a:r>
            <a:endParaRPr sz="2900"/>
          </a:p>
          <a:p>
            <a:pPr marL="207362" indent="-60413" algn="just">
              <a:lnSpc>
                <a:spcPct val="90000"/>
              </a:lnSpc>
              <a:buSzTx/>
              <a:buNone/>
              <a:tabLst>
                <a:tab pos="698500" algn="l"/>
              </a:tabLst>
              <a:defRPr b="1" i="1" sz="3000">
                <a:solidFill>
                  <a:srgbClr val="FFFFFF"/>
                </a:solidFill>
              </a:defRPr>
            </a:pPr>
            <a:r>
              <a:t>a)	unde liberi</a:t>
            </a:r>
            <a:r>
              <a:rPr b="0" i="0"/>
              <a:t> – wszyscy krewni zstępni (descendenci ) spadkodawcy, bez względu na to czy byli pod jego władzą ojcowską czy też nie ( w chwili śmierci )</a:t>
            </a:r>
            <a:endParaRPr sz="2900"/>
          </a:p>
          <a:p>
            <a:pPr marL="207363" indent="207361" algn="just">
              <a:lnSpc>
                <a:spcPct val="90000"/>
              </a:lnSpc>
              <a:buSzTx/>
              <a:buNone/>
              <a:tabLst>
                <a:tab pos="1231900" algn="l"/>
              </a:tabLst>
              <a:defRPr sz="3000">
                <a:solidFill>
                  <a:srgbClr val="FFFFFF"/>
                </a:solidFill>
              </a:defRPr>
            </a:pPr>
            <a:r>
              <a:t>•	</a:t>
            </a:r>
            <a:r>
              <a:t>dzieci</a:t>
            </a:r>
            <a:endParaRPr sz="2900"/>
          </a:p>
          <a:p>
            <a:pPr marL="207363" indent="207361" algn="just">
              <a:lnSpc>
                <a:spcPct val="90000"/>
              </a:lnSpc>
              <a:buSzTx/>
              <a:buNone/>
              <a:tabLst>
                <a:tab pos="1231900" algn="l"/>
              </a:tabLst>
              <a:defRPr sz="3000">
                <a:solidFill>
                  <a:srgbClr val="FFFFFF"/>
                </a:solidFill>
              </a:defRPr>
            </a:pPr>
            <a:r>
              <a:t>•	</a:t>
            </a:r>
            <a:r>
              <a:t>wnukowie</a:t>
            </a:r>
            <a:endParaRPr sz="2900"/>
          </a:p>
          <a:p>
            <a:pPr marL="207363" indent="207361" algn="just">
              <a:lnSpc>
                <a:spcPct val="90000"/>
              </a:lnSpc>
              <a:buSzTx/>
              <a:buNone/>
              <a:tabLst>
                <a:tab pos="1231900" algn="l"/>
              </a:tabLst>
              <a:defRPr sz="3000">
                <a:solidFill>
                  <a:srgbClr val="FFFFFF"/>
                </a:solidFill>
              </a:defRPr>
            </a:pPr>
            <a:r>
              <a:t>•	</a:t>
            </a:r>
            <a:r>
              <a:t>prawnukowie</a:t>
            </a:r>
            <a:endParaRPr sz="2900"/>
          </a:p>
          <a:p>
            <a:pPr marL="207363" indent="207361" algn="just">
              <a:lnSpc>
                <a:spcPct val="90000"/>
              </a:lnSpc>
              <a:buSzTx/>
              <a:buNone/>
              <a:tabLst>
                <a:tab pos="1231900" algn="l"/>
              </a:tabLst>
              <a:defRPr sz="3000">
                <a:solidFill>
                  <a:srgbClr val="FFFFFF"/>
                </a:solidFill>
              </a:defRPr>
            </a:pPr>
            <a:r>
              <a:t>•	</a:t>
            </a:r>
            <a:r>
              <a:t>syn emancypowany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u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ytuł 1"/>
          <p:cNvSpPr/>
          <p:nvPr>
            <p:ph type="title"/>
          </p:nvPr>
        </p:nvSpPr>
        <p:spPr>
          <a:xfrm>
            <a:off x="467543" y="-1"/>
            <a:ext cx="8229601" cy="8367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Transmissio</a:t>
            </a:r>
          </a:p>
        </p:txBody>
      </p:sp>
      <p:sp>
        <p:nvSpPr>
          <p:cNvPr id="126" name="Symbol zastępczy zawartości 2"/>
          <p:cNvSpPr/>
          <p:nvPr>
            <p:ph type="body" idx="1"/>
          </p:nvPr>
        </p:nvSpPr>
        <p:spPr>
          <a:xfrm>
            <a:off x="251519" y="692696"/>
            <a:ext cx="8640962" cy="6165304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  <a:spcBef>
                <a:spcPts val="500"/>
              </a:spcBef>
              <a:defRPr sz="2400">
                <a:solidFill>
                  <a:srgbClr val="FFFFFF"/>
                </a:solidFill>
              </a:defRPr>
            </a:pPr>
            <a:r>
              <a:t>Transmisja stanowiła dziedziczenia samego powołania do spadku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defRPr sz="2400">
                <a:solidFill>
                  <a:srgbClr val="FFFFFF"/>
                </a:solidFill>
              </a:defRPr>
            </a:pPr>
            <a:r>
              <a:t>Dziedzice zewnętrzni otrzymywali jedynie uprawnienie do nabycia spadku; uprawnienie to o charakterze ściśle osobistym wygasało w chwili śmierci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defRPr sz="2400">
                <a:solidFill>
                  <a:srgbClr val="FFFFFF"/>
                </a:solidFill>
              </a:defRPr>
            </a:pPr>
            <a:r>
              <a:t>W prawie klasycznym dopuszczono jego spadkobierców do przyjęcia spadku (w przypadku przyczyn uzasadniający restitutio in integrum)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defRPr sz="2400">
                <a:solidFill>
                  <a:srgbClr val="FFFFFF"/>
                </a:solidFill>
              </a:defRPr>
            </a:pPr>
            <a:r>
              <a:t>Dalszy rozwój – gdy powołano dziecko poniżej lat siedmiu, a to zmarło, to powołanie do spadku dziedziczył ojciec dziecka, choćby nie miał nad nim władzy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defRPr sz="2400">
                <a:solidFill>
                  <a:srgbClr val="FFFFFF"/>
                </a:solidFill>
              </a:defRPr>
            </a:pPr>
            <a:r>
              <a:t>Transmissio Theodosiana – w przypadku gdy ustanowiono dziedzica zewnętrznego dziedzicem testamentowym, a ten zmarł po otwarciu spadku, a przed jego nabycie to dziedzice ustawowi tego pierwszego dziedziczyli po spadkodawcy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defRPr sz="2400">
                <a:solidFill>
                  <a:srgbClr val="FFFFFF"/>
                </a:solidFill>
              </a:defRPr>
            </a:pPr>
            <a:r>
              <a:t>Ostateczny rozwój dokonany transmissio Iustininanae – całkowicie pomija zasadę nie objęty spadek nie przechodzi dalej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Text Placeholder 2"/>
          <p:cNvSpPr/>
          <p:nvPr>
            <p:ph type="body" idx="4294967295"/>
          </p:nvPr>
        </p:nvSpPr>
        <p:spPr>
          <a:xfrm>
            <a:off x="1" y="1604329"/>
            <a:ext cx="8229601" cy="4526396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Char char="●"/>
              <a:tabLst>
                <a:tab pos="152400" algn="l"/>
              </a:tabLst>
              <a:defRPr sz="3300">
                <a:solidFill>
                  <a:srgbClr val="FFFFFF"/>
                </a:solidFill>
              </a:defRPr>
            </a:pPr>
            <a:r>
              <a:t>Nie</a:t>
            </a:r>
            <a:r>
              <a:t> </a:t>
            </a:r>
            <a:r>
              <a:t>dziedziczyła natomiast żona spadkodawcy ponieważ nie była jego descendentką</a:t>
            </a:r>
          </a:p>
          <a:p>
            <a:pPr>
              <a:buSzPct val="45000"/>
              <a:buChar char="●"/>
              <a:tabLst>
                <a:tab pos="152400" algn="l"/>
              </a:tabLst>
              <a:defRPr sz="3300">
                <a:solidFill>
                  <a:srgbClr val="FFFFFF"/>
                </a:solidFill>
              </a:defRPr>
            </a:pPr>
            <a:r>
              <a:t>Zstępni stopnia bliższego wykluczali tych stopnia dalszego.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u"/>
      </p:transition>
    </mc:Choice>
    <mc:Fallback>
      <p:transition spd="slow"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Title 1"/>
          <p:cNvSpPr/>
          <p:nvPr>
            <p:ph type="title" idx="4294967295"/>
          </p:nvPr>
        </p:nvSpPr>
        <p:spPr>
          <a:xfrm>
            <a:off x="1" y="273629"/>
            <a:ext cx="8229601" cy="1144922"/>
          </a:xfrm>
          <a:prstGeom prst="rect">
            <a:avLst/>
          </a:prstGeom>
        </p:spPr>
        <p:txBody>
          <a:bodyPr/>
          <a:lstStyle>
            <a:lvl1pPr>
              <a:tabLst>
                <a:tab pos="152400" algn="l"/>
              </a:tabLst>
              <a:defRPr b="1" sz="3900" u="sng">
                <a:solidFill>
                  <a:srgbClr val="FFFFFF"/>
                </a:solidFill>
              </a:defRPr>
            </a:lvl1pPr>
          </a:lstStyle>
          <a:p>
            <a:pPr/>
            <a:r>
              <a:t>Dziedziczenie odbywało się według:</a:t>
            </a:r>
          </a:p>
        </p:txBody>
      </p:sp>
      <p:sp>
        <p:nvSpPr>
          <p:cNvPr id="325" name="Text Placeholder 2"/>
          <p:cNvSpPr/>
          <p:nvPr>
            <p:ph type="body" idx="4294967295"/>
          </p:nvPr>
        </p:nvSpPr>
        <p:spPr>
          <a:xfrm>
            <a:off x="1" y="1604329"/>
            <a:ext cx="8229601" cy="4526396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  <a:tabLst>
                <a:tab pos="152400" algn="l"/>
              </a:tabLst>
              <a:defRPr sz="1100" u="sng">
                <a:solidFill>
                  <a:srgbClr val="FFFFFF"/>
                </a:solidFill>
              </a:defRPr>
            </a:pPr>
          </a:p>
          <a:p>
            <a:pPr marL="207363" indent="207361">
              <a:buSzTx/>
              <a:buNone/>
              <a:tabLst>
                <a:tab pos="1231900" algn="l"/>
              </a:tabLst>
              <a:defRPr sz="3300">
                <a:solidFill>
                  <a:srgbClr val="FFFFFF"/>
                </a:solidFill>
              </a:defRPr>
            </a:pPr>
            <a:r>
              <a:t>• </a:t>
            </a:r>
            <a:r>
              <a:t>szczepów (in stripes) – jeśli dziedzice po zmarłym ojcu wstępują w jego dział spadkowy</a:t>
            </a:r>
          </a:p>
          <a:p>
            <a:pPr marL="207363" indent="207361">
              <a:buSzTx/>
              <a:buNone/>
              <a:tabLst>
                <a:tab pos="1231900" algn="l"/>
              </a:tabLst>
              <a:defRPr sz="3300">
                <a:solidFill>
                  <a:srgbClr val="FFFFFF"/>
                </a:solidFill>
              </a:defRPr>
            </a:pPr>
            <a:r>
              <a:t>• </a:t>
            </a:r>
            <a:r>
              <a:t>głów (in capita) – podział przez descendentów tego samego </a:t>
            </a:r>
            <a:r>
              <a:rPr>
                <a:solidFill>
                  <a:srgbClr val="000000"/>
                </a:solidFill>
              </a:rPr>
              <a:t>stopnia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u"/>
      </p:transition>
    </mc:Choice>
    <mc:Fallback>
      <p:transition spd="slow">
        <p:fade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Title 1"/>
          <p:cNvSpPr/>
          <p:nvPr>
            <p:ph type="title" idx="4294967295"/>
          </p:nvPr>
        </p:nvSpPr>
        <p:spPr>
          <a:xfrm>
            <a:off x="1" y="273629"/>
            <a:ext cx="8229601" cy="1144922"/>
          </a:xfrm>
          <a:prstGeom prst="rect">
            <a:avLst/>
          </a:prstGeom>
        </p:spPr>
        <p:txBody>
          <a:bodyPr/>
          <a:lstStyle/>
          <a:p>
            <a:pPr marL="207362" indent="-60413">
              <a:tabLst>
                <a:tab pos="698500" algn="l"/>
              </a:tabLst>
              <a:defRPr b="1" u="sng">
                <a:solidFill>
                  <a:srgbClr val="FFFFFF"/>
                </a:solidFill>
              </a:defRPr>
            </a:pPr>
            <a:r>
              <a:t>Unde</a:t>
            </a:r>
            <a:r>
              <a:rPr i="1"/>
              <a:t> legitimi</a:t>
            </a:r>
          </a:p>
        </p:txBody>
      </p:sp>
      <p:sp>
        <p:nvSpPr>
          <p:cNvPr id="328" name="Text Placeholder 2"/>
          <p:cNvSpPr/>
          <p:nvPr>
            <p:ph type="body" idx="4294967295"/>
          </p:nvPr>
        </p:nvSpPr>
        <p:spPr>
          <a:xfrm>
            <a:off x="1" y="1604329"/>
            <a:ext cx="8229601" cy="4526396"/>
          </a:xfrm>
          <a:prstGeom prst="rect">
            <a:avLst/>
          </a:prstGeom>
        </p:spPr>
        <p:txBody>
          <a:bodyPr/>
          <a:lstStyle/>
          <a:p>
            <a:pPr marL="207362" indent="-60413" algn="just">
              <a:buSzTx/>
              <a:buNone/>
              <a:tabLst>
                <a:tab pos="698500" algn="l"/>
              </a:tabLst>
              <a:defRPr b="1" i="1" sz="3300">
                <a:solidFill>
                  <a:srgbClr val="FFFFFF"/>
                </a:solidFill>
              </a:defRPr>
            </a:pPr>
            <a:r>
              <a:t>	</a:t>
            </a:r>
          </a:p>
          <a:p>
            <a:pPr marL="207362" indent="-60413" algn="just">
              <a:buSzTx/>
              <a:buNone/>
              <a:tabLst>
                <a:tab pos="698500" algn="l"/>
              </a:tabLst>
              <a:defRPr b="1" i="1" sz="3300">
                <a:solidFill>
                  <a:srgbClr val="FFFFFF"/>
                </a:solidFill>
              </a:defRPr>
            </a:pPr>
            <a:r>
              <a:t>  </a:t>
            </a:r>
            <a:r>
              <a:rPr b="0" i="0"/>
              <a:t>W</a:t>
            </a:r>
            <a:r>
              <a:rPr b="0" i="0"/>
              <a:t>szystkie osoby uprawnione według ius civile</a:t>
            </a:r>
          </a:p>
          <a:p>
            <a:pPr marL="207363" indent="207361" algn="just">
              <a:buSzTx/>
              <a:buNone/>
              <a:tabLst>
                <a:tab pos="1231900" algn="l"/>
              </a:tabLst>
              <a:defRPr sz="3300">
                <a:solidFill>
                  <a:srgbClr val="FFFFFF"/>
                </a:solidFill>
              </a:defRPr>
            </a:pPr>
            <a:r>
              <a:t>•	</a:t>
            </a:r>
            <a:r>
              <a:t>sui</a:t>
            </a:r>
          </a:p>
          <a:p>
            <a:pPr marL="207363" indent="207361" algn="just">
              <a:buSzTx/>
              <a:buNone/>
              <a:tabLst>
                <a:tab pos="1231900" algn="l"/>
              </a:tabLst>
              <a:defRPr sz="3300">
                <a:solidFill>
                  <a:srgbClr val="FFFFFF"/>
                </a:solidFill>
              </a:defRPr>
            </a:pPr>
            <a:r>
              <a:t>•	</a:t>
            </a:r>
            <a:r>
              <a:t>proximus agnatus</a:t>
            </a:r>
          </a:p>
          <a:p>
            <a:pPr marL="207363" indent="207361" algn="just">
              <a:buSzTx/>
              <a:buNone/>
              <a:tabLst>
                <a:tab pos="1231900" algn="l"/>
              </a:tabLst>
              <a:defRPr sz="3300">
                <a:solidFill>
                  <a:srgbClr val="FFFFFF"/>
                </a:solidFill>
              </a:defRPr>
            </a:pPr>
            <a:r>
              <a:t>•	</a:t>
            </a:r>
            <a:r>
              <a:t>gentiles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u"/>
      </p:transition>
    </mc:Choice>
    <mc:Fallback>
      <p:transition spd="slow">
        <p:fade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Title 1"/>
          <p:cNvSpPr/>
          <p:nvPr>
            <p:ph type="title" idx="4294967295"/>
          </p:nvPr>
        </p:nvSpPr>
        <p:spPr>
          <a:xfrm>
            <a:off x="1" y="273629"/>
            <a:ext cx="8229601" cy="1144922"/>
          </a:xfrm>
          <a:prstGeom prst="rect">
            <a:avLst/>
          </a:prstGeom>
        </p:spPr>
        <p:txBody>
          <a:bodyPr/>
          <a:lstStyle>
            <a:lvl1pPr marL="207362" indent="-60413">
              <a:tabLst>
                <a:tab pos="698500" algn="l"/>
              </a:tabLst>
              <a:defRPr b="1" u="sng">
                <a:solidFill>
                  <a:srgbClr val="FFFFFF"/>
                </a:solidFill>
              </a:defRPr>
            </a:lvl1pPr>
          </a:lstStyle>
          <a:p>
            <a:pPr/>
            <a:r>
              <a:t>Unde cognati</a:t>
            </a:r>
          </a:p>
        </p:txBody>
      </p:sp>
      <p:sp>
        <p:nvSpPr>
          <p:cNvPr id="331" name="Text Placeholder 2"/>
          <p:cNvSpPr/>
          <p:nvPr>
            <p:ph type="body" idx="4294967295"/>
          </p:nvPr>
        </p:nvSpPr>
        <p:spPr>
          <a:xfrm>
            <a:off x="1" y="1604329"/>
            <a:ext cx="8229601" cy="4526396"/>
          </a:xfrm>
          <a:prstGeom prst="rect">
            <a:avLst/>
          </a:prstGeom>
        </p:spPr>
        <p:txBody>
          <a:bodyPr/>
          <a:lstStyle/>
          <a:p>
            <a:pPr marL="354312" indent="-207362">
              <a:spcBef>
                <a:spcPts val="200"/>
              </a:spcBef>
              <a:tabLst>
                <a:tab pos="698500" algn="l"/>
              </a:tabLst>
              <a:defRPr sz="1100"/>
            </a:pPr>
            <a:r>
              <a:t> </a:t>
            </a:r>
          </a:p>
          <a:p>
            <a:pPr marL="354312" indent="-207362">
              <a:tabLst>
                <a:tab pos="698500" algn="l"/>
              </a:tabLst>
              <a:defRPr sz="1100">
                <a:solidFill>
                  <a:srgbClr val="FFFFFF"/>
                </a:solidFill>
              </a:defRPr>
            </a:pPr>
            <a:r>
              <a:t> </a:t>
            </a:r>
            <a:r>
              <a:rPr sz="3300"/>
              <a:t>Wszyscy krewni cognacyjni (przysposobieni) do 6-go stopnia bez wyjątku. Do 7-go stopnia tylko prawnukowie rodzeństwa. Krewni cognacyjni bliższego stopnia wykluczali tych dalszego stopnia.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u"/>
      </p:transition>
    </mc:Choice>
    <mc:Fallback>
      <p:transition spd="slow">
        <p:fade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Title 1"/>
          <p:cNvSpPr/>
          <p:nvPr>
            <p:ph type="title" idx="4294967295"/>
          </p:nvPr>
        </p:nvSpPr>
        <p:spPr>
          <a:xfrm>
            <a:off x="0" y="180019"/>
            <a:ext cx="8228160" cy="2268238"/>
          </a:xfrm>
          <a:prstGeom prst="rect">
            <a:avLst/>
          </a:prstGeom>
        </p:spPr>
        <p:txBody>
          <a:bodyPr/>
          <a:lstStyle/>
          <a:p>
            <a:pPr marL="713231" indent="-713231" defTabSz="877823">
              <a:tabLst>
                <a:tab pos="139700" algn="l"/>
              </a:tabLst>
              <a:defRPr b="1" i="1" sz="3743" u="sng">
                <a:solidFill>
                  <a:srgbClr val="FFFFFF"/>
                </a:solidFill>
              </a:defRPr>
            </a:pPr>
            <a:r>
              <a:t>Sui heredes</a:t>
            </a:r>
            <a:r>
              <a:rPr i="0"/>
              <a:t> byli powoływani we wszystkich trzech wyżej wymienionych klasach dziedziczenia</a:t>
            </a:r>
            <a:r>
              <a:rPr i="0" sz="863"/>
              <a:t>  </a:t>
            </a:r>
          </a:p>
        </p:txBody>
      </p:sp>
      <p:sp>
        <p:nvSpPr>
          <p:cNvPr id="334" name="Text Placeholder 2"/>
          <p:cNvSpPr/>
          <p:nvPr>
            <p:ph type="body" idx="4294967295"/>
          </p:nvPr>
        </p:nvSpPr>
        <p:spPr>
          <a:xfrm>
            <a:off x="0" y="2495781"/>
            <a:ext cx="8228160" cy="4526396"/>
          </a:xfrm>
          <a:prstGeom prst="rect">
            <a:avLst/>
          </a:prstGeom>
        </p:spPr>
        <p:txBody>
          <a:bodyPr/>
          <a:lstStyle/>
          <a:p>
            <a:pPr marL="354312" indent="-207362">
              <a:spcBef>
                <a:spcPts val="900"/>
              </a:spcBef>
              <a:buSzPct val="45000"/>
              <a:buChar char="●"/>
              <a:tabLst>
                <a:tab pos="698500" algn="l"/>
              </a:tabLst>
              <a:defRPr b="1" i="1" sz="3800">
                <a:solidFill>
                  <a:srgbClr val="FFFFFF"/>
                </a:solidFill>
              </a:defRPr>
            </a:pPr>
            <a:r>
              <a:t>	</a:t>
            </a:r>
            <a:r>
              <a:rPr sz="3300"/>
              <a:t>unde vir et uxor</a:t>
            </a:r>
            <a:r>
              <a:rPr b="0" i="0" sz="3300"/>
              <a:t> – dziedziczenie małżonków po sobie – z braku krewnych uprawnionych do dziedziczenia. Uxor in manu spadkodawcy ( żona in manu ) dziedziczyła w klasie drugiej jako filia familias.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u"/>
      </p:transition>
    </mc:Choice>
    <mc:Fallback>
      <p:transition spd="slow">
        <p:fade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itle 1"/>
          <p:cNvSpPr/>
          <p:nvPr>
            <p:ph type="title" idx="4294967295"/>
          </p:nvPr>
        </p:nvSpPr>
        <p:spPr>
          <a:xfrm>
            <a:off x="1" y="273629"/>
            <a:ext cx="8229601" cy="1144922"/>
          </a:xfrm>
          <a:prstGeom prst="rect">
            <a:avLst/>
          </a:prstGeom>
        </p:spPr>
        <p:txBody>
          <a:bodyPr/>
          <a:lstStyle>
            <a:lvl1pPr>
              <a:tabLst>
                <a:tab pos="152400" algn="l"/>
              </a:tabLst>
              <a:defRPr b="1" u="sng">
                <a:solidFill>
                  <a:srgbClr val="FFFFFF"/>
                </a:solidFill>
              </a:defRPr>
            </a:lvl1pPr>
          </a:lstStyle>
          <a:p>
            <a:pPr/>
            <a:r>
              <a:t>System kognacyjny</a:t>
            </a:r>
          </a:p>
        </p:txBody>
      </p:sp>
      <p:sp>
        <p:nvSpPr>
          <p:cNvPr id="337" name="Text Placeholder 2"/>
          <p:cNvSpPr/>
          <p:nvPr>
            <p:ph type="body" idx="4294967295"/>
          </p:nvPr>
        </p:nvSpPr>
        <p:spPr>
          <a:xfrm>
            <a:off x="1" y="1604329"/>
            <a:ext cx="8229601" cy="4526396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ts val="900"/>
              </a:spcBef>
              <a:buSzTx/>
              <a:buNone/>
              <a:tabLst>
                <a:tab pos="152400" algn="l"/>
              </a:tabLst>
              <a:defRPr sz="3800">
                <a:solidFill>
                  <a:srgbClr val="FFFFFF"/>
                </a:solidFill>
              </a:defRPr>
            </a:pPr>
            <a:r>
              <a:t>	</a:t>
            </a:r>
            <a:r>
              <a:rPr sz="3300"/>
              <a:t>Dziedziczenie beztestamentowe zwyczajne   cztery klasy bliskości:</a:t>
            </a:r>
            <a:endParaRPr sz="3300"/>
          </a:p>
          <a:p>
            <a:pPr>
              <a:buSzTx/>
              <a:buNone/>
              <a:defRPr sz="3300">
                <a:solidFill>
                  <a:srgbClr val="FFFFFF"/>
                </a:solidFill>
              </a:defRPr>
            </a:pPr>
            <a:r>
              <a:t>descendenci spadkodawcy</a:t>
            </a:r>
          </a:p>
          <a:p>
            <a:pPr>
              <a:buSzTx/>
              <a:buNone/>
              <a:defRPr sz="3300">
                <a:solidFill>
                  <a:srgbClr val="FFFFFF"/>
                </a:solidFill>
              </a:defRPr>
            </a:pPr>
            <a:r>
              <a:t>ascendenci spadkodawcy</a:t>
            </a:r>
          </a:p>
          <a:p>
            <a:pPr>
              <a:buSzTx/>
              <a:buNone/>
              <a:defRPr sz="3300">
                <a:solidFill>
                  <a:srgbClr val="FFFFFF"/>
                </a:solidFill>
              </a:defRPr>
            </a:pPr>
            <a:r>
              <a:t>rodzeństwo przyrodnie</a:t>
            </a:r>
          </a:p>
          <a:p>
            <a:pPr>
              <a:buSzTx/>
              <a:buNone/>
              <a:defRPr sz="3300">
                <a:solidFill>
                  <a:srgbClr val="FFFFFF"/>
                </a:solidFill>
              </a:defRPr>
            </a:pPr>
            <a:r>
              <a:t>krewni cognacyjni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u"/>
      </p:transition>
    </mc:Choice>
    <mc:Fallback>
      <p:transition spd="slow">
        <p:fade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Title 1"/>
          <p:cNvSpPr/>
          <p:nvPr>
            <p:ph type="title" idx="4294967295"/>
          </p:nvPr>
        </p:nvSpPr>
        <p:spPr>
          <a:xfrm>
            <a:off x="1" y="273629"/>
            <a:ext cx="8229601" cy="1144922"/>
          </a:xfrm>
          <a:prstGeom prst="rect">
            <a:avLst/>
          </a:prstGeom>
        </p:spPr>
        <p:txBody>
          <a:bodyPr/>
          <a:lstStyle>
            <a:lvl1pPr marL="207362" indent="8491">
              <a:tabLst>
                <a:tab pos="838200" algn="l"/>
              </a:tabLst>
              <a:defRPr b="1" u="sng">
                <a:solidFill>
                  <a:srgbClr val="FFFFFF"/>
                </a:solidFill>
              </a:defRPr>
            </a:lvl1pPr>
          </a:lstStyle>
          <a:p>
            <a:pPr/>
            <a:r>
              <a:t>Descendenci spadkodawcy</a:t>
            </a:r>
          </a:p>
        </p:txBody>
      </p:sp>
      <p:sp>
        <p:nvSpPr>
          <p:cNvPr id="340" name="Text Placeholder 2"/>
          <p:cNvSpPr/>
          <p:nvPr>
            <p:ph type="body" idx="4294967295"/>
          </p:nvPr>
        </p:nvSpPr>
        <p:spPr>
          <a:xfrm>
            <a:off x="914400" y="1633131"/>
            <a:ext cx="8229600" cy="4526397"/>
          </a:xfrm>
          <a:prstGeom prst="rect">
            <a:avLst/>
          </a:prstGeom>
        </p:spPr>
        <p:txBody>
          <a:bodyPr/>
          <a:lstStyle/>
          <a:p>
            <a:pPr marL="207362" indent="8491" algn="just">
              <a:lnSpc>
                <a:spcPct val="90000"/>
              </a:lnSpc>
              <a:buSzTx/>
              <a:buNone/>
              <a:tabLst>
                <a:tab pos="838200" algn="l"/>
              </a:tabLst>
              <a:defRPr sz="3000">
                <a:solidFill>
                  <a:srgbClr val="FFFFFF"/>
                </a:solidFill>
              </a:defRPr>
            </a:pPr>
            <a:r>
              <a:t> Wszyscy krewni zstępni bez względu na płeć i stopień pokrewieństwa oraz toczy znajdowali się pod władzą ojcowską czy nie.</a:t>
            </a:r>
            <a:endParaRPr sz="2900"/>
          </a:p>
          <a:p>
            <a:pPr marL="207362" indent="241977" algn="just">
              <a:lnSpc>
                <a:spcPct val="90000"/>
              </a:lnSpc>
              <a:buSzTx/>
              <a:buNone/>
              <a:tabLst>
                <a:tab pos="1308100" algn="l"/>
              </a:tabLst>
              <a:defRPr sz="3000">
                <a:solidFill>
                  <a:srgbClr val="FFFFFF"/>
                </a:solidFill>
              </a:defRPr>
            </a:pPr>
            <a:r>
              <a:t>Dzieci</a:t>
            </a:r>
            <a:endParaRPr sz="2900"/>
          </a:p>
          <a:p>
            <a:pPr marL="207362" indent="241977" algn="just">
              <a:lnSpc>
                <a:spcPct val="90000"/>
              </a:lnSpc>
              <a:buSzTx/>
              <a:buNone/>
              <a:tabLst>
                <a:tab pos="1308100" algn="l"/>
              </a:tabLst>
              <a:defRPr sz="3000">
                <a:solidFill>
                  <a:srgbClr val="FFFFFF"/>
                </a:solidFill>
              </a:defRPr>
            </a:pPr>
            <a:r>
              <a:t>Wnuki</a:t>
            </a:r>
            <a:endParaRPr sz="2900"/>
          </a:p>
          <a:p>
            <a:pPr marL="207362" indent="241977" algn="just">
              <a:lnSpc>
                <a:spcPct val="90000"/>
              </a:lnSpc>
              <a:buSzTx/>
              <a:buNone/>
              <a:tabLst>
                <a:tab pos="1308100" algn="l"/>
              </a:tabLst>
              <a:defRPr sz="3000">
                <a:solidFill>
                  <a:srgbClr val="FFFFFF"/>
                </a:solidFill>
              </a:defRPr>
            </a:pPr>
            <a:r>
              <a:t>Prawnuki</a:t>
            </a:r>
            <a:endParaRPr sz="2900"/>
          </a:p>
          <a:p>
            <a:pPr marL="207362" indent="241977" algn="just">
              <a:lnSpc>
                <a:spcPct val="90000"/>
              </a:lnSpc>
              <a:buSzTx/>
              <a:buNone/>
              <a:tabLst>
                <a:tab pos="1308100" algn="l"/>
              </a:tabLst>
              <a:defRPr sz="3000">
                <a:solidFill>
                  <a:srgbClr val="FFFFFF"/>
                </a:solidFill>
              </a:defRPr>
            </a:pPr>
            <a:r>
              <a:t>Dziedziczenie odbywało się według   głów i szczepów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u"/>
      </p:transition>
    </mc:Choice>
    <mc:Fallback>
      <p:transition spd="slow">
        <p:fade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Title 1"/>
          <p:cNvSpPr/>
          <p:nvPr>
            <p:ph type="title" idx="4294967295"/>
          </p:nvPr>
        </p:nvSpPr>
        <p:spPr>
          <a:xfrm>
            <a:off x="1" y="273629"/>
            <a:ext cx="8229601" cy="1144922"/>
          </a:xfrm>
          <a:prstGeom prst="rect">
            <a:avLst/>
          </a:prstGeom>
        </p:spPr>
        <p:txBody>
          <a:bodyPr/>
          <a:lstStyle>
            <a:lvl1pPr marL="207362" indent="8491">
              <a:tabLst>
                <a:tab pos="838200" algn="l"/>
              </a:tabLst>
              <a:defRPr b="1" u="sng">
                <a:solidFill>
                  <a:srgbClr val="FFFFFF"/>
                </a:solidFill>
              </a:defRPr>
            </a:lvl1pPr>
          </a:lstStyle>
          <a:p>
            <a:pPr/>
            <a:r>
              <a:t>Ascendenci spadkodawcy</a:t>
            </a:r>
          </a:p>
        </p:txBody>
      </p:sp>
      <p:sp>
        <p:nvSpPr>
          <p:cNvPr id="343" name="Text Placeholder 2"/>
          <p:cNvSpPr/>
          <p:nvPr>
            <p:ph type="body" idx="4294967295"/>
          </p:nvPr>
        </p:nvSpPr>
        <p:spPr>
          <a:xfrm>
            <a:off x="1" y="1604329"/>
            <a:ext cx="8229601" cy="4526396"/>
          </a:xfrm>
          <a:prstGeom prst="rect">
            <a:avLst/>
          </a:prstGeom>
        </p:spPr>
        <p:txBody>
          <a:bodyPr/>
          <a:lstStyle/>
          <a:p>
            <a:pPr marL="423216" indent="-207362" algn="just">
              <a:lnSpc>
                <a:spcPct val="90000"/>
              </a:lnSpc>
              <a:tabLst>
                <a:tab pos="838200" algn="l"/>
              </a:tabLst>
              <a:defRPr sz="3300">
                <a:solidFill>
                  <a:srgbClr val="FFFFFF"/>
                </a:solidFill>
              </a:defRPr>
            </a:pPr>
            <a:r>
              <a:t>  </a:t>
            </a:r>
            <a:r>
              <a:t>•	</a:t>
            </a:r>
            <a:r>
              <a:t>rodzeństwo rodzone ( bracia i siostry po jednej matce i ojcu )</a:t>
            </a:r>
          </a:p>
          <a:p>
            <a:pPr marL="423216" indent="-207362" algn="just">
              <a:lnSpc>
                <a:spcPct val="90000"/>
              </a:lnSpc>
              <a:tabLst>
                <a:tab pos="838200" algn="l"/>
              </a:tabLst>
              <a:defRPr sz="3300">
                <a:solidFill>
                  <a:srgbClr val="FFFFFF"/>
                </a:solidFill>
              </a:defRPr>
            </a:pPr>
            <a:r>
              <a:t> </a:t>
            </a:r>
            <a:r>
              <a:t>•	</a:t>
            </a:r>
            <a:r>
              <a:t>dzieci pierwszego stopnia rodzeństwa rodzonego.  </a:t>
            </a:r>
          </a:p>
          <a:p>
            <a:pPr>
              <a:lnSpc>
                <a:spcPct val="90000"/>
              </a:lnSpc>
              <a:defRPr sz="3300">
                <a:solidFill>
                  <a:srgbClr val="FFFFFF"/>
                </a:solidFill>
              </a:defRPr>
            </a:pPr>
            <a:r>
              <a:t>           Wszyscy ci dziedzice dziedziczyli obok siebie wedle głów ( in capita ). Dzieci po zmarłych braciach czy siostrach otrzymywały na dział spadkowy przypadający na ich ojca czy matkę.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u"/>
      </p:transition>
    </mc:Choice>
    <mc:Fallback>
      <p:transition spd="slow">
        <p:fade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Title 1"/>
          <p:cNvSpPr/>
          <p:nvPr>
            <p:ph type="title" idx="4294967295"/>
          </p:nvPr>
        </p:nvSpPr>
        <p:spPr>
          <a:xfrm>
            <a:off x="1" y="273629"/>
            <a:ext cx="8229601" cy="1144922"/>
          </a:xfrm>
          <a:prstGeom prst="rect">
            <a:avLst/>
          </a:prstGeom>
        </p:spPr>
        <p:txBody>
          <a:bodyPr/>
          <a:lstStyle/>
          <a:p>
            <a:pPr marL="207362" indent="8491">
              <a:tabLst>
                <a:tab pos="838200" algn="l"/>
              </a:tabLst>
              <a:defRPr b="1" u="sng">
                <a:solidFill>
                  <a:srgbClr val="FFFFFF"/>
                </a:solidFill>
              </a:defRPr>
            </a:pPr>
            <a:r>
              <a:t>R</a:t>
            </a:r>
            <a:r>
              <a:rPr i="1"/>
              <a:t>odzeństwo przyrodnie</a:t>
            </a:r>
          </a:p>
        </p:txBody>
      </p:sp>
      <p:sp>
        <p:nvSpPr>
          <p:cNvPr id="346" name="Text Placeholder 2"/>
          <p:cNvSpPr/>
          <p:nvPr>
            <p:ph type="body" idx="4294967295"/>
          </p:nvPr>
        </p:nvSpPr>
        <p:spPr>
          <a:xfrm>
            <a:off x="1" y="1604329"/>
            <a:ext cx="8229601" cy="4526396"/>
          </a:xfrm>
          <a:prstGeom prst="rect">
            <a:avLst/>
          </a:prstGeom>
        </p:spPr>
        <p:txBody>
          <a:bodyPr/>
          <a:lstStyle/>
          <a:p>
            <a:pPr marL="423216" indent="-207362" algn="just">
              <a:spcBef>
                <a:spcPts val="200"/>
              </a:spcBef>
              <a:tabLst>
                <a:tab pos="838200" algn="l"/>
              </a:tabLst>
              <a:defRPr b="1" i="1" sz="1100">
                <a:solidFill>
                  <a:srgbClr val="FFFFFF"/>
                </a:solidFill>
              </a:defRPr>
            </a:pPr>
            <a:r>
              <a:t> </a:t>
            </a:r>
          </a:p>
          <a:p>
            <a:pPr marL="622087" indent="-207363" algn="just">
              <a:buSzPct val="45000"/>
              <a:buChar char="●"/>
              <a:tabLst>
                <a:tab pos="1231900" algn="l"/>
              </a:tabLst>
              <a:defRPr sz="3300">
                <a:solidFill>
                  <a:srgbClr val="FFFFFF"/>
                </a:solidFill>
              </a:defRPr>
            </a:pPr>
            <a:r>
              <a:t>bracia -  tylko po ojcu lub po matce</a:t>
            </a:r>
          </a:p>
          <a:p>
            <a:pPr marL="622087" indent="-207363" algn="just">
              <a:buSzPct val="45000"/>
              <a:buChar char="●"/>
              <a:tabLst>
                <a:tab pos="1231900" algn="l"/>
              </a:tabLst>
              <a:defRPr sz="3300">
                <a:solidFill>
                  <a:srgbClr val="FFFFFF"/>
                </a:solidFill>
              </a:defRPr>
            </a:pPr>
            <a:r>
              <a:t>siostry -  tylko po ojcu lub po matce</a:t>
            </a:r>
          </a:p>
          <a:p>
            <a:pPr marL="622087" indent="-207363" algn="just">
              <a:buSzPct val="45000"/>
              <a:buChar char="●"/>
              <a:tabLst>
                <a:tab pos="1231900" algn="l"/>
              </a:tabLst>
              <a:defRPr sz="3300">
                <a:solidFill>
                  <a:srgbClr val="FFFFFF"/>
                </a:solidFill>
              </a:defRPr>
            </a:pPr>
            <a:r>
              <a:t>ich potomstwo    </a:t>
            </a:r>
          </a:p>
          <a:p>
            <a:pPr marL="622087" indent="-207363" algn="just">
              <a:buSzPct val="45000"/>
              <a:buChar char="●"/>
              <a:tabLst>
                <a:tab pos="1231900" algn="l"/>
              </a:tabLst>
              <a:defRPr sz="3300">
                <a:solidFill>
                  <a:srgbClr val="FFFFFF"/>
                </a:solidFill>
              </a:defRPr>
            </a:pPr>
            <a:r>
              <a:t>(dzieci pierwszego stopnia </a:t>
            </a:r>
            <a:r>
              <a:rPr>
                <a:solidFill>
                  <a:srgbClr val="000000"/>
                </a:solidFill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u"/>
      </p:transition>
    </mc:Choice>
    <mc:Fallback>
      <p:transition spd="slow">
        <p:fade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Title 1"/>
          <p:cNvSpPr/>
          <p:nvPr>
            <p:ph type="title" idx="4294967295"/>
          </p:nvPr>
        </p:nvSpPr>
        <p:spPr>
          <a:xfrm>
            <a:off x="1" y="273629"/>
            <a:ext cx="8229601" cy="1144922"/>
          </a:xfrm>
          <a:prstGeom prst="rect">
            <a:avLst/>
          </a:prstGeom>
        </p:spPr>
        <p:txBody>
          <a:bodyPr/>
          <a:lstStyle>
            <a:lvl1pPr marL="207362" indent="8491">
              <a:tabLst>
                <a:tab pos="838200" algn="l"/>
              </a:tabLst>
              <a:defRPr b="1" u="sng">
                <a:solidFill>
                  <a:srgbClr val="FFFFFF"/>
                </a:solidFill>
              </a:defRPr>
            </a:lvl1pPr>
          </a:lstStyle>
          <a:p>
            <a:pPr/>
            <a:r>
              <a:t>Krewni cognacyjni</a:t>
            </a:r>
          </a:p>
        </p:txBody>
      </p:sp>
      <p:sp>
        <p:nvSpPr>
          <p:cNvPr id="349" name="Text Placeholder 2"/>
          <p:cNvSpPr/>
          <p:nvPr>
            <p:ph type="body" idx="4294967295"/>
          </p:nvPr>
        </p:nvSpPr>
        <p:spPr>
          <a:xfrm>
            <a:off x="1" y="1604329"/>
            <a:ext cx="8229601" cy="4526396"/>
          </a:xfrm>
          <a:prstGeom prst="rect">
            <a:avLst/>
          </a:prstGeom>
        </p:spPr>
        <p:txBody>
          <a:bodyPr/>
          <a:lstStyle/>
          <a:p>
            <a:pPr marL="423216" indent="-207362">
              <a:tabLst>
                <a:tab pos="838200" algn="l"/>
              </a:tabLst>
              <a:defRPr sz="3300">
                <a:solidFill>
                  <a:srgbClr val="FFFFFF"/>
                </a:solidFill>
              </a:defRPr>
            </a:pPr>
            <a:r>
              <a:t> Dalsi krewni – bez ograniczenia stopnia bliższości - bliższy stopień pokrewieństwa wykluczał dalszy.</a:t>
            </a:r>
          </a:p>
          <a:p>
            <a:pPr marL="423216">
              <a:tabLst>
                <a:tab pos="584200" algn="l"/>
              </a:tabLst>
              <a:defRPr sz="3300">
                <a:solidFill>
                  <a:srgbClr val="FFFFFF"/>
                </a:solidFill>
              </a:defRPr>
            </a:pPr>
            <a:r>
              <a:t>Podział następuje tu zawsze wedle głów (in capita)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u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ytuł 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Spadek (hereditas)</a:t>
            </a:r>
          </a:p>
        </p:txBody>
      </p:sp>
      <p:sp>
        <p:nvSpPr>
          <p:cNvPr id="129" name="Symbol zastępczy zawartości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  <a:spcBef>
                <a:spcPts val="600"/>
              </a:spcBef>
              <a:defRPr sz="2900">
                <a:solidFill>
                  <a:srgbClr val="FFFFFF"/>
                </a:solidFill>
              </a:defRPr>
            </a:pPr>
            <a:r>
              <a:t>Masa majątkowa – stanowiła rzecz niematerialną (jedną z pierwszych i najważniejszych) 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defRPr sz="2900">
                <a:solidFill>
                  <a:srgbClr val="FFFFFF"/>
                </a:solidFill>
              </a:defRPr>
            </a:pPr>
            <a:r>
              <a:t>W jego skład wchodziły zarówno rzeczy materialne, jak i prawa (aktywa) – ale z jego nabyciem wiązała się odpowiedzialność za długi spadkowe (pasywa, kwestia niewolnika-dziedzica)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defRPr sz="2900">
                <a:solidFill>
                  <a:srgbClr val="FFFFFF"/>
                </a:solidFill>
              </a:defRPr>
            </a:pPr>
            <a:r>
              <a:t>Jego nabycie prowadziło do sukcesji generalnej (w odróżnieniu od sukcesji syngularnej)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defRPr sz="2900">
                <a:solidFill>
                  <a:srgbClr val="FFFFFF"/>
                </a:solidFill>
              </a:defRPr>
            </a:pPr>
            <a:r>
              <a:t>Do spadku nie wchodziły prawa i zobowiązania o charakterze osobistym (kwestia litis contestatio), dziedziczna nie była pozycja w rodzinie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Title 1"/>
          <p:cNvSpPr/>
          <p:nvPr>
            <p:ph type="title" idx="4294967295"/>
          </p:nvPr>
        </p:nvSpPr>
        <p:spPr>
          <a:xfrm>
            <a:off x="1" y="273629"/>
            <a:ext cx="8229601" cy="1144922"/>
          </a:xfrm>
          <a:prstGeom prst="rect">
            <a:avLst/>
          </a:prstGeom>
        </p:spPr>
        <p:txBody>
          <a:bodyPr/>
          <a:lstStyle>
            <a:lvl1pPr marL="192847" indent="-56184" defTabSz="850391">
              <a:tabLst>
                <a:tab pos="647700" algn="l"/>
              </a:tabLst>
              <a:defRPr b="1" sz="3627">
                <a:solidFill>
                  <a:srgbClr val="FFFFFF"/>
                </a:solidFill>
              </a:defRPr>
            </a:lvl1pPr>
          </a:lstStyle>
          <a:p>
            <a:pPr/>
            <a:r>
              <a:t>Dziedziczenie beztestamentowe nadzwyczajne</a:t>
            </a:r>
          </a:p>
        </p:txBody>
      </p:sp>
      <p:sp>
        <p:nvSpPr>
          <p:cNvPr id="352" name="Text Placeholder 2"/>
          <p:cNvSpPr/>
          <p:nvPr>
            <p:ph type="body" idx="4294967295"/>
          </p:nvPr>
        </p:nvSpPr>
        <p:spPr>
          <a:xfrm>
            <a:off x="1" y="1604329"/>
            <a:ext cx="8229601" cy="4526396"/>
          </a:xfrm>
          <a:prstGeom prst="rect">
            <a:avLst/>
          </a:prstGeom>
        </p:spPr>
        <p:txBody>
          <a:bodyPr/>
          <a:lstStyle/>
          <a:p>
            <a:pPr marL="354312" indent="-207362" algn="just">
              <a:spcBef>
                <a:spcPts val="900"/>
              </a:spcBef>
              <a:tabLst>
                <a:tab pos="698500" algn="l"/>
              </a:tabLst>
              <a:defRPr sz="3800">
                <a:solidFill>
                  <a:srgbClr val="FFFFFF"/>
                </a:solidFill>
              </a:defRPr>
            </a:pPr>
            <a:r>
              <a:t>	</a:t>
            </a:r>
          </a:p>
          <a:p>
            <a:pPr>
              <a:buSzPct val="45000"/>
              <a:buChar char="●"/>
              <a:defRPr b="1" i="1" sz="3300">
                <a:solidFill>
                  <a:srgbClr val="FFFFFF"/>
                </a:solidFill>
              </a:defRPr>
            </a:pPr>
            <a:r>
              <a:t>Uboga wdowa</a:t>
            </a:r>
          </a:p>
          <a:p>
            <a:pPr>
              <a:buSzPct val="45000"/>
              <a:buChar char="●"/>
              <a:defRPr b="1" i="1" sz="3300">
                <a:solidFill>
                  <a:srgbClr val="FFFFFF"/>
                </a:solidFill>
              </a:defRPr>
            </a:pPr>
            <a:r>
              <a:t>Liberi naturales</a:t>
            </a:r>
          </a:p>
          <a:p>
            <a:pPr>
              <a:buSzPct val="45000"/>
              <a:buChar char="●"/>
              <a:defRPr b="1" i="1" sz="3300">
                <a:solidFill>
                  <a:srgbClr val="FFFFFF"/>
                </a:solidFill>
              </a:defRPr>
            </a:pPr>
            <a:r>
              <a:t>Quarta divi Pii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u"/>
      </p:transition>
    </mc:Choice>
    <mc:Fallback>
      <p:transition spd="slow">
        <p:fade/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Title 1"/>
          <p:cNvSpPr/>
          <p:nvPr>
            <p:ph type="title" idx="4294967295"/>
          </p:nvPr>
        </p:nvSpPr>
        <p:spPr>
          <a:xfrm>
            <a:off x="1" y="273629"/>
            <a:ext cx="8229601" cy="1144922"/>
          </a:xfrm>
          <a:prstGeom prst="rect">
            <a:avLst/>
          </a:prstGeom>
        </p:spPr>
        <p:txBody>
          <a:bodyPr/>
          <a:lstStyle>
            <a:lvl1pPr marL="200744" indent="8198" defTabSz="850391">
              <a:tabLst>
                <a:tab pos="812800" algn="l"/>
              </a:tabLst>
              <a:defRPr b="1" sz="3627" u="sng">
                <a:solidFill>
                  <a:srgbClr val="FFFFFF"/>
                </a:solidFill>
              </a:defRPr>
            </a:lvl1pPr>
          </a:lstStyle>
          <a:p>
            <a:pPr/>
            <a:r>
              <a:t>Uboga wdowa , Liberi naturales ,	Quarta divi Pii</a:t>
            </a:r>
          </a:p>
        </p:txBody>
      </p:sp>
      <p:sp>
        <p:nvSpPr>
          <p:cNvPr id="355" name="Text Placeholder 2"/>
          <p:cNvSpPr/>
          <p:nvPr>
            <p:ph type="body" idx="4294967295"/>
          </p:nvPr>
        </p:nvSpPr>
        <p:spPr>
          <a:xfrm>
            <a:off x="1" y="1604328"/>
            <a:ext cx="8229601" cy="5187427"/>
          </a:xfrm>
          <a:prstGeom prst="rect">
            <a:avLst/>
          </a:prstGeom>
        </p:spPr>
        <p:txBody>
          <a:bodyPr/>
          <a:lstStyle/>
          <a:p>
            <a:pPr marL="215853" indent="8815" algn="just">
              <a:spcBef>
                <a:spcPts val="500"/>
              </a:spcBef>
              <a:buSzTx/>
              <a:buNone/>
              <a:tabLst>
                <a:tab pos="876300" algn="l"/>
              </a:tabLst>
              <a:defRPr sz="1000">
                <a:solidFill>
                  <a:srgbClr val="FFFFFF"/>
                </a:solidFill>
              </a:defRPr>
            </a:pPr>
            <a:r>
              <a:t>  </a:t>
            </a:r>
            <a:r>
              <a:rPr sz="2200"/>
              <a:t>W Przypadku</a:t>
            </a:r>
            <a:r>
              <a:rPr sz="2300"/>
              <a:t> gdy nie otrzymała posagu po zmarłym mężu przypadała jej ¼ spadku – nie więcej niż 100 funtów złota. Jeśli spadkodawca miał dzieci to nie mogła odziedziczyć więcej niż otrzymywało jedno dziecko.</a:t>
            </a:r>
            <a:endParaRPr sz="2900"/>
          </a:p>
          <a:p>
            <a:pPr marL="215853" indent="8815" algn="just">
              <a:spcBef>
                <a:spcPts val="500"/>
              </a:spcBef>
              <a:buSzTx/>
              <a:buNone/>
              <a:tabLst>
                <a:tab pos="876300" algn="l"/>
              </a:tabLst>
              <a:defRPr sz="2300">
                <a:solidFill>
                  <a:srgbClr val="FFFFFF"/>
                </a:solidFill>
              </a:defRPr>
            </a:pPr>
            <a:r>
              <a:t> Dzieci nieślubne zrodzone w konkubinacie – bez stosunku kazirodczego. Otrzymywały wraz ze swoją matką  ¼  spadku po ojcu nieślubnym, jeżeli uznał je za swoje i nie pozostawił i dzieci ślubnych.</a:t>
            </a:r>
            <a:r>
              <a:rPr b="1" i="1"/>
              <a:t>	</a:t>
            </a:r>
            <a:endParaRPr sz="2900"/>
          </a:p>
          <a:p>
            <a:pPr marL="215853" indent="8815" algn="just">
              <a:spcBef>
                <a:spcPts val="500"/>
              </a:spcBef>
              <a:buSzTx/>
              <a:buNone/>
              <a:tabLst>
                <a:tab pos="876300" algn="l"/>
              </a:tabLst>
              <a:defRPr sz="2300">
                <a:solidFill>
                  <a:srgbClr val="FFFFFF"/>
                </a:solidFill>
              </a:defRPr>
            </a:pPr>
            <a:r>
              <a:t> Czwarta część spadku należna osobie niedojrzałej, arogowanej    i wyzwolonej bez słusznego powodu przed dojściem do dojrzałości.    </a:t>
            </a:r>
            <a:endParaRPr sz="2900"/>
          </a:p>
          <a:p>
            <a:pPr marL="342900" indent="-342900" algn="just">
              <a:spcBef>
                <a:spcPts val="600"/>
              </a:spcBef>
              <a:tabLst>
                <a:tab pos="152400" algn="l"/>
              </a:tabLst>
              <a:defRPr sz="2500"/>
            </a:pPr>
          </a:p>
          <a:p>
            <a:pPr>
              <a:spcBef>
                <a:spcPts val="500"/>
              </a:spcBef>
              <a:defRPr sz="2300"/>
            </a:pPr>
            <a: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u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ytuł 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Spadek leżący (hereditas iacens)</a:t>
            </a:r>
          </a:p>
        </p:txBody>
      </p:sp>
      <p:sp>
        <p:nvSpPr>
          <p:cNvPr id="132" name="Symbol zastępczy zawartości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ts val="600"/>
              </a:spcBef>
              <a:defRPr sz="2900">
                <a:solidFill>
                  <a:srgbClr val="FFFFFF"/>
                </a:solidFill>
              </a:defRPr>
            </a:pPr>
            <a:r>
              <a:t>Spadek nieobjęty przez uprawnionego dziedzica.</a:t>
            </a:r>
          </a:p>
          <a:p>
            <a:pPr algn="just">
              <a:spcBef>
                <a:spcPts val="600"/>
              </a:spcBef>
              <a:defRPr sz="2900">
                <a:solidFill>
                  <a:srgbClr val="FFFFFF"/>
                </a:solidFill>
              </a:defRPr>
            </a:pPr>
            <a:r>
              <a:t>Wg dawnego prawa poszczególne przedmioty z takiego spadku nie tylko można było zawłaszczyć bez popełnienia furtum, ale krótkie (jednoroczne) posiadania (bez dalszych wymogów np. dobrej wiary) prowadziło do zasiedzenia spadku </a:t>
            </a:r>
          </a:p>
          <a:p>
            <a:pPr algn="just">
              <a:spcBef>
                <a:spcPts val="600"/>
              </a:spcBef>
              <a:defRPr sz="2900">
                <a:solidFill>
                  <a:srgbClr val="FFFFFF"/>
                </a:solidFill>
              </a:defRPr>
            </a:pPr>
            <a:r>
              <a:t>Instytucja mająca za zadanie zdyscyplinowanie spadkobierców  - wyszła z użycia w II w n.e.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ytuł 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900">
                <a:solidFill>
                  <a:srgbClr val="FFFFFF"/>
                </a:solidFill>
              </a:defRPr>
            </a:lvl1pPr>
          </a:lstStyle>
          <a:p>
            <a:pPr/>
            <a:r>
              <a:t>Zasady rzymskiego prawa spadkowego</a:t>
            </a:r>
          </a:p>
        </p:txBody>
      </p:sp>
      <p:sp>
        <p:nvSpPr>
          <p:cNvPr id="135" name="Symbol zastępczy zawartości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1500" indent="-571500" algn="just">
              <a:lnSpc>
                <a:spcPct val="80000"/>
              </a:lnSpc>
              <a:spcBef>
                <a:spcPts val="600"/>
              </a:spcBef>
              <a:buFontTx/>
              <a:buAutoNum type="romanUcPeriod" startAt="1"/>
              <a:defRPr sz="2900">
                <a:solidFill>
                  <a:srgbClr val="FFFFFF"/>
                </a:solidFill>
              </a:defRPr>
            </a:pPr>
            <a:r>
              <a:t>Heres in poenam non succedit.</a:t>
            </a:r>
          </a:p>
          <a:p>
            <a:pPr marL="571500" indent="-571500" algn="just">
              <a:lnSpc>
                <a:spcPct val="80000"/>
              </a:lnSpc>
              <a:spcBef>
                <a:spcPts val="600"/>
              </a:spcBef>
              <a:buFontTx/>
              <a:buAutoNum type="romanUcPeriod" startAt="1"/>
              <a:defRPr sz="2900">
                <a:solidFill>
                  <a:srgbClr val="FFFFFF"/>
                </a:solidFill>
              </a:defRPr>
            </a:pPr>
            <a:r>
              <a:t>Nemo pro parte testatus, pro parte intestatus decedere potest (przyrost przy rezygnacji lub odkryciu nowego majątku, wyjątki np. testament żołnierza)</a:t>
            </a:r>
          </a:p>
          <a:p>
            <a:pPr marL="571500" indent="-571500" algn="just">
              <a:lnSpc>
                <a:spcPct val="80000"/>
              </a:lnSpc>
              <a:spcBef>
                <a:spcPts val="600"/>
              </a:spcBef>
              <a:buFontTx/>
              <a:buAutoNum type="romanUcPeriod" startAt="1"/>
              <a:defRPr sz="2900">
                <a:solidFill>
                  <a:srgbClr val="FFFFFF"/>
                </a:solidFill>
              </a:defRPr>
            </a:pPr>
            <a:r>
              <a:t>Semel heres, semper heres (bezwarunkowe i bezterminowe nabycie spadku)</a:t>
            </a:r>
          </a:p>
          <a:p>
            <a:pPr marL="571500" indent="-571500" algn="just">
              <a:lnSpc>
                <a:spcPct val="80000"/>
              </a:lnSpc>
              <a:spcBef>
                <a:spcPts val="600"/>
              </a:spcBef>
              <a:buFontTx/>
              <a:buAutoNum type="romanUcPeriod" startAt="1"/>
              <a:defRPr sz="2900">
                <a:solidFill>
                  <a:srgbClr val="FFFFFF"/>
                </a:solidFill>
              </a:defRPr>
            </a:pPr>
            <a:r>
              <a:t>Swoboda testowania (causa Curiana – verba a voluntas)</a:t>
            </a:r>
          </a:p>
          <a:p>
            <a:pPr marL="571500" indent="-571500" algn="just">
              <a:lnSpc>
                <a:spcPct val="80000"/>
              </a:lnSpc>
              <a:spcBef>
                <a:spcPts val="600"/>
              </a:spcBef>
              <a:buFontTx/>
              <a:buAutoNum type="romanUcPeriod" startAt="1"/>
              <a:defRPr sz="2900">
                <a:solidFill>
                  <a:srgbClr val="FFFFFF"/>
                </a:solidFill>
              </a:defRPr>
            </a:pPr>
            <a:r>
              <a:t>Nasciturus pro iam habetur, quotiens de commodis eius agitur.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Motyw2">
  <a:themeElements>
    <a:clrScheme name="Motyw2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Motyw2">
      <a:majorFont>
        <a:latin typeface="Times New Roman"/>
        <a:ea typeface="Times New Roman"/>
        <a:cs typeface="Times New Roman"/>
      </a:majorFont>
      <a:minorFont>
        <a:latin typeface="Times New Roman"/>
        <a:ea typeface="Times New Roman"/>
        <a:cs typeface="Times New Roman"/>
      </a:minorFont>
    </a:fontScheme>
    <a:fmtScheme name="Motyw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Motyw2">
  <a:themeElements>
    <a:clrScheme name="Motyw2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Motyw2">
      <a:majorFont>
        <a:latin typeface="Times New Roman"/>
        <a:ea typeface="Times New Roman"/>
        <a:cs typeface="Times New Roman"/>
      </a:majorFont>
      <a:minorFont>
        <a:latin typeface="Times New Roman"/>
        <a:ea typeface="Times New Roman"/>
        <a:cs typeface="Times New Roman"/>
      </a:minorFont>
    </a:fontScheme>
    <a:fmtScheme name="Motyw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