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2" r:id="rId5"/>
    <p:sldId id="271" r:id="rId6"/>
    <p:sldId id="270" r:id="rId7"/>
    <p:sldId id="269" r:id="rId8"/>
    <p:sldId id="268" r:id="rId9"/>
    <p:sldId id="267" r:id="rId10"/>
    <p:sldId id="266" r:id="rId11"/>
    <p:sldId id="265" r:id="rId12"/>
    <p:sldId id="264" r:id="rId13"/>
    <p:sldId id="263" r:id="rId14"/>
    <p:sldId id="262" r:id="rId15"/>
    <p:sldId id="261" r:id="rId16"/>
    <p:sldId id="260" r:id="rId17"/>
    <p:sldId id="281" r:id="rId18"/>
    <p:sldId id="280" r:id="rId19"/>
    <p:sldId id="279" r:id="rId20"/>
    <p:sldId id="278" r:id="rId21"/>
    <p:sldId id="277" r:id="rId22"/>
    <p:sldId id="276" r:id="rId23"/>
    <p:sldId id="275" r:id="rId24"/>
    <p:sldId id="274" r:id="rId25"/>
    <p:sldId id="288" r:id="rId26"/>
    <p:sldId id="287" r:id="rId27"/>
    <p:sldId id="286" r:id="rId28"/>
    <p:sldId id="285" r:id="rId29"/>
    <p:sldId id="284" r:id="rId30"/>
    <p:sldId id="283" r:id="rId31"/>
    <p:sldId id="282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Zagadnienia podstawowe 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521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9046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gminne przewozy pasażerskie</a:t>
            </a:r>
            <a:r>
              <a:rPr lang="pl-PL" dirty="0">
                <a:latin typeface="Cambria"/>
                <a:ea typeface="Calibri"/>
                <a:cs typeface="Times New Roman"/>
              </a:rPr>
              <a:t> - przewóz osób w ramach publicznego transportu zbiorowego wykonywany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granicach administracyjnych jednej gminy</a:t>
            </a:r>
            <a:r>
              <a:rPr lang="pl-PL" dirty="0">
                <a:latin typeface="Cambria"/>
                <a:ea typeface="Calibri"/>
                <a:cs typeface="Times New Roman"/>
              </a:rPr>
              <a:t> lub </a:t>
            </a:r>
            <a:r>
              <a:rPr lang="pl-PL" b="1" dirty="0">
                <a:latin typeface="Cambria"/>
                <a:ea typeface="Calibri"/>
                <a:cs typeface="Times New Roman"/>
              </a:rPr>
              <a:t>gmin sąsiadujących, które zawarły stosowne porozumienie</a:t>
            </a:r>
            <a:r>
              <a:rPr lang="pl-PL" dirty="0">
                <a:latin typeface="Cambria"/>
                <a:ea typeface="Calibri"/>
                <a:cs typeface="Times New Roman"/>
              </a:rPr>
              <a:t> lub które utworzyły związek międzygminny; </a:t>
            </a:r>
            <a:r>
              <a:rPr lang="pl-PL" b="1" dirty="0">
                <a:latin typeface="Cambria"/>
                <a:ea typeface="Calibri"/>
                <a:cs typeface="Times New Roman"/>
              </a:rPr>
              <a:t>inne niż przewozy powiatowe, powiatowo-gminne, metropolitalne, wojewódzkie i międzywojewódzkie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5a) </a:t>
            </a:r>
            <a:r>
              <a:rPr lang="pl-PL" b="1" dirty="0">
                <a:latin typeface="Cambria"/>
                <a:ea typeface="Calibri"/>
                <a:cs typeface="Times New Roman"/>
              </a:rPr>
              <a:t>metropolitalne przewozy pasażerskie</a:t>
            </a:r>
            <a:r>
              <a:rPr lang="pl-PL" dirty="0">
                <a:latin typeface="Cambria"/>
                <a:ea typeface="Calibri"/>
                <a:cs typeface="Times New Roman"/>
              </a:rPr>
              <a:t> - przewóz osób w ramach publicznego transportu zbiorowego wykonywany w granicach związku metropolitalnego; inne niż gminne, powiatowe, powiatowo-gminne, wojewódzkie i międzywojewódzkie;</a:t>
            </a:r>
            <a:endParaRPr lang="pl-PL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6) </a:t>
            </a:r>
            <a:r>
              <a:rPr lang="pl-PL" b="1" dirty="0">
                <a:latin typeface="Cambria"/>
                <a:ea typeface="Calibri"/>
                <a:cs typeface="Times New Roman"/>
              </a:rPr>
              <a:t>międzynarodowe przewozy pasażerskie</a:t>
            </a:r>
            <a:r>
              <a:rPr lang="pl-PL" dirty="0">
                <a:latin typeface="Cambria"/>
                <a:ea typeface="Calibri"/>
                <a:cs typeface="Times New Roman"/>
              </a:rPr>
              <a:t> - przewóz osób w ramach publicznego transportu zbiorowego wykonywany z przekroczeniem granicy Rzeczypospolitej Polskiej, z wyłączeniem przewozów realizowanych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strefie transgranicznej;</a:t>
            </a:r>
            <a:endParaRPr lang="pl-PL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7) </a:t>
            </a:r>
            <a:r>
              <a:rPr lang="pl-PL" b="1" dirty="0">
                <a:latin typeface="Cambria"/>
                <a:ea typeface="Calibri"/>
                <a:cs typeface="Times New Roman"/>
              </a:rPr>
              <a:t>międzywojewódzkie przewozy pasażerskie</a:t>
            </a:r>
            <a:r>
              <a:rPr lang="pl-PL" dirty="0">
                <a:latin typeface="Cambria"/>
                <a:ea typeface="Calibri"/>
                <a:cs typeface="Times New Roman"/>
              </a:rPr>
              <a:t> - przewóz osób w ramach publicznego transportu zbiorowego wykonywany z przekroczeniem granicy województwa; inne niż przewozy gminne, powiatowe, powiatowo-gminne, metropolitalne i wojewódzkie;</a:t>
            </a:r>
            <a:endParaRPr lang="pl-PL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10)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powiatowe przewozy pasażerskie</a:t>
            </a:r>
            <a:r>
              <a:rPr lang="pl-PL" dirty="0">
                <a:latin typeface="Cambria"/>
                <a:ea typeface="Calibri"/>
                <a:cs typeface="Times New Roman"/>
              </a:rPr>
              <a:t> - przewóz osób w ramach publicznego transportu zbiorowego wykonywany w granicach administracyjnych co najmniej dwóch gmin i niewykraczający poza granice jednego powiatu albo w granicach administracyjnych powiatów sąsiadujących, które zawarły stosowne porozumienie lub które utworzyły związek powiatów; inne niż przewozy gminne, powiatowo-gminne, metropolitalne, wojewódzkie i międzywojewódzkie;</a:t>
            </a:r>
            <a:endParaRPr lang="pl-PL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10a)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powiatowo-gminne przewozy pasażerskie</a:t>
            </a:r>
            <a:r>
              <a:rPr lang="pl-PL" dirty="0">
                <a:latin typeface="Cambria"/>
                <a:ea typeface="Calibri"/>
                <a:cs typeface="Times New Roman"/>
              </a:rPr>
              <a:t> - przewóz osób w ramach publicznego transportu zbiorowego wykonywany w granicach administracyjnych gmin i powiatów, które utworzyły związek powiatowo-gminny; inne niż przewozy gminne, powiatowe, metropolitalne, wojewódzkie i międzywojewódzkie;</a:t>
            </a:r>
            <a:endParaRPr lang="pl-PL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25)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wojewódzkie przewozy pasażerskie</a:t>
            </a:r>
            <a:r>
              <a:rPr lang="pl-PL" dirty="0">
                <a:latin typeface="Cambria"/>
                <a:ea typeface="Calibri"/>
                <a:cs typeface="Times New Roman"/>
              </a:rPr>
              <a:t> - przewóz osób w ramach publicznego transportu zbiorowego wykonywany w granicach administracyjnych co najmniej dwóch powiatów i niewykraczający poza granice jednego województwa, a w przypadku linii komunikacyjnych w transporcie kolejowym także przewóz do najbliższej stacji w województwie sąsiednim, umożliwiający przesiadki w celu odbycia dalszej podróży lub techniczne odwrócenie biegu pociągu, oraz przewóz powrotny; inne niż przewozy gminne, powiatowe, powiatowo-gminne, metropolitalne i międzywojewódzkie;</a:t>
            </a:r>
            <a:endParaRPr lang="pl-PL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4 ust. 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endParaRPr lang="pl-PL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475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Udostępnianie infrastruktury kolejowej i opłaty za korzystanie z infrastruktury kolejowej</a:t>
            </a:r>
            <a:endParaRPr lang="pl-PL" sz="28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Zakres udostępnienia infrastruktury kolejowej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Udostępnianie infrastruktury kolejowej polega na: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rozpatrywaniu </a:t>
            </a:r>
            <a:r>
              <a:rPr lang="pl-PL" b="1" dirty="0">
                <a:latin typeface="Cambria"/>
                <a:ea typeface="Calibri"/>
                <a:cs typeface="Times New Roman"/>
              </a:rPr>
              <a:t>wniosków aplikanta o przydzielenie zdolności przepustowej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przydzielaniu aplikantowi </a:t>
            </a:r>
            <a:r>
              <a:rPr lang="pl-PL" b="1" dirty="0">
                <a:latin typeface="Cambria"/>
                <a:ea typeface="Calibri"/>
                <a:cs typeface="Times New Roman"/>
              </a:rPr>
              <a:t>zdolności przepustowej</a:t>
            </a:r>
            <a:r>
              <a:rPr lang="pl-PL" dirty="0">
                <a:latin typeface="Cambria"/>
                <a:ea typeface="Calibri"/>
                <a:cs typeface="Times New Roman"/>
              </a:rPr>
              <a:t>, w tym:</a:t>
            </a:r>
            <a:endParaRPr lang="pl-PL" sz="2800" dirty="0">
              <a:ea typeface="Calibri"/>
              <a:cs typeface="Times New Roman"/>
            </a:endParaRPr>
          </a:p>
          <a:p>
            <a:pPr marL="45021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a)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przydzielaniu trasy pociągu</a:t>
            </a:r>
            <a:r>
              <a:rPr lang="pl-PL" dirty="0">
                <a:latin typeface="Cambria"/>
                <a:ea typeface="Calibri"/>
                <a:cs typeface="Times New Roman"/>
              </a:rPr>
              <a:t>,</a:t>
            </a:r>
            <a:endParaRPr lang="pl-PL" sz="2800" dirty="0">
              <a:ea typeface="Calibri"/>
              <a:cs typeface="Times New Roman"/>
            </a:endParaRPr>
          </a:p>
          <a:p>
            <a:pPr marL="45021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b)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przydzielaniu zdolności przepustowej dla wykonania manewrów lub postoju pojazdów kolejowyc</a:t>
            </a:r>
            <a:r>
              <a:rPr lang="pl-PL" dirty="0">
                <a:latin typeface="Cambria"/>
                <a:ea typeface="Calibri"/>
                <a:cs typeface="Times New Roman"/>
              </a:rPr>
              <a:t>h;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umożliwieniu</a:t>
            </a:r>
            <a:r>
              <a:rPr lang="pl-PL" dirty="0">
                <a:latin typeface="Cambria"/>
                <a:ea typeface="Calibri"/>
                <a:cs typeface="Times New Roman"/>
              </a:rPr>
              <a:t> przewoźnikowi kolejowemu wskazanemu przez aplikanta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wykorzystania przydzielonej zdolności przepustowej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4) </a:t>
            </a:r>
            <a:r>
              <a:rPr lang="pl-PL" b="1" dirty="0">
                <a:latin typeface="Cambria"/>
                <a:ea typeface="Calibri"/>
                <a:cs typeface="Times New Roman"/>
              </a:rPr>
              <a:t>umożliwieniu</a:t>
            </a:r>
            <a:r>
              <a:rPr lang="pl-PL" dirty="0">
                <a:latin typeface="Cambria"/>
                <a:ea typeface="Calibri"/>
                <a:cs typeface="Times New Roman"/>
              </a:rPr>
              <a:t> przewoźnikowi </a:t>
            </a:r>
            <a:r>
              <a:rPr lang="pl-PL" b="1" dirty="0">
                <a:latin typeface="Cambria"/>
                <a:ea typeface="Calibri"/>
                <a:cs typeface="Times New Roman"/>
              </a:rPr>
              <a:t>kolejowemu skorzystania z pozostałych usług, o których mowa w ust. 1 załącznika nr 2 do ustawy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Przydzielenie zdolności przepustowej</a:t>
            </a:r>
            <a:r>
              <a:rPr lang="pl-PL" dirty="0">
                <a:latin typeface="Cambria"/>
                <a:ea typeface="Calibri"/>
                <a:cs typeface="Times New Roman"/>
              </a:rPr>
              <a:t> polega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określeniu przedziału czasu zarezerwowanego </a:t>
            </a:r>
            <a:r>
              <a:rPr lang="pl-PL" dirty="0">
                <a:latin typeface="Cambria"/>
                <a:ea typeface="Calibri"/>
                <a:cs typeface="Times New Roman"/>
              </a:rPr>
              <a:t>dla aplikanta w celu umożliwienia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przejazdu lub postoju</a:t>
            </a:r>
            <a:r>
              <a:rPr lang="pl-PL" dirty="0">
                <a:latin typeface="Cambria"/>
                <a:ea typeface="Calibri"/>
                <a:cs typeface="Times New Roman"/>
              </a:rPr>
              <a:t> pojazdów kolejowych.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Przydzielenie zdolności przepustowej</a:t>
            </a:r>
            <a:r>
              <a:rPr lang="pl-PL" dirty="0">
                <a:latin typeface="Cambria"/>
                <a:ea typeface="Calibri"/>
                <a:cs typeface="Times New Roman"/>
              </a:rPr>
              <a:t> dla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wykonania manewrów</a:t>
            </a:r>
            <a:r>
              <a:rPr lang="pl-PL" dirty="0">
                <a:latin typeface="Cambria"/>
                <a:ea typeface="Calibri"/>
                <a:cs typeface="Times New Roman"/>
              </a:rPr>
              <a:t> może polegać na określeniu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przedziału czasu, w którym zarządca umożliwi aplikantowi wykonanie manewrów.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29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475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Minimalny dostęp do infrastruktury kolejowej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Przewoźnicy kolejowi </a:t>
            </a:r>
            <a:r>
              <a:rPr lang="pl-PL" b="1" dirty="0">
                <a:latin typeface="Cambria"/>
                <a:ea typeface="Calibri"/>
                <a:cs typeface="Times New Roman"/>
              </a:rPr>
              <a:t>są uprawnieni do minimalnego dostępu do infrastruktury kolejowej z zachowaniem zasady równego ich traktowania</a:t>
            </a:r>
            <a:r>
              <a:rPr lang="pl-PL" dirty="0">
                <a:latin typeface="Cambria"/>
                <a:ea typeface="Calibri"/>
                <a:cs typeface="Times New Roman"/>
              </a:rPr>
              <a:t>.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Przewoźnikom kolejowym z innych państw członkowskich Unii Europejskiej przysługuje minimalny dostęp do infrastruktury kolejowej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którym mowa w ust. 1, wyłącznie w celu wykonywania: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1) międzynarodowych przewozów osób;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2) przewozów rzeczy.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Zarządca może ograniczyć minimalny dostęp</a:t>
            </a:r>
            <a:r>
              <a:rPr lang="pl-PL" dirty="0">
                <a:latin typeface="Cambria"/>
                <a:ea typeface="Calibri"/>
                <a:cs typeface="Times New Roman"/>
              </a:rPr>
              <a:t> do infrastruktury kolejowej: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ze względu na </a:t>
            </a:r>
            <a:r>
              <a:rPr lang="pl-PL" b="1" dirty="0">
                <a:latin typeface="Cambria"/>
                <a:ea typeface="Calibri"/>
                <a:cs typeface="Times New Roman"/>
              </a:rPr>
              <a:t>parametry techniczne pojazdów kolejowych</a:t>
            </a:r>
            <a:r>
              <a:rPr lang="pl-PL" dirty="0">
                <a:latin typeface="Cambria"/>
                <a:ea typeface="Calibri"/>
                <a:cs typeface="Times New Roman"/>
              </a:rPr>
              <a:t> z wyłączeniem dopuszczalnej prędkości;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wprowadzając zakaz wjazdu do tunelu pojazdów kolejowych z towarami niebezpiecznymi.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29a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475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Uprzywilejowanie określonego rodzaju przewozów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Zarządca </a:t>
            </a:r>
            <a:r>
              <a:rPr lang="pl-PL" dirty="0">
                <a:latin typeface="Cambria"/>
                <a:ea typeface="Calibri"/>
                <a:cs typeface="Times New Roman"/>
              </a:rPr>
              <a:t>może, po konsultacji z zainteresowanymi stronami, wskazać </a:t>
            </a:r>
            <a:r>
              <a:rPr lang="pl-PL" b="1" dirty="0">
                <a:latin typeface="Cambria"/>
                <a:ea typeface="Calibri"/>
                <a:cs typeface="Times New Roman"/>
              </a:rPr>
              <a:t>odcinki linii kolejowych, na których określony rodzaj przewozów będzie uprzywilejowany</a:t>
            </a:r>
            <a:r>
              <a:rPr lang="pl-PL" dirty="0">
                <a:latin typeface="Cambria"/>
                <a:ea typeface="Calibri"/>
                <a:cs typeface="Times New Roman"/>
              </a:rPr>
              <a:t>, pod warunkiem: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zapewnienia dla pozostałych pociągów tras alternatywnych umożliwiających realizację przewozu z tej samej stacji początkowej i do tej samej stacji końcowej</a:t>
            </a:r>
            <a:r>
              <a:rPr lang="pl-PL" dirty="0">
                <a:latin typeface="Cambria"/>
                <a:ea typeface="Calibri"/>
                <a:cs typeface="Times New Roman"/>
              </a:rPr>
              <a:t>, z uwzględnieniem zastępowalności obu tras w związku ze świadczeniem przez przewoźnika kolejowego usług przewozu towarowego lub pasażerskiego;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zapewnienia możliwości wykorzystania pozostałej zdolności przepustowej przez pozostałe pociągi;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uzyskania zgody Prezesa UTK.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29b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475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Decyzja o przyznaniu otwartego dostępu – cz. 1 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Regularny przewóz kolejowy osób niebędący przewozem o charakterze użyteczności publicznej</a:t>
            </a:r>
            <a:r>
              <a:rPr lang="pl-PL" dirty="0">
                <a:latin typeface="Cambria"/>
                <a:ea typeface="Calibri"/>
                <a:cs typeface="Times New Roman"/>
              </a:rPr>
              <a:t> jest wykonywany wyłącznie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podstawie decyzji o przyznaniu otwartego dostępu.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Prezes UTK wydaje decyzję o przyznaniu otwartego dostępu na danej trasie międzynarodowej, w przypadku gdy spełnione zostaną następujące warunki</a:t>
            </a:r>
            <a:r>
              <a:rPr lang="pl-PL" dirty="0">
                <a:latin typeface="Cambria"/>
                <a:ea typeface="Calibri"/>
                <a:cs typeface="Times New Roman"/>
              </a:rPr>
              <a:t>: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w wyniku przeprowadzonego badania, o którym mowa w art. 7 rozporządzenia wykonawczego Komisji (UE) nr 869/2014 z dnia 11 sierpnia 2014 r. w sprawie nowych kolejowych przewozów pasażerskich (Dz. Urz. UE L 239 z 12.08.2014, str. 1), zwanego dalej "rozporządzeniem 869/2014", Prezes UTK określi, że </a:t>
            </a:r>
            <a:r>
              <a:rPr lang="pl-PL" b="1" dirty="0">
                <a:latin typeface="Cambria"/>
                <a:ea typeface="Calibri"/>
                <a:cs typeface="Times New Roman"/>
              </a:rPr>
              <a:t>głównym celem proponowanych nowych usług kolejowych jest przewóz pasażerów między stacjami znajdującymi się w różnych państwach członkowskich Unii Europejskiej, albo żaden podmiot nie wystąpi o przeprowadzenie takiego badania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w wyniku przeprowadzonego badania, o którym mowa w art. 12 rozporządzenia 869/2014, Prezes UTK określi, że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proponowane nowe międzynarodowe połączenie pasażerskie nie zagraża równowadze ekonomicznej umowy o świadczenie usług publicznych, albo żaden podmiot nie wystąpi o przeprowadzenie takiego badania.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 29c ust. 1-2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475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Decyzja o przyznaniu otwartego dostępu – cz. 2 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Prezes UTK wydaje decyzję o przyznaniu otwartego dostępu na danej trasie krajowej</a:t>
            </a:r>
            <a:r>
              <a:rPr lang="pl-PL" dirty="0">
                <a:latin typeface="Cambria"/>
                <a:ea typeface="Calibri"/>
                <a:cs typeface="Times New Roman"/>
              </a:rPr>
              <a:t>, w przypadku gdy w wyniku przeprowadzonego badania Prezes UTK </a:t>
            </a:r>
            <a:r>
              <a:rPr lang="pl-PL" b="1" dirty="0">
                <a:latin typeface="Cambria"/>
                <a:ea typeface="Calibri"/>
                <a:cs typeface="Times New Roman"/>
              </a:rPr>
              <a:t>określi, że proponowane krajowe połączenie pasażerskie nie zagraża równowadze ekonomicznej umowy o świadczenie usług publicznych, albo żaden podmiot nie wystąpi o przeprowadzenie takiego badania</a:t>
            </a:r>
            <a:r>
              <a:rPr lang="pl-PL" dirty="0">
                <a:latin typeface="Cambria"/>
                <a:ea typeface="Calibri"/>
                <a:cs typeface="Times New Roman"/>
              </a:rPr>
              <a:t>. W zakresie procedury przeprowadzenia badania, o którym mowa w zdaniu pierwszym, przepisy rozporządzenia 869/2014, z wyłączeniem art. 13 i art. 14 tego rozporządzenia, stosuje się odpowiednio.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4.  Prezes UTK w badaniu, o którym mowa w ust. 3, </a:t>
            </a:r>
            <a:r>
              <a:rPr lang="pl-PL" b="1" dirty="0">
                <a:latin typeface="Cambria"/>
                <a:ea typeface="Calibri"/>
                <a:cs typeface="Times New Roman"/>
              </a:rPr>
              <a:t>uznaje równowagę ekonomiczną umowy o świadczenie usług publicznych za zagrożoną, w przypadku gdy skutkiem proponowanej usługi będzie inne niż nieistotne obniżenie przychodów z przewozów realizowanych na podstawie umowy.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475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25658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Decyzja o przyznaniu otwartego dostępu – cz. 3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decyzji o przyznaniu otwartego dostępu określa się w szczególności: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aplikant</a:t>
            </a:r>
            <a:r>
              <a:rPr lang="pl-PL" dirty="0">
                <a:latin typeface="Cambria"/>
                <a:ea typeface="Calibri"/>
                <a:cs typeface="Times New Roman"/>
              </a:rPr>
              <a:t>a, jego siedzibę i adres;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trasy,</a:t>
            </a:r>
            <a:r>
              <a:rPr lang="pl-PL" dirty="0">
                <a:latin typeface="Cambria"/>
                <a:ea typeface="Calibri"/>
                <a:cs typeface="Times New Roman"/>
              </a:rPr>
              <a:t> na których mają być realizowane przewozy w ramach otwartego dostępu;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okres</a:t>
            </a:r>
            <a:r>
              <a:rPr lang="pl-PL" dirty="0">
                <a:latin typeface="Cambria"/>
                <a:ea typeface="Calibri"/>
                <a:cs typeface="Times New Roman"/>
              </a:rPr>
              <a:t>, na jaki decyzja zostaje wydana;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warunki oraz zakres wykorzystywania dostępu do infrastruktury kolejowej.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6.  Decyzja o przyznaniu otwartego dostępu jest wydawana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okres nieprzekraczający 5 lat.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7.  Prezes UTK </a:t>
            </a:r>
            <a:r>
              <a:rPr lang="pl-PL" b="1" dirty="0">
                <a:latin typeface="Cambria"/>
                <a:ea typeface="Calibri"/>
                <a:cs typeface="Times New Roman"/>
              </a:rPr>
              <a:t>dokonuje okresowej</a:t>
            </a:r>
            <a:r>
              <a:rPr lang="pl-PL" dirty="0">
                <a:latin typeface="Cambria"/>
                <a:ea typeface="Calibri"/>
                <a:cs typeface="Times New Roman"/>
              </a:rPr>
              <a:t> kontroli działalności przewoźników kolejowych wykonujących usługę w ramach otwartego dostępu w zakresie warunków jej wykonywania określonych w decyzji o przyznaniu otwartego dostępu.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8.  Decyzja o przyznaniu otwartego dostępu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wygasa w przypadku likwidacji albo ogłoszenia upadłości aplikanta, któremu decyzja została wydana.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9.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Prezes UTK uchyla decyzję</a:t>
            </a:r>
            <a:r>
              <a:rPr lang="pl-PL" dirty="0">
                <a:latin typeface="Cambria"/>
                <a:ea typeface="Calibri"/>
                <a:cs typeface="Times New Roman"/>
              </a:rPr>
              <a:t> o przyznaniu otwartego dostępu w przypadku: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wystąpienia rażącego naruszenia warunków określonych w tej decyzji;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zaprzestania wykonywania przewozów przez co najmniej 6 miesięcy z przyczyn leżących po stronie aplikanta.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 29c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475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Umowa o przydzielenie zdolności przepustowej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Aplikant nabywa prawo do składania wniosków o przydzielenie zdolności przepustowej po zawarciu z zarządcą umowy o przydzielenie zdolności przepustowej.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Umowa,</a:t>
            </a:r>
            <a:r>
              <a:rPr lang="pl-PL" dirty="0">
                <a:latin typeface="Cambria"/>
                <a:ea typeface="Calibri"/>
                <a:cs typeface="Times New Roman"/>
              </a:rPr>
              <a:t> o której mowa w ust.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określa w szczególności: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prawa i obowiązki zarządcy i aplikanta w odniesieniu do przydzielonej zdolności przepustowej;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sposób i terminy</a:t>
            </a:r>
            <a:r>
              <a:rPr lang="pl-PL" dirty="0">
                <a:latin typeface="Cambria"/>
                <a:ea typeface="Calibri"/>
                <a:cs typeface="Times New Roman"/>
              </a:rPr>
              <a:t> przekazywania zarządcy informacji o przewoźniku kolejowym uprawnionym do wykorzystania zdolności przepustowej, która zostanie przydzielona aplikantowi.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Zarządca może określić w umowie, o której mowa w ust. 1, wymagania dotyczące gwarancji finansowych na zabezpieczenie płatności</a:t>
            </a:r>
            <a:r>
              <a:rPr lang="pl-PL" dirty="0">
                <a:latin typeface="Cambria"/>
                <a:ea typeface="Calibri"/>
                <a:cs typeface="Times New Roman"/>
              </a:rPr>
              <a:t>. Wymagania te muszą być odpowiednie, przejrzyste i niedyskryminacyjne.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4.  W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zakresie kolejowych przewozów osób innych niż przewozy okazjonalne zarządca zawiera umowę o przydzielenie zdolności przepustowej w takim zakresie, w jakim aplikant zawarł umowę o świadczenie usług publicznych</a:t>
            </a:r>
            <a:r>
              <a:rPr lang="pl-PL" dirty="0">
                <a:latin typeface="Cambria"/>
                <a:ea typeface="Calibri"/>
                <a:cs typeface="Times New Roman"/>
              </a:rPr>
              <a:t>, przedstawił oświadczenie organizatora publicznego transportu kolejowego o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zamiarze objęcia pociągów umową o świadczenie usług </a:t>
            </a:r>
            <a:r>
              <a:rPr lang="pl-PL" b="1" dirty="0" smtClean="0">
                <a:latin typeface="Cambria"/>
                <a:ea typeface="Calibri"/>
                <a:cs typeface="Times New Roman"/>
              </a:rPr>
              <a:t>publicznych </a:t>
            </a:r>
            <a:r>
              <a:rPr lang="pl-PL" b="1" dirty="0">
                <a:latin typeface="Cambria"/>
                <a:ea typeface="Calibri"/>
                <a:cs typeface="Times New Roman"/>
              </a:rPr>
              <a:t>albo uzyskał decyzję o przyznaniu otwartego dostępu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29d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809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Decyzja w sprawie przydzielenia zdolności przepustowej</a:t>
            </a:r>
            <a:endParaRPr lang="pl-PL" sz="28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przypadku gdy aplikant i zarządca nie dojdą do porozumienia w zakresie postanowień umowy o przydzielenie zdolności przepustowej</a:t>
            </a:r>
            <a:r>
              <a:rPr lang="pl-PL" dirty="0">
                <a:latin typeface="Cambria"/>
                <a:ea typeface="Calibri"/>
                <a:cs typeface="Times New Roman"/>
              </a:rPr>
              <a:t>, Prezes UTK, na wniosek aplikanta, wydaje </a:t>
            </a:r>
            <a:r>
              <a:rPr lang="pl-PL" b="1" dirty="0">
                <a:latin typeface="Cambria"/>
                <a:ea typeface="Calibri"/>
                <a:cs typeface="Times New Roman"/>
              </a:rPr>
              <a:t>decyzję w sprawie przydzielenia zdolności przepustowej, która zastępuje umowę o przydzielenie zdolności przepustowej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Wniosek, o którym mowa w ust. 1, zawiera projekt umowy o przydzielenie zdolności przepustowej oraz aktualne stanowiska stron umowy, z zaznaczeniem tych części umowy, co do których strony nie doszły do porozumienia.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Prezes UTK wydaje decyzję w sprawie przydzielenia zdolności przepustowej, określając w niej warunki umowy ustalone przez strony oraz dokonując rozstrzygnięć w tych częściach, w których strony nie doszły do porozumienia.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4.  Decyzji, o której mowa w ust. 3,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nadaje się rygor natychmiastowej wykonalności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5.  Decyzja, o której mowa w ust. 3,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wygasa w przypadku zawarcia umowy o przydzielenie zdolności przepustowej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29e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809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Okres obowiązywania rocznego rozkładu jazdy pociągów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Zarządca przyjmuje wnioski o przydzielenie zdolności przepustowej na okres od północy w drugą sobotę grudnia do północy w drugą sobotę grudnia kolejnego roku, zwany dalej "okresem obowiązywania rocznego rozkładu jazdy pociągów".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Wniosek o przydzielenie zdolności przepustowej na więcej niż jednej sieci kolejowej aplikant składa do jednego z zarządców, których sieci wniosek dotyczy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Kopię wniosku, o którym mowa w ust. 2, zarządca, który go otrzymał, przekazuje do rozpatrzenia pozostałym zarządcom, których wniosek dotyczy.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4.  Zarządca, który otrzymał wniosek, o którym mowa w ust. 2, do czasu przydzielenia zdolności przepustowej,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współpracuje z pozostałymi zarządcami w imieniu aplikanta.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29f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80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Ustawy: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r>
              <a:rPr lang="pl-PL" sz="2800" b="1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sz="2800" dirty="0">
                <a:latin typeface="Cambria"/>
                <a:ea typeface="Calibri"/>
                <a:cs typeface="Times New Roman"/>
              </a:rPr>
              <a:t> – ustawa z dnia 16 grudnia 2010 r. o publicznym transporcie zbiorowym</a:t>
            </a:r>
            <a:endParaRPr lang="pl-PL" sz="2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sz="2800" b="1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pl-PL" sz="2800" b="1" dirty="0" err="1" smtClean="0">
                <a:latin typeface="Cambria"/>
                <a:ea typeface="Calibri"/>
                <a:cs typeface="Times New Roman"/>
              </a:rPr>
              <a:t>utk</a:t>
            </a:r>
            <a:r>
              <a:rPr lang="pl-PL" sz="2800" b="1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pl-PL" sz="2800" dirty="0">
                <a:latin typeface="Cambria"/>
                <a:ea typeface="Calibri"/>
                <a:cs typeface="Times New Roman"/>
              </a:rPr>
              <a:t>– ustawa z dnia 28 marca 2003 r. o transporcie kolejowym</a:t>
            </a:r>
            <a:endParaRPr lang="pl-PL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Roz</a:t>
            </a:r>
            <a:r>
              <a:rPr lang="pl-PL" dirty="0">
                <a:latin typeface="Cambria"/>
                <a:ea typeface="Calibri"/>
                <a:cs typeface="Times New Roman"/>
              </a:rPr>
              <a:t> – Rozporządzenie (WE) nr 1370/2007 Parlamentu Europejskiego i Rady z dnia 23 października 2007 r. dotyczące usług publicznych w zakresie kolejowego i drogowego transportu publicznego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0424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Przydzielenie zdolności przepustowej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</a:t>
            </a:r>
            <a:r>
              <a:rPr lang="pl-PL" b="1" dirty="0">
                <a:latin typeface="Cambria"/>
                <a:ea typeface="Calibri"/>
                <a:cs typeface="Times New Roman"/>
              </a:rPr>
              <a:t>.  Zarządca na podstawie otrzymanych wniosków przydziela zdolność przepustową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Zarządca na podstawie wniosku o przydzielenie trasy pociągu opracowuje rozkład jazdy pociągu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Zarządca ustala procedurę opracowania rocznego rozkładu jazdy pociągów. Na podstawie wniosków o przydzielenie trasy pociągu złożonych zgodnie z tą procedurą zarządca opracowuje roczny rozkład jazdy pociągów.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przypadku ujawnienia odcinka linii kolejowej o niewystarczającej zdolności przepustowej zarządca niezwłocznie powiadamia o tym Prezesa UTK oraz aplikantów, którzy wnioskowali o przydzielenie zdolności przepustowej na tym odcinku linii kolejowej</a:t>
            </a:r>
            <a:r>
              <a:rPr lang="pl-PL" dirty="0">
                <a:latin typeface="Cambria"/>
                <a:ea typeface="Calibri"/>
                <a:cs typeface="Times New Roman"/>
              </a:rPr>
              <a:t>. Obowiązek powiadomienia występuje również w przypadku ujawnienia odcinka linii kolejowej, na którym zarządca przewiduje wystąpienie niewystarczającej zdolności przepustowej w kolejnym rocznym rozkładzie jazdy pociągów.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30 ust. 1-4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809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Opracowanie i zmiana rocznego rozkładu jazdy pociągów – cz. 1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Przez niewystarczającą zdolność przepustową, o której mowa w ust. 4, rozumie się popyt na zdolność przepustową odcinka linii kolejowej, który nie może być w pełni zaspokojony w danym okresie czasu</a:t>
            </a:r>
            <a:r>
              <a:rPr lang="pl-PL" dirty="0">
                <a:latin typeface="Cambria"/>
                <a:ea typeface="Calibri"/>
                <a:cs typeface="Times New Roman"/>
              </a:rPr>
              <a:t>, nawet po dokonaniu koordynacji różnych wniosków o przydzielenie zdolności przepustowej.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6</a:t>
            </a:r>
            <a:r>
              <a:rPr lang="pl-PL" b="1" dirty="0">
                <a:latin typeface="Cambria"/>
                <a:ea typeface="Calibri"/>
                <a:cs typeface="Times New Roman"/>
              </a:rPr>
              <a:t>.  Zarządca</a:t>
            </a:r>
            <a:r>
              <a:rPr lang="pl-PL" dirty="0">
                <a:latin typeface="Cambria"/>
                <a:ea typeface="Calibri"/>
                <a:cs typeface="Times New Roman"/>
              </a:rPr>
              <a:t>, w terminie 6 miesięcy od dnia powiadomienia, o którym mowa w ust. 4,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jest obowiązany dokonać analizy zdolności przepustowej odcinka linii kolejowej o niewystarczającej zdolności przepustowej i przedłożyć jej wyniki Prezesowi UTK.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7.  Zarządca, w terminie 6 miesięcy od dnia przedłożenia wyników analizy zdolności przepustowej, po konsultacjach z przewoźnikami wykonującymi przewozy na odcinku linii kolejowej, którego analiza dotyczy,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opracowuje plan powiększenia zdolności przepustowej i przedkłada go Prezesowi UTK.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30 ust. 5-7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809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Opracowanie i zmiana rocznego rozkładu jazdy pociągów – cz. 2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8.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 opracowaniu rocznego rozkładu jazdy pociągów zarządca, na wniosek aplikanta</a:t>
            </a:r>
            <a:r>
              <a:rPr lang="pl-PL" dirty="0">
                <a:latin typeface="Cambria"/>
                <a:ea typeface="Calibri"/>
                <a:cs typeface="Times New Roman"/>
              </a:rPr>
              <a:t>: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może przydzielić </a:t>
            </a:r>
            <a:r>
              <a:rPr lang="pl-PL" b="1" dirty="0">
                <a:latin typeface="Cambria"/>
                <a:ea typeface="Calibri"/>
                <a:cs typeface="Times New Roman"/>
              </a:rPr>
              <a:t>dodatkową zdolność przepustową;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może </a:t>
            </a:r>
            <a:r>
              <a:rPr lang="pl-PL" b="1" dirty="0">
                <a:latin typeface="Cambria"/>
                <a:ea typeface="Calibri"/>
                <a:cs typeface="Times New Roman"/>
              </a:rPr>
              <a:t>zmodyfikować przydzieloną zdolność przepustową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przyjmuje </a:t>
            </a:r>
            <a:r>
              <a:rPr lang="pl-PL" b="1" dirty="0">
                <a:latin typeface="Cambria"/>
                <a:ea typeface="Calibri"/>
                <a:cs typeface="Times New Roman"/>
              </a:rPr>
              <a:t>rezygnację z przydzielonej zdolności przepustowej.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9.  Wniosek, o którym mowa w ust. 8, </a:t>
            </a:r>
            <a:r>
              <a:rPr lang="pl-PL" b="1" dirty="0">
                <a:latin typeface="Cambria"/>
                <a:ea typeface="Calibri"/>
                <a:cs typeface="Times New Roman"/>
              </a:rPr>
              <a:t>dotyczący pociągu realizującego przewozy kolejowe osób, zwanego dalej "pociągiem pasażerskim":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którego rozkład jazdy ma zostać podany do publicznej wiadomości, aplikant składa w terminie określonym przez zarządcę, nie późniejszym niż 40 dni przed wnioskowanym terminem przejazdu;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realizującego przewóz okazjonalny, aplikant składa co najmniej 7 dni przed wnioskowanym terminem przejazdu.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30 ust. 8-9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809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Opracowanie i zmiana rocznego rozkładu jazdy pociągów – cz. 3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10.  W przypadku gdy aplikant złoży wniosek o przydzielenie trasy pociągu w terminie późniejszym niż 5 dni przed planowym uruchomieniem pociągu, zarządca może opracować uproszczony rozkład jazdy pociągu, określający godzinę odjazdu pociągu ze stacji początkowej oraz czas przejazdu pociągu bez uwzględnienia czasu postojów wynikających z ruchu innych pociągów.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Zarządca informuje aplikanta o przydzielonej zdolności przepustowej przez określenie rozkładu jazdy pociągu, uproszczonego rozkładu jazdy pociągu lub przedziału czasu, w którym przewoźnik kolejowy wskazany przez aplikanta może korzystać z infrastruktury kolejowej.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12.  Zarządca może określić terminy zmiany rozkładu jazdy pociągów. Zmiany rozkładu jazdy pociągów są wprowadzane nie częściej niż co 30 dni.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13.  Zarządca nie ujawnia informacji dostarczanych mu w trakcie procesu przydzielania zdolności przepustowej stanowiących tajemnicę przedsiębiorstwa.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30 ust. 10-13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809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Skarga do Prezesa UTK na odmowę przydzielenia zdolności przepustowej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przypadku gdy zarządca odmówi rozpatrzenia wniosku o przydzielenie zdolności przepustowej lub odmówi przydzielenia zdolności przepustowej, aplikant może złożyć skargę do Prezesa UTK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Prezes UTK stwierdza, w drodze decyzji, że odmowa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której mowa w ust.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nie wymaga żadnych zmian, wymaga modyfikacji albo cofnięcia.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Zarządca dokonuje modyfikacji odmowy albo cofa odmowę zgodnie z wytycznymi określonymi przez Prezesa UTK w decyzji, o której mowa w ust. 2.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30a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8094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Zakaz przekazania zdolności przepustowej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Zdolność przepustowa przydzielona aplikantowi nie może być przekazana innemu aplikantowi.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Zdolność przepustowa przydzielona aplikantowi, </a:t>
            </a:r>
            <a:r>
              <a:rPr lang="pl-PL" b="1" dirty="0">
                <a:latin typeface="Cambria"/>
                <a:ea typeface="Calibri"/>
                <a:cs typeface="Times New Roman"/>
              </a:rPr>
              <a:t>który nie jest przewoźnikiem kolejowym, nie może być wykorzystana do realizacji innego rodzaju przewozów, niż wskazany we wniosku o przydzielenie zdolności przepustowej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Aplikant może wskazać różnych przewoźników kolejowych uprawnionych do wykorzystania zdolności przepustowej przydzielonej na podstawie poszczególnych wniosków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Aplikant, który jest przewoźnikiem kolejowym, nie może wskazać innego przewoźnika kolejowego do wykorzystania przydzielonej mu zdolności przepustowej.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30b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9340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Umowa o wykorzystanie zdolności przepustowej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Zarządca przedstawia przewoźnikowi kolejowemu wskazanemu przez aplikanta, w terminie uzgodnionym z aplikantem</a:t>
            </a:r>
            <a:r>
              <a:rPr lang="pl-PL" b="1" dirty="0">
                <a:latin typeface="Cambria"/>
                <a:ea typeface="Calibri"/>
                <a:cs typeface="Times New Roman"/>
              </a:rPr>
              <a:t>, projekt umowy o wykorzystanie zdolności przepustowej.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Przewoźnik kolejowy nabywa prawo do wykorzystania przydzielonej aplikantowi zdolności przepustowej po zawarciu z zarządcą umowy o wykorzystanie zdolności przepustowej.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Umowa, o której mowa w ust. 2, określa w szczególności prawa i obowiązki zarządcy i przewoźnika kolejowego w odniesieniu do przydzielonej zdolności przepustowej oraz sposób i warunki jej wykorzystania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4.  Zarządca może określić w umowie, o której mowa w ust. 2,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wymagania dotyczące gwarancji finansowych na zabezpieczenie płatności. </a:t>
            </a:r>
            <a:r>
              <a:rPr lang="pl-PL" dirty="0">
                <a:latin typeface="Cambria"/>
                <a:ea typeface="Calibri"/>
                <a:cs typeface="Times New Roman"/>
              </a:rPr>
              <a:t>Wymagania te muszą być odpowiednie, przejrzyste i niedyskryminacyjne.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5.  Umowa, o której mowa w ust. 2, zawierana jest na okres nie dłuższy niż okres obowiązywania rocznego rozkładu jazdy pociągów.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6.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Rozwiązanie umowy o wykorzystanie zdolności przepustowej wymaga zgody Prezesa UTK, udzielonej w drodze decyzji.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7.  Decyzję, o której mowa w ust. 6,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wydaje się w terminie miesiąca od dnia wpływu wniosku do Prezesa UTK i nadaje się jej rygor natychmiastowej wykonalności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30c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93404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Decyzja o wykorzystaniu zdolności przepustowej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W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przypadku gdy przewoźnik i zarządca nie dojdą do porozumienia w zakresie postanowień umowy o wykorzystanie zdolności przepustowej</a:t>
            </a:r>
            <a:r>
              <a:rPr lang="pl-PL" dirty="0">
                <a:latin typeface="Cambria"/>
                <a:ea typeface="Calibri"/>
                <a:cs typeface="Times New Roman"/>
              </a:rPr>
              <a:t>, Prezes UTK, na wniosek zarządcy lub przewoźnika kolejowego,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wydaje decyzję w sprawie wykorzystania zdolności </a:t>
            </a:r>
            <a:r>
              <a:rPr lang="pl-PL" b="1" dirty="0" smtClean="0">
                <a:latin typeface="Cambria"/>
                <a:ea typeface="Calibri"/>
                <a:cs typeface="Times New Roman"/>
              </a:rPr>
              <a:t>przepustowej</a:t>
            </a:r>
            <a:r>
              <a:rPr lang="pl-PL" b="1" dirty="0">
                <a:latin typeface="Cambria"/>
                <a:ea typeface="Calibri"/>
                <a:cs typeface="Times New Roman"/>
              </a:rPr>
              <a:t>, która zastępuje umowę o wykorzystanie zdolności przepustowej.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Wniosek, o którym mowa w ust.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zawiera projekt umowy o wykorzystanie zdolności przepustowej oraz aktualne stanowiska stron, z zaznaczeniem tych części umowy, co do których strony nie doszły do porozumienia.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Prezes UTK wydaje decyzję w sprawie wykorzystania zdolności przepustowej, określając w niej warunki umowy ustalone przez strony oraz dokonując rozstrzygnięć w tych częściach, w których strony nie doszły do porozumienia.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Decyzji, o której mowa w ust. 3, nadaje się rygor natychmiastowej wykonalności.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5.  Decyzja, o której mowa w ust. 3,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wygasa w przypadku zawarcia umowy o wykorzystanie zdolności przepustowej.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30d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9340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Podanie do publicznej wiadomości rozkładu jazdy pociągów pasażerskich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</a:t>
            </a:r>
            <a:r>
              <a:rPr lang="pl-PL" b="1" dirty="0">
                <a:latin typeface="Cambria"/>
                <a:ea typeface="Calibri"/>
                <a:cs typeface="Times New Roman"/>
              </a:rPr>
              <a:t>.  Zarządca podaje do publicznej wiadomości rozkład jazdy pociągów pasażerskich w formie ogłoszenia na swojej stronie internetowej nie później niż w terminie 21 dni przed dniem jego wejścia w życie.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Zarządca nie później niż w terminie 21 dni przed dniem wejścia w życie rozkładu jazdy pociągów pasażerskich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przekazuje go w postaci elektronicznej właściwym operatorom stacji pasażerskich.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Operator stacji pasażerskiej</a:t>
            </a:r>
            <a:r>
              <a:rPr lang="pl-PL" dirty="0">
                <a:latin typeface="Cambria"/>
                <a:ea typeface="Calibri"/>
                <a:cs typeface="Times New Roman"/>
              </a:rPr>
              <a:t> podaje do publicznej wiadomości w formie ogłoszeń w miejscu powszechnie dostępnym w budynku dworca kolejowego oraz na peronach lub przy drogach dojścia do peronów </a:t>
            </a:r>
            <a:r>
              <a:rPr lang="pl-PL" b="1" dirty="0">
                <a:latin typeface="Cambria"/>
                <a:ea typeface="Calibri"/>
                <a:cs typeface="Times New Roman"/>
              </a:rPr>
              <a:t>rozkład jazdy pociągów pasażerskich zatrzymujących się na tej stacji obowiązujący do kolejnej planowanej jego zmiany, nie później niż w terminie 10 dni przed dniem jego wejścia w życie.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4.  Przepisy ust. 1-3 stosuje się odpowiednio do zmian rozkładu jazdy pociągów pasażerskich.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5.  Przepisów ust. 1-4 nie stosuje się do rozkładu jazdy pociągu pasażerskiego, dla którego aplikant we wniosku o przydzielenie trasy pociągu określił, że rozkład jazdy pociągu nie jest podawany do publicznej wiadomości.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30e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93404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Monitorowanie </a:t>
            </a:r>
            <a:r>
              <a:rPr lang="pl-PL" b="1" dirty="0">
                <a:latin typeface="Cambria"/>
                <a:ea typeface="Calibri"/>
                <a:cs typeface="Times New Roman"/>
              </a:rPr>
              <a:t>punktualności pociągów</a:t>
            </a:r>
            <a:endParaRPr lang="pl-PL" sz="28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Zarządca monitoruje punktualność pociągów.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Zarządca, w uzgodnieniu z przewoźnikami kolejowymi, </a:t>
            </a:r>
            <a:r>
              <a:rPr lang="pl-PL" b="1" dirty="0">
                <a:latin typeface="Cambria"/>
                <a:ea typeface="Calibri"/>
                <a:cs typeface="Times New Roman"/>
              </a:rPr>
              <a:t>ustala wielkość opóźnień pociągów z podziałem na ich przyczyny.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Przewoźnik kolejowy lub zarządca, </a:t>
            </a:r>
            <a:r>
              <a:rPr lang="pl-PL" b="1" dirty="0">
                <a:latin typeface="Cambria"/>
                <a:ea typeface="Calibri"/>
                <a:cs typeface="Times New Roman"/>
              </a:rPr>
              <a:t>który powoduje opóźnienie pociągu, wypłaca przewoźnikowi kolejowemu, którego pociąg został opóźniony, rekompensatę.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Zarządca opracowuje plan minimalizowania zakłóceń i poprawy wyników sieci kolejowej, zwany dalej "planem wykonania</a:t>
            </a:r>
            <a:r>
              <a:rPr lang="pl-PL" dirty="0">
                <a:latin typeface="Cambria"/>
                <a:ea typeface="Calibri"/>
                <a:cs typeface="Times New Roman"/>
              </a:rPr>
              <a:t>". Zarządca uzgadnia z przewoźnikami kolejowymi szczegóły planu wykonania, w tym: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 1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wielkość opóźnienia pociągu</a:t>
            </a:r>
            <a:r>
              <a:rPr lang="pl-PL" dirty="0">
                <a:latin typeface="Cambria"/>
                <a:ea typeface="Calibri"/>
                <a:cs typeface="Times New Roman"/>
              </a:rPr>
              <a:t>, dla której uznaje się, że pociąg kursuje planowo;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 2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r>
              <a:rPr lang="pl-PL" b="1" dirty="0">
                <a:latin typeface="Cambria"/>
                <a:ea typeface="Calibri"/>
                <a:cs typeface="Times New Roman"/>
              </a:rPr>
              <a:t>oczekiwany, procentowy udział liczby pociągów przewoźnika kolejowego, które nie zostaną opóźnione z jego winy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 3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wysokość rekompensat</a:t>
            </a:r>
            <a:r>
              <a:rPr lang="pl-PL" dirty="0">
                <a:latin typeface="Cambria"/>
                <a:ea typeface="Calibri"/>
                <a:cs typeface="Times New Roman"/>
              </a:rPr>
              <a:t> należnych z tytułu opóźnienia pociągu, sposób ustalenia podmiotu wypłacającego rekompensatę oraz podmiotu uprawnionego do otrzymania rekompensaty.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Zarządca koordynuje wypłacanie rekompensat, o których mowa w ust. 4 pkt 3.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6.  Zarządca publikuje raz do roku na swojej stronie internetowej średni roczny poziom wyników osiągnięty przez przewoźników kolejowych w oparciu o główne parametry ustalone w ramach planu wykonania.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7.  Przepisów ust. 1-6 nie stosuje się do pociągów uruchomionych na podstawie wniosków o przydzielenie tras pociągów, o których mowa w art. 30 ust. 10.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30f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934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Zakres przedmiotowy ustawy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Ustawa </a:t>
            </a:r>
            <a:r>
              <a:rPr lang="pl-PL" b="1" dirty="0">
                <a:latin typeface="Cambria"/>
                <a:ea typeface="Calibri"/>
                <a:cs typeface="Times New Roman"/>
              </a:rPr>
              <a:t>określa zasady organizacji i funkcjonowania regularnego przewozu</a:t>
            </a:r>
            <a:r>
              <a:rPr lang="pl-PL" dirty="0">
                <a:latin typeface="Cambria"/>
                <a:ea typeface="Calibri"/>
                <a:cs typeface="Times New Roman"/>
              </a:rPr>
              <a:t> osób w publicznym transporcie zbiorowym realizowanego na terytorium Rzeczypospolitej Polskiej oraz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strefie transgranicznej</a:t>
            </a:r>
            <a:r>
              <a:rPr lang="pl-PL" dirty="0">
                <a:latin typeface="Cambria"/>
                <a:ea typeface="Calibri"/>
                <a:cs typeface="Times New Roman"/>
              </a:rPr>
              <a:t>, w transporcie </a:t>
            </a:r>
            <a:r>
              <a:rPr lang="pl-PL" b="1" dirty="0">
                <a:latin typeface="Cambria"/>
                <a:ea typeface="Calibri"/>
                <a:cs typeface="Times New Roman"/>
              </a:rPr>
              <a:t>drogowym, kolejowym, innym szynowym, linowym, </a:t>
            </a:r>
            <a:r>
              <a:rPr lang="pl-PL" b="1" dirty="0" err="1">
                <a:latin typeface="Cambria"/>
                <a:ea typeface="Calibri"/>
                <a:cs typeface="Times New Roman"/>
              </a:rPr>
              <a:t>linowo-terenowym</a:t>
            </a:r>
            <a:r>
              <a:rPr lang="pl-PL" b="1" dirty="0">
                <a:latin typeface="Cambria"/>
                <a:ea typeface="Calibri"/>
                <a:cs typeface="Times New Roman"/>
              </a:rPr>
              <a:t>, morskim oraz w żegludze śródlądowej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Ustawa określa także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zasady finansowania regularnego przewozu</a:t>
            </a:r>
            <a:r>
              <a:rPr lang="pl-PL" dirty="0">
                <a:latin typeface="Cambria"/>
                <a:ea typeface="Calibri"/>
                <a:cs typeface="Times New Roman"/>
              </a:rPr>
              <a:t> osób w publicznym transporcie zbiorowym, w zakresie przewozów </a:t>
            </a:r>
            <a:r>
              <a:rPr lang="pl-PL" b="1" dirty="0">
                <a:latin typeface="Cambria"/>
                <a:ea typeface="Calibri"/>
                <a:cs typeface="Times New Roman"/>
              </a:rPr>
              <a:t>o charakterze użyteczności publicznej, realizowanego na terytorium Rzeczypospolitej Polskiej w transporcie, o którym mowa w ust. 1.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przewóz o charakterze użyteczności publicznej</a:t>
            </a:r>
            <a:r>
              <a:rPr lang="pl-PL" dirty="0">
                <a:latin typeface="Cambria"/>
                <a:ea typeface="Calibri"/>
                <a:cs typeface="Times New Roman"/>
              </a:rPr>
              <a:t> -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powszechnie dostępna usługa</a:t>
            </a:r>
            <a:r>
              <a:rPr lang="pl-PL" dirty="0">
                <a:latin typeface="Cambria"/>
                <a:ea typeface="Calibri"/>
                <a:cs typeface="Times New Roman"/>
              </a:rPr>
              <a:t> w zakresie publicznego transportu zbiorowego wykonywana przez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operatora publicznego transportu zbiorowego w celu bieżącego i nieprzerwanego</a:t>
            </a:r>
            <a:r>
              <a:rPr lang="pl-PL" dirty="0">
                <a:latin typeface="Cambria"/>
                <a:ea typeface="Calibri"/>
                <a:cs typeface="Times New Roman"/>
              </a:rPr>
              <a:t> zaspokajania potrzeb przewozowych społeczności na danym obszarze;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4 ust. 1 pkt. 12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4758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Procedury rozwiązywania sporów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Zarządca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opracowuje procedury rozwiązywania sporów</a:t>
            </a:r>
            <a:r>
              <a:rPr lang="pl-PL" dirty="0">
                <a:latin typeface="Cambria"/>
                <a:ea typeface="Calibri"/>
                <a:cs typeface="Times New Roman"/>
              </a:rPr>
              <a:t> dotyczących przydzielania zdolności przepustowej oraz planu wykonania zapewniające bezstronność w odniesieniu do biorących w nim udział stron oraz umożliwiające rozwiązanie sporu w terminie 10 dni roboczych.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30g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93404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800" b="1" dirty="0" smtClean="0"/>
          </a:p>
          <a:p>
            <a:pPr marL="0" indent="0" algn="ctr">
              <a:buNone/>
            </a:pPr>
            <a:r>
              <a:rPr lang="pl-PL" sz="6600" b="1" dirty="0" smtClean="0"/>
              <a:t>Dziękuję za uwagę </a:t>
            </a:r>
            <a:endParaRPr lang="pl-PL" sz="6600" b="1" dirty="0"/>
          </a:p>
        </p:txBody>
      </p:sp>
    </p:spTree>
    <p:extLst>
      <p:ext uri="{BB962C8B-B14F-4D97-AF65-F5344CB8AC3E}">
        <p14:creationId xmlns:p14="http://schemas.microsoft.com/office/powerpoint/2010/main" val="103934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Wyłączenia stosowania ustawy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Przepisów ustawy nie stosuje</a:t>
            </a:r>
            <a:r>
              <a:rPr lang="pl-PL" dirty="0"/>
              <a:t> się do regularnego przewozu osób realizowanego w:</a:t>
            </a:r>
          </a:p>
          <a:p>
            <a:pPr marL="0" indent="0">
              <a:buNone/>
            </a:pPr>
            <a:r>
              <a:rPr lang="pl-PL" dirty="0"/>
              <a:t>1) międzynarodowym transporcie drogowym;</a:t>
            </a:r>
          </a:p>
          <a:p>
            <a:pPr marL="0" indent="0">
              <a:buNone/>
            </a:pPr>
            <a:r>
              <a:rPr lang="pl-PL" dirty="0"/>
              <a:t>2) międzynarodowym transporcie morskim;</a:t>
            </a:r>
          </a:p>
          <a:p>
            <a:pPr marL="0" indent="0">
              <a:buNone/>
            </a:pPr>
            <a:r>
              <a:rPr lang="pl-PL" dirty="0"/>
              <a:t>3) międzynarodowej żegludze śródlądowej;</a:t>
            </a:r>
          </a:p>
          <a:p>
            <a:pPr marL="0" indent="0">
              <a:buNone/>
            </a:pPr>
            <a:r>
              <a:rPr lang="pl-PL" dirty="0"/>
              <a:t>4) celach turystycznych.</a:t>
            </a:r>
          </a:p>
          <a:p>
            <a:pPr marL="0" indent="0">
              <a:buNone/>
            </a:pPr>
            <a:r>
              <a:rPr lang="pl-PL" dirty="0"/>
              <a:t>(art. 2 </a:t>
            </a:r>
            <a:r>
              <a:rPr lang="pl-PL" dirty="0" err="1"/>
              <a:t>utz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47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/>
              <a:t>ORGANIZATOR PUBLICZNEGO TRANSPORTU ZBIOROWEGO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organizator publicznego transportu zbiorowego</a:t>
            </a:r>
            <a:r>
              <a:rPr lang="pl-PL" dirty="0"/>
              <a:t> - właściwa jednostka samorządu terytorialnego albo minister właściwy do spraw transportu, zapewniający funkcjonowanie publicznego transportu zbiorowego na danym obszarze; organizator publicznego transportu zbiorowego jest "właściwym organem", o którym mowa w przepisach rozporządzenia (WE) nr 1370/2007;</a:t>
            </a:r>
          </a:p>
          <a:p>
            <a:pPr marL="0" indent="0">
              <a:buNone/>
            </a:pPr>
            <a:r>
              <a:rPr lang="pl-PL" dirty="0"/>
              <a:t>(art. 4 ust. 1 pkt. 9 </a:t>
            </a:r>
            <a:r>
              <a:rPr lang="pl-PL" dirty="0" err="1"/>
              <a:t>utz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47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b="1" dirty="0"/>
              <a:t>Podmioty publiczne będące organizatorem – cz. 1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1.  Organizatorem publicznego transportu zbiorowego, zwanym dalej "organizatorem", właściwym ze względu na obszar działania lub zasięg przewozów, jest:</a:t>
            </a:r>
          </a:p>
          <a:p>
            <a:pPr marL="0" indent="0">
              <a:buNone/>
            </a:pPr>
            <a:r>
              <a:rPr lang="pl-PL" dirty="0"/>
              <a:t>1) </a:t>
            </a:r>
            <a:r>
              <a:rPr lang="pl-PL" b="1" dirty="0"/>
              <a:t>gmina: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    a</a:t>
            </a:r>
            <a:r>
              <a:rPr lang="pl-PL" dirty="0"/>
              <a:t>) na linii komunikacyjnej albo sieci komunikacyjnej </a:t>
            </a:r>
            <a:r>
              <a:rPr lang="pl-PL" b="1" dirty="0"/>
              <a:t>w gminnych przewozach pasażerskich,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    b</a:t>
            </a:r>
            <a:r>
              <a:rPr lang="pl-PL" dirty="0"/>
              <a:t>) której powierzono zadanie organizacji publicznego transportu zbiorowego na </a:t>
            </a:r>
            <a:r>
              <a:rPr lang="pl-PL" b="1" dirty="0"/>
              <a:t>mocy </a:t>
            </a:r>
            <a:r>
              <a:rPr lang="pl-PL" b="1" dirty="0" smtClean="0"/>
              <a:t>porozumienia między </a:t>
            </a:r>
            <a:r>
              <a:rPr lang="pl-PL" b="1" dirty="0"/>
              <a:t>gminami</a:t>
            </a:r>
            <a:r>
              <a:rPr lang="pl-PL" dirty="0"/>
              <a:t> - na linii komunikacyjnej albo sieci komunikacyjnej w gminnych przewozach pasażerskich, </a:t>
            </a:r>
            <a:r>
              <a:rPr lang="pl-PL" b="1" dirty="0"/>
              <a:t>na obszarze gmin, które zawarły porozumienie;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2) </a:t>
            </a:r>
            <a:r>
              <a:rPr lang="pl-PL" b="1" dirty="0"/>
              <a:t>związek międzygminny</a:t>
            </a:r>
            <a:r>
              <a:rPr lang="pl-PL" dirty="0"/>
              <a:t> - na linii komunikacyjnej albo sieci komunikacyjnej w gminnych </a:t>
            </a:r>
            <a:r>
              <a:rPr lang="pl-PL" dirty="0" smtClean="0"/>
              <a:t>przewozach pasażerskich</a:t>
            </a:r>
            <a:r>
              <a:rPr lang="pl-PL" dirty="0"/>
              <a:t>, </a:t>
            </a:r>
            <a:r>
              <a:rPr lang="pl-PL" b="1" dirty="0"/>
              <a:t>na obszarze gmin tworzących związek międzygminny;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3) </a:t>
            </a:r>
            <a:r>
              <a:rPr lang="pl-PL" b="1" dirty="0"/>
              <a:t>powiat: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    a</a:t>
            </a:r>
            <a:r>
              <a:rPr lang="pl-PL" dirty="0"/>
              <a:t>) na linii komunikacyjnej albo sieci komunikacyjnej </a:t>
            </a:r>
            <a:r>
              <a:rPr lang="pl-PL" b="1" dirty="0"/>
              <a:t>w powiatowych przewozach pasażerskich,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     b</a:t>
            </a:r>
            <a:r>
              <a:rPr lang="pl-PL" dirty="0"/>
              <a:t>) któremu powierzono zadanie organizacji publicznego transportu zbiorowego </a:t>
            </a:r>
            <a:r>
              <a:rPr lang="pl-PL" b="1" dirty="0"/>
              <a:t>na mocy porozumienia między powiatami</a:t>
            </a:r>
            <a:r>
              <a:rPr lang="pl-PL" dirty="0"/>
              <a:t> - na linii komunikacyjnej albo sieci komunikacyjnej w powiatowych przewozach pasażerskich, </a:t>
            </a:r>
            <a:r>
              <a:rPr lang="pl-PL" b="1" dirty="0"/>
              <a:t>na obszarze powiatów, które zawarły porozumienie;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(art. 7 </a:t>
            </a:r>
            <a:r>
              <a:rPr lang="pl-PL" dirty="0" err="1"/>
              <a:t>utz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47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Podmioty publiczne będące organizatorem – cz. 2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związek powiatów</a:t>
            </a:r>
            <a:r>
              <a:rPr lang="pl-PL" dirty="0">
                <a:latin typeface="Cambria"/>
                <a:ea typeface="Calibri"/>
                <a:cs typeface="Times New Roman"/>
              </a:rPr>
              <a:t> - na linii komunikacyjnej albo sieci komunikacyjnej w powiatowych przewozach pasażerskich,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obszarze powiatów tworzących związek powiatów;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4a)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związek powiatowo-gminny </a:t>
            </a:r>
            <a:r>
              <a:rPr lang="pl-PL" dirty="0">
                <a:latin typeface="Cambria"/>
                <a:ea typeface="Calibri"/>
                <a:cs typeface="Times New Roman"/>
              </a:rPr>
              <a:t>na linii komunikacyjnej albo sieci komunikacyjnej w powiatowo-gminnych przewozach pasażerskich na obszarze</a:t>
            </a:r>
            <a:r>
              <a:rPr lang="pl-PL" b="1" dirty="0">
                <a:latin typeface="Cambria"/>
                <a:ea typeface="Calibri"/>
                <a:cs typeface="Times New Roman"/>
              </a:rPr>
              <a:t> gmin lub powiatów tworzących związek powiatowo-gminny;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4b)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związek metropolitalny:</a:t>
            </a:r>
            <a:endParaRPr lang="pl-PL" sz="2800" dirty="0">
              <a:ea typeface="Calibri"/>
              <a:cs typeface="Times New Roman"/>
            </a:endParaRPr>
          </a:p>
          <a:p>
            <a:pPr marL="467360" indent="0">
              <a:spcAft>
                <a:spcPts val="0"/>
              </a:spcAft>
              <a:buNone/>
              <a:tabLst>
                <a:tab pos="810260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a) na linii komunikacyjnej albo sieci komunikacyjnej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metropolitalnych przewozach pasażerskich,</a:t>
            </a:r>
            <a:endParaRPr lang="pl-PL" sz="2800" dirty="0">
              <a:ea typeface="Calibri"/>
              <a:cs typeface="Times New Roman"/>
            </a:endParaRPr>
          </a:p>
          <a:p>
            <a:pPr marL="467360" indent="0">
              <a:spcAft>
                <a:spcPts val="0"/>
              </a:spcAft>
              <a:buNone/>
              <a:tabLst>
                <a:tab pos="810260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b) któremu powierzono zadanie organizacji publicznego transportu zbiorowego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mocy porozumienia z jednostką samorządu terytorialnego;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województwo:</a:t>
            </a:r>
            <a:endParaRPr lang="pl-PL" sz="2800" dirty="0">
              <a:ea typeface="Calibri"/>
              <a:cs typeface="Times New Roman"/>
            </a:endParaRPr>
          </a:p>
          <a:p>
            <a:pPr marL="467360" indent="0">
              <a:spcAft>
                <a:spcPts val="0"/>
              </a:spcAft>
              <a:buNone/>
              <a:tabLst>
                <a:tab pos="810260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a) na linii komunikacyjnej albo sieci komunikacyjnej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wojewódzkich przewozach pasażerskich oraz w transporcie morskim,</a:t>
            </a:r>
            <a:endParaRPr lang="pl-PL" sz="2800" dirty="0">
              <a:ea typeface="Calibri"/>
              <a:cs typeface="Times New Roman"/>
            </a:endParaRPr>
          </a:p>
          <a:p>
            <a:pPr marL="467360" indent="0">
              <a:spcAft>
                <a:spcPts val="0"/>
              </a:spcAft>
              <a:buNone/>
              <a:tabLst>
                <a:tab pos="810260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b)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właściwe ze względu na najdłuższy odcinek planowanego przebiegu linii komunikacyjnej</a:t>
            </a:r>
            <a:r>
              <a:rPr lang="pl-PL" dirty="0">
                <a:latin typeface="Cambria"/>
                <a:ea typeface="Calibri"/>
                <a:cs typeface="Times New Roman"/>
              </a:rPr>
              <a:t>, w uzgodnieniu z województwami właściwymi ze względu na przebieg tej linii komunikacyjnej albo sieci komunikacyjnej - na linii komunikacyjnej albo sieci komunikacyjnej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międzywojewódzkich przewozach pasażerskich,</a:t>
            </a:r>
            <a:endParaRPr lang="pl-PL" sz="2800" dirty="0">
              <a:ea typeface="Calibri"/>
              <a:cs typeface="Times New Roman"/>
            </a:endParaRPr>
          </a:p>
          <a:p>
            <a:pPr marL="467360" indent="0">
              <a:spcAft>
                <a:spcPts val="0"/>
              </a:spcAft>
              <a:buNone/>
              <a:tabLst>
                <a:tab pos="810260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c) </a:t>
            </a:r>
            <a:r>
              <a:rPr lang="pl-PL" b="1" dirty="0">
                <a:latin typeface="Cambria"/>
                <a:ea typeface="Calibri"/>
                <a:cs typeface="Times New Roman"/>
              </a:rPr>
              <a:t>któremu powierzono zadanie organizacji publicznego transportu zbiorowego na mocy porozumienia między województwami</a:t>
            </a:r>
            <a:r>
              <a:rPr lang="pl-PL" dirty="0">
                <a:latin typeface="Cambria"/>
                <a:ea typeface="Calibri"/>
                <a:cs typeface="Times New Roman"/>
              </a:rPr>
              <a:t> właściwymi ze względu na planowany przebieg linii komunikacyjnej albo sieci komunikacyjnej - na linii komunikacyjnej albo sieci komunikacyjnej w </a:t>
            </a:r>
            <a:r>
              <a:rPr lang="pl-PL" b="1" dirty="0">
                <a:latin typeface="Cambria"/>
                <a:ea typeface="Calibri"/>
                <a:cs typeface="Times New Roman"/>
              </a:rPr>
              <a:t>wojewódzkich przewozach pasażerskich, na obszarze województw, które zawarły porozumienie;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6) </a:t>
            </a:r>
            <a:r>
              <a:rPr lang="pl-PL" b="1" dirty="0">
                <a:latin typeface="Cambria"/>
                <a:ea typeface="Calibri"/>
                <a:cs typeface="Times New Roman"/>
              </a:rPr>
              <a:t>minister właściwy do spraw transportu</a:t>
            </a:r>
            <a:r>
              <a:rPr lang="pl-PL" dirty="0">
                <a:latin typeface="Cambria"/>
                <a:ea typeface="Calibri"/>
                <a:cs typeface="Times New Roman"/>
              </a:rPr>
              <a:t> - na linii komunikacyjnej albo sieci komunikacyjnej w międzywojewódzkich i międzynarodowych przewozach pasażerskich w transporcie kolejowym.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475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Podmioty publiczne będące organizatorem – cz. 2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Jeżeli inny organizator byłby właściwy ze względu na obszar działania, a inny ze względu na zasięg przewozów, to właściwym organizatorem jest organizator, o którym mowa w ust. 1 pkt 1 lit. b, pkt 2, pkt 3 lit. b, pkt 4, 4a albo 4b;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Organizator, o którym mowa w ust. 1 pkt 1-5, jest organizatorem publicznego transportu zbiorowego realizowanego w strefie transgranicznej.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Określone w ustawie zadania organizatora, o którym mowa w ust. 1 pkt 1-5, wykonuje, w przypadku</a:t>
            </a:r>
            <a:r>
              <a:rPr lang="pl-PL" dirty="0">
                <a:latin typeface="Cambria"/>
                <a:ea typeface="Calibri"/>
                <a:cs typeface="Times New Roman"/>
              </a:rPr>
              <a:t>: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gminy - wójt, burmistrz albo prezydent miasta;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związku międzygminnego - zarząd związku międzygminnego;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miasta na prawach powiatu - prezydent miasta na prawach powiatu;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4) powiatu - starosta;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5) związku powiatów - zarząd związku powiatów;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5a) związku powiatowo-gminnego - zarząd związku powiatowo-gminnego;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5b) związku metropolitalnego - zarząd związku metropolitalnego;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6) województwa - marszałek województwa.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47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transportowe - 1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Zadania organizatora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Do zadań organizatora należy: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planowanie rozwoju transportu;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organizowanie publicznego transportu zbiorowego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zarządzanie publicznym transportem zbiorowym.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8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4758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2033</Words>
  <Application>Microsoft Office PowerPoint</Application>
  <PresentationFormat>Pokaz na ekranie (4:3)</PresentationFormat>
  <Paragraphs>278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Motyw pakietu Office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  <vt:lpstr>Prawo transportowe - 1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transportowe - 1 </dc:title>
  <dc:creator>M a c i e k</dc:creator>
  <cp:lastModifiedBy>M a c i e k</cp:lastModifiedBy>
  <cp:revision>2</cp:revision>
  <dcterms:created xsi:type="dcterms:W3CDTF">2017-10-13T15:51:27Z</dcterms:created>
  <dcterms:modified xsi:type="dcterms:W3CDTF">2017-10-13T16:08:47Z</dcterms:modified>
</cp:coreProperties>
</file>