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  <p:sldId id="276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68" r:id="rId13"/>
    <p:sldId id="267" r:id="rId14"/>
    <p:sldId id="266" r:id="rId15"/>
    <p:sldId id="265" r:id="rId16"/>
    <p:sldId id="264" r:id="rId17"/>
    <p:sldId id="263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Prawo transportowe 2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PLAN ZRÓWNOWAŻONEGO ROZWOJU PUBLICZNEGO TRANSPORTU ZBIOROWEGO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1656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 transportowy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Treść planu transportowego – cz. 1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</a:t>
            </a:r>
            <a:r>
              <a:rPr lang="pl-PL" b="1" dirty="0">
                <a:latin typeface="Cambria"/>
                <a:ea typeface="Calibri"/>
                <a:cs typeface="Times New Roman"/>
              </a:rPr>
              <a:t>.  Plan transportowy określa w szczególności</a:t>
            </a:r>
            <a:r>
              <a:rPr lang="pl-PL" dirty="0">
                <a:latin typeface="Cambria"/>
                <a:ea typeface="Calibri"/>
                <a:cs typeface="Times New Roman"/>
              </a:rPr>
              <a:t>:</a:t>
            </a:r>
            <a:endParaRPr lang="pl-PL" sz="2800" dirty="0">
              <a:ea typeface="Calibri"/>
              <a:cs typeface="Times New Roman"/>
            </a:endParaRPr>
          </a:p>
          <a:p>
            <a:pPr marL="180340" indent="0">
              <a:spcAft>
                <a:spcPts val="0"/>
              </a:spcAft>
              <a:buNone/>
              <a:tabLst>
                <a:tab pos="270510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sieć komunikacyjną</a:t>
            </a:r>
            <a:r>
              <a:rPr lang="pl-PL" dirty="0">
                <a:latin typeface="Cambria"/>
                <a:ea typeface="Calibri"/>
                <a:cs typeface="Times New Roman"/>
              </a:rPr>
              <a:t>, na której jest planowane wykonywanie przewozów o charakterze użyteczności publicznej;</a:t>
            </a:r>
            <a:endParaRPr lang="pl-PL" sz="2800" dirty="0">
              <a:ea typeface="Calibri"/>
              <a:cs typeface="Times New Roman"/>
            </a:endParaRPr>
          </a:p>
          <a:p>
            <a:pPr marL="180340" indent="0">
              <a:spcAft>
                <a:spcPts val="0"/>
              </a:spcAft>
              <a:buNone/>
              <a:tabLst>
                <a:tab pos="270510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ocenę i prognozy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potrzeb przewozowych;</a:t>
            </a:r>
            <a:endParaRPr lang="pl-PL" sz="2800" dirty="0">
              <a:ea typeface="Calibri"/>
              <a:cs typeface="Times New Roman"/>
            </a:endParaRPr>
          </a:p>
          <a:p>
            <a:pPr marL="180340" indent="0">
              <a:spcAft>
                <a:spcPts val="0"/>
              </a:spcAft>
              <a:buNone/>
              <a:tabLst>
                <a:tab pos="270510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przewidywane finansowanie usług przewozowych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180340" indent="0">
              <a:spcAft>
                <a:spcPts val="0"/>
              </a:spcAft>
              <a:buNone/>
              <a:tabLst>
                <a:tab pos="270510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4)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preferencje dotyczące wyboru</a:t>
            </a:r>
            <a:r>
              <a:rPr lang="pl-PL" dirty="0">
                <a:latin typeface="Cambria"/>
                <a:ea typeface="Calibri"/>
                <a:cs typeface="Times New Roman"/>
              </a:rPr>
              <a:t> rodzaju środków transportu;</a:t>
            </a:r>
            <a:endParaRPr lang="pl-PL" sz="2800" dirty="0">
              <a:ea typeface="Calibri"/>
              <a:cs typeface="Times New Roman"/>
            </a:endParaRPr>
          </a:p>
          <a:p>
            <a:pPr marL="180340" indent="0">
              <a:spcAft>
                <a:spcPts val="0"/>
              </a:spcAft>
              <a:buNone/>
              <a:tabLst>
                <a:tab pos="270510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5)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zasady organizacji rynku przewozów;</a:t>
            </a:r>
            <a:endParaRPr lang="pl-PL" sz="2800" dirty="0">
              <a:ea typeface="Calibri"/>
              <a:cs typeface="Times New Roman"/>
            </a:endParaRPr>
          </a:p>
          <a:p>
            <a:pPr marL="180340" indent="0">
              <a:spcAft>
                <a:spcPts val="0"/>
              </a:spcAft>
              <a:buNone/>
              <a:tabLst>
                <a:tab pos="270510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6)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pożądany standard usług przewozowych</a:t>
            </a:r>
            <a:r>
              <a:rPr lang="pl-PL" dirty="0">
                <a:latin typeface="Cambria"/>
                <a:ea typeface="Calibri"/>
                <a:cs typeface="Times New Roman"/>
              </a:rPr>
              <a:t> w przewozach o charakterze użyteczności publicznej;</a:t>
            </a:r>
            <a:endParaRPr lang="pl-PL" sz="2800" dirty="0">
              <a:ea typeface="Calibri"/>
              <a:cs typeface="Times New Roman"/>
            </a:endParaRPr>
          </a:p>
          <a:p>
            <a:pPr marL="180340" indent="0">
              <a:spcAft>
                <a:spcPts val="0"/>
              </a:spcAft>
              <a:buNone/>
              <a:tabLst>
                <a:tab pos="270510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7)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przewidywany sposób organizowania systemu informacji dla pasażera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58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 transportowy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Treść planu transportowego – cz. 2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Przy opracowywaniu planu transportowego należy uwzględnić w szczególności</a:t>
            </a:r>
            <a:r>
              <a:rPr lang="pl-PL" dirty="0">
                <a:latin typeface="Cambria"/>
                <a:ea typeface="Calibri"/>
                <a:cs typeface="Times New Roman"/>
              </a:rPr>
              <a:t>:</a:t>
            </a:r>
            <a:endParaRPr lang="pl-PL" sz="2800" dirty="0">
              <a:ea typeface="Calibri"/>
              <a:cs typeface="Times New Roman"/>
            </a:endParaRPr>
          </a:p>
          <a:p>
            <a:pPr marL="7302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stan zagospodarowania przestrzennego</a:t>
            </a:r>
            <a:r>
              <a:rPr lang="pl-PL" dirty="0">
                <a:latin typeface="Cambria"/>
                <a:ea typeface="Calibri"/>
                <a:cs typeface="Times New Roman"/>
              </a:rPr>
              <a:t> oraz ustalenia odpowiednio:</a:t>
            </a:r>
            <a:endParaRPr lang="pl-PL" sz="2800" dirty="0">
              <a:ea typeface="Calibri"/>
              <a:cs typeface="Times New Roman"/>
            </a:endParaRPr>
          </a:p>
          <a:p>
            <a:pPr marL="36068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a) koncepcji przestrzennego zagospodarowania kraju,</a:t>
            </a:r>
            <a:endParaRPr lang="pl-PL" sz="2800" dirty="0">
              <a:ea typeface="Calibri"/>
              <a:cs typeface="Times New Roman"/>
            </a:endParaRPr>
          </a:p>
          <a:p>
            <a:pPr marL="36068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b) planu zagospodarowania przestrzennego województwa,</a:t>
            </a:r>
            <a:endParaRPr lang="pl-PL" sz="2800" dirty="0">
              <a:ea typeface="Calibri"/>
              <a:cs typeface="Times New Roman"/>
            </a:endParaRPr>
          </a:p>
          <a:p>
            <a:pPr marL="36068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c) studium uwarunkowań i kierunków zagospodarowania przestrzennego gminy,</a:t>
            </a:r>
            <a:endParaRPr lang="pl-PL" sz="2800" dirty="0">
              <a:ea typeface="Calibri"/>
              <a:cs typeface="Times New Roman"/>
            </a:endParaRPr>
          </a:p>
          <a:p>
            <a:pPr marL="36068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d) miejscowego planu zagospodarowania przestrzennego;</a:t>
            </a:r>
            <a:endParaRPr lang="pl-PL" sz="2800" dirty="0">
              <a:ea typeface="Calibri"/>
              <a:cs typeface="Times New Roman"/>
            </a:endParaRPr>
          </a:p>
          <a:p>
            <a:pPr marL="7302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sytuację społeczno-gospodarczą danego obszaru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7302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wpływ transportu na środowisko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7302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</a:t>
            </a:r>
            <a:r>
              <a:rPr lang="pl-PL" b="1" dirty="0">
                <a:latin typeface="Cambria"/>
                <a:ea typeface="Calibri"/>
                <a:cs typeface="Times New Roman"/>
              </a:rPr>
              <a:t>) potrzeby zrównoważonego rozwoju publicznego transportu zbiorowego</a:t>
            </a:r>
            <a:r>
              <a:rPr lang="pl-PL" dirty="0">
                <a:latin typeface="Cambria"/>
                <a:ea typeface="Calibri"/>
                <a:cs typeface="Times New Roman"/>
              </a:rPr>
              <a:t>, w szczególności potrzeby </a:t>
            </a:r>
            <a:r>
              <a:rPr lang="pl-PL" b="1" dirty="0">
                <a:latin typeface="Cambria"/>
                <a:ea typeface="Calibri"/>
                <a:cs typeface="Times New Roman"/>
              </a:rPr>
              <a:t>osób niepełnosprawnych i osób o ograniczonej zdolności ruchowej, w zakresie usług przewozowych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7302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potrzeby wynikające z kierunku polityki państwa</a:t>
            </a:r>
            <a:r>
              <a:rPr lang="pl-PL" dirty="0">
                <a:latin typeface="Cambria"/>
                <a:ea typeface="Calibri"/>
                <a:cs typeface="Times New Roman"/>
              </a:rPr>
              <a:t>, w zakresie linii komunikacyjnych w międzywojewódzkich i międzynarodowych przewozach pasażerskich;</a:t>
            </a:r>
            <a:endParaRPr lang="pl-PL" sz="2800" dirty="0">
              <a:ea typeface="Calibri"/>
              <a:cs typeface="Times New Roman"/>
            </a:endParaRPr>
          </a:p>
          <a:p>
            <a:pPr marL="7302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6) </a:t>
            </a:r>
            <a:r>
              <a:rPr lang="pl-PL" b="1" dirty="0">
                <a:latin typeface="Cambria"/>
                <a:ea typeface="Calibri"/>
                <a:cs typeface="Times New Roman"/>
              </a:rPr>
              <a:t>rentowność linii komunikacyjnych;</a:t>
            </a:r>
            <a:endParaRPr lang="pl-PL" sz="2800" dirty="0">
              <a:ea typeface="Calibri"/>
              <a:cs typeface="Times New Roman"/>
            </a:endParaRPr>
          </a:p>
          <a:p>
            <a:pPr marL="7302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7)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zakresie transportu kolejowego</a:t>
            </a:r>
            <a:r>
              <a:rPr lang="pl-PL" dirty="0">
                <a:latin typeface="Cambria"/>
                <a:ea typeface="Calibri"/>
                <a:cs typeface="Times New Roman"/>
              </a:rPr>
              <a:t> - dane dotyczące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przepustowości infrastruktury oraz standard jakości dostępu otrzymane od zarządcy infrastruktury kolejowej.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58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 transportowy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Treść planu transportowego – cz. 3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W przypadku opracowywania planu transportowego w zakresie transportu kolejowego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organizator występuje do zarządcy infrastruktury kolejowej z wnioskiem o przedstawienie informacji niezbędnych do opracowania projektu planu transportowego.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4.  Do planu transportowego opracowywanego przez ministra właściwego do spraw transportu nie mają zastosowania przepisy ust. 1 pkt 4 oraz ust. 2 pkt 1 lit. b-d.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Minister właściwy do spraw transportu określi, w drodze rozporządzenia, szczegółowy zakres planu transportowego z podziałem na część tekstową i graficzną, </a:t>
            </a:r>
            <a:r>
              <a:rPr lang="pl-PL" dirty="0">
                <a:latin typeface="Cambria"/>
                <a:ea typeface="Calibri"/>
                <a:cs typeface="Times New Roman"/>
              </a:rPr>
              <a:t>uwzględniając skalę opracowań kartograficznych, stosowane oznaczenia i nazewnictwo oraz rodzaj transportu, którym będzie wykonywany przewóz.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58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 transportowy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Procedura uchwalenia planu transportowego – cz. 1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Marszałek województwa przedstawia sejmikowi województwa do uchwalenia projekt planu transportowego: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uzgodniony z marszałkami sąsiednich województw</a:t>
            </a:r>
            <a:r>
              <a:rPr lang="pl-PL" dirty="0">
                <a:latin typeface="Cambria"/>
                <a:ea typeface="Calibri"/>
                <a:cs typeface="Times New Roman"/>
              </a:rPr>
              <a:t>,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zaopiniowany przez zarząd związku metropolitalnego</a:t>
            </a:r>
            <a:r>
              <a:rPr lang="pl-PL" dirty="0">
                <a:latin typeface="Cambria"/>
                <a:ea typeface="Calibri"/>
                <a:cs typeface="Times New Roman"/>
              </a:rPr>
              <a:t> położonego na terenie województwa, o ile jest utworzony,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zaopiniowany przez zarząd sąsiedniego związku powiatów lub związku powiatowo-gminnego</a:t>
            </a:r>
            <a:r>
              <a:rPr lang="pl-PL" dirty="0">
                <a:latin typeface="Cambria"/>
                <a:ea typeface="Calibri"/>
                <a:cs typeface="Times New Roman"/>
              </a:rPr>
              <a:t>, o ile jest utworzony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- w zakresie linii komunikacyjnych przebiegających na obszarach ich właściwości.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1a.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Zarząd związku metropolitalnego</a:t>
            </a:r>
            <a:r>
              <a:rPr lang="pl-PL" dirty="0">
                <a:latin typeface="Cambria"/>
                <a:ea typeface="Calibri"/>
                <a:cs typeface="Times New Roman"/>
              </a:rPr>
              <a:t> przedstawia zgromadzeniu związku metropolitalnego do uchwalenia projekt planu transportowego: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zaopiniowany przez marszałka właściwego województwa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uzgodniony ze starostą sąsiadujących powiatów, zarządem sąsiedniego związku powiatów lub związku powiatowo-gminneg</a:t>
            </a:r>
            <a:r>
              <a:rPr lang="pl-PL" dirty="0">
                <a:latin typeface="Cambria"/>
                <a:ea typeface="Calibri"/>
                <a:cs typeface="Times New Roman"/>
              </a:rPr>
              <a:t>o, o ile jest utworzony w zakresie linii komunikacyjnych przebiegających na obszarze ich właściwości.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58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 transportowy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Procedura uchwalenia planu transportowego – cz. 2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Starosta, zarząd związku powiatów lub zarząd związku powiatowo-gminnego</a:t>
            </a:r>
            <a:r>
              <a:rPr lang="pl-PL" dirty="0">
                <a:latin typeface="Cambria"/>
                <a:ea typeface="Calibri"/>
                <a:cs typeface="Times New Roman"/>
              </a:rPr>
              <a:t>, o ile jest utworzony, przedstawia odpowiednio radzie powiatu albo zgromadzeniu związku powiatów albo zgromadzeniu związku powiatowo-gminnego do uchwalenia projekt planu transportowego: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54038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uzgodniony ze starostą sąsiedniego powiatu, zarządem sąsiedniego związku metropolitalnego lub związku powiatów lub związku powiatowo-gminnego</a:t>
            </a:r>
            <a:r>
              <a:rPr lang="pl-PL" dirty="0">
                <a:latin typeface="Cambria"/>
                <a:ea typeface="Calibri"/>
                <a:cs typeface="Times New Roman"/>
              </a:rPr>
              <a:t>, o ile jest utworzony,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54038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zaopiniowany przez zarząd sąsiedniego związku międzygminnego</a:t>
            </a:r>
            <a:r>
              <a:rPr lang="pl-PL" dirty="0">
                <a:latin typeface="Cambria"/>
                <a:ea typeface="Calibri"/>
                <a:cs typeface="Times New Roman"/>
              </a:rPr>
              <a:t>, o ile jest utworzony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54038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- w zakresie linii komunikacyjnych przebiegających na obszarach ich właściwości.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58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 transportowy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Procedura uchwalenia planu transportowego – cz. 3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Wójt, burmistrz, prezydent miasta lub zarząd związku międzygminnego przedstawia odpowiednio radzie gminy albo zgromadzeniu związku międzygminnego do uchwalenia projekt planu transportowego </a:t>
            </a:r>
            <a:r>
              <a:rPr lang="pl-PL" b="1" dirty="0">
                <a:latin typeface="Cambria"/>
                <a:ea typeface="Calibri"/>
                <a:cs typeface="Times New Roman"/>
              </a:rPr>
              <a:t>uzgodniony z właściwymi organami sąsiednich gmin, zarządem sąsiadującego związku metropolitalnego, związku międzygminnego lub zarządem sąsiedniego związku powiatowo-gminnego</a:t>
            </a:r>
            <a:r>
              <a:rPr lang="pl-PL" dirty="0">
                <a:latin typeface="Cambria"/>
                <a:ea typeface="Calibri"/>
                <a:cs typeface="Times New Roman"/>
              </a:rPr>
              <a:t>, o ile jest utworzony, w zakresie linii komunikacyjnych przebiegających na obszarach ich właściwości.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Gmina licząca mniej niż 50 000 osób, może zgłosić potrzeby transportowe dotyczące linii komunikacyjnych wykraczających poza obszar swojej właściwości,</a:t>
            </a:r>
            <a:r>
              <a:rPr lang="pl-PL" dirty="0">
                <a:latin typeface="Cambria"/>
                <a:ea typeface="Calibri"/>
                <a:cs typeface="Times New Roman"/>
              </a:rPr>
              <a:t> bezpośrednio do starosty albo marszałka województwa właściwego ze względu na przebieg tych linii komunikacyjnych.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58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 transportowy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Procedura uchwalenia planu transportowego – cz. 4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Plan transportowy jest podawany do publicznej wiadomości przez jego ogłoszenie</a:t>
            </a:r>
            <a:r>
              <a:rPr lang="pl-PL" dirty="0">
                <a:latin typeface="Cambria"/>
                <a:ea typeface="Calibri"/>
                <a:cs typeface="Times New Roman"/>
              </a:rPr>
              <a:t> we właściwym dla organizatora </a:t>
            </a:r>
            <a:r>
              <a:rPr lang="pl-PL" b="1" dirty="0">
                <a:latin typeface="Cambria"/>
                <a:ea typeface="Calibri"/>
                <a:cs typeface="Times New Roman"/>
              </a:rPr>
              <a:t>dzienniku urzędowym</a:t>
            </a:r>
            <a:r>
              <a:rPr lang="pl-PL" dirty="0">
                <a:latin typeface="Cambria"/>
                <a:ea typeface="Calibri"/>
                <a:cs typeface="Times New Roman"/>
              </a:rPr>
              <a:t>, a w przypadku gdy organizatorem jest związek międzygminny, związek powiatów, związek powiatowo-gminny albo związek metropolitalny - w </a:t>
            </a:r>
            <a:r>
              <a:rPr lang="pl-PL" b="1" dirty="0">
                <a:latin typeface="Cambria"/>
                <a:ea typeface="Calibri"/>
                <a:cs typeface="Times New Roman"/>
              </a:rPr>
              <a:t>sposób zwyczajowo przyjęty</a:t>
            </a:r>
            <a:r>
              <a:rPr lang="pl-PL" dirty="0">
                <a:latin typeface="Cambria"/>
                <a:ea typeface="Calibri"/>
                <a:cs typeface="Times New Roman"/>
              </a:rPr>
              <a:t> na obszarach gmin albo powiatów tworzących te związki oraz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dzienniku urzędowym województwa,</a:t>
            </a:r>
            <a:r>
              <a:rPr lang="pl-PL" dirty="0">
                <a:latin typeface="Cambria"/>
                <a:ea typeface="Calibri"/>
                <a:cs typeface="Times New Roman"/>
              </a:rPr>
              <a:t> na którego obszarze działa związek międzygminny, związek powiatów, związek powiatowo-gminny albo związek metropolitalny.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6.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Minister właściwy do spraw transportu określi, w drodze rozporządzenia, plan transportowy w zakresie</a:t>
            </a:r>
            <a:r>
              <a:rPr lang="pl-PL" dirty="0">
                <a:latin typeface="Cambria"/>
                <a:ea typeface="Calibri"/>
                <a:cs typeface="Times New Roman"/>
              </a:rPr>
              <a:t> linii komunikacyjnej lub sieci komunikacyjnej w międzywojewódzkich i międzynarodowych przewozach pasażerskich w </a:t>
            </a:r>
            <a:r>
              <a:rPr lang="pl-PL" b="1" dirty="0">
                <a:latin typeface="Cambria"/>
                <a:ea typeface="Calibri"/>
                <a:cs typeface="Times New Roman"/>
              </a:rPr>
              <a:t>transporcie kolejowym, uwzględniając zakres niezbędnych danych, które powinny zostać określone w tym planie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58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 transportowy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4800" b="1" dirty="0" smtClean="0"/>
              <a:t>Dziękuję za uwagę </a:t>
            </a:r>
            <a:endParaRPr lang="pl-PL" sz="4800" b="1" dirty="0"/>
          </a:p>
        </p:txBody>
      </p:sp>
    </p:spTree>
    <p:extLst>
      <p:ext uri="{BB962C8B-B14F-4D97-AF65-F5344CB8AC3E}">
        <p14:creationId xmlns:p14="http://schemas.microsoft.com/office/powerpoint/2010/main" val="27575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 transportowy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Źródła </a:t>
            </a:r>
            <a:r>
              <a:rPr lang="pl-PL" b="1" dirty="0" smtClean="0"/>
              <a:t>prawa: </a:t>
            </a:r>
          </a:p>
          <a:p>
            <a:pPr marL="0" indent="0">
              <a:buNone/>
            </a:pPr>
            <a:r>
              <a:rPr lang="pl-PL" dirty="0" smtClean="0"/>
              <a:t>-</a:t>
            </a:r>
            <a:r>
              <a:rPr lang="pl-PL" b="1" dirty="0" smtClean="0"/>
              <a:t> </a:t>
            </a:r>
            <a:r>
              <a:rPr lang="pl-PL" b="1" dirty="0" err="1" smtClean="0"/>
              <a:t>Utz</a:t>
            </a:r>
            <a:r>
              <a:rPr lang="pl-PL" b="1" dirty="0" smtClean="0"/>
              <a:t> </a:t>
            </a:r>
            <a:r>
              <a:rPr lang="pl-PL" dirty="0" smtClean="0"/>
              <a:t>- ustawa </a:t>
            </a:r>
            <a:r>
              <a:rPr lang="pl-PL" dirty="0"/>
              <a:t>z dnia 16 grudnia 2010 r. o publicznym transporcie </a:t>
            </a:r>
            <a:r>
              <a:rPr lang="pl-PL" dirty="0" smtClean="0"/>
              <a:t>zbiorowym</a:t>
            </a:r>
          </a:p>
          <a:p>
            <a:pPr marL="0" indent="0">
              <a:buNone/>
            </a:pPr>
            <a:r>
              <a:rPr lang="pl-PL" dirty="0" smtClean="0"/>
              <a:t>- Rozporządzenie </a:t>
            </a:r>
            <a:r>
              <a:rPr lang="pl-PL" dirty="0"/>
              <a:t>Ministra Infrastruktury z dnia 25 maja 2011 r</a:t>
            </a:r>
            <a:r>
              <a:rPr lang="pl-PL" dirty="0" smtClean="0"/>
              <a:t>. w </a:t>
            </a:r>
            <a:r>
              <a:rPr lang="pl-PL" dirty="0"/>
              <a:t>sprawie szczegółowego zakresu planu zrównoważonego rozwoju publicznego transportu zbiorowego</a:t>
            </a:r>
          </a:p>
        </p:txBody>
      </p:sp>
    </p:spTree>
    <p:extLst>
      <p:ext uri="{BB962C8B-B14F-4D97-AF65-F5344CB8AC3E}">
        <p14:creationId xmlns:p14="http://schemas.microsoft.com/office/powerpoint/2010/main" val="27575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 transportowy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Plan zrównoważonego rozwoju publicznego transportu zbiorowego, zwany dalej "planem transportowym", w przypadku planowanego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organizowania przewozów o charakterze użyteczności publiczne</a:t>
            </a:r>
            <a:r>
              <a:rPr lang="pl-PL" dirty="0">
                <a:latin typeface="Cambria"/>
                <a:ea typeface="Calibri"/>
                <a:cs typeface="Times New Roman"/>
              </a:rPr>
              <a:t>j, opracowuje organizator: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gmina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związek międzygminny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powiat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związek powiatów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związek powiatowo-gminny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związek metropolitarny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województwo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minister właściwy do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spr</a:t>
            </a:r>
            <a:r>
              <a:rPr lang="pl-PL" dirty="0">
                <a:latin typeface="Cambria"/>
                <a:ea typeface="Calibri"/>
                <a:cs typeface="Times New Roman"/>
              </a:rPr>
              <a:t>. transportu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9 ust. 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– właściwość organizatorów jest podana w następnych slajdach.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Plan transportowy uchwalony przez właściwe organy jednostek samorządu terytorialnego stanowi akt prawa miejscowego. (art. 9 ust. 3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58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 transportowy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268760"/>
            <a:ext cx="9145016" cy="547260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Przygotowanie </a:t>
            </a:r>
            <a:r>
              <a:rPr lang="pl-PL" b="1" dirty="0">
                <a:latin typeface="Cambria"/>
                <a:ea typeface="Calibri"/>
                <a:cs typeface="Times New Roman"/>
              </a:rPr>
              <a:t>planu transportowego - Część 1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Właściwość </a:t>
            </a:r>
            <a:r>
              <a:rPr lang="pl-PL" dirty="0">
                <a:latin typeface="Cambria"/>
                <a:ea typeface="Calibri"/>
                <a:cs typeface="Times New Roman"/>
              </a:rPr>
              <a:t>przygotowania planu transportowego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gmina:</a:t>
            </a:r>
            <a:endParaRPr lang="pl-PL" sz="2800" dirty="0">
              <a:ea typeface="Calibri"/>
              <a:cs typeface="Times New Roman"/>
            </a:endParaRPr>
          </a:p>
          <a:p>
            <a:pPr marL="36068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a) </a:t>
            </a:r>
            <a:r>
              <a:rPr lang="pl-PL" b="1" dirty="0">
                <a:latin typeface="Cambria"/>
                <a:ea typeface="Calibri"/>
                <a:cs typeface="Times New Roman"/>
              </a:rPr>
              <a:t>licząca co najmniej 50 000 mieszkańców</a:t>
            </a:r>
            <a:r>
              <a:rPr lang="pl-PL" dirty="0">
                <a:latin typeface="Cambria"/>
                <a:ea typeface="Calibri"/>
                <a:cs typeface="Times New Roman"/>
              </a:rPr>
              <a:t> - w zakresie linii komunikacyjnej albo sieci komunikacyjnej w </a:t>
            </a:r>
            <a:r>
              <a:rPr lang="pl-PL" b="1" dirty="0">
                <a:latin typeface="Cambria"/>
                <a:ea typeface="Calibri"/>
                <a:cs typeface="Times New Roman"/>
              </a:rPr>
              <a:t>gminnych </a:t>
            </a:r>
            <a:r>
              <a:rPr lang="pl-PL" b="1" dirty="0" smtClean="0">
                <a:latin typeface="Cambria"/>
                <a:ea typeface="Calibri"/>
                <a:cs typeface="Times New Roman"/>
              </a:rPr>
              <a:t>przewozach pasażerskich</a:t>
            </a:r>
            <a:r>
              <a:rPr lang="pl-PL" b="1" dirty="0">
                <a:latin typeface="Cambria"/>
                <a:ea typeface="Calibri"/>
                <a:cs typeface="Times New Roman"/>
              </a:rPr>
              <a:t>,</a:t>
            </a:r>
            <a:endParaRPr lang="pl-PL" sz="2800" dirty="0">
              <a:ea typeface="Calibri"/>
              <a:cs typeface="Times New Roman"/>
            </a:endParaRPr>
          </a:p>
          <a:p>
            <a:pPr marL="36068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b) </a:t>
            </a:r>
            <a:r>
              <a:rPr lang="pl-PL" b="1" dirty="0">
                <a:latin typeface="Cambria"/>
                <a:ea typeface="Calibri"/>
                <a:cs typeface="Times New Roman"/>
              </a:rPr>
              <a:t>której powierzono zadanie</a:t>
            </a:r>
            <a:r>
              <a:rPr lang="pl-PL" dirty="0">
                <a:latin typeface="Cambria"/>
                <a:ea typeface="Calibri"/>
                <a:cs typeface="Times New Roman"/>
              </a:rPr>
              <a:t> organizacji publicznego transportu zbiorowego na mocy porozumienia między gminami, których </a:t>
            </a:r>
            <a:r>
              <a:rPr lang="pl-PL" b="1" dirty="0">
                <a:latin typeface="Cambria"/>
                <a:ea typeface="Calibri"/>
                <a:cs typeface="Times New Roman"/>
              </a:rPr>
              <a:t>obszar liczy łącznie co najmniej 80 000 mieszkańców</a:t>
            </a:r>
            <a:r>
              <a:rPr lang="pl-PL" dirty="0">
                <a:latin typeface="Cambria"/>
                <a:ea typeface="Calibri"/>
                <a:cs typeface="Times New Roman"/>
              </a:rPr>
              <a:t> - w zakresie linii komunikacyjnej albo sieci komunikacyjnej na danym obszarze;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związek międzygminny </a:t>
            </a:r>
            <a:r>
              <a:rPr lang="pl-PL" b="1" dirty="0">
                <a:latin typeface="Cambria"/>
                <a:ea typeface="Calibri"/>
                <a:cs typeface="Times New Roman"/>
              </a:rPr>
              <a:t>obejmujący obszar liczący co najmniej 80 000 mieszkańców</a:t>
            </a:r>
            <a:r>
              <a:rPr lang="pl-PL" dirty="0">
                <a:latin typeface="Cambria"/>
                <a:ea typeface="Calibri"/>
                <a:cs typeface="Times New Roman"/>
              </a:rPr>
              <a:t> - w zakresie linii komunikacyjnej albo sieci komunikacyjnej na obszarze gmin tworzących związek międzygminny;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powiat: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a) </a:t>
            </a:r>
            <a:r>
              <a:rPr lang="pl-PL" b="1" dirty="0">
                <a:latin typeface="Cambria"/>
                <a:ea typeface="Calibri"/>
                <a:cs typeface="Times New Roman"/>
              </a:rPr>
              <a:t>liczący co najmniej 80 000 mieszkańców</a:t>
            </a:r>
            <a:r>
              <a:rPr lang="pl-PL" dirty="0">
                <a:latin typeface="Cambria"/>
                <a:ea typeface="Calibri"/>
                <a:cs typeface="Times New Roman"/>
              </a:rPr>
              <a:t> - w zakresie linii komunikacyjnej albo sieci komunikacyjnej w powiatowych przewozach pasażerskich,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b) </a:t>
            </a:r>
            <a:r>
              <a:rPr lang="pl-PL" b="1" dirty="0">
                <a:latin typeface="Cambria"/>
                <a:ea typeface="Calibri"/>
                <a:cs typeface="Times New Roman"/>
              </a:rPr>
              <a:t>któremu powierzono zadanie</a:t>
            </a:r>
            <a:r>
              <a:rPr lang="pl-PL" dirty="0">
                <a:latin typeface="Cambria"/>
                <a:ea typeface="Calibri"/>
                <a:cs typeface="Times New Roman"/>
              </a:rPr>
              <a:t> organizacji publicznego transportu zbiorowego na mocy porozumienia między powiatami, </a:t>
            </a:r>
            <a:r>
              <a:rPr lang="pl-PL" b="1" dirty="0">
                <a:latin typeface="Cambria"/>
                <a:ea typeface="Calibri"/>
                <a:cs typeface="Times New Roman"/>
              </a:rPr>
              <a:t>których obszar liczy łącznie co najmniej 120 000 mieszkańców</a:t>
            </a:r>
            <a:r>
              <a:rPr lang="pl-PL" dirty="0">
                <a:latin typeface="Cambria"/>
                <a:ea typeface="Calibri"/>
                <a:cs typeface="Times New Roman"/>
              </a:rPr>
              <a:t> - w zakresie linii komunikacyjnej albo sieci komunikacyjnej na danym obszarze;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związek powiatów obejmujący obszar liczący co najmniej 120 000 mieszkańców</a:t>
            </a:r>
            <a:r>
              <a:rPr lang="pl-PL" dirty="0">
                <a:latin typeface="Cambria"/>
                <a:ea typeface="Calibri"/>
                <a:cs typeface="Times New Roman"/>
              </a:rPr>
              <a:t> - w zakresie linii komunikacyjnej albo sieci komunikacyjnej na obszarze powiatów tworzących związek powiatów;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4a)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związek powiatowo-gminny obejmujący obszar liczący co najmniej 80 000 mieszkańców</a:t>
            </a:r>
            <a:r>
              <a:rPr lang="pl-PL" dirty="0">
                <a:latin typeface="Cambria"/>
                <a:ea typeface="Calibri"/>
                <a:cs typeface="Times New Roman"/>
              </a:rPr>
              <a:t> - w zakresie linii komunikacyjnej albo sieci komunikacyjnej na obszarze gmin lub powiatów tworzących związek powiatowo-gminny;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9 ust. 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Plan transportowy może być opracowany przez właściwego organizatora na obszarze liczącym mniejszą liczbę mieszkańców niż określona w ust. 1 pkt 1-4.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9 ust. 2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 smtClean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758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 transportowy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Przygotowanie planu transportowego - Część 2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4b)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związek metropolitalny: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a</a:t>
            </a:r>
            <a:r>
              <a:rPr lang="pl-PL" dirty="0">
                <a:latin typeface="Cambria"/>
                <a:ea typeface="Calibri"/>
                <a:cs typeface="Times New Roman"/>
              </a:rPr>
              <a:t>) w zakresie linii komunikacyjnej albo sieci komunikacyjnej w </a:t>
            </a:r>
            <a:r>
              <a:rPr lang="pl-PL" b="1" dirty="0">
                <a:latin typeface="Cambria"/>
                <a:ea typeface="Calibri"/>
                <a:cs typeface="Times New Roman"/>
              </a:rPr>
              <a:t>metropolitalnych przewozach pasażerskich,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b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r>
              <a:rPr lang="pl-PL" b="1" dirty="0">
                <a:latin typeface="Cambria"/>
                <a:ea typeface="Calibri"/>
                <a:cs typeface="Times New Roman"/>
              </a:rPr>
              <a:t>któremu powierzono zadanie</a:t>
            </a:r>
            <a:r>
              <a:rPr lang="pl-PL" dirty="0">
                <a:latin typeface="Cambria"/>
                <a:ea typeface="Calibri"/>
                <a:cs typeface="Times New Roman"/>
              </a:rPr>
              <a:t> organizacji publicznego transportu zbiorowego na mocy porozumienia z jednostką samorządu terytorialnego -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zakresie linii komunikacyjnej albo sieci komunikacyjnej na danym obszarze,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c</a:t>
            </a:r>
            <a:r>
              <a:rPr lang="pl-PL" dirty="0">
                <a:latin typeface="Cambria"/>
                <a:ea typeface="Calibri"/>
                <a:cs typeface="Times New Roman"/>
              </a:rPr>
              <a:t>) w zakresie linii komunikacyjnej albo sieci komunikacyjnej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obszarze gmin wchodzących w skład związku metropolitalnego</a:t>
            </a:r>
            <a:r>
              <a:rPr lang="pl-PL" b="1" dirty="0" smtClean="0">
                <a:latin typeface="Cambria"/>
                <a:ea typeface="Calibri"/>
                <a:cs typeface="Times New Roman"/>
              </a:rPr>
              <a:t>;</a:t>
            </a:r>
          </a:p>
          <a:p>
            <a:pPr marL="0" indent="0">
              <a:spcAft>
                <a:spcPts val="0"/>
              </a:spcAft>
              <a:buNone/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województwo: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a</a:t>
            </a:r>
            <a:r>
              <a:rPr lang="pl-PL" dirty="0">
                <a:latin typeface="Cambria"/>
                <a:ea typeface="Calibri"/>
                <a:cs typeface="Times New Roman"/>
              </a:rPr>
              <a:t>) w zakresie linii komunikacyjnej albo sieci komunikacyjnej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wojewódzkich przewozach pasażerskich,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b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r>
              <a:rPr lang="pl-PL" b="1" dirty="0">
                <a:latin typeface="Cambria"/>
                <a:ea typeface="Calibri"/>
                <a:cs typeface="Times New Roman"/>
              </a:rPr>
              <a:t>któremu powierzono zadanie organizacji publicznego</a:t>
            </a:r>
            <a:r>
              <a:rPr lang="pl-PL" dirty="0">
                <a:latin typeface="Cambria"/>
                <a:ea typeface="Calibri"/>
                <a:cs typeface="Times New Roman"/>
              </a:rPr>
              <a:t> transportu zbiorowego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mocy porozumienia między województwami</a:t>
            </a:r>
            <a:r>
              <a:rPr lang="pl-PL" dirty="0">
                <a:latin typeface="Cambria"/>
                <a:ea typeface="Calibri"/>
                <a:cs typeface="Times New Roman"/>
              </a:rPr>
              <a:t> właściwymi ze względu na planowany przebieg linii komunikacyjnej albo sieci komunikacyjnej - w zakresie linii komunikacyjnej albo sieci komunikacyjnej na danym obszarze;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6</a:t>
            </a:r>
            <a:r>
              <a:rPr lang="pl-PL" b="1" dirty="0">
                <a:latin typeface="Cambria"/>
                <a:ea typeface="Calibri"/>
                <a:cs typeface="Times New Roman"/>
              </a:rPr>
              <a:t>) minister właściwy do spraw transportu</a:t>
            </a:r>
            <a:r>
              <a:rPr lang="pl-PL" dirty="0">
                <a:latin typeface="Cambria"/>
                <a:ea typeface="Calibri"/>
                <a:cs typeface="Times New Roman"/>
              </a:rPr>
              <a:t> - w zakresie linii komunikacyjnej albo sieci komunikacyjnej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międzywojewódzkich i międzynarodowych przewozach pasażerskich w transporcie kolejowym.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9 ust. 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58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 transportowy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Projekt planu transportowego – zw. z transportem kolejowym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Prezes UTK opiniuje projekt planu transportowego</a:t>
            </a:r>
            <a:r>
              <a:rPr lang="pl-PL" dirty="0">
                <a:latin typeface="Cambria"/>
                <a:ea typeface="Calibri"/>
                <a:cs typeface="Times New Roman"/>
              </a:rPr>
              <a:t>, w zakresie kolejowych przewozów pasażerskich, w terminie 21 dni od dnia jego doręczenia.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Organizator publicznego transportu kolejowego przekazuje Prezesowi UTK projekt planu transportoweg</a:t>
            </a:r>
            <a:r>
              <a:rPr lang="pl-PL" dirty="0">
                <a:latin typeface="Cambria"/>
                <a:ea typeface="Calibri"/>
                <a:cs typeface="Times New Roman"/>
              </a:rPr>
              <a:t>o przed jego uchwaleniem lub wydaniem wraz z dokumentacją stanowiącą podstawę oceny uwarunkowań, o których mowa w art. 12 ust. 2 ustawy o publicznym transporcie zbiorowym, w zakresie określonym przez Prezesa UTK.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Niezajęcie stanowiska</a:t>
            </a:r>
            <a:r>
              <a:rPr lang="pl-PL" dirty="0">
                <a:latin typeface="Cambria"/>
                <a:ea typeface="Calibri"/>
                <a:cs typeface="Times New Roman"/>
              </a:rPr>
              <a:t> w terminie, o którym mowa w ust. 1, uznaje </a:t>
            </a:r>
            <a:r>
              <a:rPr lang="pl-PL" b="1" dirty="0">
                <a:latin typeface="Cambria"/>
                <a:ea typeface="Calibri"/>
                <a:cs typeface="Times New Roman"/>
              </a:rPr>
              <a:t>się za pozytywne zaopiniowanie projektu planu transportowego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28pa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5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 transportowy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Skutki prawne opracowania planu transportowego przez związek metropolitalny: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gminy, związki międzygminne, powiaty lub związki powiatów</a:t>
            </a:r>
            <a:r>
              <a:rPr lang="pl-PL" dirty="0">
                <a:latin typeface="Cambria"/>
                <a:ea typeface="Calibri"/>
                <a:cs typeface="Times New Roman"/>
              </a:rPr>
              <a:t>, których obszar jest objęty związkiem metropolitalnym i które wchodzą w skład związku metropolitalnego,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nie opracowują planów transportowych;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 dniem wejścia w życie tego planu tracą moc plany transportowe opracowane przez gminy, związki międzygminne, powiaty lub związki powiatów</a:t>
            </a:r>
            <a:r>
              <a:rPr lang="pl-PL" dirty="0">
                <a:latin typeface="Cambria"/>
                <a:ea typeface="Calibri"/>
                <a:cs typeface="Times New Roman"/>
              </a:rPr>
              <a:t>, których obszar jest </a:t>
            </a:r>
            <a:r>
              <a:rPr lang="pl-PL" b="1" dirty="0">
                <a:latin typeface="Cambria"/>
                <a:ea typeface="Calibri"/>
                <a:cs typeface="Times New Roman"/>
              </a:rPr>
              <a:t>objęty związkiem metropolitalnym i które wchodzą w skład związku metropolitalnego.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9a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 smtClean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75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 transportowy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Ogłoszenie projektu planu transportowego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Informację o opracowanym projekcie planu transportowego ogłasza się w</a:t>
            </a:r>
            <a:r>
              <a:rPr lang="pl-PL" b="1" dirty="0">
                <a:latin typeface="Cambria"/>
                <a:ea typeface="Calibri"/>
                <a:cs typeface="Times New Roman"/>
              </a:rPr>
              <a:t> miejscowej prasie, w Biuletynie Informacji Publicznej oraz w sposób zwyczajowo przyjęty</a:t>
            </a:r>
            <a:r>
              <a:rPr lang="pl-PL" dirty="0">
                <a:latin typeface="Cambria"/>
                <a:ea typeface="Calibri"/>
                <a:cs typeface="Times New Roman"/>
              </a:rPr>
              <a:t>, określając miejsce wyłożenia projektu planu transportowego oraz </a:t>
            </a:r>
            <a:r>
              <a:rPr lang="pl-PL" b="1" dirty="0">
                <a:latin typeface="Cambria"/>
                <a:ea typeface="Calibri"/>
                <a:cs typeface="Times New Roman"/>
              </a:rPr>
              <a:t>formę, miejsce i termin składania opinii dotyczących tego projektu</a:t>
            </a:r>
            <a:r>
              <a:rPr lang="pl-PL" dirty="0">
                <a:latin typeface="Cambria"/>
                <a:ea typeface="Calibri"/>
                <a:cs typeface="Times New Roman"/>
              </a:rPr>
              <a:t>, nie krótszy jednak niż 21 dni od dnia ogłoszenia.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Składanie i rozpatrzenie opinii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Organizator rozpatruje opinie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których mowa w ust.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a w przypadku uznania za zasadne wniosków w nich zawartych, dokonuje stosownych zmian w projekcie planu transportowego.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10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58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 transportowy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Uwzględnienie w projekcie planu innych ogłoszonych planów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W projekcie planu transportowego opracowanym przez:</a:t>
            </a:r>
            <a:endParaRPr lang="pl-PL" sz="2800" dirty="0">
              <a:ea typeface="Calibri"/>
              <a:cs typeface="Times New Roman"/>
            </a:endParaRPr>
          </a:p>
          <a:p>
            <a:pPr marL="18034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marszałka województwa</a:t>
            </a:r>
            <a:r>
              <a:rPr lang="pl-PL" dirty="0">
                <a:latin typeface="Cambria"/>
                <a:ea typeface="Calibri"/>
                <a:cs typeface="Times New Roman"/>
              </a:rPr>
              <a:t> - uwzględnia się </a:t>
            </a:r>
            <a:r>
              <a:rPr lang="pl-PL" b="1" dirty="0">
                <a:latin typeface="Cambria"/>
                <a:ea typeface="Calibri"/>
                <a:cs typeface="Times New Roman"/>
              </a:rPr>
              <a:t>ogłoszony plan transportowy opracowany przez ministra właściwego do spraw transportu</a:t>
            </a:r>
            <a:r>
              <a:rPr lang="pl-PL" dirty="0">
                <a:latin typeface="Cambria"/>
                <a:ea typeface="Calibri"/>
                <a:cs typeface="Times New Roman"/>
              </a:rPr>
              <a:t>,</a:t>
            </a:r>
            <a:endParaRPr lang="pl-PL" sz="2800" dirty="0">
              <a:ea typeface="Calibri"/>
              <a:cs typeface="Times New Roman"/>
            </a:endParaRPr>
          </a:p>
          <a:p>
            <a:pPr marL="18034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starostę, zarząd związku powiatów, zarząd związku powiatowo-gminnego, zarząd związku metropolitalnego</a:t>
            </a:r>
            <a:r>
              <a:rPr lang="pl-PL" dirty="0">
                <a:latin typeface="Cambria"/>
                <a:ea typeface="Calibri"/>
                <a:cs typeface="Times New Roman"/>
              </a:rPr>
              <a:t> - uwzględnia się ogłoszony plan transportowy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opracowany przez marszałka województwa,</a:t>
            </a:r>
            <a:endParaRPr lang="pl-PL" sz="2800" dirty="0">
              <a:ea typeface="Calibri"/>
              <a:cs typeface="Times New Roman"/>
            </a:endParaRPr>
          </a:p>
          <a:p>
            <a:pPr marL="18034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wójta, burmistrza, prezydenta miasta, zarząd związku międzygminnego</a:t>
            </a:r>
            <a:r>
              <a:rPr lang="pl-PL" dirty="0">
                <a:latin typeface="Cambria"/>
                <a:ea typeface="Calibri"/>
                <a:cs typeface="Times New Roman"/>
              </a:rPr>
              <a:t> - uwzględnia się ogłoszony plan transportowy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opracowany przez starostę, zarząd związku powiatów, zarząd związku powiatowo-gminnego, o ile jest utworzony, lub marszałka województwa</a:t>
            </a:r>
            <a:endParaRPr lang="pl-PL" sz="2800" dirty="0">
              <a:ea typeface="Calibri"/>
              <a:cs typeface="Times New Roman"/>
            </a:endParaRPr>
          </a:p>
          <a:p>
            <a:pPr marL="18034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w zakresie linii komunikacyjnych, na których jest </a:t>
            </a:r>
            <a:r>
              <a:rPr lang="pl-PL" b="1" dirty="0">
                <a:latin typeface="Cambria"/>
                <a:ea typeface="Calibri"/>
                <a:cs typeface="Times New Roman"/>
              </a:rPr>
              <a:t>planowane wykonywanie przewozów o charakterze użyteczności publicznej.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Aktualizacja planu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Plan transportowy może być, w zależności od uzasadnionych potrzeb, poddawany aktualizacji.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11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581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1403</Words>
  <Application>Microsoft Office PowerPoint</Application>
  <PresentationFormat>Pokaz na ekranie (4:3)</PresentationFormat>
  <Paragraphs>149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Prawo transportowe 2   PLAN ZRÓWNOWAŻONEGO ROZWOJU PUBLICZNEGO TRANSPORTU ZBIOROWEGO</vt:lpstr>
      <vt:lpstr>Plan transportowy </vt:lpstr>
      <vt:lpstr>Plan transportowy </vt:lpstr>
      <vt:lpstr>Plan transportowy </vt:lpstr>
      <vt:lpstr>Plan transportowy </vt:lpstr>
      <vt:lpstr>Plan transportowy </vt:lpstr>
      <vt:lpstr>Plan transportowy </vt:lpstr>
      <vt:lpstr>Plan transportowy </vt:lpstr>
      <vt:lpstr>Plan transportowy </vt:lpstr>
      <vt:lpstr>Plan transportowy </vt:lpstr>
      <vt:lpstr>Plan transportowy </vt:lpstr>
      <vt:lpstr>Plan transportowy </vt:lpstr>
      <vt:lpstr>Plan transportowy </vt:lpstr>
      <vt:lpstr>Plan transportowy </vt:lpstr>
      <vt:lpstr>Plan transportowy </vt:lpstr>
      <vt:lpstr>Plan transportowy </vt:lpstr>
      <vt:lpstr>Plan transportowy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transportowe 2   PLAN ZRÓWNOWAŻONEGO ROZWOJU PUBLICZNEGO TRANSPORTU ZBIOROWEGO</dc:title>
  <dc:creator>M a c i e k</dc:creator>
  <cp:lastModifiedBy>M a c i e k</cp:lastModifiedBy>
  <cp:revision>2</cp:revision>
  <dcterms:created xsi:type="dcterms:W3CDTF">2017-10-19T07:24:53Z</dcterms:created>
  <dcterms:modified xsi:type="dcterms:W3CDTF">2017-10-19T07:43:18Z</dcterms:modified>
</cp:coreProperties>
</file>