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4" r:id="rId5"/>
    <p:sldId id="273" r:id="rId6"/>
    <p:sldId id="272" r:id="rId7"/>
    <p:sldId id="271" r:id="rId8"/>
    <p:sldId id="270" r:id="rId9"/>
    <p:sldId id="269" r:id="rId10"/>
    <p:sldId id="268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Prawo transportowe 5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Podmiot wewnętrzny 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689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 wewnętrzny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Podmiot wewnętrzny cz. 5 - Roz 1370/2007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e)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jeżeli rozważane jest podwykonawstwo zgodnie z art. 4 ust. 7, podmiot wewnętrzny ma obowiązek samodzielnego świadczenia przeważającej części usług publicznych w zakresie transportu pasażerskiego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 ust. 2 lit e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031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 wewnętrzny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5400" b="1" dirty="0" smtClean="0"/>
              <a:t>Dziękuję za uwagę </a:t>
            </a:r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97031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 wewnętrzny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3000" b="1" dirty="0">
                <a:solidFill>
                  <a:prstClr val="black"/>
                </a:solidFill>
              </a:rPr>
              <a:t>Źródła prawa: </a:t>
            </a:r>
          </a:p>
          <a:p>
            <a:pPr marL="0" lvl="0" indent="0">
              <a:buNone/>
            </a:pPr>
            <a:r>
              <a:rPr lang="pl-PL" sz="3000" b="1" dirty="0" err="1">
                <a:solidFill>
                  <a:prstClr val="black"/>
                </a:solidFill>
              </a:rPr>
              <a:t>utz</a:t>
            </a:r>
            <a:r>
              <a:rPr lang="pl-PL" sz="3000" b="1" dirty="0">
                <a:solidFill>
                  <a:prstClr val="black"/>
                </a:solidFill>
              </a:rPr>
              <a:t> – </a:t>
            </a:r>
            <a:r>
              <a:rPr lang="pl-PL" sz="3000" dirty="0">
                <a:solidFill>
                  <a:prstClr val="black"/>
                </a:solidFill>
              </a:rPr>
              <a:t>ustawa z dnia 16 grudnia 2010 r. o publicznym transporcie zbiorowym</a:t>
            </a:r>
          </a:p>
          <a:p>
            <a:pPr marL="0" lvl="0" indent="0">
              <a:buNone/>
            </a:pPr>
            <a:r>
              <a:rPr lang="pl-PL" sz="3000" b="1" dirty="0" smtClean="0">
                <a:solidFill>
                  <a:prstClr val="black"/>
                </a:solidFill>
              </a:rPr>
              <a:t>Roz </a:t>
            </a:r>
            <a:r>
              <a:rPr lang="pl-PL" sz="3000" b="1" dirty="0">
                <a:solidFill>
                  <a:prstClr val="black"/>
                </a:solidFill>
              </a:rPr>
              <a:t>– </a:t>
            </a:r>
            <a:r>
              <a:rPr lang="pl-PL" sz="3000" dirty="0">
                <a:solidFill>
                  <a:prstClr val="black"/>
                </a:solidFill>
              </a:rPr>
              <a:t>Rozporządzenie (WE) nr 1370/2007 Parlamentu Europejskiego i Rady z dnia 23 października 2007 r. dotyczące usług publicznych w zakresie kolejowego i drogowego transportu publicznego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470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 wewnętrzny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Podmiot wewnętrzny – </a:t>
            </a:r>
            <a:r>
              <a:rPr lang="pl-PL" b="1" dirty="0" err="1">
                <a:latin typeface="Cambria"/>
                <a:ea typeface="Calibri"/>
                <a:cs typeface="Times New Roman"/>
              </a:rPr>
              <a:t>Rozp</a:t>
            </a:r>
            <a:r>
              <a:rPr lang="pl-PL" b="1" dirty="0">
                <a:latin typeface="Cambria"/>
                <a:ea typeface="Calibri"/>
                <a:cs typeface="Times New Roman"/>
              </a:rPr>
              <a:t> 1370/2007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„podmiot wewnętrzny”</a:t>
            </a:r>
            <a:r>
              <a:rPr lang="pl-PL" dirty="0">
                <a:latin typeface="Cambria"/>
                <a:ea typeface="Calibri"/>
                <a:cs typeface="Times New Roman"/>
              </a:rPr>
              <a:t> oznacza odrębną prawnie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jednostkę podlegającą kontroli właściwego organu lokalnego</a:t>
            </a:r>
            <a:r>
              <a:rPr lang="pl-PL" dirty="0">
                <a:latin typeface="Cambria"/>
                <a:ea typeface="Calibri"/>
                <a:cs typeface="Times New Roman"/>
              </a:rPr>
              <a:t>, a w przypadku grupy organów przynajmniej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jednego właściwego organu lokalnego</a:t>
            </a:r>
            <a:r>
              <a:rPr lang="pl-PL" dirty="0">
                <a:latin typeface="Cambria"/>
                <a:ea typeface="Calibri"/>
                <a:cs typeface="Times New Roman"/>
              </a:rPr>
              <a:t>, analogicznej do kontroli, jaką sprawują one nad własnymi służbami;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Cambria"/>
                <a:ea typeface="Calibri"/>
                <a:cs typeface="Times New Roman"/>
              </a:rPr>
              <a:t>(art. 2 lit. j </a:t>
            </a:r>
            <a:r>
              <a:rPr lang="en-GB" dirty="0" err="1">
                <a:latin typeface="Cambria"/>
                <a:ea typeface="Calibri"/>
                <a:cs typeface="Times New Roman"/>
              </a:rPr>
              <a:t>Rozp</a:t>
            </a:r>
            <a:r>
              <a:rPr lang="en-GB" dirty="0">
                <a:latin typeface="Cambria"/>
                <a:ea typeface="Calibri"/>
                <a:cs typeface="Times New Roman"/>
              </a:rPr>
              <a:t>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GB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Podmiot wewnętrzny - Umowa o świadczenie usług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Organizator może bezpośrednio zawrzeć</a:t>
            </a:r>
            <a:r>
              <a:rPr lang="pl-PL" dirty="0">
                <a:latin typeface="Cambria"/>
                <a:ea typeface="Calibri"/>
                <a:cs typeface="Times New Roman"/>
              </a:rPr>
              <a:t> umowę o świadczenie usług w zakresie publicznego transportu zbiorowego, w przypadku gdy: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świadczenie usług </a:t>
            </a:r>
            <a:r>
              <a:rPr lang="pl-PL" dirty="0">
                <a:latin typeface="Cambria"/>
                <a:ea typeface="Calibri"/>
                <a:cs typeface="Times New Roman"/>
              </a:rPr>
              <a:t>w zakresie publicznego transportu zbiorowego ma być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wykonywane przez podmiot wewnętrzny, </a:t>
            </a:r>
            <a:r>
              <a:rPr lang="pl-PL" dirty="0">
                <a:latin typeface="Cambria"/>
                <a:ea typeface="Calibri"/>
                <a:cs typeface="Times New Roman"/>
              </a:rPr>
              <a:t>w rozumieniu rozporządzenia (WE) nr 1370/2007,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powołany do świadczenia usług w zakresie publicznego transportu zbiorowego</a:t>
            </a:r>
            <a:r>
              <a:rPr lang="pl-PL" dirty="0">
                <a:latin typeface="Cambria"/>
                <a:ea typeface="Calibri"/>
                <a:cs typeface="Times New Roman"/>
              </a:rPr>
              <a:t> albo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22 ust. 1 pkt. 2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0317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 wewnętrzny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Wyłączenie ograniczeń – podmiot wewnętrzny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W przypadku, gdy przedmiotem umowy o świadczenie usług w zakresie publicznego transportu zbiorowego,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zawartej w trybie, o którym mowa w ust. 1, ma być świadczenie usług przewozowych w komunikacji miejskiej</a:t>
            </a:r>
            <a:r>
              <a:rPr lang="pl-PL" dirty="0">
                <a:latin typeface="Cambria"/>
                <a:ea typeface="Calibri"/>
                <a:cs typeface="Times New Roman"/>
              </a:rPr>
              <a:t>,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umowa powinna przyjąć formę koncesji na usługi.</a:t>
            </a:r>
            <a:r>
              <a:rPr lang="pl-PL" dirty="0">
                <a:latin typeface="Cambria"/>
                <a:ea typeface="Calibri"/>
                <a:cs typeface="Times New Roman"/>
              </a:rPr>
              <a:t> </a:t>
            </a: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Przepisu nie stosuje się w przypadku bezpośredniego zawarcia umowy z podmiotem wewnętrznym, </a:t>
            </a:r>
            <a:r>
              <a:rPr lang="pl-PL" dirty="0">
                <a:latin typeface="Cambria"/>
                <a:ea typeface="Calibri"/>
                <a:cs typeface="Times New Roman"/>
              </a:rPr>
              <a:t>w którym jednostka samorządu terytorialnego samodzielnie lub wspólnie z inną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jednostką samorządu terytorialnego posiada 100% udziałów lub akcji tego podmiotu wewnętrznego.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22 ust. 4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031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 wewnętrzny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Brak wyłączenia ograniczeń – podmiot wewnętrzny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W przypadku podmiotu wewnętrznego, w którym jednostka samorządu terytorialnego</a:t>
            </a:r>
            <a:r>
              <a:rPr lang="pl-PL" dirty="0">
                <a:latin typeface="Cambria"/>
                <a:ea typeface="Calibri"/>
                <a:cs typeface="Times New Roman"/>
              </a:rPr>
              <a:t> samodzielnie lub wspólnie z inną jednostką samorządu terytorialnego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nie posiada 100% udziałów lub akcji tego podmiotu wewnętrznego, umowa o świadczenie</a:t>
            </a:r>
            <a:r>
              <a:rPr lang="pl-PL" dirty="0">
                <a:latin typeface="Cambria"/>
                <a:ea typeface="Calibri"/>
                <a:cs typeface="Times New Roman"/>
              </a:rPr>
              <a:t> usług w zakresie publicznego transportu zbiorowego zawarta w trybie, o którym mowa w ust.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powinna przyjąć formę koncesji na usługi.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22 ust. 5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0317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 wewnętrzny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Podmiot wewnętrzny cz. 1 - Roz 1370/2007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 O ile nie zabrania tego prawo krajowe, </a:t>
            </a:r>
            <a:r>
              <a:rPr lang="pl-PL" b="1" dirty="0">
                <a:latin typeface="Cambria"/>
                <a:ea typeface="Calibri"/>
                <a:cs typeface="Times New Roman"/>
              </a:rPr>
              <a:t>każdy właściwy organ lokalny</a:t>
            </a:r>
            <a:r>
              <a:rPr lang="pl-PL" dirty="0">
                <a:latin typeface="Cambria"/>
                <a:ea typeface="Calibri"/>
                <a:cs typeface="Times New Roman"/>
              </a:rPr>
              <a:t> — bez względu na to, czy jest to organ pojedynczy czy grupa organów świadczących usługi publiczne w zakresie zintegrowanego transportu pasażerskiego — </a:t>
            </a:r>
            <a:r>
              <a:rPr lang="pl-PL" b="1" dirty="0">
                <a:latin typeface="Cambria"/>
                <a:ea typeface="Calibri"/>
                <a:cs typeface="Times New Roman"/>
              </a:rPr>
              <a:t>może zdecydować, że będzie samodzielnie świadczyć usługi publiczne w zakresie transportu pasażerskiego </a:t>
            </a:r>
            <a:r>
              <a:rPr lang="pl-PL" dirty="0">
                <a:latin typeface="Cambria"/>
                <a:ea typeface="Calibri"/>
                <a:cs typeface="Times New Roman"/>
              </a:rPr>
              <a:t>lub że </a:t>
            </a:r>
            <a:r>
              <a:rPr lang="pl-PL" b="1" dirty="0">
                <a:latin typeface="Cambria"/>
                <a:ea typeface="Calibri"/>
                <a:cs typeface="Times New Roman"/>
              </a:rPr>
              <a:t>będzie bezpośrednio udzielać zamówień prowadzących do zawarcia umów o świadczenie usług publicznych z podmiotem wewnętrznym.</a:t>
            </a:r>
            <a:r>
              <a:rPr lang="pl-PL" dirty="0">
                <a:latin typeface="Cambria"/>
                <a:ea typeface="Calibri"/>
                <a:cs typeface="Times New Roman"/>
              </a:rPr>
              <a:t>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u="sng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u="sng" dirty="0" smtClean="0">
                <a:latin typeface="Cambria"/>
                <a:ea typeface="Calibri"/>
                <a:cs typeface="Times New Roman"/>
              </a:rPr>
              <a:t>W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przypadku podjęcia takiej decyzji przez właściwy organ lokalny zastosowanie mają następujące przepisy: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 ust. 2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031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pl-PL" b="1" dirty="0" smtClean="0"/>
              <a:t>Podmiot wewnętrzny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Podmiot wewnętrzny cz. 2 - Roz 1370/2007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a)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celu stwierdzenia, czy właściwy organ lokalny sprawuje taką kontrolę</a:t>
            </a:r>
            <a:r>
              <a:rPr lang="pl-PL" dirty="0">
                <a:latin typeface="Cambria"/>
                <a:ea typeface="Calibri"/>
                <a:cs typeface="Times New Roman"/>
              </a:rPr>
              <a:t>, bierze się pod uwagę takie elementy, jak </a:t>
            </a:r>
            <a:r>
              <a:rPr lang="pl-PL" b="1" dirty="0">
                <a:latin typeface="Cambria"/>
                <a:ea typeface="Calibri"/>
                <a:cs typeface="Times New Roman"/>
              </a:rPr>
              <a:t>stopień reprezentowania w organach administrujących, zarządzających lub nadzorczych</a:t>
            </a:r>
            <a:r>
              <a:rPr lang="pl-PL" dirty="0">
                <a:latin typeface="Cambria"/>
                <a:ea typeface="Calibri"/>
                <a:cs typeface="Times New Roman"/>
              </a:rPr>
              <a:t>, stosowne postanowienia w statutach, struktura własnościowa, wpływ na decyzje strategiczne i indywidualne dotyczące zarządzania oraz sprawowanie nad nimi skutecznej kontroli.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u="sng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u="sng" dirty="0" smtClean="0">
                <a:latin typeface="Cambria"/>
                <a:ea typeface="Calibri"/>
                <a:cs typeface="Times New Roman"/>
              </a:rPr>
              <a:t>Zgodnie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z prawem wspólnotowym posiadanie przez właściwy organ publiczny pełnej własności</a:t>
            </a:r>
            <a:r>
              <a:rPr lang="pl-PL" dirty="0">
                <a:latin typeface="Cambria"/>
                <a:ea typeface="Calibri"/>
                <a:cs typeface="Times New Roman"/>
              </a:rPr>
              <a:t>, w szczególności w przypadku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partnerstwa publiczno-prywatnego</a:t>
            </a:r>
            <a:r>
              <a:rPr lang="pl-PL" dirty="0">
                <a:latin typeface="Cambria"/>
                <a:ea typeface="Calibri"/>
                <a:cs typeface="Times New Roman"/>
              </a:rPr>
              <a:t>,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nie jest niezbędnym wymogiem sprawowania kontroli w rozumieniu niniejszego ustępu, o ile istnieje przewaga wpływu publicznego i sprawowanie kontroli można stwierdzić na podstawie innych kryteriów;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Cambria"/>
                <a:ea typeface="Calibri"/>
                <a:cs typeface="Times New Roman"/>
              </a:rPr>
              <a:t>(art. 5 </a:t>
            </a:r>
            <a:r>
              <a:rPr lang="en-GB" dirty="0" err="1">
                <a:latin typeface="Cambria"/>
                <a:ea typeface="Calibri"/>
                <a:cs typeface="Times New Roman"/>
              </a:rPr>
              <a:t>ust</a:t>
            </a:r>
            <a:r>
              <a:rPr lang="en-GB" dirty="0">
                <a:latin typeface="Cambria"/>
                <a:ea typeface="Calibri"/>
                <a:cs typeface="Times New Roman"/>
              </a:rPr>
              <a:t>. 2 lit a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0317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 wewnętrzny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Podmiot wewnętrzny cz. 3 - Roz 1370/2007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b) niniejszy ustęp może być stosowany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pod warunkiem, że podmiot wewnętrzny i każda jednostka znajdująca się pod najmniejszym nawet wpływem tego </a:t>
            </a:r>
            <a:r>
              <a:rPr lang="pl-PL" b="1" u="sng" dirty="0">
                <a:latin typeface="Cambria"/>
                <a:ea typeface="Calibri"/>
                <a:cs typeface="Times New Roman"/>
              </a:rPr>
              <a:t>podmiotu</a:t>
            </a:r>
            <a:r>
              <a:rPr lang="pl-PL" u="sng" dirty="0">
                <a:latin typeface="Cambria"/>
                <a:ea typeface="Calibri"/>
                <a:cs typeface="Times New Roman"/>
              </a:rPr>
              <a:t> realizują swoje działania w zakresie pasażerskiego transportu publicznego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obszarze działania właściwego organu lokalnego</a:t>
            </a:r>
            <a:r>
              <a:rPr lang="pl-PL" dirty="0">
                <a:latin typeface="Cambria"/>
                <a:ea typeface="Calibri"/>
                <a:cs typeface="Times New Roman"/>
              </a:rPr>
              <a:t> — niezależnie od tego, że niektóre linie lub inne elementy składowe tej działalności mogą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wchodzić na terytorium sąsiednich właściwych organów lokalnych</a:t>
            </a:r>
            <a:r>
              <a:rPr lang="pl-PL" dirty="0">
                <a:latin typeface="Cambria"/>
                <a:ea typeface="Calibri"/>
                <a:cs typeface="Times New Roman"/>
              </a:rPr>
              <a:t> — </a:t>
            </a:r>
            <a:r>
              <a:rPr lang="pl-PL" b="1" dirty="0">
                <a:latin typeface="Cambria"/>
                <a:ea typeface="Calibri"/>
                <a:cs typeface="Times New Roman"/>
              </a:rPr>
              <a:t>i że nie biorą udziału w przetargach na świadczenie usług publicznych w zakresie pasażerskiego transportu publicznego organizowanych poza terytorium tego właściwego organu lokalnego;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 ust. 2 lit b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0317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 wewnętrzny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Podmiot wewnętrzny cz. 4 - Roz 1370/2007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c</a:t>
            </a:r>
            <a:r>
              <a:rPr lang="pl-PL" b="1" dirty="0">
                <a:latin typeface="Cambria"/>
                <a:ea typeface="Calibri"/>
                <a:cs typeface="Times New Roman"/>
              </a:rPr>
              <a:t>) niezależnie od lit. b) podmiot wewnętrzny może uczestniczyć w przetargach zapewniających uczciwą konkurencję na dwa lata przed wygaśnięciem umowy</a:t>
            </a:r>
            <a:r>
              <a:rPr lang="pl-PL" dirty="0">
                <a:latin typeface="Cambria"/>
                <a:ea typeface="Calibri"/>
                <a:cs typeface="Times New Roman"/>
              </a:rPr>
              <a:t> o świadczenie usług publicznych zawartej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następstwie udzielonego mu bezpośrednio zamówienia, pod warunkiem że podjęto ostateczną decyzję o tym</a:t>
            </a:r>
            <a:r>
              <a:rPr lang="pl-PL" dirty="0">
                <a:latin typeface="Cambria"/>
                <a:ea typeface="Calibri"/>
                <a:cs typeface="Times New Roman"/>
              </a:rPr>
              <a:t>, by usługi w zakresie transportu pasażerskiego świadczone przez dany podmiot wewnętrzny </a:t>
            </a:r>
            <a:r>
              <a:rPr lang="pl-PL" b="1" dirty="0">
                <a:latin typeface="Cambria"/>
                <a:ea typeface="Calibri"/>
                <a:cs typeface="Times New Roman"/>
              </a:rPr>
              <a:t>zostały zlecone w drodze przetargu zapewniającego uczciwą konkurencję</a:t>
            </a:r>
            <a:r>
              <a:rPr lang="pl-PL" dirty="0">
                <a:latin typeface="Cambria"/>
                <a:ea typeface="Calibri"/>
                <a:cs typeface="Times New Roman"/>
              </a:rPr>
              <a:t>, oraz że ten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podmiot wewnętrzny nie zawarł żadnej innej umowy w rezultacie udzielonego mu bezpośrednio zamówienia prowadzącego do zawarcia umowy </a:t>
            </a:r>
            <a:r>
              <a:rPr lang="pl-PL" dirty="0">
                <a:latin typeface="Cambria"/>
                <a:ea typeface="Calibri"/>
                <a:cs typeface="Times New Roman"/>
              </a:rPr>
              <a:t>o świadczenie usług publicznych;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Cambria"/>
                <a:ea typeface="Calibri"/>
                <a:cs typeface="Times New Roman"/>
              </a:rPr>
              <a:t>(art. 5 </a:t>
            </a:r>
            <a:r>
              <a:rPr lang="en-GB" dirty="0" err="1">
                <a:latin typeface="Cambria"/>
                <a:ea typeface="Calibri"/>
                <a:cs typeface="Times New Roman"/>
              </a:rPr>
              <a:t>ust</a:t>
            </a:r>
            <a:r>
              <a:rPr lang="en-GB" dirty="0">
                <a:latin typeface="Cambria"/>
                <a:ea typeface="Calibri"/>
                <a:cs typeface="Times New Roman"/>
              </a:rPr>
              <a:t>. 2 lit c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03172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668</Words>
  <Application>Microsoft Office PowerPoint</Application>
  <PresentationFormat>Pokaz na ekranie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Prawo transportowe 5</vt:lpstr>
      <vt:lpstr>Podmiot wewnętrzny </vt:lpstr>
      <vt:lpstr>Podmiot wewnętrzny </vt:lpstr>
      <vt:lpstr>Podmiot wewnętrzny </vt:lpstr>
      <vt:lpstr>Podmiot wewnętrzny </vt:lpstr>
      <vt:lpstr>Podmiot wewnętrzny </vt:lpstr>
      <vt:lpstr>Podmiot wewnętrzny </vt:lpstr>
      <vt:lpstr>Podmiot wewnętrzny </vt:lpstr>
      <vt:lpstr>Podmiot wewnętrzny </vt:lpstr>
      <vt:lpstr>Podmiot wewnętrzny </vt:lpstr>
      <vt:lpstr>Podmiot wewnętrzny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transportowe 5</dc:title>
  <dc:creator>M a c i e k</dc:creator>
  <cp:lastModifiedBy>M a c i e k</cp:lastModifiedBy>
  <cp:revision>1</cp:revision>
  <dcterms:created xsi:type="dcterms:W3CDTF">2017-10-19T08:20:50Z</dcterms:created>
  <dcterms:modified xsi:type="dcterms:W3CDTF">2017-10-19T08:25:58Z</dcterms:modified>
</cp:coreProperties>
</file>