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  <p:sldId id="263" r:id="rId15"/>
    <p:sldId id="262" r:id="rId16"/>
    <p:sldId id="261" r:id="rId17"/>
    <p:sldId id="260" r:id="rId18"/>
    <p:sldId id="259" r:id="rId19"/>
    <p:sldId id="258" r:id="rId20"/>
    <p:sldId id="277" r:id="rId21"/>
    <p:sldId id="276" r:id="rId22"/>
    <p:sldId id="25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Prawo transportowe 7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FINANSOWANIE TRANSPORTU ZBIOROWEGO</a:t>
            </a:r>
          </a:p>
        </p:txBody>
      </p:sp>
    </p:spTree>
    <p:extLst>
      <p:ext uri="{BB962C8B-B14F-4D97-AF65-F5344CB8AC3E}">
        <p14:creationId xmlns:p14="http://schemas.microsoft.com/office/powerpoint/2010/main" val="405174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Prawo do rekompensaty za straty cz. 1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pl-PL" b="1" dirty="0">
                <a:latin typeface="Cambria"/>
                <a:ea typeface="Calibri"/>
                <a:cs typeface="Times New Roman"/>
              </a:rPr>
              <a:t>Operatorowi przysługuje rekompensata</a:t>
            </a:r>
            <a:r>
              <a:rPr lang="pl-PL" dirty="0">
                <a:latin typeface="Cambria"/>
                <a:ea typeface="Calibri"/>
                <a:cs typeface="Times New Roman"/>
              </a:rPr>
              <a:t>, </a:t>
            </a:r>
            <a:r>
              <a:rPr lang="pl-PL" b="1" dirty="0">
                <a:latin typeface="Cambria"/>
                <a:ea typeface="Calibri"/>
                <a:cs typeface="Times New Roman"/>
              </a:rPr>
              <a:t>jeżeli wykaże,</a:t>
            </a:r>
            <a:r>
              <a:rPr lang="pl-PL" dirty="0">
                <a:latin typeface="Cambria"/>
                <a:ea typeface="Calibri"/>
                <a:cs typeface="Times New Roman"/>
              </a:rPr>
              <a:t> że podstawą poniesionej straty z tytułu realizacji usług w zakresie publicznego transportu zbiorowego są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utracone przychody i poniesione koszty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50 ust. 1 pkt 2,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proporcjonalnie do poniesionej straty.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27051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art. 50 ust. 1 pkt 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6299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utraconych przychodów </a:t>
            </a:r>
            <a:r>
              <a:rPr lang="pl-PL" dirty="0">
                <a:latin typeface="Cambria"/>
                <a:ea typeface="Calibri"/>
                <a:cs typeface="Times New Roman"/>
              </a:rPr>
              <a:t>w związku ze stosowaniem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ustawowych uprawnień do ulgowych przejazdów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zbiorowym, lub</a:t>
            </a:r>
            <a:endParaRPr lang="pl-PL" sz="2800" dirty="0">
              <a:ea typeface="Calibri"/>
              <a:cs typeface="Times New Roman"/>
            </a:endParaRPr>
          </a:p>
          <a:p>
            <a:pPr marL="6299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utraconych przychodów</a:t>
            </a:r>
            <a:r>
              <a:rPr lang="pl-PL" dirty="0">
                <a:latin typeface="Cambria"/>
                <a:ea typeface="Calibri"/>
                <a:cs typeface="Times New Roman"/>
              </a:rPr>
              <a:t> w związku ze stosowaniem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uprawnień do ulgowych przejazdów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zbiorowym ustanowionych na obszarze właściwości danego organizatora</a:t>
            </a:r>
            <a:r>
              <a:rPr lang="pl-PL" dirty="0">
                <a:latin typeface="Cambria"/>
                <a:ea typeface="Calibri"/>
                <a:cs typeface="Times New Roman"/>
              </a:rPr>
              <a:t>, o ile zostały ustanowione, lub</a:t>
            </a:r>
            <a:endParaRPr lang="pl-PL" sz="2800" dirty="0">
              <a:ea typeface="Calibri"/>
              <a:cs typeface="Times New Roman"/>
            </a:endParaRPr>
          </a:p>
          <a:p>
            <a:pPr marL="6299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poniesionych kosztów</a:t>
            </a:r>
            <a:r>
              <a:rPr lang="pl-PL" dirty="0">
                <a:latin typeface="Cambria"/>
                <a:ea typeface="Calibri"/>
                <a:cs typeface="Times New Roman"/>
              </a:rPr>
              <a:t> w związku </a:t>
            </a:r>
            <a:r>
              <a:rPr lang="pl-PL" b="1" dirty="0">
                <a:latin typeface="Cambria"/>
                <a:ea typeface="Calibri"/>
                <a:cs typeface="Times New Roman"/>
              </a:rPr>
              <a:t>ze świadczeniem przez operatora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 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52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Prawo do rekompensaty za straty cz. 2</a:t>
            </a:r>
            <a:endParaRPr lang="pl-PL" sz="2800" dirty="0">
              <a:ea typeface="Calibri"/>
              <a:cs typeface="Times New Roman"/>
            </a:endParaRPr>
          </a:p>
          <a:p>
            <a:pPr marL="31877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ramach rekompensaty, w części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art. 50 ust. 1 pkt 2 lit. c, -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poniesionych kosztów w związku ze świadczeniem przez operatora usług w zakresie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- operatorowi przysługuje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rozsądny zysk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załączniku do rozporządzenia (WE) nr 1370/2007.</a:t>
            </a:r>
            <a:endParaRPr lang="pl-PL" sz="2800" dirty="0">
              <a:ea typeface="Calibri"/>
              <a:cs typeface="Times New Roman"/>
            </a:endParaRPr>
          </a:p>
          <a:p>
            <a:pPr marL="7302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Przepis ust. 2 nie dotyczy operatora: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wybranego w trybie, o którym mowa w art. 19 ust. 1: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  <a:tabLst>
                <a:tab pos="90043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pkt 2, -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ustawy o umowie koncesji na roboty budowlane lub usługi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  <a:tabLst>
                <a:tab pos="900430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pkt 3, jeżeli umowa o świadczenie usług publicznych przyjmie formę koncesji na usługi; -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bezpośredniego zawarcia umowy o świadczenie usług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endParaRPr lang="pl-PL" sz="2800" dirty="0">
              <a:ea typeface="Calibri"/>
              <a:cs typeface="Times New Roman"/>
            </a:endParaRPr>
          </a:p>
          <a:p>
            <a:pPr marL="36068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będącego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samorządowym zakładem budżetowym.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52 ust. 2-3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Wniosek o rekompensatę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Właściwy organizator przekazuje operatorowi rekompensatę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art. 50 ust. 1 pkt 2, jeżeli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operator poniósł stratę</a:t>
            </a:r>
            <a:r>
              <a:rPr lang="pl-PL" dirty="0">
                <a:latin typeface="Cambria"/>
                <a:ea typeface="Calibri"/>
                <a:cs typeface="Times New Roman"/>
              </a:rPr>
              <a:t> i złożył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wniosek o rekompensatę w trybie określonym w umowie </a:t>
            </a:r>
            <a:r>
              <a:rPr lang="pl-PL" dirty="0">
                <a:latin typeface="Cambria"/>
                <a:ea typeface="Calibri"/>
                <a:cs typeface="Times New Roman"/>
              </a:rPr>
              <a:t>o świadczenie usług w zakresie publicznego transportu zbiorowego.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50 ust. 1 pkt. 2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utraconych przychodów </a:t>
            </a:r>
            <a:r>
              <a:rPr lang="pl-PL" i="1" dirty="0">
                <a:latin typeface="Cambria"/>
                <a:ea typeface="Calibri"/>
                <a:cs typeface="Times New Roman"/>
              </a:rPr>
              <a:t>w związku ze stosowaniem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ustawowych uprawnień do ulgowych przejazdów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publicznym transporcie zbiorowym, lub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utraconych przychodów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związku ze stosowaniem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uprawnień do ulgowych przejazdów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publicznym transporcie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zbiorowym ustanowionych na obszarze właściwości danego organizatora</a:t>
            </a:r>
            <a:r>
              <a:rPr lang="pl-PL" i="1" dirty="0">
                <a:latin typeface="Cambria"/>
                <a:ea typeface="Calibri"/>
                <a:cs typeface="Times New Roman"/>
              </a:rPr>
              <a:t>, o ile zostały ustanowione, lub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poniesionych kosztów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związku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ze świadczeniem przez operatora usług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zakresie publicznego transportu zbiorowego,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We wniosku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określa się wysokość utraconych przychodów i poniesionych kosztów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50 ust. 1 pkt 2, obliczoną zgodnie z załącznikiem do rozporządzenia (WE) nr 1370/2007.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Do wniosku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dołącza się dokumenty potwierdzające wysokość utraconych przychodów i poniesionych kosztów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których mowa w art. 50 ust. 1 pkt 2.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Weryfikacja wniosku o rekompensatę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Właściwy organizator weryfikuje wniosek i dokumenty przedstawione przez operatora</a:t>
            </a:r>
            <a:r>
              <a:rPr lang="pl-PL" dirty="0">
                <a:latin typeface="Cambria"/>
                <a:ea typeface="Calibri"/>
                <a:cs typeface="Times New Roman"/>
              </a:rPr>
              <a:t>, stanowiące podstawę obliczenia rekompensaty.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pozytywnego wyniku weryfikacji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ust. 1, organizator: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występuje do właściwego marszałka województwa z wnioskiem o przekazanie rekompensaty </a:t>
            </a:r>
            <a:r>
              <a:rPr lang="pl-PL" dirty="0">
                <a:latin typeface="Cambria"/>
                <a:ea typeface="Calibri"/>
                <a:cs typeface="Times New Roman"/>
              </a:rPr>
              <a:t>w części stanowiącej zwrot utraconych przychodów z tytułu stosowania ustawowych uprawnień do ulgowych przejazdów w publicznym transporcie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zbiorowym do wysokości poniesionej z tego tytułu straty;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wypłaca przyznaną operatorowi rekompensatę w zakresie poniesionej straty z tytułu</a:t>
            </a:r>
            <a:r>
              <a:rPr lang="pl-PL" dirty="0">
                <a:latin typeface="Cambria"/>
                <a:ea typeface="Calibri"/>
                <a:cs typeface="Times New Roman"/>
              </a:rPr>
              <a:t>: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realizacji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</a:t>
            </a:r>
            <a:endParaRPr lang="pl-PL" sz="2800" dirty="0">
              <a:ea typeface="Calibri"/>
              <a:cs typeface="Times New Roman"/>
            </a:endParaRPr>
          </a:p>
          <a:p>
            <a:pPr marL="54038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utraconych przychodów w związku ze stosowaniem uprawnień do ulgowych przejazdów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zbiorowym ustanowionych na obszarze właściwości danego organizatora.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Przepisu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ust. 2 pkt 1 nie stosuje się, w przypadku gdy organizatorem jest marszałek województwa lub minister właściwy do spraw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54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Rekompensata w formie dotacji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</a:t>
            </a:r>
            <a:r>
              <a:rPr lang="pl-PL" dirty="0">
                <a:latin typeface="Cambria"/>
                <a:ea typeface="Calibri"/>
                <a:cs typeface="Times New Roman"/>
              </a:rPr>
              <a:t> realizujący usługi w zakresie publicznego transportu zbiorowego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transporcie kolejowym w międzywojewódzkich przewozach pasażerskich</a:t>
            </a:r>
            <a:r>
              <a:rPr lang="pl-PL" dirty="0">
                <a:latin typeface="Cambria"/>
                <a:ea typeface="Calibri"/>
                <a:cs typeface="Times New Roman"/>
              </a:rPr>
              <a:t> otrzymuje rekompensatę w części, o której mowa w art. 50 ust. 1 pkt 2 lit. c,</a:t>
            </a:r>
            <a:r>
              <a:rPr lang="pl-PL" b="1" dirty="0">
                <a:latin typeface="Cambria"/>
                <a:ea typeface="Calibri"/>
                <a:cs typeface="Times New Roman"/>
              </a:rPr>
              <a:t> w postaci dotacji z budżetu państwa.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50 ust. 1 pkt. 2 lit. c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poniesionych kosztów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związku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ze świadczeniem przez operatora usług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zakresie publicznego transportu zbiorowego,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 realizujący</a:t>
            </a:r>
            <a:r>
              <a:rPr lang="pl-PL" dirty="0">
                <a:latin typeface="Cambria"/>
                <a:ea typeface="Calibri"/>
                <a:cs typeface="Times New Roman"/>
              </a:rPr>
              <a:t> usługi w zakresie publicznego transportu zbiorowego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transporcie kolejowym w międzynarodowych przewozach pasażerskich</a:t>
            </a:r>
            <a:r>
              <a:rPr lang="pl-PL" dirty="0">
                <a:latin typeface="Cambria"/>
                <a:ea typeface="Calibri"/>
                <a:cs typeface="Times New Roman"/>
              </a:rPr>
              <a:t> może otrzymać rekompensatę w części, o której mowa w art. 50 ust. 1 pkt 2 lit. c,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postaci dotacji z budżetu państwa.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50 ust. 1 pkt. 2 lit. c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poniesionych kosztów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związku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ze świadczeniem przez operatora usług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zakresie publicznego transportu zbiorowego,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Rekompensata z tytułu utraconych przychodów w formie dotacji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wyrównanie straty z tytułu utraconych</a:t>
            </a:r>
            <a:r>
              <a:rPr lang="pl-PL" dirty="0">
                <a:latin typeface="Cambria"/>
                <a:ea typeface="Calibri"/>
                <a:cs typeface="Times New Roman"/>
              </a:rPr>
              <a:t> przychodów w związku </a:t>
            </a:r>
            <a:r>
              <a:rPr lang="pl-PL" b="1" dirty="0">
                <a:latin typeface="Cambria"/>
                <a:ea typeface="Calibri"/>
                <a:cs typeface="Times New Roman"/>
              </a:rPr>
              <a:t>ze stosowaniem ustawowych uprawnień do ulgowych</a:t>
            </a:r>
            <a:r>
              <a:rPr lang="pl-PL" dirty="0">
                <a:latin typeface="Cambria"/>
                <a:ea typeface="Calibri"/>
                <a:cs typeface="Times New Roman"/>
              </a:rPr>
              <a:t> przejazdów w publicznym transporcie zbiorowym,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operatorowi przysługuje rekompensata w części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art. 50 ust. 1 pkt 2 lit. a, w postaci dotacji.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50 ust. 1 pkt. 2 lit. a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 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utraconych przychodów </a:t>
            </a:r>
            <a:r>
              <a:rPr lang="pl-PL" i="1" dirty="0">
                <a:latin typeface="Cambria"/>
                <a:ea typeface="Calibri"/>
                <a:cs typeface="Times New Roman"/>
              </a:rPr>
              <a:t>w związku ze stosowaniem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ustawowych uprawnień do ulgowych przejazdów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publicznym transporcie zbiorowym,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Wydatki na sfinansowanie straty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ust. 1, są pokrywane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budżetu państwa, z wyłączeniem wydatków</a:t>
            </a:r>
            <a:r>
              <a:rPr lang="pl-PL" dirty="0">
                <a:latin typeface="Cambria"/>
                <a:ea typeface="Calibri"/>
                <a:cs typeface="Times New Roman"/>
              </a:rPr>
              <a:t> na sfinansowanie straty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wynikającej z uprawnień do ulgowych przejazdów w komunikacji miejskiej.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4 ust. 1 pkt. 4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komunikacja miejska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gminne przewozy pasażerskie wykonywane w granicach administracyjnych miasta</a:t>
            </a:r>
            <a:r>
              <a:rPr lang="pl-PL" i="1" dirty="0">
                <a:latin typeface="Cambria"/>
                <a:ea typeface="Calibri"/>
                <a:cs typeface="Times New Roman"/>
              </a:rPr>
              <a:t> albo: </a:t>
            </a:r>
            <a:r>
              <a:rPr lang="pl-PL" i="1" u="sng" dirty="0">
                <a:latin typeface="Cambria"/>
                <a:ea typeface="Calibri"/>
                <a:cs typeface="Times New Roman"/>
              </a:rPr>
              <a:t>a) miasta i gminy, b) miast, albo c) miast i gmin sąsiadujących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- jeżeli zostało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zawarte porozumienie</a:t>
            </a:r>
            <a:r>
              <a:rPr lang="pl-PL" i="1" dirty="0">
                <a:latin typeface="Cambria"/>
                <a:ea typeface="Calibri"/>
                <a:cs typeface="Times New Roman"/>
              </a:rPr>
              <a:t> lub został utworzony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związek międzygminny </a:t>
            </a:r>
            <a:r>
              <a:rPr lang="pl-PL" i="1" dirty="0">
                <a:latin typeface="Cambria"/>
                <a:ea typeface="Calibri"/>
                <a:cs typeface="Times New Roman"/>
              </a:rPr>
              <a:t>w celu wspólnej realizacji publicznego transportu zbiorowego, a także metropolitalne przewozy pasażerskie;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56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Rekompensaty z tytułu świadczenia usług publicznych</a:t>
            </a:r>
            <a:r>
              <a:rPr lang="pl-PL" sz="2800" dirty="0">
                <a:ea typeface="Calibri"/>
                <a:cs typeface="Times New Roman"/>
              </a:rPr>
              <a:t>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Roz 1370/2007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 </a:t>
            </a:r>
            <a:r>
              <a:rPr lang="pl-PL" b="1" dirty="0">
                <a:latin typeface="Cambria"/>
                <a:ea typeface="Calibri"/>
                <a:cs typeface="Times New Roman"/>
              </a:rPr>
              <a:t>Każda rekompensata wynikająca z zasady ogólnej</a:t>
            </a:r>
            <a:r>
              <a:rPr lang="pl-PL" dirty="0">
                <a:latin typeface="Cambria"/>
                <a:ea typeface="Calibri"/>
                <a:cs typeface="Times New Roman"/>
              </a:rPr>
              <a:t>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z umowy o świadczenie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 musi być zgodna z przepisami określonymi w art. 4 Roz 1370/2007,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bez względu na sposób udzielenia zamówienia</a:t>
            </a:r>
            <a:r>
              <a:rPr lang="pl-PL" dirty="0">
                <a:latin typeface="Cambria"/>
                <a:ea typeface="Calibri"/>
                <a:cs typeface="Times New Roman"/>
              </a:rPr>
              <a:t>. Każda rekompensata, bez względu na jej charakter, wynikająca z umowy zawartej w następstwie udzielonego bezpośrednio zamówienia prowadzącego do zawarcia umowy o świadczenie usług publicznych zgodnie z art. 5 ust. 2, 4, 5 lub 6 lub wynikająca z zasady ogólnej musi ponadto być zgodna z przepisami określonymi w załączniku.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2</a:t>
            </a:r>
            <a:r>
              <a:rPr lang="pl-PL" dirty="0">
                <a:latin typeface="Cambria"/>
                <a:ea typeface="Calibri"/>
                <a:cs typeface="Times New Roman"/>
              </a:rPr>
              <a:t>.  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pisemny wniosek Komisji</a:t>
            </a:r>
            <a:r>
              <a:rPr lang="pl-PL" dirty="0">
                <a:latin typeface="Cambria"/>
                <a:ea typeface="Calibri"/>
                <a:cs typeface="Times New Roman"/>
              </a:rPr>
              <a:t> państwa członkowskie zobowiązane są dostarczyć jej,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terminie trzech miesięcy</a:t>
            </a:r>
            <a:r>
              <a:rPr lang="pl-PL" dirty="0">
                <a:latin typeface="Cambria"/>
                <a:ea typeface="Calibri"/>
                <a:cs typeface="Times New Roman"/>
              </a:rPr>
              <a:t> lub w określonym we wniosku dłuższym terminie, wszelkich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informacji, które Komisja uzna za niezbędne do dokonania oceny, czy przyznana rekompensata jest zgodna z niniejszym rozporządzeniem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6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Stosowanie kas rejestrujących jako warunek przyznania rekompensaty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Uprawnienie do otrzymywania rekompensaty w części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art. 50 ust. 1 pkt 2 lit. 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nabywa operator</a:t>
            </a:r>
            <a:r>
              <a:rPr lang="pl-PL" dirty="0">
                <a:latin typeface="Cambria"/>
                <a:ea typeface="Calibri"/>
                <a:cs typeface="Times New Roman"/>
              </a:rPr>
              <a:t>, który stosuje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kasy rejestrujące posiadające pozytywną opinię ministra właściwego do spraw finansów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umożliwiają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określenie kwoty dopłat do przewozów</a:t>
            </a:r>
            <a:r>
              <a:rPr lang="pl-PL" dirty="0">
                <a:latin typeface="Cambria"/>
                <a:ea typeface="Calibri"/>
                <a:cs typeface="Times New Roman"/>
              </a:rPr>
              <a:t> w podziale na poszczególne </a:t>
            </a:r>
            <a:r>
              <a:rPr lang="pl-PL" b="1" dirty="0">
                <a:latin typeface="Cambria"/>
                <a:ea typeface="Calibri"/>
                <a:cs typeface="Times New Roman"/>
              </a:rPr>
              <a:t>kategorie ulg ustawowych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Art. 50 ust. 1 pkt. 2 lit. a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 -  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utraconych przychodów </a:t>
            </a:r>
            <a:r>
              <a:rPr lang="pl-PL" i="1" dirty="0">
                <a:latin typeface="Cambria"/>
                <a:ea typeface="Calibri"/>
                <a:cs typeface="Times New Roman"/>
              </a:rPr>
              <a:t>w związku ze stosowaniem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ustawowych uprawnień do ulgowych przejazdów</a:t>
            </a:r>
            <a:r>
              <a:rPr lang="pl-PL" i="1" dirty="0">
                <a:latin typeface="Cambria"/>
                <a:ea typeface="Calibri"/>
                <a:cs typeface="Times New Roman"/>
              </a:rPr>
              <a:t> w publicznym transporcie zbiorowym,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Zmiany w programach kas rejestrujących</a:t>
            </a:r>
            <a:r>
              <a:rPr lang="pl-PL" dirty="0">
                <a:latin typeface="Cambria"/>
                <a:ea typeface="Calibri"/>
                <a:cs typeface="Times New Roman"/>
              </a:rPr>
              <a:t>, uwzględniających zasady określone w ust. 1, wymagają uzyskania pozytywnej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opinii ministra właściwego do spraw finansów publicznych.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57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Wyodrębniona rachunkowość dla usług świadczonych w zakresie publicznego transportu zbiorowego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Operator</a:t>
            </a:r>
            <a:r>
              <a:rPr lang="pl-PL" dirty="0">
                <a:latin typeface="Cambria"/>
                <a:ea typeface="Calibri"/>
                <a:cs typeface="Times New Roman"/>
              </a:rPr>
              <a:t>, który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poza świadczeniem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prowadzi inną działalność gospodarczą</a:t>
            </a:r>
            <a:r>
              <a:rPr lang="pl-PL" dirty="0">
                <a:latin typeface="Cambria"/>
                <a:ea typeface="Calibri"/>
                <a:cs typeface="Times New Roman"/>
              </a:rPr>
              <a:t>, jest obowiązany do prowadzenia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oddzielnej rachunkowości dla usług świadczonych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 związanych z wykonywaniem przewozu o charakterze użyteczności publicznej.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58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Oddzielny bilans oraz rachunek zysków i strat. Sprawozdanie finansowe.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Operator, który poza świadczeniem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 w transporcie kolejowym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prowadzi inną działalność gospodarczą</a:t>
            </a:r>
            <a:r>
              <a:rPr lang="pl-PL" dirty="0">
                <a:latin typeface="Cambria"/>
                <a:ea typeface="Calibri"/>
                <a:cs typeface="Times New Roman"/>
              </a:rPr>
              <a:t>, </a:t>
            </a:r>
            <a:r>
              <a:rPr lang="pl-PL" b="1" dirty="0">
                <a:latin typeface="Cambria"/>
                <a:ea typeface="Calibri"/>
                <a:cs typeface="Times New Roman"/>
              </a:rPr>
              <a:t>sporządza oddzielny bilans oraz rachunek zysków i strat dla tych usług</a:t>
            </a:r>
            <a:r>
              <a:rPr lang="pl-PL" dirty="0">
                <a:latin typeface="Cambria"/>
                <a:ea typeface="Calibri"/>
                <a:cs typeface="Times New Roman"/>
              </a:rPr>
              <a:t>, a także wyodrębnia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księgach rachunkowych operacje związane z wykonywaniem przewozu o charakterze użyteczności publicznej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3000" b="1" dirty="0" smtClean="0">
                <a:solidFill>
                  <a:prstClr val="black"/>
                </a:solidFill>
              </a:rPr>
              <a:t>Źródła </a:t>
            </a:r>
            <a:r>
              <a:rPr lang="pl-PL" sz="3000" b="1" dirty="0">
                <a:solidFill>
                  <a:prstClr val="black"/>
                </a:solidFill>
              </a:rPr>
              <a:t>prawa: </a:t>
            </a:r>
          </a:p>
          <a:p>
            <a:pPr marL="0" lvl="0" indent="0">
              <a:buNone/>
            </a:pPr>
            <a:r>
              <a:rPr lang="pl-PL" sz="3000" b="1" dirty="0" err="1">
                <a:solidFill>
                  <a:prstClr val="black"/>
                </a:solidFill>
              </a:rPr>
              <a:t>utz</a:t>
            </a:r>
            <a:r>
              <a:rPr lang="pl-PL" sz="3000" b="1" dirty="0">
                <a:solidFill>
                  <a:prstClr val="black"/>
                </a:solidFill>
              </a:rPr>
              <a:t> – </a:t>
            </a:r>
            <a:r>
              <a:rPr lang="pl-PL" sz="3000" dirty="0">
                <a:solidFill>
                  <a:prstClr val="black"/>
                </a:solidFill>
              </a:rPr>
              <a:t>ustawa z dnia 16 grudnia 2010 r. o publicznym transporcie zbiorowym</a:t>
            </a:r>
          </a:p>
          <a:p>
            <a:pPr marL="0" lvl="0" indent="0">
              <a:buNone/>
            </a:pPr>
            <a:r>
              <a:rPr lang="pl-PL" sz="3000" b="1" dirty="0">
                <a:solidFill>
                  <a:prstClr val="black"/>
                </a:solidFill>
              </a:rPr>
              <a:t>Roz – </a:t>
            </a:r>
            <a:r>
              <a:rPr lang="pl-PL" sz="3000" dirty="0">
                <a:solidFill>
                  <a:prstClr val="black"/>
                </a:solidFill>
              </a:rPr>
              <a:t>Rozporządzenie (WE) nr 1370/2007 Parlamentu Europejskiego i Rady z dnia 23 października 2007 r. dotyczące usług publicznych w zakresie kolejowego i drogowego transportu publicznego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Zakaz przenoszenia środków publicznych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</a:t>
            </a:r>
            <a:r>
              <a:rPr lang="pl-PL" b="1" dirty="0">
                <a:latin typeface="Cambria"/>
                <a:ea typeface="Calibri"/>
                <a:cs typeface="Times New Roman"/>
              </a:rPr>
              <a:t> Operator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może przenosić środków publicznych przeznaczonych na działalność związaną z usługami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 w transporcie kolejowym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inną działalność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4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Wyodrębniona rachunkowość jest prowadzona w sposób umożliwiający monitorowanie zakazu przenoszenia środków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2.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70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Sprawozdanie finansowe.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Sprawozdanie finansowe operatora, o którym mowa w ust. 1, publikowane na podstawie przepisów o rachunkowości</a:t>
            </a:r>
            <a:r>
              <a:rPr lang="pl-PL" b="1" dirty="0">
                <a:latin typeface="Cambria"/>
                <a:ea typeface="Calibri"/>
                <a:cs typeface="Times New Roman"/>
              </a:rPr>
              <a:t>, zawiera dodatkowo oddzielny bilans oraz rachunek zysków i strat dla działalności związanej z usługami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 w transporcie kolejowym.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58a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70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800" b="1" dirty="0" smtClean="0"/>
              <a:t>Dziękuję za uwagę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24849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Sposoby finansowania przewozów o charakterze użyteczności publicznej cz. 1 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Finansowanie przewozów o charakterze użyteczności publicznej może polegać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szczególności na: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pobieraniu przez operatora lub organizatora</a:t>
            </a:r>
            <a:r>
              <a:rPr lang="pl-PL" dirty="0">
                <a:latin typeface="Cambria"/>
                <a:ea typeface="Calibri"/>
                <a:cs typeface="Times New Roman"/>
              </a:rPr>
              <a:t>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opłat</a:t>
            </a:r>
            <a:r>
              <a:rPr lang="pl-PL" dirty="0">
                <a:latin typeface="Cambria"/>
                <a:ea typeface="Calibri"/>
                <a:cs typeface="Times New Roman"/>
              </a:rPr>
              <a:t> w związku z realizacją usług świadczonych w zakresie publicznego transportu zbiorowego,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przekazaniu operatorowi rekompensaty z tytułu: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utraconych przychodów </a:t>
            </a:r>
            <a:r>
              <a:rPr lang="pl-PL" dirty="0">
                <a:latin typeface="Cambria"/>
                <a:ea typeface="Calibri"/>
                <a:cs typeface="Times New Roman"/>
              </a:rPr>
              <a:t>w związku ze stosowaniem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ustawowych uprawnień do ulgowych przejazdów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zbiorowym, lub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utraconych przychodów</a:t>
            </a:r>
            <a:r>
              <a:rPr lang="pl-PL" dirty="0">
                <a:latin typeface="Cambria"/>
                <a:ea typeface="Calibri"/>
                <a:cs typeface="Times New Roman"/>
              </a:rPr>
              <a:t> w związku ze stosowaniem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uprawnień do ulgowych przejazdów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zbiorowym ustanowionych na obszarze właściwości danego organizatora</a:t>
            </a:r>
            <a:r>
              <a:rPr lang="pl-PL" dirty="0">
                <a:latin typeface="Cambria"/>
                <a:ea typeface="Calibri"/>
                <a:cs typeface="Times New Roman"/>
              </a:rPr>
              <a:t>, o ile zostały ustanowione, lub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poniesionych kosztów</a:t>
            </a:r>
            <a:r>
              <a:rPr lang="pl-PL" dirty="0">
                <a:latin typeface="Cambria"/>
                <a:ea typeface="Calibri"/>
                <a:cs typeface="Times New Roman"/>
              </a:rPr>
              <a:t> w związku </a:t>
            </a:r>
            <a:r>
              <a:rPr lang="pl-PL" b="1" dirty="0">
                <a:latin typeface="Cambria"/>
                <a:ea typeface="Calibri"/>
                <a:cs typeface="Times New Roman"/>
              </a:rPr>
              <a:t>ze świadczeniem przez operatora usług</a:t>
            </a:r>
            <a:r>
              <a:rPr lang="pl-PL" dirty="0">
                <a:latin typeface="Cambria"/>
                <a:ea typeface="Calibri"/>
                <a:cs typeface="Times New Roman"/>
              </a:rPr>
              <a:t> w zakresie publicznego transportu zbiorowego, lub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udostępnianiu operatorowi przez organizatora środków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 na realizację przewozów w zakresie publicznego transportu zbiorowego.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50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Sposoby </a:t>
            </a:r>
            <a:r>
              <a:rPr lang="pl-PL" b="1" dirty="0">
                <a:latin typeface="Cambria"/>
                <a:ea typeface="Calibri"/>
                <a:cs typeface="Times New Roman"/>
              </a:rPr>
              <a:t>finansowania przewozów o charakterze użyteczności publicznej cz. 2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operatora wybranego w trybie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art. 19 ust. 1 pkt 2 -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ustawy o umowie koncesji na roboty budowlane lub usługi</a:t>
            </a:r>
            <a:r>
              <a:rPr lang="pl-PL" dirty="0">
                <a:latin typeface="Cambria"/>
                <a:ea typeface="Calibri"/>
                <a:cs typeface="Times New Roman"/>
              </a:rPr>
              <a:t> -  przekazanie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rekompensaty</a:t>
            </a:r>
            <a:r>
              <a:rPr lang="pl-PL" dirty="0">
                <a:latin typeface="Cambria"/>
                <a:ea typeface="Calibri"/>
                <a:cs typeface="Times New Roman"/>
              </a:rPr>
              <a:t> z tytułu poniesionych kosztów w związku ze świadczeniem usług w zakresie publicznego transportu </a:t>
            </a:r>
            <a:r>
              <a:rPr lang="pl-PL" b="1" dirty="0">
                <a:latin typeface="Cambria"/>
                <a:ea typeface="Calibri"/>
                <a:cs typeface="Times New Roman"/>
              </a:rPr>
              <a:t>zbiorowego nie może prowadzić do odzyskania całości poniesionych kosztów.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3</a:t>
            </a:r>
            <a:r>
              <a:rPr lang="pl-PL" dirty="0">
                <a:latin typeface="Cambria"/>
                <a:ea typeface="Calibri"/>
                <a:cs typeface="Times New Roman"/>
              </a:rPr>
              <a:t>.  Przepis ust. 2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stosuje się odpowiednio do operatora wybranego w trybie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art. 19 ust. 1 pkt 3 – bezpośrednie zawarcie umowy o świadczenie usług - , jeżeli umowa o świadczenie usług publicznych przyjmie formę </a:t>
            </a:r>
            <a:r>
              <a:rPr lang="pl-PL" b="1" dirty="0">
                <a:latin typeface="Cambria"/>
                <a:ea typeface="Calibri"/>
                <a:cs typeface="Times New Roman"/>
              </a:rPr>
              <a:t>koncesji na usługi.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4</a:t>
            </a:r>
            <a:r>
              <a:rPr lang="pl-PL" dirty="0">
                <a:latin typeface="Cambria"/>
                <a:ea typeface="Calibri"/>
                <a:cs typeface="Times New Roman"/>
              </a:rPr>
              <a:t>.  W przypadku operatora wybranego w trybie, o którym mowa w art. 19 ust. 1 pkt 2 -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ustawy o umowie koncesji na roboty budowlane lub usługi</a:t>
            </a:r>
            <a:r>
              <a:rPr lang="pl-PL" dirty="0">
                <a:latin typeface="Cambria"/>
                <a:ea typeface="Calibri"/>
                <a:cs typeface="Times New Roman"/>
              </a:rPr>
              <a:t> -  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1</a:t>
            </a:r>
            <a:r>
              <a:rPr lang="pl-PL" dirty="0">
                <a:latin typeface="Cambria"/>
                <a:ea typeface="Calibri"/>
                <a:cs typeface="Times New Roman"/>
              </a:rPr>
              <a:t>) pobieranie opłat, o których mowa w ust. 1 pkt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stanowi prawo do korzystania z usługi,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2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b="1" dirty="0">
                <a:latin typeface="Cambria"/>
                <a:ea typeface="Calibri"/>
                <a:cs typeface="Times New Roman"/>
              </a:rPr>
              <a:t>udostępnianie środków transportu,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którym mowa w ust. 1 pkt 3, oraz przekazanie rekompensaty stanowi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płatność zamawiającego,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50 ust. 2-4 </a:t>
            </a:r>
            <a:r>
              <a:rPr lang="pl-PL" dirty="0" err="1" smtClean="0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Przepisy miejscowe ustalające ceny za usługi przewozowe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Rada gminy może ustalać ceny za usługi przewozowe</a:t>
            </a:r>
            <a:r>
              <a:rPr lang="pl-PL" dirty="0">
                <a:latin typeface="Cambria"/>
                <a:ea typeface="Calibri"/>
                <a:cs typeface="Times New Roman"/>
              </a:rPr>
              <a:t> w publicznym transporcie zbiorowym w zakresie zadania o charakterze użyteczności publicznej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gminnych przewozach pasażerskich. </a:t>
            </a:r>
            <a:r>
              <a:rPr lang="pl-PL" dirty="0">
                <a:latin typeface="Cambria"/>
                <a:ea typeface="Calibri"/>
                <a:cs typeface="Times New Roman"/>
              </a:rPr>
              <a:t>W mieście stołecznym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Warszawie</a:t>
            </a:r>
            <a:r>
              <a:rPr lang="pl-PL" dirty="0">
                <a:latin typeface="Cambria"/>
                <a:ea typeface="Calibri"/>
                <a:cs typeface="Times New Roman"/>
              </a:rPr>
              <a:t> uprawnienia te przysługują </a:t>
            </a:r>
            <a:r>
              <a:rPr lang="pl-PL" b="1" dirty="0">
                <a:latin typeface="Cambria"/>
                <a:ea typeface="Calibri"/>
                <a:cs typeface="Times New Roman"/>
              </a:rPr>
              <a:t>Radzie Warszawy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2</a:t>
            </a:r>
            <a:r>
              <a:rPr lang="pl-PL" b="1" dirty="0">
                <a:latin typeface="Cambria"/>
                <a:ea typeface="Calibri"/>
                <a:cs typeface="Times New Roman"/>
              </a:rPr>
              <a:t>.  Rada powiatu</a:t>
            </a:r>
            <a:r>
              <a:rPr lang="pl-PL" dirty="0">
                <a:latin typeface="Cambria"/>
                <a:ea typeface="Calibri"/>
                <a:cs typeface="Times New Roman"/>
              </a:rPr>
              <a:t> może ustalać ceny za usługi przewozowe w publicznym transporcie zbiorowym w zakresie zadania o charakterze użyteczności publicznej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powiatowych przewozach pasażerskich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3</a:t>
            </a:r>
            <a:r>
              <a:rPr lang="pl-PL" dirty="0">
                <a:latin typeface="Cambria"/>
                <a:ea typeface="Calibri"/>
                <a:cs typeface="Times New Roman"/>
              </a:rPr>
              <a:t>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Sejmik województwa</a:t>
            </a:r>
            <a:r>
              <a:rPr lang="pl-PL" dirty="0">
                <a:latin typeface="Cambria"/>
                <a:ea typeface="Calibri"/>
                <a:cs typeface="Times New Roman"/>
              </a:rPr>
              <a:t> może ustalać ceny za usługi przewozowe w publicznym transporcie zbiorowym w zakresie zadania o charakterze użyteczności publicznej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wojewódzkich przewozach pasażerskich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50a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Maksymalne ceny za usługi przewozowe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Ceny, o których mowa w art. 50a, </a:t>
            </a:r>
            <a:r>
              <a:rPr lang="pl-PL" b="1" dirty="0">
                <a:latin typeface="Cambria"/>
                <a:ea typeface="Calibri"/>
                <a:cs typeface="Times New Roman"/>
              </a:rPr>
              <a:t>mają charakter cen maksymalnych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50b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a finansowanie – cz. 1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lnSpc>
                <a:spcPct val="115000"/>
              </a:lnSpc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gdy właściwy organ podejmuje decyzję o przyznaniu</a:t>
            </a:r>
            <a:r>
              <a:rPr lang="pl-PL" dirty="0">
                <a:latin typeface="Cambria"/>
                <a:ea typeface="Calibri"/>
                <a:cs typeface="Times New Roman"/>
              </a:rPr>
              <a:t> wybranemu podmiotowi wyłącznego prawa lub </a:t>
            </a:r>
            <a:r>
              <a:rPr lang="pl-PL" b="1" dirty="0">
                <a:latin typeface="Cambria"/>
                <a:ea typeface="Calibri"/>
                <a:cs typeface="Times New Roman"/>
              </a:rPr>
              <a:t>rekompensaty,</a:t>
            </a:r>
            <a:r>
              <a:rPr lang="pl-PL" dirty="0">
                <a:latin typeface="Cambria"/>
                <a:ea typeface="Calibri"/>
                <a:cs typeface="Times New Roman"/>
              </a:rPr>
              <a:t> niezależnie od ich charakteru, w zamian za realizację zobowiązań z tytułu świadczenia usług publicznych,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następuje to w ramach umowy o świadczenie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 ust. 1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a finansowanie – cz. 2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 W drodze odstępstwa od art. 3 ust. 1 Roz 1370/2007 </a:t>
            </a:r>
            <a:r>
              <a:rPr lang="pl-PL" b="1" dirty="0">
                <a:latin typeface="Cambria"/>
                <a:ea typeface="Calibri"/>
                <a:cs typeface="Times New Roman"/>
              </a:rPr>
              <a:t>zobowiązania z tytułu świadczenia usług publicznych</a:t>
            </a:r>
            <a:r>
              <a:rPr lang="pl-PL" dirty="0">
                <a:latin typeface="Cambria"/>
                <a:ea typeface="Calibri"/>
                <a:cs typeface="Times New Roman"/>
              </a:rPr>
              <a:t>, które mają na celu określenie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taryf maksymalnych dla wszystkich lub niektórych kategorii pasażerów, mogą także stanowić przedmiot zasad ogólnych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Zgodnie </a:t>
            </a:r>
            <a:r>
              <a:rPr lang="pl-PL" dirty="0">
                <a:latin typeface="Cambria"/>
                <a:ea typeface="Calibri"/>
                <a:cs typeface="Times New Roman"/>
              </a:rPr>
              <a:t>z zasadami określonymi w art. 4 i 6 oraz w załączniku właściwy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 rekompensuje podmiotom świadczącym usługi publiczne wynik finansowy netto, dodatni lub ujemny, uzyskany jako rezultat kosztów i przychodów, które powstały przy wypełnianiu zobowiązań taryfowych określonych na podstawie zasad ogólnych tak, by zapobiec nadmiernym rekompensatom</a:t>
            </a:r>
            <a:r>
              <a:rPr lang="pl-PL" dirty="0">
                <a:latin typeface="Cambria"/>
                <a:ea typeface="Calibri"/>
                <a:cs typeface="Times New Roman"/>
              </a:rPr>
              <a:t>.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mbria"/>
                <a:ea typeface="Calibri"/>
                <a:cs typeface="Times New Roman"/>
              </a:rPr>
              <a:t>Następuje </a:t>
            </a:r>
            <a:r>
              <a:rPr lang="pl-PL" b="1" dirty="0">
                <a:latin typeface="Cambria"/>
                <a:ea typeface="Calibri"/>
                <a:cs typeface="Times New Roman"/>
              </a:rPr>
              <a:t>to niezależnie od prawa właściwych organów</a:t>
            </a:r>
            <a:r>
              <a:rPr lang="pl-PL" dirty="0">
                <a:latin typeface="Cambria"/>
                <a:ea typeface="Calibri"/>
                <a:cs typeface="Times New Roman"/>
              </a:rPr>
              <a:t> do włączenia zobowiązania z tytułu świadczenia usług publicznych polegającego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określeniu maksymalnych taryf do umów o świadczenie usług publicznych.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 ust. 2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Umowa o świadczenie usług a finansowanie – cz. 3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 Bez uszczerbku dla postanowień art. 73, 86, 87 i 88 Traktatu </a:t>
            </a:r>
            <a:r>
              <a:rPr lang="pl-PL" b="1" dirty="0">
                <a:latin typeface="Cambria"/>
                <a:ea typeface="Calibri"/>
                <a:cs typeface="Times New Roman"/>
              </a:rPr>
              <a:t>państwa członkowskie</a:t>
            </a:r>
            <a:r>
              <a:rPr lang="pl-PL" dirty="0">
                <a:latin typeface="Cambria"/>
                <a:ea typeface="Calibri"/>
                <a:cs typeface="Times New Roman"/>
              </a:rPr>
              <a:t> mogą wyłączyć z zakresu zastosowania niniejszego rozporządzenia </a:t>
            </a:r>
            <a:r>
              <a:rPr lang="pl-PL" b="1" dirty="0">
                <a:latin typeface="Cambria"/>
                <a:ea typeface="Calibri"/>
                <a:cs typeface="Times New Roman"/>
              </a:rPr>
              <a:t>ogólne zasady dotyczące rekompensat finansowych odnoszących się do zobowiązań</a:t>
            </a:r>
            <a:r>
              <a:rPr lang="pl-PL" dirty="0">
                <a:latin typeface="Cambria"/>
                <a:ea typeface="Calibri"/>
                <a:cs typeface="Times New Roman"/>
              </a:rPr>
              <a:t> z tytułu świadczenia usług publicznych </a:t>
            </a:r>
            <a:r>
              <a:rPr lang="pl-PL" b="1" dirty="0">
                <a:latin typeface="Cambria"/>
                <a:ea typeface="Calibri"/>
                <a:cs typeface="Times New Roman"/>
              </a:rPr>
              <a:t>przewidujące taryfy maksymalne dla uczniów, studentów, praktykantów i osób o ograniczonej sprawności ruchowej</a:t>
            </a:r>
            <a:r>
              <a:rPr lang="pl-PL" dirty="0">
                <a:latin typeface="Cambria"/>
                <a:ea typeface="Calibri"/>
                <a:cs typeface="Times New Roman"/>
              </a:rPr>
              <a:t>. O wspomnianych zasadach ogólnych informuje się zgodnie z art. 88 Traktatu. Każda taka informacja zawiera </a:t>
            </a:r>
            <a:r>
              <a:rPr lang="pl-PL" b="1" dirty="0">
                <a:latin typeface="Cambria"/>
                <a:ea typeface="Calibri"/>
                <a:cs typeface="Times New Roman"/>
              </a:rPr>
              <a:t>dokładne dane na temat danego środka, a zwłaszcza szczegółowy opis metody obliczeń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 ust. 3 Roz 1370/2007)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Finansowanie transportu zbiorowego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Źródła finansowania przewozów o charakterze </a:t>
            </a:r>
            <a:r>
              <a:rPr lang="pl-PL" b="1" dirty="0" smtClean="0">
                <a:latin typeface="Cambria"/>
                <a:ea typeface="Calibri"/>
                <a:cs typeface="Times New Roman"/>
              </a:rPr>
              <a:t>użyteczności publicznej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Źródłem finansowania przewozów o charakterze użyteczności publicznej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mogą być w szczególności:</a:t>
            </a:r>
            <a:endParaRPr lang="pl-PL" sz="2800" dirty="0">
              <a:ea typeface="Calibri"/>
              <a:cs typeface="Times New Roman"/>
            </a:endParaRPr>
          </a:p>
          <a:p>
            <a:pPr marL="26987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środki własne jednostki samorządu terytorialnego</a:t>
            </a:r>
            <a:r>
              <a:rPr lang="pl-PL" dirty="0">
                <a:latin typeface="Cambria"/>
                <a:ea typeface="Calibri"/>
                <a:cs typeface="Times New Roman"/>
              </a:rPr>
              <a:t> będącej organizatorem;</a:t>
            </a:r>
            <a:endParaRPr lang="pl-PL" sz="2800" dirty="0">
              <a:ea typeface="Calibri"/>
              <a:cs typeface="Times New Roman"/>
            </a:endParaRPr>
          </a:p>
          <a:p>
            <a:pPr marL="26987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środki z budżetu państwa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2</a:t>
            </a:r>
            <a:r>
              <a:rPr lang="pl-PL" dirty="0">
                <a:latin typeface="Cambria"/>
                <a:ea typeface="Calibri"/>
                <a:cs typeface="Times New Roman"/>
              </a:rPr>
              <a:t>.  Do źródeł finansowania, o których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należą również wpływy ze sprzedaży biletów</a:t>
            </a:r>
            <a:r>
              <a:rPr lang="pl-PL" dirty="0">
                <a:latin typeface="Cambria"/>
                <a:ea typeface="Calibri"/>
                <a:cs typeface="Times New Roman"/>
              </a:rPr>
              <a:t>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wpływy z opłat dodatkowych pobieranych od pasażerów</a:t>
            </a:r>
            <a:r>
              <a:rPr lang="pl-PL" dirty="0">
                <a:latin typeface="Cambria"/>
                <a:ea typeface="Calibri"/>
                <a:cs typeface="Times New Roman"/>
              </a:rPr>
              <a:t>, zgodnie z przepisami ustawy z dnia 15 listopada 1984 r. - Prawo przewozowe.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51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660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1512</Words>
  <Application>Microsoft Office PowerPoint</Application>
  <PresentationFormat>Pokaz na ekranie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Prawo transportowe 7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  <vt:lpstr>Finansowanie transportu zbiorowego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7 </dc:title>
  <dc:creator>M a c i e k</dc:creator>
  <cp:lastModifiedBy>M a c i e k</cp:lastModifiedBy>
  <cp:revision>2</cp:revision>
  <dcterms:created xsi:type="dcterms:W3CDTF">2017-10-19T08:38:02Z</dcterms:created>
  <dcterms:modified xsi:type="dcterms:W3CDTF">2017-10-19T08:53:18Z</dcterms:modified>
</cp:coreProperties>
</file>