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9" r:id="rId3"/>
    <p:sldId id="275" r:id="rId4"/>
    <p:sldId id="274" r:id="rId5"/>
    <p:sldId id="273" r:id="rId6"/>
    <p:sldId id="272" r:id="rId7"/>
    <p:sldId id="271" r:id="rId8"/>
    <p:sldId id="270" r:id="rId9"/>
    <p:sldId id="281" r:id="rId10"/>
    <p:sldId id="280" r:id="rId11"/>
    <p:sldId id="279" r:id="rId12"/>
    <p:sldId id="278" r:id="rId13"/>
    <p:sldId id="277" r:id="rId14"/>
    <p:sldId id="288" r:id="rId15"/>
    <p:sldId id="287" r:id="rId16"/>
    <p:sldId id="286" r:id="rId17"/>
    <p:sldId id="258" r:id="rId1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2017-10-19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2017-10-19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/>
              <a:t>Prawo transportowe  6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03648" y="3861048"/>
            <a:ext cx="6400800" cy="1752600"/>
          </a:xfrm>
        </p:spPr>
        <p:txBody>
          <a:bodyPr/>
          <a:lstStyle/>
          <a:p>
            <a:r>
              <a:rPr lang="pl-PL" b="1" dirty="0" smtClean="0">
                <a:solidFill>
                  <a:schemeClr val="tx1"/>
                </a:solidFill>
              </a:rPr>
              <a:t>Przekazywanie informacji i kontrola </a:t>
            </a:r>
            <a:endParaRPr lang="pl-PL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4275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pl-PL" sz="3200" b="1" dirty="0">
                <a:solidFill>
                  <a:prstClr val="black"/>
                </a:solidFill>
                <a:ea typeface="+mn-ea"/>
                <a:cs typeface="+mn-cs"/>
              </a:rPr>
              <a:t>Przekazywanie informacji i kontrola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b="1" dirty="0" smtClean="0"/>
              <a:t>Kontrola </a:t>
            </a:r>
          </a:p>
          <a:p>
            <a:pPr algn="ctr">
              <a:spcAft>
                <a:spcPts val="0"/>
              </a:spcAft>
            </a:pPr>
            <a:r>
              <a:rPr lang="pl-PL" b="1" dirty="0">
                <a:latin typeface="Cambria"/>
                <a:ea typeface="Calibri"/>
                <a:cs typeface="Times New Roman"/>
              </a:rPr>
              <a:t>Kontrola posiadania uprawnień cz. 3</a:t>
            </a:r>
            <a:endParaRPr lang="pl-PL" sz="28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pl-PL" b="1" dirty="0">
                <a:latin typeface="Cambria"/>
                <a:ea typeface="Calibri"/>
                <a:cs typeface="Times New Roman"/>
              </a:rPr>
              <a:t> </a:t>
            </a:r>
            <a:endParaRPr lang="pl-PL" sz="28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pl-PL" b="1" dirty="0">
                <a:latin typeface="Cambria"/>
                <a:ea typeface="Calibri"/>
                <a:cs typeface="Times New Roman"/>
              </a:rPr>
              <a:t>Zaświadczenie potwierdzające uprawnienie do wykonywania publicznego transportu zbiorowego </a:t>
            </a:r>
            <a:endParaRPr lang="pl-PL" sz="28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pl-PL" dirty="0">
                <a:latin typeface="Cambria"/>
                <a:ea typeface="Calibri"/>
                <a:cs typeface="Times New Roman"/>
              </a:rPr>
              <a:t>5.  Właściwy organizator </a:t>
            </a:r>
            <a:r>
              <a:rPr lang="pl-PL" b="1" dirty="0">
                <a:latin typeface="Cambria"/>
                <a:ea typeface="Calibri"/>
                <a:cs typeface="Times New Roman"/>
              </a:rPr>
              <a:t>wydaje zaświadczenia w liczbie odpowiadającej liczbie środków transportu,</a:t>
            </a:r>
            <a:r>
              <a:rPr lang="pl-PL" dirty="0">
                <a:latin typeface="Cambria"/>
                <a:ea typeface="Calibri"/>
                <a:cs typeface="Times New Roman"/>
              </a:rPr>
              <a:t> którymi będzie wykonywany publiczny transport zbiorowy w transporcie drogowym.</a:t>
            </a:r>
            <a:endParaRPr lang="pl-PL" sz="28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pl-PL" dirty="0">
                <a:latin typeface="Cambria"/>
                <a:ea typeface="Calibri"/>
                <a:cs typeface="Times New Roman"/>
              </a:rPr>
              <a:t>6.  </a:t>
            </a:r>
            <a:r>
              <a:rPr lang="pl-PL" b="1" dirty="0">
                <a:latin typeface="Cambria"/>
                <a:ea typeface="Calibri"/>
                <a:cs typeface="Times New Roman"/>
              </a:rPr>
              <a:t>Operator jest obowiązany wystąpić do właściwego organizatora z wnioskiem o zmianę treści zaświadczenia</a:t>
            </a:r>
            <a:r>
              <a:rPr lang="pl-PL" dirty="0">
                <a:latin typeface="Cambria"/>
                <a:ea typeface="Calibri"/>
                <a:cs typeface="Times New Roman"/>
              </a:rPr>
              <a:t>, o którym mowa w ust. 1, w przypadku wystąpienia zmiany danych, o których mowa w ust. 2 pkt 1 i 2, </a:t>
            </a:r>
            <a:r>
              <a:rPr lang="pl-PL" b="1" dirty="0">
                <a:latin typeface="Cambria"/>
                <a:ea typeface="Calibri"/>
                <a:cs typeface="Times New Roman"/>
              </a:rPr>
              <a:t>nie później niż w terminie 14 dni od dnia ich wystąpienia.</a:t>
            </a:r>
            <a:endParaRPr lang="pl-PL" sz="28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pl-PL" dirty="0">
                <a:latin typeface="Cambria"/>
                <a:ea typeface="Calibri"/>
                <a:cs typeface="Times New Roman"/>
              </a:rPr>
              <a:t>7.  Do wniosku o zmianę zaświadczenia, o którym mowa w ust. 6, dołącza się poświadczoną przez operatora za zgodność z oryginałem kserokopię odpisu z rejestru przedsiębiorców w Krajowym Rejestrze Sądowym.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1778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pl-PL" sz="3200" b="1" dirty="0">
                <a:solidFill>
                  <a:prstClr val="black"/>
                </a:solidFill>
                <a:ea typeface="+mn-ea"/>
                <a:cs typeface="+mn-cs"/>
              </a:rPr>
              <a:t>Przekazywanie informacji i kontrola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b="1" dirty="0" smtClean="0"/>
              <a:t>Kontrola 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Kontrola posiadania uprawnień cz. 4</a:t>
            </a:r>
            <a:endParaRPr lang="pl-PL" sz="28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Zaświadczenie potwierdzające uprawnienie do wykonywania publicznego transportu zbiorowego 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8.  Za wydanie zaświadczenia, wtórnika zaświadczenia oraz za zmianę zaświadczenia, właściwy organizator </a:t>
            </a:r>
            <a:r>
              <a:rPr lang="pl-PL" b="1" dirty="0">
                <a:latin typeface="Cambria"/>
                <a:ea typeface="Calibri"/>
                <a:cs typeface="Times New Roman"/>
              </a:rPr>
              <a:t>pobiera opłaty.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9.  </a:t>
            </a:r>
            <a:r>
              <a:rPr lang="pl-PL" b="1" dirty="0">
                <a:latin typeface="Cambria"/>
                <a:ea typeface="Calibri"/>
                <a:cs typeface="Times New Roman"/>
              </a:rPr>
              <a:t>Opłaty,</a:t>
            </a:r>
            <a:r>
              <a:rPr lang="pl-PL" dirty="0">
                <a:latin typeface="Cambria"/>
                <a:ea typeface="Calibri"/>
                <a:cs typeface="Times New Roman"/>
              </a:rPr>
              <a:t> o których mowa w ust. 8, stanowią dochód właściwego organizatora, z przeznaczeniem </a:t>
            </a:r>
            <a:r>
              <a:rPr lang="pl-PL" b="1" dirty="0">
                <a:latin typeface="Cambria"/>
                <a:ea typeface="Calibri"/>
                <a:cs typeface="Times New Roman"/>
              </a:rPr>
              <a:t>na realizację zadań: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 smtClean="0">
                <a:latin typeface="Cambria"/>
                <a:ea typeface="Calibri"/>
                <a:cs typeface="Times New Roman"/>
              </a:rPr>
              <a:t>  1</a:t>
            </a:r>
            <a:r>
              <a:rPr lang="pl-PL" dirty="0">
                <a:latin typeface="Cambria"/>
                <a:ea typeface="Calibri"/>
                <a:cs typeface="Times New Roman"/>
              </a:rPr>
              <a:t>) </a:t>
            </a:r>
            <a:r>
              <a:rPr lang="pl-PL" u="sng" dirty="0">
                <a:latin typeface="Cambria"/>
                <a:ea typeface="Calibri"/>
                <a:cs typeface="Times New Roman"/>
              </a:rPr>
              <a:t>wynikających z organizacji publicznego transportu zbiorowego;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 smtClean="0">
                <a:latin typeface="Cambria"/>
                <a:ea typeface="Calibri"/>
                <a:cs typeface="Times New Roman"/>
              </a:rPr>
              <a:t>  2</a:t>
            </a:r>
            <a:r>
              <a:rPr lang="pl-PL" dirty="0">
                <a:latin typeface="Cambria"/>
                <a:ea typeface="Calibri"/>
                <a:cs typeface="Times New Roman"/>
              </a:rPr>
              <a:t>) </a:t>
            </a:r>
            <a:r>
              <a:rPr lang="pl-PL" u="sng" dirty="0">
                <a:latin typeface="Cambria"/>
                <a:ea typeface="Calibri"/>
                <a:cs typeface="Times New Roman"/>
              </a:rPr>
              <a:t>określonych w art. 18 - w przypadku gdy organizatorem jest gmina.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28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utz</a:t>
            </a:r>
            <a:r>
              <a:rPr lang="pl-PL" dirty="0">
                <a:latin typeface="Cambria"/>
                <a:ea typeface="Calibri"/>
                <a:cs typeface="Times New Roman"/>
              </a:rPr>
              <a:t>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1778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pl-PL" sz="3200" b="1" dirty="0">
                <a:solidFill>
                  <a:prstClr val="black"/>
                </a:solidFill>
                <a:ea typeface="+mn-ea"/>
                <a:cs typeface="+mn-cs"/>
              </a:rPr>
              <a:t>Przekazywanie informacji i kontrola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l-PL" b="1" dirty="0" smtClean="0"/>
              <a:t>Kontrola 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Obowiązki przewoźnika w zakresie przewozu niebędącego przewozem użyteczności publicznej 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 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Potwierdzenie, o którym mowa w art. 30 ust. 1, </a:t>
            </a:r>
            <a:r>
              <a:rPr lang="pl-PL" b="1" dirty="0">
                <a:latin typeface="Cambria"/>
                <a:ea typeface="Calibri"/>
                <a:cs typeface="Times New Roman"/>
              </a:rPr>
              <a:t>uprawnia do wykonywania publicznego transportu zbiorowego na określonej linii komunikacyjnej</a:t>
            </a:r>
            <a:r>
              <a:rPr lang="pl-PL" dirty="0">
                <a:latin typeface="Cambria"/>
                <a:ea typeface="Calibri"/>
                <a:cs typeface="Times New Roman"/>
              </a:rPr>
              <a:t>. Potwierdzenie zgłoszenia przewozu lub wypis z potwierdzenia oraz aktualny rozkład jazdy </a:t>
            </a:r>
            <a:r>
              <a:rPr lang="pl-PL" b="1" dirty="0">
                <a:latin typeface="Cambria"/>
                <a:ea typeface="Calibri"/>
                <a:cs typeface="Times New Roman"/>
              </a:rPr>
              <a:t>powinny znajdować się w środku transportu</a:t>
            </a:r>
            <a:r>
              <a:rPr lang="pl-PL" dirty="0">
                <a:latin typeface="Cambria"/>
                <a:ea typeface="Calibri"/>
                <a:cs typeface="Times New Roman"/>
              </a:rPr>
              <a:t>, którym wykonywany jest publiczny transport zbiorowy w transporcie drogowym, i </a:t>
            </a:r>
            <a:r>
              <a:rPr lang="pl-PL" b="1" dirty="0">
                <a:latin typeface="Cambria"/>
                <a:ea typeface="Calibri"/>
                <a:cs typeface="Times New Roman"/>
              </a:rPr>
              <a:t>powinny być okazywane na żądanie uprawnionego organu kontroli.</a:t>
            </a:r>
            <a:endParaRPr lang="pl-PL" sz="2800" dirty="0">
              <a:ea typeface="Calibri"/>
              <a:cs typeface="Times New Roman"/>
            </a:endParaRPr>
          </a:p>
          <a:p>
            <a:pPr marL="11430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35 ust. 1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utz</a:t>
            </a:r>
            <a:r>
              <a:rPr lang="pl-PL" dirty="0">
                <a:latin typeface="Cambria"/>
                <a:ea typeface="Calibri"/>
                <a:cs typeface="Times New Roman"/>
              </a:rPr>
              <a:t>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i="1" dirty="0">
                <a:latin typeface="Cambria"/>
                <a:ea typeface="Calibri"/>
                <a:cs typeface="Times New Roman"/>
              </a:rPr>
              <a:t> 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b="1" i="1" dirty="0">
                <a:latin typeface="Cambria"/>
                <a:ea typeface="Calibri"/>
                <a:cs typeface="Times New Roman"/>
              </a:rPr>
              <a:t>Zgłoszenie organizatorowi zamiaru wykonywania przewozu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i="1" dirty="0">
                <a:latin typeface="Cambria"/>
                <a:ea typeface="Calibri"/>
                <a:cs typeface="Times New Roman"/>
              </a:rPr>
              <a:t>Przewóz osób w zakresie publicznego transportu zbiorowego </a:t>
            </a:r>
            <a:r>
              <a:rPr lang="pl-PL" b="1" i="1" dirty="0">
                <a:latin typeface="Cambria"/>
                <a:ea typeface="Calibri"/>
                <a:cs typeface="Times New Roman"/>
              </a:rPr>
              <a:t>niebędący przewozem o charakterze użyteczności publicznej</a:t>
            </a:r>
            <a:r>
              <a:rPr lang="pl-PL" i="1" dirty="0">
                <a:latin typeface="Cambria"/>
                <a:ea typeface="Calibri"/>
                <a:cs typeface="Times New Roman"/>
              </a:rPr>
              <a:t> może być wykonywany przez przedsiębiorcę po dokonaniu zgłoszenia o zamiarze wykonywania takiego przewozu do organizatora właściwego </a:t>
            </a:r>
            <a:r>
              <a:rPr lang="pl-PL" b="1" i="1" dirty="0">
                <a:latin typeface="Cambria"/>
                <a:ea typeface="Calibri"/>
                <a:cs typeface="Times New Roman"/>
              </a:rPr>
              <a:t>ze względu na obszar lub zasięg przewozów i wydaniu przez tego organizatora potwierdzenia zgłoszenia przewozu,</a:t>
            </a:r>
            <a:r>
              <a:rPr lang="pl-PL" i="1" dirty="0">
                <a:latin typeface="Cambria"/>
                <a:ea typeface="Calibri"/>
                <a:cs typeface="Times New Roman"/>
              </a:rPr>
              <a:t> z zastrzeżeniem art. 31.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i="1" dirty="0">
                <a:latin typeface="Cambria"/>
                <a:ea typeface="Calibri"/>
                <a:cs typeface="Times New Roman"/>
              </a:rPr>
              <a:t>(art. 30 ust. 1 </a:t>
            </a:r>
            <a:r>
              <a:rPr lang="pl-PL" i="1" dirty="0" err="1">
                <a:latin typeface="Cambria"/>
                <a:ea typeface="Calibri"/>
                <a:cs typeface="Times New Roman"/>
              </a:rPr>
              <a:t>utz</a:t>
            </a:r>
            <a:r>
              <a:rPr lang="pl-PL" i="1" dirty="0">
                <a:latin typeface="Cambria"/>
                <a:ea typeface="Calibri"/>
                <a:cs typeface="Times New Roman"/>
              </a:rPr>
              <a:t>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17789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pl-PL" sz="3200" b="1" dirty="0">
                <a:solidFill>
                  <a:prstClr val="black"/>
                </a:solidFill>
                <a:ea typeface="+mn-ea"/>
                <a:cs typeface="+mn-cs"/>
              </a:rPr>
              <a:t>Przekazywanie informacji i kontrola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l-PL" b="1" dirty="0" smtClean="0"/>
              <a:t>Kontrola 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Kontrola dokumentów związanych z wykonywaniem publicznego transportu zbiorowego cz. 1 </a:t>
            </a:r>
            <a:endParaRPr lang="pl-PL" b="1" dirty="0" smtClean="0">
              <a:latin typeface="Cambria"/>
              <a:ea typeface="Calibri"/>
              <a:cs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1.  Do kontroli dokumentów związanych z wykonywaniem publicznego transportu zbiorowego: 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- </a:t>
            </a:r>
            <a:r>
              <a:rPr lang="pl-PL" b="1" dirty="0">
                <a:latin typeface="Cambria"/>
                <a:ea typeface="Calibri"/>
                <a:cs typeface="Times New Roman"/>
              </a:rPr>
              <a:t>Zaświadczenie potwierdzające uprawnienie do wykonywania publicznego transportu zbiorowego</a:t>
            </a:r>
            <a:r>
              <a:rPr lang="pl-PL" dirty="0">
                <a:latin typeface="Cambria"/>
                <a:ea typeface="Calibri"/>
                <a:cs typeface="Times New Roman"/>
              </a:rPr>
              <a:t> (art. 28 ust. 1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utz</a:t>
            </a:r>
            <a:r>
              <a:rPr lang="pl-PL" dirty="0">
                <a:latin typeface="Cambria"/>
                <a:ea typeface="Calibri"/>
                <a:cs typeface="Times New Roman"/>
              </a:rPr>
              <a:t>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- </a:t>
            </a:r>
            <a:r>
              <a:rPr lang="pl-PL" b="1" dirty="0">
                <a:latin typeface="Cambria"/>
                <a:ea typeface="Calibri"/>
                <a:cs typeface="Times New Roman"/>
              </a:rPr>
              <a:t>Potwierdzenie zgłoszenia przewozów</a:t>
            </a:r>
            <a:r>
              <a:rPr lang="pl-PL" dirty="0">
                <a:latin typeface="Cambria"/>
                <a:ea typeface="Calibri"/>
                <a:cs typeface="Times New Roman"/>
              </a:rPr>
              <a:t> – (art. 34 ust. 1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utz</a:t>
            </a:r>
            <a:r>
              <a:rPr lang="pl-PL" dirty="0">
                <a:latin typeface="Cambria"/>
                <a:ea typeface="Calibri"/>
                <a:cs typeface="Times New Roman"/>
              </a:rPr>
              <a:t>), 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- oraz </a:t>
            </a:r>
            <a:r>
              <a:rPr lang="pl-PL" b="1" dirty="0">
                <a:latin typeface="Cambria"/>
                <a:ea typeface="Calibri"/>
                <a:cs typeface="Times New Roman"/>
              </a:rPr>
              <a:t>warunków realizacji przewozów</a:t>
            </a:r>
            <a:r>
              <a:rPr lang="pl-PL" dirty="0">
                <a:latin typeface="Cambria"/>
                <a:ea typeface="Calibri"/>
                <a:cs typeface="Times New Roman"/>
              </a:rPr>
              <a:t> w nich określonych są uprawnieni: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1) organizator właściwy ze względu na miejsce kontroli lub osoba przez niego upoważniona;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2) organy, o których mowa w art. 89 ust. 1 pkt 1 i 2 ustawy z dnia 6 września 2001 r. o transporcie drogowym.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i="1" dirty="0">
                <a:latin typeface="Cambria"/>
                <a:ea typeface="Calibri"/>
                <a:cs typeface="Times New Roman"/>
              </a:rPr>
              <a:t>  - funkcjonariusze Policji;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i="1" dirty="0">
                <a:latin typeface="Cambria"/>
                <a:ea typeface="Calibri"/>
                <a:cs typeface="Times New Roman"/>
              </a:rPr>
              <a:t>  - inspektorzy Inspekcji Transportu Drogowego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45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uzt</a:t>
            </a:r>
            <a:r>
              <a:rPr lang="pl-PL" dirty="0">
                <a:latin typeface="Cambria"/>
                <a:ea typeface="Calibri"/>
                <a:cs typeface="Times New Roman"/>
              </a:rPr>
              <a:t>. 1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utz</a:t>
            </a:r>
            <a:r>
              <a:rPr lang="pl-PL" dirty="0">
                <a:latin typeface="Cambria"/>
                <a:ea typeface="Calibri"/>
                <a:cs typeface="Times New Roman"/>
              </a:rPr>
              <a:t>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17789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pl-PL" sz="3200" b="1" dirty="0">
                <a:solidFill>
                  <a:prstClr val="black"/>
                </a:solidFill>
                <a:ea typeface="+mn-ea"/>
                <a:cs typeface="+mn-cs"/>
              </a:rPr>
              <a:t>Przekazywanie informacji i kontrola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b="1" dirty="0" smtClean="0"/>
              <a:t>Kontrola 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Kontrola dokumentów związanych z wykonywaniem publicznego transportu zbiorowego cz. 2 </a:t>
            </a:r>
            <a:endParaRPr lang="pl-PL" sz="2800" dirty="0">
              <a:ea typeface="Calibri"/>
              <a:cs typeface="Times New Roman"/>
            </a:endParaRPr>
          </a:p>
          <a:p>
            <a:pPr marL="270510" indent="-270510">
              <a:spcAft>
                <a:spcPts val="0"/>
              </a:spcAft>
            </a:pP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2.  Do kontroli dokumentów, o której mowa w ust. 1, stosuje się odpowiednio </a:t>
            </a:r>
            <a:r>
              <a:rPr lang="pl-PL" b="1" dirty="0">
                <a:latin typeface="Cambria"/>
                <a:ea typeface="Calibri"/>
                <a:cs typeface="Times New Roman"/>
              </a:rPr>
              <a:t>art. 89 ustawy o transporcie drogowym.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3.  Organizator właściwy ze względu na miejsce kontroli lub osoba przez niego upoważniona może dokonywać kontroli biletów. Przepis art. 33a ustawy z dnia 15 listopada 1984 r. - Prawo przewozowe stosuje się odpowiednio.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45 ust. 2-3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utz</a:t>
            </a:r>
            <a:r>
              <a:rPr lang="pl-PL" dirty="0" smtClean="0">
                <a:latin typeface="Cambria"/>
                <a:ea typeface="Calibri"/>
                <a:cs typeface="Times New Roman"/>
              </a:rPr>
              <a:t>)</a:t>
            </a:r>
            <a:r>
              <a:rPr lang="pl-PL" dirty="0">
                <a:latin typeface="Cambria"/>
                <a:ea typeface="Calibri"/>
                <a:cs typeface="Times New Roman"/>
              </a:rPr>
              <a:t> 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391901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pl-PL" sz="3200" b="1" dirty="0">
                <a:solidFill>
                  <a:prstClr val="black"/>
                </a:solidFill>
                <a:ea typeface="+mn-ea"/>
                <a:cs typeface="+mn-cs"/>
              </a:rPr>
              <a:t>Przekazywanie informacji i kontrola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b="1" dirty="0" smtClean="0"/>
              <a:t>Kontrola 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Kontrola dokumentów związanych z wykonywaniem publicznego transportu zbiorowego cz. 3 </a:t>
            </a:r>
            <a:endParaRPr lang="pl-PL" sz="2800" dirty="0">
              <a:ea typeface="Calibri"/>
              <a:cs typeface="Times New Roman"/>
            </a:endParaRPr>
          </a:p>
          <a:p>
            <a:pPr marL="270510" indent="-270510">
              <a:spcAft>
                <a:spcPts val="0"/>
              </a:spcAft>
            </a:pP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3.  Kontrole drogowe wykonuje się w odpowiednim miejscu i czasie tak, aby utrudnić kierowcom prowadzącym pojazdy omijanie punktów kontroli, oraz bez dyskryminacji ze względu na:</a:t>
            </a:r>
            <a:endParaRPr lang="pl-PL" sz="2800" dirty="0">
              <a:ea typeface="Calibri"/>
              <a:cs typeface="Times New Roman"/>
            </a:endParaRPr>
          </a:p>
          <a:p>
            <a:pPr marL="360045" indent="0">
              <a:spcAft>
                <a:spcPts val="0"/>
              </a:spcAft>
              <a:buNone/>
              <a:tabLst>
                <a:tab pos="45021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1) kraj rejestracji pojazdu;</a:t>
            </a:r>
            <a:endParaRPr lang="pl-PL" sz="2800" dirty="0">
              <a:ea typeface="Calibri"/>
              <a:cs typeface="Times New Roman"/>
            </a:endParaRPr>
          </a:p>
          <a:p>
            <a:pPr marL="360045" indent="0">
              <a:spcAft>
                <a:spcPts val="0"/>
              </a:spcAft>
              <a:buNone/>
              <a:tabLst>
                <a:tab pos="45021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2) kraj zamieszkania kierowcy;</a:t>
            </a:r>
            <a:endParaRPr lang="pl-PL" sz="2800" dirty="0">
              <a:ea typeface="Calibri"/>
              <a:cs typeface="Times New Roman"/>
            </a:endParaRPr>
          </a:p>
          <a:p>
            <a:pPr marL="360045" indent="0">
              <a:spcAft>
                <a:spcPts val="0"/>
              </a:spcAft>
              <a:buNone/>
              <a:tabLst>
                <a:tab pos="45021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3) kraj siedziby przedsiębiorstwa;</a:t>
            </a:r>
            <a:endParaRPr lang="pl-PL" sz="2800" dirty="0">
              <a:ea typeface="Calibri"/>
              <a:cs typeface="Times New Roman"/>
            </a:endParaRPr>
          </a:p>
          <a:p>
            <a:pPr marL="360045" indent="0">
              <a:spcAft>
                <a:spcPts val="0"/>
              </a:spcAft>
              <a:buNone/>
              <a:tabLst>
                <a:tab pos="45021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4) początkowy i docelowy punkt podróży;</a:t>
            </a:r>
            <a:endParaRPr lang="pl-PL" sz="2800" dirty="0">
              <a:ea typeface="Calibri"/>
              <a:cs typeface="Times New Roman"/>
            </a:endParaRPr>
          </a:p>
          <a:p>
            <a:pPr marL="360045" indent="0">
              <a:spcAft>
                <a:spcPts val="0"/>
              </a:spcAft>
              <a:buNone/>
              <a:tabLst>
                <a:tab pos="45021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5) rodzaj tachografu: analogowy lub cyfrowy.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45021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(art. 89 ust. 3 ustawy o transporcie drogowym)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391901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pl-PL" sz="3200" b="1" dirty="0">
                <a:solidFill>
                  <a:prstClr val="black"/>
                </a:solidFill>
                <a:ea typeface="+mn-ea"/>
                <a:cs typeface="+mn-cs"/>
              </a:rPr>
              <a:t>Przekazywanie informacji i kontrola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b="1" dirty="0" smtClean="0"/>
              <a:t>Kontrola 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Kontrola dokumentów związanych z wykonywaniem publicznego transportu zbiorowego cz. 4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45021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 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4.  Uprawnione osoby do kontroli zapisów urządzenia rejestrującego samoczynnie prędkość jazdy, czas jazdy i czas postoju, obowiązkowe przerwy i czas odpoczynku zaopatrzeni są w:</a:t>
            </a:r>
            <a:endParaRPr lang="pl-PL" sz="2800" dirty="0">
              <a:ea typeface="Calibri"/>
              <a:cs typeface="Times New Roman"/>
            </a:endParaRPr>
          </a:p>
          <a:p>
            <a:pPr marL="360045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1) wykaz podstawowych elementów podlegających kontroli na drodze i na terenie podmiotu wykonującego przewozy drogowe;</a:t>
            </a:r>
            <a:endParaRPr lang="pl-PL" sz="2800" dirty="0">
              <a:ea typeface="Calibri"/>
              <a:cs typeface="Times New Roman"/>
            </a:endParaRPr>
          </a:p>
          <a:p>
            <a:pPr marL="360045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2) standardowe wyposażenie.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(art. 89 ust. 4 ustawy o transporcie drogowym)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391901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pl-PL" sz="3200" b="1" dirty="0">
                <a:solidFill>
                  <a:prstClr val="black"/>
                </a:solidFill>
                <a:ea typeface="+mn-ea"/>
                <a:cs typeface="+mn-cs"/>
              </a:rPr>
              <a:t>Przekazywanie informacji i kontrola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b="1" dirty="0" smtClean="0"/>
          </a:p>
          <a:p>
            <a:pPr marL="0" indent="0" algn="ctr">
              <a:buNone/>
            </a:pPr>
            <a:r>
              <a:rPr lang="pl-PL" sz="5400" b="1" dirty="0" smtClean="0"/>
              <a:t>Dziękuję za uwagę </a:t>
            </a:r>
            <a:endParaRPr lang="pl-PL" sz="5400" b="1" dirty="0"/>
          </a:p>
        </p:txBody>
      </p:sp>
    </p:spTree>
    <p:extLst>
      <p:ext uri="{BB962C8B-B14F-4D97-AF65-F5344CB8AC3E}">
        <p14:creationId xmlns:p14="http://schemas.microsoft.com/office/powerpoint/2010/main" val="2052018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pl-PL" sz="3200" b="1" dirty="0">
                <a:solidFill>
                  <a:prstClr val="black"/>
                </a:solidFill>
                <a:ea typeface="+mn-ea"/>
                <a:cs typeface="+mn-cs"/>
              </a:rPr>
              <a:t>Przekazywanie informacji i kontrola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sz="3000" b="1" dirty="0">
                <a:solidFill>
                  <a:prstClr val="black"/>
                </a:solidFill>
              </a:rPr>
              <a:t>Źródła prawa: </a:t>
            </a:r>
          </a:p>
          <a:p>
            <a:pPr marL="0" lvl="0" indent="0">
              <a:buNone/>
            </a:pPr>
            <a:r>
              <a:rPr lang="pl-PL" sz="3000" b="1" dirty="0" err="1">
                <a:solidFill>
                  <a:prstClr val="black"/>
                </a:solidFill>
              </a:rPr>
              <a:t>utz</a:t>
            </a:r>
            <a:r>
              <a:rPr lang="pl-PL" sz="3000" b="1" dirty="0">
                <a:solidFill>
                  <a:prstClr val="black"/>
                </a:solidFill>
              </a:rPr>
              <a:t> – </a:t>
            </a:r>
            <a:r>
              <a:rPr lang="pl-PL" sz="3000" dirty="0">
                <a:solidFill>
                  <a:prstClr val="black"/>
                </a:solidFill>
              </a:rPr>
              <a:t>ustawa z dnia 16 grudnia 2010 r. o publicznym transporcie zbiorowym</a:t>
            </a:r>
          </a:p>
          <a:p>
            <a:pPr marL="0" lvl="0" indent="0">
              <a:buNone/>
            </a:pPr>
            <a:r>
              <a:rPr lang="pl-PL" sz="3000" b="1" dirty="0">
                <a:solidFill>
                  <a:prstClr val="black"/>
                </a:solidFill>
              </a:rPr>
              <a:t>Roz – </a:t>
            </a:r>
            <a:r>
              <a:rPr lang="pl-PL" sz="3000" dirty="0">
                <a:solidFill>
                  <a:prstClr val="black"/>
                </a:solidFill>
              </a:rPr>
              <a:t>Rozporządzenie (WE) nr 1370/2007 Parlamentu Europejskiego i Rady z dnia 23 października 2007 r. dotyczące usług publicznych w zakresie kolejowego i drogowego transportu publicznego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74201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pl-PL" sz="3200" b="1" dirty="0">
                <a:solidFill>
                  <a:prstClr val="black"/>
                </a:solidFill>
                <a:ea typeface="+mn-ea"/>
                <a:cs typeface="+mn-cs"/>
              </a:rPr>
              <a:t>Przekazywanie informacji i kontrola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b="1" dirty="0" smtClean="0"/>
              <a:t>Przekazywanie informacji </a:t>
            </a:r>
          </a:p>
          <a:p>
            <a:pPr marL="0" indent="0">
              <a:buNone/>
            </a:pPr>
            <a:endParaRPr lang="pl-PL" b="1" dirty="0" smtClean="0"/>
          </a:p>
          <a:p>
            <a:pPr marL="0" indent="0">
              <a:buNone/>
            </a:pPr>
            <a:r>
              <a:rPr lang="pl-PL" b="1" dirty="0"/>
              <a:t>Centralna Ewidencja Przewoźników – cz. 1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pPr marL="0" indent="0">
              <a:buNone/>
            </a:pPr>
            <a:r>
              <a:rPr lang="pl-PL" dirty="0"/>
              <a:t>1.  Tworzy się Centralną Ewidencję Przewoźników, zwaną dalej "ewidencją".</a:t>
            </a:r>
          </a:p>
          <a:p>
            <a:pPr marL="0" indent="0">
              <a:buNone/>
            </a:pPr>
            <a:r>
              <a:rPr lang="pl-PL" dirty="0"/>
              <a:t>2.  W ewidencji </a:t>
            </a:r>
            <a:r>
              <a:rPr lang="pl-PL" b="1" dirty="0"/>
              <a:t>gromadzi się dane o przedsiębiorcach</a:t>
            </a:r>
            <a:r>
              <a:rPr lang="pl-PL" dirty="0"/>
              <a:t>, względem których została wydana </a:t>
            </a:r>
            <a:r>
              <a:rPr lang="pl-PL" b="1" dirty="0"/>
              <a:t>ostateczna decyzja o cofnięciu potwierdzenia zgłoszenia przewozu</a:t>
            </a:r>
            <a:r>
              <a:rPr lang="pl-PL" dirty="0"/>
              <a:t>, o której mowa w art. 35 ust. 4.</a:t>
            </a:r>
          </a:p>
          <a:p>
            <a:pPr marL="0" indent="0">
              <a:buNone/>
            </a:pPr>
            <a:r>
              <a:rPr lang="pl-PL" dirty="0"/>
              <a:t>3.  Ewidencję prowadzi, </a:t>
            </a:r>
            <a:r>
              <a:rPr lang="pl-PL" b="1" dirty="0"/>
              <a:t>w systemie teleinformatycznym</a:t>
            </a:r>
            <a:r>
              <a:rPr lang="pl-PL" dirty="0"/>
              <a:t>, </a:t>
            </a:r>
            <a:r>
              <a:rPr lang="pl-PL" u="sng" dirty="0"/>
              <a:t>minister właściwy do spraw transportu</a:t>
            </a:r>
            <a:r>
              <a:rPr lang="pl-PL" dirty="0"/>
              <a:t>, </a:t>
            </a:r>
            <a:r>
              <a:rPr lang="pl-PL" b="1" dirty="0"/>
              <a:t>który jest administratorem danych zgromadzonych w ewidencji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pl-PL" dirty="0"/>
              <a:t>(art. 39 </a:t>
            </a:r>
            <a:r>
              <a:rPr lang="pl-PL" dirty="0" err="1"/>
              <a:t>utz</a:t>
            </a:r>
            <a:r>
              <a:rPr lang="pl-PL" dirty="0"/>
              <a:t>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87768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pl-PL" sz="3200" b="1" dirty="0">
                <a:solidFill>
                  <a:prstClr val="black"/>
                </a:solidFill>
                <a:ea typeface="+mn-ea"/>
                <a:cs typeface="+mn-cs"/>
              </a:rPr>
              <a:t>Przekazywanie informacji i kontrola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pl-PL" b="1" dirty="0" smtClean="0"/>
              <a:t>Przekazywanie informacji 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Centralna Ewidencja Przewoźników – cz. 2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Dane gromadzone w ewidencji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 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1.  W </a:t>
            </a:r>
            <a:r>
              <a:rPr lang="pl-PL" b="1" dirty="0">
                <a:latin typeface="Cambria"/>
                <a:ea typeface="Calibri"/>
                <a:cs typeface="Times New Roman"/>
              </a:rPr>
              <a:t>ewidencji gromadzi się:</a:t>
            </a:r>
            <a:endParaRPr lang="pl-PL" sz="2800" dirty="0">
              <a:ea typeface="Calibri"/>
              <a:cs typeface="Times New Roman"/>
            </a:endParaRPr>
          </a:p>
          <a:p>
            <a:pPr marL="253365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1) </a:t>
            </a:r>
            <a:r>
              <a:rPr lang="pl-PL" u="sng" dirty="0">
                <a:latin typeface="Cambria"/>
                <a:ea typeface="Calibri"/>
                <a:cs typeface="Times New Roman"/>
              </a:rPr>
              <a:t>dane o przedsiębiorcy:</a:t>
            </a:r>
            <a:endParaRPr lang="pl-PL" sz="2800" dirty="0">
              <a:ea typeface="Calibri"/>
              <a:cs typeface="Times New Roman"/>
            </a:endParaRPr>
          </a:p>
          <a:p>
            <a:pPr marL="54102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a) oznaczenie przedsiębiorcy,</a:t>
            </a:r>
            <a:endParaRPr lang="pl-PL" sz="2800" dirty="0">
              <a:ea typeface="Calibri"/>
              <a:cs typeface="Times New Roman"/>
            </a:endParaRPr>
          </a:p>
          <a:p>
            <a:pPr marL="54102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b) siedzibę (miejsce zamieszkania) i adres przedsiębiorcy,</a:t>
            </a:r>
            <a:endParaRPr lang="pl-PL" sz="2800" dirty="0">
              <a:ea typeface="Calibri"/>
              <a:cs typeface="Times New Roman"/>
            </a:endParaRPr>
          </a:p>
          <a:p>
            <a:pPr marL="54102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c) numer w rejestrze przedsiębiorców w Krajowym Rejestrze Sądowym, o ile przedsiębiorca taki numer posiada, oraz numer identyfikacji podatkowej (NIP);</a:t>
            </a:r>
            <a:endParaRPr lang="pl-PL" sz="2800" dirty="0">
              <a:ea typeface="Calibri"/>
              <a:cs typeface="Times New Roman"/>
            </a:endParaRPr>
          </a:p>
          <a:p>
            <a:pPr marL="253365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2) </a:t>
            </a:r>
            <a:r>
              <a:rPr lang="pl-PL" u="sng" dirty="0">
                <a:latin typeface="Cambria"/>
                <a:ea typeface="Calibri"/>
                <a:cs typeface="Times New Roman"/>
              </a:rPr>
              <a:t>rodzaj i zakres przewozu</a:t>
            </a:r>
            <a:r>
              <a:rPr lang="pl-PL" dirty="0">
                <a:latin typeface="Cambria"/>
                <a:ea typeface="Calibri"/>
                <a:cs typeface="Times New Roman"/>
              </a:rPr>
              <a:t>, na wykonywanie </a:t>
            </a:r>
            <a:r>
              <a:rPr lang="pl-PL" b="1" dirty="0">
                <a:latin typeface="Cambria"/>
                <a:ea typeface="Calibri"/>
                <a:cs typeface="Times New Roman"/>
              </a:rPr>
              <a:t>którego zostało wydane potwierdzenie zgłoszenia przewozu,</a:t>
            </a:r>
            <a:r>
              <a:rPr lang="pl-PL" dirty="0">
                <a:latin typeface="Cambria"/>
                <a:ea typeface="Calibri"/>
                <a:cs typeface="Times New Roman"/>
              </a:rPr>
              <a:t> oraz przebieg linii komunikacyjnej określonej w tym potwierdzeniu;</a:t>
            </a:r>
            <a:endParaRPr lang="pl-PL" sz="2800" dirty="0">
              <a:ea typeface="Calibri"/>
              <a:cs typeface="Times New Roman"/>
            </a:endParaRPr>
          </a:p>
          <a:p>
            <a:pPr marL="253365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3) </a:t>
            </a:r>
            <a:r>
              <a:rPr lang="pl-PL" b="1" dirty="0">
                <a:latin typeface="Cambria"/>
                <a:ea typeface="Calibri"/>
                <a:cs typeface="Times New Roman"/>
              </a:rPr>
              <a:t>dane dotyczące potwierdzenia zgłoszenia przewozu</a:t>
            </a:r>
            <a:r>
              <a:rPr lang="pl-PL" dirty="0">
                <a:latin typeface="Cambria"/>
                <a:ea typeface="Calibri"/>
                <a:cs typeface="Times New Roman"/>
              </a:rPr>
              <a:t>, o którym mowa w pkt 2:</a:t>
            </a:r>
            <a:endParaRPr lang="pl-PL" sz="2800" dirty="0">
              <a:ea typeface="Calibri"/>
              <a:cs typeface="Times New Roman"/>
            </a:endParaRPr>
          </a:p>
          <a:p>
            <a:pPr marL="541020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a) datę wydania potwierdzenia,</a:t>
            </a:r>
            <a:endParaRPr lang="pl-PL" sz="2800" dirty="0">
              <a:ea typeface="Calibri"/>
              <a:cs typeface="Times New Roman"/>
            </a:endParaRPr>
          </a:p>
          <a:p>
            <a:pPr marL="541020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b) numer potwierdzenia,</a:t>
            </a:r>
            <a:endParaRPr lang="pl-PL" sz="2800" dirty="0">
              <a:ea typeface="Calibri"/>
              <a:cs typeface="Times New Roman"/>
            </a:endParaRPr>
          </a:p>
          <a:p>
            <a:pPr marL="541020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c) nazwę organizatora, który wydał potwierdzenie;</a:t>
            </a:r>
            <a:endParaRPr lang="pl-PL" sz="2800" dirty="0">
              <a:ea typeface="Calibri"/>
              <a:cs typeface="Times New Roman"/>
            </a:endParaRPr>
          </a:p>
          <a:p>
            <a:pPr marL="253365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4) </a:t>
            </a:r>
            <a:r>
              <a:rPr lang="pl-PL" b="1" dirty="0">
                <a:latin typeface="Cambria"/>
                <a:ea typeface="Calibri"/>
                <a:cs typeface="Times New Roman"/>
              </a:rPr>
              <a:t>dane dotyczące decyzji o cofnięciu potwierdzenia</a:t>
            </a:r>
            <a:r>
              <a:rPr lang="pl-PL" dirty="0">
                <a:latin typeface="Cambria"/>
                <a:ea typeface="Calibri"/>
                <a:cs typeface="Times New Roman"/>
              </a:rPr>
              <a:t>, o którym mowa w pkt 2:</a:t>
            </a:r>
            <a:endParaRPr lang="pl-PL" sz="2800" dirty="0">
              <a:ea typeface="Calibri"/>
              <a:cs typeface="Times New Roman"/>
            </a:endParaRPr>
          </a:p>
          <a:p>
            <a:pPr marL="541020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a) datę wydania,</a:t>
            </a:r>
            <a:endParaRPr lang="pl-PL" sz="2800" dirty="0">
              <a:ea typeface="Calibri"/>
              <a:cs typeface="Times New Roman"/>
            </a:endParaRPr>
          </a:p>
          <a:p>
            <a:pPr marL="541020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b) podstawę prawną,</a:t>
            </a:r>
            <a:endParaRPr lang="pl-PL" sz="2800" dirty="0">
              <a:ea typeface="Calibri"/>
              <a:cs typeface="Times New Roman"/>
            </a:endParaRPr>
          </a:p>
          <a:p>
            <a:pPr marL="541020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c) nazwę organizatora, który wydał decyzję o cofnięciu potwierdzenia.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87768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pl-PL" sz="3200" b="1" dirty="0">
                <a:solidFill>
                  <a:prstClr val="black"/>
                </a:solidFill>
                <a:ea typeface="+mn-ea"/>
                <a:cs typeface="+mn-cs"/>
              </a:rPr>
              <a:t>Przekazywanie informacji i kontrola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b="1" dirty="0" smtClean="0"/>
              <a:t>Przekazywanie informacji 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Centralna Ewidencja Przewoźników – cz. 3</a:t>
            </a:r>
            <a:endParaRPr lang="pl-PL" sz="2800" dirty="0">
              <a:ea typeface="Calibri"/>
              <a:cs typeface="Times New Roman"/>
            </a:endParaRPr>
          </a:p>
          <a:p>
            <a:pPr marL="630555" indent="-89535">
              <a:spcAft>
                <a:spcPts val="0"/>
              </a:spcAft>
              <a:tabLst>
                <a:tab pos="630555" algn="l"/>
              </a:tabLst>
            </a:pP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2.  </a:t>
            </a:r>
            <a:r>
              <a:rPr lang="pl-PL" b="1" dirty="0">
                <a:latin typeface="Cambria"/>
                <a:ea typeface="Calibri"/>
                <a:cs typeface="Times New Roman"/>
              </a:rPr>
              <a:t>Organizator, który wydał decyzję</a:t>
            </a:r>
            <a:r>
              <a:rPr lang="pl-PL" dirty="0">
                <a:latin typeface="Cambria"/>
                <a:ea typeface="Calibri"/>
                <a:cs typeface="Times New Roman"/>
              </a:rPr>
              <a:t>, o której mowa w art. 35 ust. 4, </a:t>
            </a:r>
            <a:r>
              <a:rPr lang="pl-PL" b="1" dirty="0">
                <a:latin typeface="Cambria"/>
                <a:ea typeface="Calibri"/>
                <a:cs typeface="Times New Roman"/>
              </a:rPr>
              <a:t>niezwłocznie przekazuje do ewidencji:</a:t>
            </a:r>
            <a:endParaRPr lang="pl-PL" sz="2800" dirty="0">
              <a:ea typeface="Calibri"/>
              <a:cs typeface="Times New Roman"/>
            </a:endParaRPr>
          </a:p>
          <a:p>
            <a:pPr marL="163195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1) dane, o których mowa w ust. 1 - </a:t>
            </a:r>
            <a:r>
              <a:rPr lang="pl-PL" b="1" dirty="0">
                <a:latin typeface="Cambria"/>
                <a:ea typeface="Calibri"/>
                <a:cs typeface="Times New Roman"/>
              </a:rPr>
              <a:t>w przypadku gdy decyzja o cofnięciu potwierdzenia zgłoszenia przewozu stała się ostateczna</a:t>
            </a:r>
            <a:r>
              <a:rPr lang="pl-PL" dirty="0">
                <a:latin typeface="Cambria"/>
                <a:ea typeface="Calibri"/>
                <a:cs typeface="Times New Roman"/>
              </a:rPr>
              <a:t>,</a:t>
            </a:r>
            <a:endParaRPr lang="pl-PL" sz="2800" dirty="0">
              <a:ea typeface="Calibri"/>
              <a:cs typeface="Times New Roman"/>
            </a:endParaRPr>
          </a:p>
          <a:p>
            <a:pPr marL="163195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2) </a:t>
            </a:r>
            <a:r>
              <a:rPr lang="pl-PL" b="1" dirty="0">
                <a:latin typeface="Cambria"/>
                <a:ea typeface="Calibri"/>
                <a:cs typeface="Times New Roman"/>
              </a:rPr>
              <a:t>informację o uchyleniu lub unieważnieniu decyzji o cofnięciu potwierdzenia zgłoszenia przewozu</a:t>
            </a:r>
            <a:endParaRPr lang="pl-PL" sz="2800" dirty="0">
              <a:ea typeface="Calibri"/>
              <a:cs typeface="Times New Roman"/>
            </a:endParaRPr>
          </a:p>
          <a:p>
            <a:pPr marL="163195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- </a:t>
            </a:r>
            <a:r>
              <a:rPr lang="pl-PL" u="sng" dirty="0">
                <a:latin typeface="Cambria"/>
                <a:ea typeface="Calibri"/>
                <a:cs typeface="Times New Roman"/>
              </a:rPr>
              <a:t>w formie elektronicznej w drodze przekazu teleinformatycznego</a:t>
            </a:r>
            <a:r>
              <a:rPr lang="pl-PL" dirty="0">
                <a:latin typeface="Cambria"/>
                <a:ea typeface="Calibri"/>
                <a:cs typeface="Times New Roman"/>
              </a:rPr>
              <a:t>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40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utz</a:t>
            </a:r>
            <a:r>
              <a:rPr lang="pl-PL" dirty="0">
                <a:latin typeface="Cambria"/>
                <a:ea typeface="Calibri"/>
                <a:cs typeface="Times New Roman"/>
              </a:rPr>
              <a:t>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87768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pl-PL" sz="3200" b="1" dirty="0">
                <a:solidFill>
                  <a:prstClr val="black"/>
                </a:solidFill>
                <a:ea typeface="+mn-ea"/>
                <a:cs typeface="+mn-cs"/>
              </a:rPr>
              <a:t>Przekazywanie informacji i kontrola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b="1" dirty="0" smtClean="0"/>
              <a:t>Przekazywanie informacji 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Centralna Ewidencja Przewoźników – cz. 4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Jawność danych ewidencyjnych; udostępnienie danych w BIP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 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1.  </a:t>
            </a:r>
            <a:r>
              <a:rPr lang="pl-PL" b="1" dirty="0">
                <a:latin typeface="Cambria"/>
                <a:ea typeface="Calibri"/>
                <a:cs typeface="Times New Roman"/>
              </a:rPr>
              <a:t>Dane zawarte w ewidencji są jawne</a:t>
            </a:r>
            <a:r>
              <a:rPr lang="pl-PL" dirty="0">
                <a:latin typeface="Cambria"/>
                <a:ea typeface="Calibri"/>
                <a:cs typeface="Times New Roman"/>
              </a:rPr>
              <a:t>, chyba że ich jawność jest wyłączona bądź ograniczona na podstawie przepisów o ochronie informacji niejawnych lub o ochronie innych tajemnic ustawowo chronionych.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endParaRPr lang="pl-PL" dirty="0" smtClean="0">
              <a:latin typeface="Cambria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 smtClean="0">
                <a:latin typeface="Cambria"/>
                <a:ea typeface="Calibri"/>
                <a:cs typeface="Times New Roman"/>
              </a:rPr>
              <a:t>2</a:t>
            </a:r>
            <a:r>
              <a:rPr lang="pl-PL" dirty="0">
                <a:latin typeface="Cambria"/>
                <a:ea typeface="Calibri"/>
                <a:cs typeface="Times New Roman"/>
              </a:rPr>
              <a:t>.  Dane zawarte w ewidencji są udostępniane na stronie podmiotowej </a:t>
            </a:r>
            <a:r>
              <a:rPr lang="pl-PL" b="1" dirty="0">
                <a:latin typeface="Cambria"/>
                <a:ea typeface="Calibri"/>
                <a:cs typeface="Times New Roman"/>
              </a:rPr>
              <a:t>Biuletynu Informacji Publicznej prowadzonej przez ministra właściwego do spraw</a:t>
            </a:r>
            <a:r>
              <a:rPr lang="pl-PL" dirty="0">
                <a:latin typeface="Cambria"/>
                <a:ea typeface="Calibri"/>
                <a:cs typeface="Times New Roman"/>
              </a:rPr>
              <a:t> transportu.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41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utz</a:t>
            </a:r>
            <a:r>
              <a:rPr lang="pl-PL" dirty="0">
                <a:latin typeface="Cambria"/>
                <a:ea typeface="Calibri"/>
                <a:cs typeface="Times New Roman"/>
              </a:rPr>
              <a:t>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87768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pl-PL" sz="3200" b="1" dirty="0">
                <a:solidFill>
                  <a:prstClr val="black"/>
                </a:solidFill>
                <a:ea typeface="+mn-ea"/>
                <a:cs typeface="+mn-cs"/>
              </a:rPr>
              <a:t>Przekazywanie informacji i kontrola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b="1" dirty="0" smtClean="0"/>
              <a:t>Przekazywanie informacji 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Centralna Ewidencja Przewoźników – cz. 5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Termin usunięcia danych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 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Dane zawarte w ewidencji zostają usunięte: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1) </a:t>
            </a:r>
            <a:r>
              <a:rPr lang="pl-PL" b="1" dirty="0">
                <a:latin typeface="Cambria"/>
                <a:ea typeface="Calibri"/>
                <a:cs typeface="Times New Roman"/>
              </a:rPr>
              <a:t>po upływie 2 lat od dnia wydania ostatecznej decyzji o cofnięciu potwierdzenia zgłoszenia przewozu;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2) </a:t>
            </a:r>
            <a:r>
              <a:rPr lang="pl-PL" b="1" dirty="0">
                <a:latin typeface="Cambria"/>
                <a:ea typeface="Calibri"/>
                <a:cs typeface="Times New Roman"/>
              </a:rPr>
              <a:t>niezwłocznie po uzyskaniu informacji</a:t>
            </a:r>
            <a:r>
              <a:rPr lang="pl-PL" dirty="0">
                <a:latin typeface="Cambria"/>
                <a:ea typeface="Calibri"/>
                <a:cs typeface="Times New Roman"/>
              </a:rPr>
              <a:t> -  </a:t>
            </a:r>
            <a:r>
              <a:rPr lang="pl-PL" i="1" dirty="0">
                <a:latin typeface="Cambria"/>
                <a:ea typeface="Calibri"/>
                <a:cs typeface="Times New Roman"/>
              </a:rPr>
              <a:t>informację o uchyleniu lub unieważnieniu decyzji o cofnięciu potwierdzenia zgłoszenia przewozu</a:t>
            </a:r>
            <a:r>
              <a:rPr lang="pl-PL" dirty="0">
                <a:latin typeface="Cambria"/>
                <a:ea typeface="Calibri"/>
                <a:cs typeface="Times New Roman"/>
              </a:rPr>
              <a:t> (art. 40 ust. 2 pkt 2.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utz</a:t>
            </a:r>
            <a:r>
              <a:rPr lang="pl-PL" dirty="0">
                <a:latin typeface="Cambria"/>
                <a:ea typeface="Calibri"/>
                <a:cs typeface="Times New Roman"/>
              </a:rPr>
              <a:t>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42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utz</a:t>
            </a:r>
            <a:r>
              <a:rPr lang="pl-PL" dirty="0">
                <a:latin typeface="Cambria"/>
                <a:ea typeface="Calibri"/>
                <a:cs typeface="Times New Roman"/>
              </a:rPr>
              <a:t>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87768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pl-PL" sz="3200" b="1" dirty="0">
                <a:solidFill>
                  <a:prstClr val="black"/>
                </a:solidFill>
                <a:ea typeface="+mn-ea"/>
                <a:cs typeface="+mn-cs"/>
              </a:rPr>
              <a:t>Przekazywanie informacji i kontrola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l-PL" b="1" dirty="0" smtClean="0"/>
              <a:t>Kontrola 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Kontrola posiadania uprawnień cz. 1 </a:t>
            </a:r>
            <a:endParaRPr lang="pl-PL" sz="28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Zaświadczenie potwierdzające uprawnienie do wykonywania publicznego transportu zbiorowego 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1.  Po zawarciu umowy o świadczenie usług w zakresie publicznego transportu zbiorowego organizator wydaje operatorowi zaświadczenie, o ile jest wymagane.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2.  Zaświadczenie, o którym mowa w ust. 1, powinno zawierać:</a:t>
            </a:r>
            <a:endParaRPr lang="pl-PL" sz="2800" dirty="0">
              <a:ea typeface="Calibri"/>
              <a:cs typeface="Times New Roman"/>
            </a:endParaRPr>
          </a:p>
          <a:p>
            <a:pPr marL="287655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1) oznaczenie przedsiębiorcy, jego siedziby (miejsca zamieszkania) i adresu;</a:t>
            </a:r>
            <a:endParaRPr lang="pl-PL" sz="2800" dirty="0">
              <a:ea typeface="Calibri"/>
              <a:cs typeface="Times New Roman"/>
            </a:endParaRPr>
          </a:p>
          <a:p>
            <a:pPr marL="287655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2) numer w rejestrze przedsiębiorców w Krajowym Rejestrze Sądowym, o ile przedsiębiorca taki numer posiada, oraz numer identyfikacji podatkowej (NIP);</a:t>
            </a:r>
            <a:endParaRPr lang="pl-PL" sz="2800" dirty="0">
              <a:ea typeface="Calibri"/>
              <a:cs typeface="Times New Roman"/>
            </a:endParaRPr>
          </a:p>
          <a:p>
            <a:pPr marL="287655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3) określenie rodzaju i zakresu wykonywanych przewozów;</a:t>
            </a:r>
            <a:endParaRPr lang="pl-PL" sz="2800" dirty="0">
              <a:ea typeface="Calibri"/>
              <a:cs typeface="Times New Roman"/>
            </a:endParaRPr>
          </a:p>
          <a:p>
            <a:pPr marL="287655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4) określenie rodzaju i liczby środków transportu;</a:t>
            </a:r>
            <a:endParaRPr lang="pl-PL" sz="2800" dirty="0">
              <a:ea typeface="Calibri"/>
              <a:cs typeface="Times New Roman"/>
            </a:endParaRPr>
          </a:p>
          <a:p>
            <a:pPr marL="287655" indent="0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pl-PL" dirty="0">
                <a:latin typeface="Cambria"/>
                <a:ea typeface="Calibri"/>
                <a:cs typeface="Times New Roman"/>
              </a:rPr>
              <a:t>5) określenie przebiegu linii komunikacyjnej, na której będzie wykonywany przewóz.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3.  Załącznikiem do zaświadczenia, o którym mowa w ust. 1, jest rozkład jazdy.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(art. 28 ust. 1-3 </a:t>
            </a:r>
            <a:r>
              <a:rPr lang="pl-PL" dirty="0" err="1">
                <a:latin typeface="Cambria"/>
                <a:ea typeface="Calibri"/>
                <a:cs typeface="Times New Roman"/>
              </a:rPr>
              <a:t>utz</a:t>
            </a:r>
            <a:r>
              <a:rPr lang="pl-PL" dirty="0">
                <a:latin typeface="Cambria"/>
                <a:ea typeface="Calibri"/>
                <a:cs typeface="Times New Roman"/>
              </a:rPr>
              <a:t>)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87768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pl-PL" sz="3200" b="1" dirty="0">
                <a:solidFill>
                  <a:prstClr val="black"/>
                </a:solidFill>
                <a:ea typeface="+mn-ea"/>
                <a:cs typeface="+mn-cs"/>
              </a:rPr>
              <a:t>Przekazywanie informacji i kontrola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b="1" dirty="0" smtClean="0"/>
              <a:t>Kontrola 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Kontrola posiadania uprawnień cz. 2</a:t>
            </a:r>
            <a:endParaRPr lang="pl-PL" sz="28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b="1" dirty="0">
                <a:latin typeface="Cambria"/>
                <a:ea typeface="Calibri"/>
                <a:cs typeface="Times New Roman"/>
              </a:rPr>
              <a:t>Zaświadczenie potwierdzające uprawnienie do wykonywania publicznego transportu zbiorowego 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dirty="0">
                <a:latin typeface="Cambria"/>
                <a:ea typeface="Calibri"/>
                <a:cs typeface="Times New Roman"/>
              </a:rPr>
              <a:t>4.  </a:t>
            </a:r>
            <a:r>
              <a:rPr lang="pl-PL" b="1" dirty="0">
                <a:latin typeface="Cambria"/>
                <a:ea typeface="Calibri"/>
                <a:cs typeface="Times New Roman"/>
              </a:rPr>
              <a:t>Zaświadczenie</a:t>
            </a:r>
            <a:r>
              <a:rPr lang="pl-PL" dirty="0">
                <a:latin typeface="Cambria"/>
                <a:ea typeface="Calibri"/>
                <a:cs typeface="Times New Roman"/>
              </a:rPr>
              <a:t>, o którym mowa w ust. 1, </a:t>
            </a:r>
            <a:r>
              <a:rPr lang="pl-PL" b="1" dirty="0">
                <a:latin typeface="Cambria"/>
                <a:ea typeface="Calibri"/>
                <a:cs typeface="Times New Roman"/>
              </a:rPr>
              <a:t>potwierdza posiadanie przez operatora uprawnień do wykonywania publicznego transportu zbiorowego na danej linii komunikacyjnej, liniach komunikacyjnych lub sieci komunikacyjnej</a:t>
            </a:r>
            <a:r>
              <a:rPr lang="pl-PL" dirty="0">
                <a:latin typeface="Cambria"/>
                <a:ea typeface="Calibri"/>
                <a:cs typeface="Times New Roman"/>
              </a:rPr>
              <a:t>. Zaświadczenie oraz aktualny rozkład jazdy </a:t>
            </a:r>
            <a:r>
              <a:rPr lang="pl-PL" u="sng" dirty="0">
                <a:latin typeface="Cambria"/>
                <a:ea typeface="Calibri"/>
                <a:cs typeface="Times New Roman"/>
              </a:rPr>
              <a:t>powinny znajdować się w środku transportu,</a:t>
            </a:r>
            <a:r>
              <a:rPr lang="pl-PL" dirty="0">
                <a:latin typeface="Cambria"/>
                <a:ea typeface="Calibri"/>
                <a:cs typeface="Times New Roman"/>
              </a:rPr>
              <a:t> w którym wykonywany jest publiczny transport zbiorowy w transporcie drogowym i </a:t>
            </a:r>
            <a:r>
              <a:rPr lang="pl-PL" b="1" dirty="0">
                <a:latin typeface="Cambria"/>
                <a:ea typeface="Calibri"/>
                <a:cs typeface="Times New Roman"/>
              </a:rPr>
              <a:t>powinny być okazywane na żądanie uprawnionego organu kontroli.</a:t>
            </a:r>
            <a:endParaRPr lang="pl-PL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177895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908</Words>
  <Application>Microsoft Office PowerPoint</Application>
  <PresentationFormat>Pokaz na ekranie (4:3)</PresentationFormat>
  <Paragraphs>151</Paragraphs>
  <Slides>17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Motyw pakietu Office</vt:lpstr>
      <vt:lpstr>Prawo transportowe  6</vt:lpstr>
      <vt:lpstr>Przekazywanie informacji i kontrola </vt:lpstr>
      <vt:lpstr>Przekazywanie informacji i kontrola </vt:lpstr>
      <vt:lpstr>Przekazywanie informacji i kontrola </vt:lpstr>
      <vt:lpstr>Przekazywanie informacji i kontrola </vt:lpstr>
      <vt:lpstr>Przekazywanie informacji i kontrola </vt:lpstr>
      <vt:lpstr>Przekazywanie informacji i kontrola </vt:lpstr>
      <vt:lpstr>Przekazywanie informacji i kontrola </vt:lpstr>
      <vt:lpstr>Przekazywanie informacji i kontrola </vt:lpstr>
      <vt:lpstr>Przekazywanie informacji i kontrola </vt:lpstr>
      <vt:lpstr>Przekazywanie informacji i kontrola </vt:lpstr>
      <vt:lpstr>Przekazywanie informacji i kontrola </vt:lpstr>
      <vt:lpstr>Przekazywanie informacji i kontrola </vt:lpstr>
      <vt:lpstr>Przekazywanie informacji i kontrola </vt:lpstr>
      <vt:lpstr>Przekazywanie informacji i kontrola </vt:lpstr>
      <vt:lpstr>Przekazywanie informacji i kontrola </vt:lpstr>
      <vt:lpstr>Przekazywanie informacji i kontrola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transportowe  6</dc:title>
  <dc:creator>M a c i e k</dc:creator>
  <cp:lastModifiedBy>M a c i e k</cp:lastModifiedBy>
  <cp:revision>3</cp:revision>
  <dcterms:created xsi:type="dcterms:W3CDTF">2017-10-19T08:26:04Z</dcterms:created>
  <dcterms:modified xsi:type="dcterms:W3CDTF">2017-10-19T08:41:58Z</dcterms:modified>
</cp:coreProperties>
</file>