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media/image1.jpeg" ContentType="image/jpeg"/>
  <Override PartName="/ppt/media/image2.jpeg" ContentType="image/jpeg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  <p:sldId id="279" r:id="rId31"/>
    <p:sldId id="280" r:id="rId32"/>
    <p:sldId id="281" r:id="rId33"/>
    <p:sldId id="282" r:id="rId34"/>
    <p:sldId id="283" r:id="rId35"/>
    <p:sldId id="284" r:id="rId36"/>
    <p:sldId id="285" r:id="rId37"/>
    <p:sldId id="286" r:id="rId38"/>
    <p:sldId id="287" r:id="rId39"/>
    <p:sldId id="288" r:id="rId40"/>
    <p:sldId id="289" r:id="rId41"/>
    <p:sldId id="290" r:id="rId42"/>
    <p:sldId id="291" r:id="rId43"/>
    <p:sldId id="292" r:id="rId44"/>
    <p:sldId id="293" r:id="rId45"/>
    <p:sldId id="294" r:id="rId46"/>
    <p:sldId id="295" r:id="rId47"/>
    <p:sldId id="296" r:id="rId48"/>
    <p:sldId id="297" r:id="rId49"/>
    <p:sldId id="298" r:id="rId50"/>
    <p:sldId id="299" r:id="rId51"/>
    <p:sldId id="300" r:id="rId52"/>
    <p:sldId id="301" r:id="rId53"/>
    <p:sldId id="302" r:id="rId54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2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 b="def" i="def"/>
      <a:tcStyle>
        <a:tcBdr/>
        <a:fill>
          <a:solidFill>
            <a:srgbClr val="C3C2C2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CE5E6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 b="def" i="def"/>
      <a:tcStyle>
        <a:tcBdr/>
        <a:fill>
          <a:solidFill>
            <a:srgbClr val="DEDEDF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Relationship Id="rId28" Type="http://schemas.openxmlformats.org/officeDocument/2006/relationships/slide" Target="slides/slide21.xml"/><Relationship Id="rId29" Type="http://schemas.openxmlformats.org/officeDocument/2006/relationships/slide" Target="slides/slide22.xml"/><Relationship Id="rId30" Type="http://schemas.openxmlformats.org/officeDocument/2006/relationships/slide" Target="slides/slide23.xml"/><Relationship Id="rId31" Type="http://schemas.openxmlformats.org/officeDocument/2006/relationships/slide" Target="slides/slide24.xml"/><Relationship Id="rId32" Type="http://schemas.openxmlformats.org/officeDocument/2006/relationships/slide" Target="slides/slide25.xml"/><Relationship Id="rId33" Type="http://schemas.openxmlformats.org/officeDocument/2006/relationships/slide" Target="slides/slide26.xml"/><Relationship Id="rId34" Type="http://schemas.openxmlformats.org/officeDocument/2006/relationships/slide" Target="slides/slide27.xml"/><Relationship Id="rId35" Type="http://schemas.openxmlformats.org/officeDocument/2006/relationships/slide" Target="slides/slide28.xml"/><Relationship Id="rId36" Type="http://schemas.openxmlformats.org/officeDocument/2006/relationships/slide" Target="slides/slide29.xml"/><Relationship Id="rId37" Type="http://schemas.openxmlformats.org/officeDocument/2006/relationships/slide" Target="slides/slide30.xml"/><Relationship Id="rId38" Type="http://schemas.openxmlformats.org/officeDocument/2006/relationships/slide" Target="slides/slide31.xml"/><Relationship Id="rId39" Type="http://schemas.openxmlformats.org/officeDocument/2006/relationships/slide" Target="slides/slide32.xml"/><Relationship Id="rId40" Type="http://schemas.openxmlformats.org/officeDocument/2006/relationships/slide" Target="slides/slide33.xml"/><Relationship Id="rId41" Type="http://schemas.openxmlformats.org/officeDocument/2006/relationships/slide" Target="slides/slide34.xml"/><Relationship Id="rId42" Type="http://schemas.openxmlformats.org/officeDocument/2006/relationships/slide" Target="slides/slide35.xml"/><Relationship Id="rId43" Type="http://schemas.openxmlformats.org/officeDocument/2006/relationships/slide" Target="slides/slide36.xml"/><Relationship Id="rId44" Type="http://schemas.openxmlformats.org/officeDocument/2006/relationships/slide" Target="slides/slide37.xml"/><Relationship Id="rId45" Type="http://schemas.openxmlformats.org/officeDocument/2006/relationships/slide" Target="slides/slide38.xml"/><Relationship Id="rId46" Type="http://schemas.openxmlformats.org/officeDocument/2006/relationships/slide" Target="slides/slide39.xml"/><Relationship Id="rId47" Type="http://schemas.openxmlformats.org/officeDocument/2006/relationships/slide" Target="slides/slide40.xml"/><Relationship Id="rId48" Type="http://schemas.openxmlformats.org/officeDocument/2006/relationships/slide" Target="slides/slide41.xml"/><Relationship Id="rId49" Type="http://schemas.openxmlformats.org/officeDocument/2006/relationships/slide" Target="slides/slide42.xml"/><Relationship Id="rId50" Type="http://schemas.openxmlformats.org/officeDocument/2006/relationships/slide" Target="slides/slide43.xml"/><Relationship Id="rId51" Type="http://schemas.openxmlformats.org/officeDocument/2006/relationships/slide" Target="slides/slide44.xml"/><Relationship Id="rId52" Type="http://schemas.openxmlformats.org/officeDocument/2006/relationships/slide" Target="slides/slide45.xml"/><Relationship Id="rId53" Type="http://schemas.openxmlformats.org/officeDocument/2006/relationships/slide" Target="slides/slide46.xml"/><Relationship Id="rId54" Type="http://schemas.openxmlformats.org/officeDocument/2006/relationships/slide" Target="slides/slide47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Shape 150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51" name="Shape 151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Sp="1" showMasterPhAnim="1">
  <p:cSld name="Tytuł i pod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/>
            <a:r>
              <a:t>Tekst tytułowy</a:t>
            </a:r>
          </a:p>
        </p:txBody>
      </p:sp>
      <p:sp>
        <p:nvSpPr>
          <p:cNvPr id="12" name="Shape 12"/>
          <p:cNvSpPr/>
          <p:nvPr>
            <p:ph type="body" sz="quarter" idx="1"/>
          </p:nvPr>
        </p:nvSpPr>
        <p:spPr>
          <a:xfrm>
            <a:off x="1270000" y="50292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13" name="Shape 13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Cy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/>
          <p:nvPr>
            <p:ph type="body" sz="quarter" idx="13"/>
          </p:nvPr>
        </p:nvSpPr>
        <p:spPr>
          <a:xfrm>
            <a:off x="1270000" y="6362700"/>
            <a:ext cx="10464800" cy="469900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24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–Janek Jabłonka</a:t>
            </a:r>
          </a:p>
        </p:txBody>
      </p:sp>
      <p:sp>
        <p:nvSpPr>
          <p:cNvPr id="94" name="Shape 94"/>
          <p:cNvSpPr/>
          <p:nvPr>
            <p:ph type="body" sz="quarter" idx="14"/>
          </p:nvPr>
        </p:nvSpPr>
        <p:spPr>
          <a:xfrm>
            <a:off x="1270000" y="4267200"/>
            <a:ext cx="10464800" cy="685800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800"/>
            </a:lvl1pPr>
          </a:lstStyle>
          <a:p>
            <a:pPr/>
            <a:r>
              <a:t>„Wpisz tu cytat.” </a:t>
            </a:r>
          </a:p>
        </p:txBody>
      </p:sp>
      <p:sp>
        <p:nvSpPr>
          <p:cNvPr id="95" name="Shape 95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Zdję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/>
          <p:nvPr>
            <p:ph type="pic" idx="13"/>
          </p:nvPr>
        </p:nvSpPr>
        <p:spPr>
          <a:xfrm>
            <a:off x="0" y="0"/>
            <a:ext cx="13004800" cy="9753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Shape 103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Slajd tytułowy">
    <p:bg>
      <p:bgPr>
        <a:gradFill flip="none" rotWithShape="1">
          <a:gsLst>
            <a:gs pos="58000">
              <a:srgbClr val="000000"/>
            </a:gs>
            <a:gs pos="100000">
              <a:srgbClr val="641C66">
                <a:alpha val="90980"/>
              </a:srgbClr>
            </a:gs>
          </a:gsLst>
          <a:lin ang="5400000" scaled="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/>
          <p:nvPr>
            <p:ph type="title"/>
          </p:nvPr>
        </p:nvSpPr>
        <p:spPr>
          <a:xfrm>
            <a:off x="975359" y="3029937"/>
            <a:ext cx="11054082" cy="2090704"/>
          </a:xfrm>
          <a:prstGeom prst="rect">
            <a:avLst/>
          </a:prstGeom>
        </p:spPr>
        <p:txBody>
          <a:bodyPr lIns="65022" tIns="65022" rIns="65022" bIns="65022"/>
          <a:lstStyle>
            <a:lvl1pPr defTabSz="1300480">
              <a:defRPr sz="62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/>
            <a:r>
              <a:t>Tekst tytułowy</a:t>
            </a:r>
          </a:p>
        </p:txBody>
      </p:sp>
      <p:sp>
        <p:nvSpPr>
          <p:cNvPr id="118" name="Shape 118"/>
          <p:cNvSpPr/>
          <p:nvPr>
            <p:ph type="body" sz="quarter" idx="1"/>
          </p:nvPr>
        </p:nvSpPr>
        <p:spPr>
          <a:xfrm>
            <a:off x="1950719" y="5527040"/>
            <a:ext cx="9103362" cy="2492587"/>
          </a:xfrm>
          <a:prstGeom prst="rect">
            <a:avLst/>
          </a:prstGeom>
        </p:spPr>
        <p:txBody>
          <a:bodyPr lIns="65022" tIns="65022" rIns="65022" bIns="65022" anchor="t"/>
          <a:lstStyle>
            <a:lvl1pPr marL="0" indent="0" algn="ctr" defTabSz="1300480">
              <a:spcBef>
                <a:spcPts val="900"/>
              </a:spcBef>
              <a:buSzTx/>
              <a:buNone/>
              <a:defRPr sz="44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indent="0" algn="ctr" defTabSz="1300480">
              <a:spcBef>
                <a:spcPts val="900"/>
              </a:spcBef>
              <a:buSzTx/>
              <a:buNone/>
              <a:defRPr sz="44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indent="0" algn="ctr" defTabSz="1300480">
              <a:spcBef>
                <a:spcPts val="900"/>
              </a:spcBef>
              <a:buSzTx/>
              <a:buNone/>
              <a:defRPr sz="44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indent="0" algn="ctr" defTabSz="1300480">
              <a:spcBef>
                <a:spcPts val="900"/>
              </a:spcBef>
              <a:buSzTx/>
              <a:buNone/>
              <a:defRPr sz="44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indent="0" algn="ctr" defTabSz="1300480">
              <a:spcBef>
                <a:spcPts val="900"/>
              </a:spcBef>
              <a:buSzTx/>
              <a:buNone/>
              <a:defRPr sz="44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119" name="Shape 119"/>
          <p:cNvSpPr/>
          <p:nvPr>
            <p:ph type="sldNum" sz="quarter" idx="2"/>
          </p:nvPr>
        </p:nvSpPr>
        <p:spPr>
          <a:xfrm>
            <a:off x="12005836" y="9114114"/>
            <a:ext cx="348725" cy="371346"/>
          </a:xfrm>
          <a:prstGeom prst="rect">
            <a:avLst/>
          </a:prstGeom>
        </p:spPr>
        <p:txBody>
          <a:bodyPr lIns="65022" tIns="65022" rIns="65022" bIns="65022" anchor="ctr"/>
          <a:lstStyle>
            <a:lvl1pPr algn="r" defTabSz="1300480">
              <a:defRPr sz="16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ytuł i zawartość">
    <p:bg>
      <p:bgPr>
        <a:gradFill flip="none" rotWithShape="1">
          <a:gsLst>
            <a:gs pos="58000">
              <a:srgbClr val="000000"/>
            </a:gs>
            <a:gs pos="100000">
              <a:srgbClr val="641C66">
                <a:alpha val="90980"/>
              </a:srgbClr>
            </a:gs>
          </a:gsLst>
          <a:lin ang="5400000" scaled="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/>
          <p:nvPr>
            <p:ph type="title"/>
          </p:nvPr>
        </p:nvSpPr>
        <p:spPr>
          <a:xfrm>
            <a:off x="650239" y="390596"/>
            <a:ext cx="11704322" cy="1625602"/>
          </a:xfrm>
          <a:prstGeom prst="rect">
            <a:avLst/>
          </a:prstGeom>
        </p:spPr>
        <p:txBody>
          <a:bodyPr lIns="65022" tIns="65022" rIns="65022" bIns="65022"/>
          <a:lstStyle>
            <a:lvl1pPr defTabSz="1300480">
              <a:defRPr sz="62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/>
            <a:r>
              <a:t>Tekst tytułowy</a:t>
            </a:r>
          </a:p>
        </p:txBody>
      </p:sp>
      <p:sp>
        <p:nvSpPr>
          <p:cNvPr id="127" name="Shape 127"/>
          <p:cNvSpPr/>
          <p:nvPr>
            <p:ph type="body" idx="1"/>
          </p:nvPr>
        </p:nvSpPr>
        <p:spPr>
          <a:xfrm>
            <a:off x="650239" y="2275839"/>
            <a:ext cx="11704322" cy="6436927"/>
          </a:xfrm>
          <a:prstGeom prst="rect">
            <a:avLst/>
          </a:prstGeom>
        </p:spPr>
        <p:txBody>
          <a:bodyPr lIns="65022" tIns="65022" rIns="65022" bIns="65022" anchor="t"/>
          <a:lstStyle>
            <a:lvl1pPr marL="471487" indent="-471487" defTabSz="1300480">
              <a:spcBef>
                <a:spcPts val="900"/>
              </a:spcBef>
              <a:buSzPct val="100000"/>
              <a:buFont typeface="Arial"/>
              <a:defRPr sz="4400">
                <a:latin typeface="Calibri"/>
                <a:ea typeface="Calibri"/>
                <a:cs typeface="Calibri"/>
                <a:sym typeface="Calibri"/>
              </a:defRPr>
            </a:lvl1pPr>
            <a:lvl2pPr marL="906235" indent="-449035" defTabSz="1300480">
              <a:spcBef>
                <a:spcPts val="900"/>
              </a:spcBef>
              <a:buSzPct val="100000"/>
              <a:buFont typeface="Arial"/>
              <a:buChar char="–"/>
              <a:defRPr sz="4400">
                <a:latin typeface="Calibri"/>
                <a:ea typeface="Calibri"/>
                <a:cs typeface="Calibri"/>
                <a:sym typeface="Calibri"/>
              </a:defRPr>
            </a:lvl2pPr>
            <a:lvl3pPr indent="-419100" defTabSz="1300480">
              <a:spcBef>
                <a:spcPts val="900"/>
              </a:spcBef>
              <a:buSzPct val="100000"/>
              <a:buFont typeface="Arial"/>
              <a:defRPr sz="4400">
                <a:latin typeface="Calibri"/>
                <a:ea typeface="Calibri"/>
                <a:cs typeface="Calibri"/>
                <a:sym typeface="Calibri"/>
              </a:defRPr>
            </a:lvl3pPr>
            <a:lvl4pPr marL="1874520" indent="-502920" defTabSz="1300480">
              <a:spcBef>
                <a:spcPts val="900"/>
              </a:spcBef>
              <a:buSzPct val="100000"/>
              <a:buFont typeface="Arial"/>
              <a:buChar char="–"/>
              <a:defRPr sz="4400">
                <a:latin typeface="Calibri"/>
                <a:ea typeface="Calibri"/>
                <a:cs typeface="Calibri"/>
                <a:sym typeface="Calibri"/>
              </a:defRPr>
            </a:lvl4pPr>
            <a:lvl5pPr marL="2331720" indent="-502920" defTabSz="1300480">
              <a:spcBef>
                <a:spcPts val="900"/>
              </a:spcBef>
              <a:buSzPct val="100000"/>
              <a:buFont typeface="Arial"/>
              <a:buChar char="»"/>
              <a:defRPr sz="4400">
                <a:latin typeface="Calibri"/>
                <a:ea typeface="Calibri"/>
                <a:cs typeface="Calibri"/>
                <a:sym typeface="Calibri"/>
              </a:defRPr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128" name="Shape 128"/>
          <p:cNvSpPr/>
          <p:nvPr>
            <p:ph type="sldNum" sz="quarter" idx="2"/>
          </p:nvPr>
        </p:nvSpPr>
        <p:spPr>
          <a:xfrm>
            <a:off x="12005836" y="9114114"/>
            <a:ext cx="348725" cy="371346"/>
          </a:xfrm>
          <a:prstGeom prst="rect">
            <a:avLst/>
          </a:prstGeom>
        </p:spPr>
        <p:txBody>
          <a:bodyPr lIns="65022" tIns="65022" rIns="65022" bIns="65022" anchor="ctr"/>
          <a:lstStyle>
            <a:lvl1pPr algn="r" defTabSz="1300480">
              <a:defRPr sz="16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Układ niestandardowy">
    <p:bg>
      <p:bgPr>
        <a:gradFill flip="none" rotWithShape="1">
          <a:gsLst>
            <a:gs pos="58000">
              <a:srgbClr val="000000"/>
            </a:gs>
            <a:gs pos="100000">
              <a:srgbClr val="641C66">
                <a:alpha val="90980"/>
              </a:srgbClr>
            </a:gs>
          </a:gsLst>
          <a:lin ang="5400000" scaled="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/>
          <p:nvPr>
            <p:ph type="title"/>
          </p:nvPr>
        </p:nvSpPr>
        <p:spPr>
          <a:xfrm>
            <a:off x="956415" y="716875"/>
            <a:ext cx="11102212" cy="1626285"/>
          </a:xfrm>
          <a:prstGeom prst="rect">
            <a:avLst/>
          </a:prstGeom>
        </p:spPr>
        <p:txBody>
          <a:bodyPr lIns="65022" tIns="65022" rIns="65022" bIns="65022"/>
          <a:lstStyle>
            <a:lvl1pPr defTabSz="1300480">
              <a:defRPr sz="62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/>
            <a:r>
              <a:t>Tekst tytułowy</a:t>
            </a:r>
          </a:p>
        </p:txBody>
      </p:sp>
      <p:sp>
        <p:nvSpPr>
          <p:cNvPr id="136" name="Shape 136"/>
          <p:cNvSpPr/>
          <p:nvPr>
            <p:ph type="sldNum" sz="quarter" idx="2"/>
          </p:nvPr>
        </p:nvSpPr>
        <p:spPr>
          <a:xfrm>
            <a:off x="8971383" y="8854470"/>
            <a:ext cx="348724" cy="371346"/>
          </a:xfrm>
          <a:prstGeom prst="rect">
            <a:avLst/>
          </a:prstGeom>
        </p:spPr>
        <p:txBody>
          <a:bodyPr lIns="65022" tIns="65022" rIns="65022" bIns="65022" anchor="ctr"/>
          <a:lstStyle>
            <a:lvl1pPr algn="r" defTabSz="1300480">
              <a:defRPr sz="16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ylko tytuł">
    <p:bg>
      <p:bgPr>
        <a:gradFill flip="none" rotWithShape="1">
          <a:gsLst>
            <a:gs pos="58000">
              <a:srgbClr val="000000"/>
            </a:gs>
            <a:gs pos="100000">
              <a:srgbClr val="641C66">
                <a:alpha val="90980"/>
              </a:srgbClr>
            </a:gs>
          </a:gsLst>
          <a:lin ang="5400000" scaled="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Shape 143"/>
          <p:cNvSpPr/>
          <p:nvPr>
            <p:ph type="title"/>
          </p:nvPr>
        </p:nvSpPr>
        <p:spPr>
          <a:xfrm>
            <a:off x="650239" y="390596"/>
            <a:ext cx="11704322" cy="1625602"/>
          </a:xfrm>
          <a:prstGeom prst="rect">
            <a:avLst/>
          </a:prstGeom>
        </p:spPr>
        <p:txBody>
          <a:bodyPr lIns="65022" tIns="65022" rIns="65022" bIns="65022"/>
          <a:lstStyle>
            <a:lvl1pPr defTabSz="1300480">
              <a:defRPr sz="62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/>
            <a:r>
              <a:t>Tekst tytułowy</a:t>
            </a:r>
          </a:p>
        </p:txBody>
      </p:sp>
      <p:sp>
        <p:nvSpPr>
          <p:cNvPr id="144" name="Shape 144"/>
          <p:cNvSpPr/>
          <p:nvPr>
            <p:ph type="sldNum" sz="quarter" idx="2"/>
          </p:nvPr>
        </p:nvSpPr>
        <p:spPr>
          <a:xfrm>
            <a:off x="12005836" y="9114114"/>
            <a:ext cx="348725" cy="371346"/>
          </a:xfrm>
          <a:prstGeom prst="rect">
            <a:avLst/>
          </a:prstGeom>
        </p:spPr>
        <p:txBody>
          <a:bodyPr lIns="65022" tIns="65022" rIns="65022" bIns="65022" anchor="ctr"/>
          <a:lstStyle>
            <a:lvl1pPr algn="r" defTabSz="1300480">
              <a:defRPr sz="16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Zdjęcie (poziomo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/>
          <p:nvPr>
            <p:ph type="pic" idx="13"/>
          </p:nvPr>
        </p:nvSpPr>
        <p:spPr>
          <a:xfrm>
            <a:off x="1606550" y="635000"/>
            <a:ext cx="9779000" cy="59182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Shape 21"/>
          <p:cNvSpPr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pPr/>
            <a:r>
              <a:t>Tekst tytułowy</a:t>
            </a:r>
          </a:p>
        </p:txBody>
      </p:sp>
      <p:sp>
        <p:nvSpPr>
          <p:cNvPr id="22" name="Shape 22"/>
          <p:cNvSpPr/>
          <p:nvPr>
            <p:ph type="body" sz="quarter" idx="1"/>
          </p:nvPr>
        </p:nvSpPr>
        <p:spPr>
          <a:xfrm>
            <a:off x="1270000" y="81915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23" name="Shape 23"/>
          <p:cNvSpPr/>
          <p:nvPr>
            <p:ph type="sldNum" sz="quarter" idx="2"/>
          </p:nvPr>
        </p:nvSpPr>
        <p:spPr>
          <a:xfrm>
            <a:off x="6311798" y="9245600"/>
            <a:ext cx="368504" cy="381000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ytuł (na środku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/>
            <a:r>
              <a:t>Tekst tytułowy</a:t>
            </a:r>
          </a:p>
        </p:txBody>
      </p:sp>
      <p:sp>
        <p:nvSpPr>
          <p:cNvPr id="31" name="Shape 31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Zdjęcie (pionowo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/>
          <p:nvPr>
            <p:ph type="pic" sz="half" idx="13"/>
          </p:nvPr>
        </p:nvSpPr>
        <p:spPr>
          <a:xfrm>
            <a:off x="6718300" y="635000"/>
            <a:ext cx="5334000" cy="8229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Shape 39"/>
          <p:cNvSpPr/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Tekst tytułowy</a:t>
            </a:r>
          </a:p>
        </p:txBody>
      </p:sp>
      <p:sp>
        <p:nvSpPr>
          <p:cNvPr id="40" name="Shape 40"/>
          <p:cNvSpPr/>
          <p:nvPr>
            <p:ph type="body" sz="quarter" idx="1"/>
          </p:nvPr>
        </p:nvSpPr>
        <p:spPr>
          <a:xfrm>
            <a:off x="952500" y="4762500"/>
            <a:ext cx="5334000" cy="41021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41" name="Shape 41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ytuł (na górz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Tekst tytułowy</a:t>
            </a:r>
          </a:p>
        </p:txBody>
      </p:sp>
      <p:sp>
        <p:nvSpPr>
          <p:cNvPr id="49" name="Shape 49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ytuł i punkto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Tekst tytułowy</a:t>
            </a:r>
          </a:p>
        </p:txBody>
      </p:sp>
      <p:sp>
        <p:nvSpPr>
          <p:cNvPr id="57" name="Shape 57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58" name="Shape 58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ytuł i punktory ze zdjęc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/>
          <p:nvPr>
            <p:ph type="pic" sz="half" idx="13"/>
          </p:nvPr>
        </p:nvSpPr>
        <p:spPr>
          <a:xfrm>
            <a:off x="6718300" y="2603500"/>
            <a:ext cx="5334000" cy="6286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Shape 66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Tekst tytułowy</a:t>
            </a:r>
          </a:p>
        </p:txBody>
      </p:sp>
      <p:sp>
        <p:nvSpPr>
          <p:cNvPr id="67" name="Shape 67"/>
          <p:cNvSpPr/>
          <p:nvPr>
            <p:ph type="body" sz="half" idx="1"/>
          </p:nvPr>
        </p:nvSpPr>
        <p:spPr>
          <a:xfrm>
            <a:off x="952500" y="26035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68" name="Shape 68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unkto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76" name="Shape 76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Zdjęcie (3 sztuki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/>
          <p:nvPr>
            <p:ph type="pic" sz="quarter" idx="13"/>
          </p:nvPr>
        </p:nvSpPr>
        <p:spPr>
          <a:xfrm>
            <a:off x="6718300" y="5092700"/>
            <a:ext cx="5334000" cy="3771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Shape 84"/>
          <p:cNvSpPr/>
          <p:nvPr>
            <p:ph type="pic" sz="quarter" idx="14"/>
          </p:nvPr>
        </p:nvSpPr>
        <p:spPr>
          <a:xfrm>
            <a:off x="6724518" y="889000"/>
            <a:ext cx="5334001" cy="3771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Shape 85"/>
          <p:cNvSpPr/>
          <p:nvPr>
            <p:ph type="pic" sz="half" idx="15"/>
          </p:nvPr>
        </p:nvSpPr>
        <p:spPr>
          <a:xfrm>
            <a:off x="952500" y="889000"/>
            <a:ext cx="5334000" cy="7975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Shape 86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Relationship Id="rId15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15.xml"/><Relationship Id="rId17" Type="http://schemas.openxmlformats.org/officeDocument/2006/relationships/slideLayout" Target="../slideLayouts/slideLayout16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>
            <p:ph type="title"/>
          </p:nvPr>
        </p:nvSpPr>
        <p:spPr>
          <a:xfrm>
            <a:off x="952500" y="4445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Tekst tytułowy</a:t>
            </a:r>
          </a:p>
        </p:txBody>
      </p:sp>
      <p:sp>
        <p:nvSpPr>
          <p:cNvPr id="3" name="Shape 3"/>
          <p:cNvSpPr/>
          <p:nvPr>
            <p:ph type="body" idx="1"/>
          </p:nvPr>
        </p:nvSpPr>
        <p:spPr>
          <a:xfrm>
            <a:off x="952500" y="26035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4" name="Shape 4"/>
          <p:cNvSpPr/>
          <p:nvPr>
            <p:ph type="sldNum" sz="quarter" idx="2"/>
          </p:nvPr>
        </p:nvSpPr>
        <p:spPr>
          <a:xfrm>
            <a:off x="6311798" y="9251950"/>
            <a:ext cx="368504" cy="3810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1800"/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</p:sldLayoutIdLst>
  <p:transition xmlns:p14="http://schemas.microsoft.com/office/powerpoint/2010/main" spd="med" advClick="1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6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1pPr>
      <a:lvl2pPr marL="889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6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2pPr>
      <a:lvl3pPr marL="1333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6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3pPr>
      <a:lvl4pPr marL="1778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6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4pPr>
      <a:lvl5pPr marL="2222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6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5pPr>
      <a:lvl6pPr marL="2667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6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6pPr>
      <a:lvl7pPr marL="3111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6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7pPr>
      <a:lvl8pPr marL="3556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6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8pPr>
      <a:lvl9pPr marL="4000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6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3.xml"/></Relationships>

</file>

<file path=ppt/slides/_rels/slide1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4.xml"/></Relationships>

</file>

<file path=ppt/slides/_rels/slide1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4.xml"/></Relationships>

</file>

<file path=ppt/slides/_rels/slide1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4.xml"/></Relationships>

</file>

<file path=ppt/slides/_rels/slide1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4.xml"/></Relationships>

</file>

<file path=ppt/slides/_rels/slide1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4.xml"/></Relationships>

</file>

<file path=ppt/slides/_rels/slide1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4.xml"/></Relationships>

</file>

<file path=ppt/slides/_rels/slide1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4.xml"/></Relationships>

</file>

<file path=ppt/slides/_rels/slide1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/Relationships>

</file>

<file path=ppt/slides/_rels/slide1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5.xml"/></Relationships>

</file>

<file path=ppt/slides/_rels/slide1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5.xml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4.xml"/></Relationships>

</file>

<file path=ppt/slides/_rels/slide2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5.xml"/></Relationships>

</file>

<file path=ppt/slides/_rels/slide2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5.xml"/></Relationships>

</file>

<file path=ppt/slides/_rels/slide2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5.xml"/></Relationships>

</file>

<file path=ppt/slides/_rels/slide2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4.xml"/></Relationships>

</file>

<file path=ppt/slides/_rels/slide2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4.xml"/></Relationships>

</file>

<file path=ppt/slides/_rels/slide2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4.xml"/></Relationships>

</file>

<file path=ppt/slides/_rels/slide2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4.xml"/></Relationships>

</file>

<file path=ppt/slides/_rels/slide2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4.xml"/></Relationships>

</file>

<file path=ppt/slides/_rels/slide2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4.xml"/></Relationships>

</file>

<file path=ppt/slides/_rels/slide2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6.xml"/></Relationships>
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4.xml"/></Relationships>

</file>

<file path=ppt/slides/_rels/slide3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6.xml"/></Relationships>

</file>

<file path=ppt/slides/_rels/slide3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4.xml"/></Relationships>

</file>

<file path=ppt/slides/_rels/slide3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6.xml"/></Relationships>

</file>

<file path=ppt/slides/_rels/slide3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4.xml"/></Relationships>

</file>

<file path=ppt/slides/_rels/slide3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6.xml"/></Relationships>

</file>

<file path=ppt/slides/_rels/slide3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6.xml"/></Relationships>

</file>

<file path=ppt/slides/_rels/slide3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6.xml"/></Relationships>

</file>

<file path=ppt/slides/_rels/slide3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4.xml"/></Relationships>

</file>

<file path=ppt/slides/_rels/slide3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4.xml"/></Relationships>

</file>

<file path=ppt/slides/_rels/slide3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4.xml"/></Relationships>
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4.xml"/></Relationships>

</file>

<file path=ppt/slides/_rels/slide4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4.xml"/></Relationships>

</file>

<file path=ppt/slides/_rels/slide4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4.xml"/></Relationships>

</file>

<file path=ppt/slides/_rels/slide4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4.xml"/></Relationships>

</file>

<file path=ppt/slides/_rels/slide4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4.xml"/></Relationships>

</file>

<file path=ppt/slides/_rels/slide4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4.xml"/></Relationships>

</file>

<file path=ppt/slides/_rels/slide4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4.xml"/></Relationships>

</file>

<file path=ppt/slides/_rels/slide4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4.xml"/></Relationships>

</file>

<file path=ppt/slides/_rels/slide4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4.xml"/></Relationships>
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4.xml"/></Relationships>
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4.xml"/></Relationships>
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4.xml"/></Relationships>
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4.xml"/></Relationships>
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4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Shape 153"/>
          <p:cNvSpPr/>
          <p:nvPr>
            <p:ph type="title"/>
          </p:nvPr>
        </p:nvSpPr>
        <p:spPr>
          <a:xfrm>
            <a:off x="664950" y="1394813"/>
            <a:ext cx="11054082" cy="2765109"/>
          </a:xfrm>
          <a:prstGeom prst="rect">
            <a:avLst/>
          </a:prstGeom>
        </p:spPr>
        <p:txBody>
          <a:bodyPr/>
          <a:lstStyle/>
          <a:p>
            <a:pPr defTabSz="663244">
              <a:defRPr sz="4200">
                <a:solidFill>
                  <a:srgbClr val="FFFFFF"/>
                </a:solidFill>
                <a:latin typeface="Book Antiqua"/>
                <a:ea typeface="Book Antiqua"/>
                <a:cs typeface="Book Antiqua"/>
                <a:sym typeface="Book Antiqua"/>
              </a:defRPr>
            </a:pPr>
            <a:r>
              <a:t>Prawo rzymskie III: </a:t>
            </a:r>
          </a:p>
          <a:p>
            <a:pPr defTabSz="663244">
              <a:defRPr sz="4200">
                <a:solidFill>
                  <a:srgbClr val="FFFFFF"/>
                </a:solidFill>
                <a:latin typeface="Book Antiqua"/>
                <a:ea typeface="Book Antiqua"/>
                <a:cs typeface="Book Antiqua"/>
                <a:sym typeface="Book Antiqua"/>
              </a:defRPr>
            </a:pPr>
            <a:r>
              <a:t>Prawo własności</a:t>
            </a:r>
          </a:p>
        </p:txBody>
      </p:sp>
      <p:sp>
        <p:nvSpPr>
          <p:cNvPr id="154" name="Shape 154"/>
          <p:cNvSpPr/>
          <p:nvPr>
            <p:ph type="body" sz="quarter" idx="1"/>
          </p:nvPr>
        </p:nvSpPr>
        <p:spPr>
          <a:xfrm>
            <a:off x="1950719" y="6105031"/>
            <a:ext cx="9103362" cy="2492587"/>
          </a:xfrm>
          <a:prstGeom prst="rect">
            <a:avLst/>
          </a:prstGeom>
        </p:spPr>
        <p:txBody>
          <a:bodyPr/>
          <a:lstStyle/>
          <a:p>
            <a:pPr defTabSz="1274469">
              <a:lnSpc>
                <a:spcPct val="80000"/>
              </a:lnSpc>
              <a:spcBef>
                <a:spcPts val="800"/>
              </a:spcBef>
              <a:defRPr i="1" sz="3600">
                <a:solidFill>
                  <a:srgbClr val="FFFFFF"/>
                </a:solidFill>
                <a:effectLst>
                  <a:outerShdw sx="100000" sy="100000" kx="0" ky="0" algn="b" rotWithShape="0" blurRad="38100" dist="37338" dir="2700000">
                    <a:srgbClr val="000000">
                      <a:alpha val="43137"/>
                    </a:srgbClr>
                  </a:outerShdw>
                </a:effectLst>
                <a:latin typeface="Book Antiqua"/>
                <a:ea typeface="Book Antiqua"/>
                <a:cs typeface="Book Antiqua"/>
                <a:sym typeface="Book Antiqua"/>
              </a:defRPr>
            </a:pPr>
            <a:r>
              <a:t>dr Mateusz Szymura</a:t>
            </a:r>
          </a:p>
          <a:p>
            <a:pPr defTabSz="1274469">
              <a:lnSpc>
                <a:spcPct val="80000"/>
              </a:lnSpc>
              <a:spcBef>
                <a:spcPts val="800"/>
              </a:spcBef>
              <a:defRPr i="1" sz="3600">
                <a:solidFill>
                  <a:srgbClr val="FFFFFF"/>
                </a:solidFill>
                <a:effectLst>
                  <a:outerShdw sx="100000" sy="100000" kx="0" ky="0" algn="b" rotWithShape="0" blurRad="38100" dist="37338" dir="2700000">
                    <a:srgbClr val="000000">
                      <a:alpha val="43137"/>
                    </a:srgbClr>
                  </a:outerShdw>
                </a:effectLst>
                <a:latin typeface="Book Antiqua"/>
                <a:ea typeface="Book Antiqua"/>
                <a:cs typeface="Book Antiqua"/>
                <a:sym typeface="Book Antiqua"/>
              </a:defRPr>
            </a:pPr>
            <a:r>
              <a:t>Zakład Prawa Rzymskiego</a:t>
            </a:r>
          </a:p>
          <a:p>
            <a:pPr defTabSz="1274469">
              <a:lnSpc>
                <a:spcPct val="80000"/>
              </a:lnSpc>
              <a:spcBef>
                <a:spcPts val="800"/>
              </a:spcBef>
              <a:defRPr i="1" sz="3600">
                <a:solidFill>
                  <a:srgbClr val="FFFFFF"/>
                </a:solidFill>
                <a:effectLst>
                  <a:outerShdw sx="100000" sy="100000" kx="0" ky="0" algn="b" rotWithShape="0" blurRad="38100" dist="37338" dir="2700000">
                    <a:srgbClr val="000000">
                      <a:alpha val="43137"/>
                    </a:srgbClr>
                  </a:outerShdw>
                </a:effectLst>
                <a:latin typeface="Book Antiqua"/>
                <a:ea typeface="Book Antiqua"/>
                <a:cs typeface="Book Antiqua"/>
                <a:sym typeface="Book Antiqua"/>
              </a:defRPr>
            </a:pPr>
            <a:r>
              <a:t>Wydział Prawa Administracji i Ekonomii</a:t>
            </a:r>
          </a:p>
          <a:p>
            <a:pPr defTabSz="1274469">
              <a:lnSpc>
                <a:spcPct val="80000"/>
              </a:lnSpc>
              <a:spcBef>
                <a:spcPts val="800"/>
              </a:spcBef>
              <a:defRPr i="1" sz="3600">
                <a:solidFill>
                  <a:srgbClr val="FFFFFF"/>
                </a:solidFill>
                <a:effectLst>
                  <a:outerShdw sx="100000" sy="100000" kx="0" ky="0" algn="b" rotWithShape="0" blurRad="38100" dist="37338" dir="2700000">
                    <a:srgbClr val="000000">
                      <a:alpha val="43137"/>
                    </a:srgbClr>
                  </a:outerShdw>
                </a:effectLst>
                <a:latin typeface="Book Antiqua"/>
                <a:ea typeface="Book Antiqua"/>
                <a:cs typeface="Book Antiqua"/>
                <a:sym typeface="Book Antiqua"/>
              </a:defRPr>
            </a:pPr>
            <a:r>
              <a:t>Uniwersytet Wrocławski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Shape 223"/>
          <p:cNvSpPr/>
          <p:nvPr>
            <p:ph type="title"/>
          </p:nvPr>
        </p:nvSpPr>
        <p:spPr>
          <a:xfrm>
            <a:off x="664950" y="-1"/>
            <a:ext cx="11704322" cy="162560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r>
              <a:t>Ograniczenia prawa własność</a:t>
            </a:r>
          </a:p>
        </p:txBody>
      </p:sp>
      <p:sp>
        <p:nvSpPr>
          <p:cNvPr id="224" name="Shape 224"/>
          <p:cNvSpPr/>
          <p:nvPr>
            <p:ph type="body" idx="1"/>
          </p:nvPr>
        </p:nvSpPr>
        <p:spPr>
          <a:xfrm>
            <a:off x="767361" y="1189990"/>
            <a:ext cx="11704322" cy="8297054"/>
          </a:xfrm>
          <a:prstGeom prst="rect">
            <a:avLst/>
          </a:prstGeom>
        </p:spPr>
        <p:txBody>
          <a:bodyPr/>
          <a:lstStyle>
            <a:lvl1pPr marL="487680" indent="-487680" algn="ctr">
              <a:buSzTx/>
              <a:buNone/>
              <a:defRPr b="1">
                <a:solidFill>
                  <a:srgbClr val="FFFFFF"/>
                </a:solidFill>
                <a:effectLst>
                  <a:outerShdw sx="100000" sy="100000" kx="0" ky="0" algn="b" rotWithShape="0" blurRad="38100" dist="38100" dir="2700000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pPr/>
            <a:r>
              <a:t>Źródła ograniczeń</a:t>
            </a:r>
          </a:p>
        </p:txBody>
      </p:sp>
      <p:grpSp>
        <p:nvGrpSpPr>
          <p:cNvPr id="237" name="Group 237"/>
          <p:cNvGrpSpPr/>
          <p:nvPr/>
        </p:nvGrpSpPr>
        <p:grpSpPr>
          <a:xfrm>
            <a:off x="865834" y="2214102"/>
            <a:ext cx="11580370" cy="7168804"/>
            <a:chOff x="0" y="0"/>
            <a:chExt cx="11580368" cy="7168802"/>
          </a:xfrm>
        </p:grpSpPr>
        <p:grpSp>
          <p:nvGrpSpPr>
            <p:cNvPr id="227" name="Group 227"/>
            <p:cNvGrpSpPr/>
            <p:nvPr/>
          </p:nvGrpSpPr>
          <p:grpSpPr>
            <a:xfrm>
              <a:off x="0" y="0"/>
              <a:ext cx="5514464" cy="3308680"/>
              <a:chOff x="0" y="0"/>
              <a:chExt cx="5514463" cy="3308679"/>
            </a:xfrm>
          </p:grpSpPr>
          <p:sp>
            <p:nvSpPr>
              <p:cNvPr id="225" name="Shape 225"/>
              <p:cNvSpPr/>
              <p:nvPr/>
            </p:nvSpPr>
            <p:spPr>
              <a:xfrm>
                <a:off x="0" y="0"/>
                <a:ext cx="5514464" cy="3308679"/>
              </a:xfrm>
              <a:prstGeom prst="roundRect">
                <a:avLst>
                  <a:gd name="adj" fmla="val 10000"/>
                </a:avLst>
              </a:prstGeom>
              <a:solidFill>
                <a:srgbClr val="4F81BD"/>
              </a:solidFill>
              <a:ln w="25400" cap="flat">
                <a:solidFill>
                  <a:srgbClr val="FFFFFF"/>
                </a:solidFill>
                <a:prstDash val="solid"/>
                <a:round/>
                <a:tailEnd type="triangle" w="med" len="med"/>
              </a:ln>
              <a:effectLst/>
            </p:spPr>
            <p:txBody>
              <a:bodyPr wrap="square" lIns="65022" tIns="65022" rIns="65022" bIns="65022" numCol="1" anchor="ctr">
                <a:noAutofit/>
              </a:bodyPr>
              <a:lstStyle/>
              <a:p>
                <a:pPr defTabSz="1300480">
                  <a:defRPr sz="44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  <p:sp>
            <p:nvSpPr>
              <p:cNvPr id="226" name="Shape 226"/>
              <p:cNvSpPr/>
              <p:nvPr/>
            </p:nvSpPr>
            <p:spPr>
              <a:xfrm>
                <a:off x="96961" y="903516"/>
                <a:ext cx="5320539" cy="1501646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65022" tIns="65022" rIns="65022" bIns="65022" numCol="1" anchor="ctr">
                <a:spAutoFit/>
              </a:bodyPr>
              <a:lstStyle/>
              <a:p>
                <a:pPr defTabSz="1300480">
                  <a:defRPr sz="44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defRPr>
                </a:pPr>
                <a:r>
                  <a:t>Prawo </a:t>
                </a:r>
                <a:endParaRPr sz="5000"/>
              </a:p>
              <a:p>
                <a:pPr defTabSz="1300480">
                  <a:defRPr sz="44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defRPr>
                </a:pPr>
                <a:r>
                  <a:t>publiczne</a:t>
                </a:r>
              </a:p>
            </p:txBody>
          </p:sp>
        </p:grpSp>
        <p:grpSp>
          <p:nvGrpSpPr>
            <p:cNvPr id="230" name="Group 230"/>
            <p:cNvGrpSpPr/>
            <p:nvPr/>
          </p:nvGrpSpPr>
          <p:grpSpPr>
            <a:xfrm>
              <a:off x="6065906" y="0"/>
              <a:ext cx="5514464" cy="3308680"/>
              <a:chOff x="0" y="0"/>
              <a:chExt cx="5514463" cy="3308679"/>
            </a:xfrm>
          </p:grpSpPr>
          <p:sp>
            <p:nvSpPr>
              <p:cNvPr id="228" name="Shape 228"/>
              <p:cNvSpPr/>
              <p:nvPr/>
            </p:nvSpPr>
            <p:spPr>
              <a:xfrm>
                <a:off x="0" y="0"/>
                <a:ext cx="5514464" cy="3308679"/>
              </a:xfrm>
              <a:prstGeom prst="roundRect">
                <a:avLst>
                  <a:gd name="adj" fmla="val 10000"/>
                </a:avLst>
              </a:prstGeom>
              <a:solidFill>
                <a:srgbClr val="4F81BD"/>
              </a:solidFill>
              <a:ln w="25400" cap="flat">
                <a:solidFill>
                  <a:srgbClr val="FFFFFF"/>
                </a:solidFill>
                <a:prstDash val="solid"/>
                <a:round/>
                <a:tailEnd type="triangle" w="med" len="med"/>
              </a:ln>
              <a:effectLst/>
            </p:spPr>
            <p:txBody>
              <a:bodyPr wrap="square" lIns="65022" tIns="65022" rIns="65022" bIns="65022" numCol="1" anchor="ctr">
                <a:noAutofit/>
              </a:bodyPr>
              <a:lstStyle/>
              <a:p>
                <a:pPr defTabSz="1300480">
                  <a:defRPr sz="50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  <p:sp>
            <p:nvSpPr>
              <p:cNvPr id="229" name="Shape 229"/>
              <p:cNvSpPr/>
              <p:nvPr/>
            </p:nvSpPr>
            <p:spPr>
              <a:xfrm>
                <a:off x="96961" y="814616"/>
                <a:ext cx="5320539" cy="1679446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65022" tIns="65022" rIns="65022" bIns="65022" numCol="1" anchor="ctr">
                <a:spAutoFit/>
              </a:bodyPr>
              <a:lstStyle/>
              <a:p>
                <a:pPr defTabSz="1300480">
                  <a:defRPr sz="50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defRPr>
                </a:pPr>
                <a:r>
                  <a:t>Prawo prywatne</a:t>
                </a:r>
              </a:p>
              <a:p>
                <a:pPr defTabSz="1300480">
                  <a:defRPr sz="50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defRPr>
                </a:pPr>
                <a:r>
                  <a:t>(sąsiedzkie)</a:t>
                </a:r>
              </a:p>
            </p:txBody>
          </p:sp>
        </p:grpSp>
        <p:grpSp>
          <p:nvGrpSpPr>
            <p:cNvPr id="233" name="Group 233"/>
            <p:cNvGrpSpPr/>
            <p:nvPr/>
          </p:nvGrpSpPr>
          <p:grpSpPr>
            <a:xfrm>
              <a:off x="6065906" y="3860121"/>
              <a:ext cx="5514464" cy="3308682"/>
              <a:chOff x="0" y="0"/>
              <a:chExt cx="5514463" cy="3308680"/>
            </a:xfrm>
          </p:grpSpPr>
          <p:sp>
            <p:nvSpPr>
              <p:cNvPr id="231" name="Shape 231"/>
              <p:cNvSpPr/>
              <p:nvPr/>
            </p:nvSpPr>
            <p:spPr>
              <a:xfrm>
                <a:off x="0" y="-1"/>
                <a:ext cx="5514464" cy="3308682"/>
              </a:xfrm>
              <a:prstGeom prst="roundRect">
                <a:avLst>
                  <a:gd name="adj" fmla="val 10000"/>
                </a:avLst>
              </a:prstGeom>
              <a:solidFill>
                <a:srgbClr val="4F81BD"/>
              </a:solidFill>
              <a:ln w="25400" cap="flat">
                <a:solidFill>
                  <a:srgbClr val="FFFFFF"/>
                </a:solidFill>
                <a:prstDash val="solid"/>
                <a:round/>
                <a:tailEnd type="triangle" w="med" len="med"/>
              </a:ln>
              <a:effectLst/>
            </p:spPr>
            <p:txBody>
              <a:bodyPr wrap="square" lIns="65022" tIns="65022" rIns="65022" bIns="65022" numCol="1" anchor="ctr">
                <a:noAutofit/>
              </a:bodyPr>
              <a:lstStyle/>
              <a:p>
                <a:pPr defTabSz="1300480">
                  <a:defRPr sz="50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  <p:sp>
            <p:nvSpPr>
              <p:cNvPr id="232" name="Shape 232"/>
              <p:cNvSpPr/>
              <p:nvPr/>
            </p:nvSpPr>
            <p:spPr>
              <a:xfrm>
                <a:off x="96961" y="1201967"/>
                <a:ext cx="5320539" cy="904746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65022" tIns="65022" rIns="65022" bIns="65022" numCol="1" anchor="ctr">
                <a:spAutoFit/>
              </a:bodyPr>
              <a:lstStyle>
                <a:lvl1pPr defTabSz="1300480">
                  <a:defRPr sz="50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defRPr>
                </a:lvl1pPr>
              </a:lstStyle>
              <a:p>
                <a:pPr/>
                <a:r>
                  <a:t>Wola właściciela</a:t>
                </a:r>
              </a:p>
            </p:txBody>
          </p:sp>
        </p:grpSp>
        <p:grpSp>
          <p:nvGrpSpPr>
            <p:cNvPr id="236" name="Group 236"/>
            <p:cNvGrpSpPr/>
            <p:nvPr/>
          </p:nvGrpSpPr>
          <p:grpSpPr>
            <a:xfrm>
              <a:off x="0" y="3860121"/>
              <a:ext cx="5514464" cy="3308682"/>
              <a:chOff x="0" y="0"/>
              <a:chExt cx="5514463" cy="3308680"/>
            </a:xfrm>
          </p:grpSpPr>
          <p:sp>
            <p:nvSpPr>
              <p:cNvPr id="234" name="Shape 234"/>
              <p:cNvSpPr/>
              <p:nvPr/>
            </p:nvSpPr>
            <p:spPr>
              <a:xfrm>
                <a:off x="0" y="-1"/>
                <a:ext cx="5514464" cy="3308682"/>
              </a:xfrm>
              <a:prstGeom prst="roundRect">
                <a:avLst>
                  <a:gd name="adj" fmla="val 10000"/>
                </a:avLst>
              </a:prstGeom>
              <a:solidFill>
                <a:srgbClr val="4F81BD"/>
              </a:solidFill>
              <a:ln w="25400" cap="flat">
                <a:solidFill>
                  <a:srgbClr val="FFFFFF"/>
                </a:solidFill>
                <a:prstDash val="solid"/>
                <a:round/>
                <a:tailEnd type="triangle" w="med" len="med"/>
              </a:ln>
              <a:effectLst/>
            </p:spPr>
            <p:txBody>
              <a:bodyPr wrap="square" lIns="65022" tIns="65022" rIns="65022" bIns="65022" numCol="1" anchor="ctr">
                <a:noAutofit/>
              </a:bodyPr>
              <a:lstStyle/>
              <a:p>
                <a:pPr defTabSz="1300480">
                  <a:defRPr sz="50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  <p:sp>
            <p:nvSpPr>
              <p:cNvPr id="235" name="Shape 235"/>
              <p:cNvSpPr/>
              <p:nvPr/>
            </p:nvSpPr>
            <p:spPr>
              <a:xfrm>
                <a:off x="96961" y="814617"/>
                <a:ext cx="5320539" cy="1679446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65022" tIns="65022" rIns="65022" bIns="65022" numCol="1" anchor="ctr">
                <a:spAutoFit/>
              </a:bodyPr>
              <a:lstStyle/>
              <a:p>
                <a:pPr defTabSz="1300480">
                  <a:defRPr sz="50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defRPr>
                </a:pPr>
                <a:r>
                  <a:t>Przyczyny</a:t>
                </a:r>
              </a:p>
              <a:p>
                <a:pPr defTabSz="1300480">
                  <a:defRPr sz="50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defRPr>
                </a:pPr>
                <a:r>
                  <a:t>„obyczajowe”</a:t>
                </a:r>
              </a:p>
            </p:txBody>
          </p:sp>
        </p:grpSp>
      </p:grp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Shape 239"/>
          <p:cNvSpPr/>
          <p:nvPr>
            <p:ph type="title"/>
          </p:nvPr>
        </p:nvSpPr>
        <p:spPr>
          <a:xfrm>
            <a:off x="609599" y="390596"/>
            <a:ext cx="11744962" cy="422206"/>
          </a:xfrm>
          <a:prstGeom prst="rect">
            <a:avLst/>
          </a:prstGeom>
        </p:spPr>
        <p:txBody>
          <a:bodyPr/>
          <a:lstStyle>
            <a:lvl1pPr defTabSz="598219">
              <a:defRPr b="1" sz="1600">
                <a:solidFill>
                  <a:srgbClr val="FF9900"/>
                </a:solidFill>
              </a:defRPr>
            </a:lvl1pPr>
          </a:lstStyle>
          <a:p>
            <a:pPr/>
            <a:r>
              <a:t> </a:t>
            </a:r>
          </a:p>
        </p:txBody>
      </p:sp>
      <p:sp>
        <p:nvSpPr>
          <p:cNvPr id="240" name="Shape 240"/>
          <p:cNvSpPr/>
          <p:nvPr>
            <p:ph type="body" idx="1"/>
          </p:nvPr>
        </p:nvSpPr>
        <p:spPr>
          <a:xfrm>
            <a:off x="562539" y="-2"/>
            <a:ext cx="11846560" cy="9382905"/>
          </a:xfrm>
          <a:prstGeom prst="rect">
            <a:avLst/>
          </a:prstGeom>
        </p:spPr>
        <p:txBody>
          <a:bodyPr/>
          <a:lstStyle/>
          <a:p>
            <a:pPr marL="487680" indent="-487680" algn="ctr">
              <a:lnSpc>
                <a:spcPct val="99000"/>
              </a:lnSpc>
              <a:spcBef>
                <a:spcPts val="2900"/>
              </a:spcBef>
              <a:buSzTx/>
              <a:buNone/>
              <a:defRPr b="1" sz="4800">
                <a:solidFill>
                  <a:srgbClr val="FFFFFF"/>
                </a:solidFill>
                <a:effectLst>
                  <a:outerShdw sx="100000" sy="100000" kx="0" ky="0" algn="b" rotWithShape="0" blurRad="38100" dist="38100" dir="2700000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Ograniczenia prawa własności wynikające z prawa publicznego</a:t>
            </a:r>
            <a:endParaRPr sz="4000"/>
          </a:p>
          <a:p>
            <a:pPr marL="487680" indent="-487680" algn="ctr">
              <a:lnSpc>
                <a:spcPct val="99000"/>
              </a:lnSpc>
              <a:spcBef>
                <a:spcPts val="2400"/>
              </a:spcBef>
              <a:buSzTx/>
              <a:buNone/>
              <a:defRPr b="1" sz="5400">
                <a:solidFill>
                  <a:srgbClr val="FFFFFF"/>
                </a:solidFill>
                <a:effectLst>
                  <a:outerShdw sx="100000" sy="100000" kx="0" ky="0" algn="b" rotWithShape="0" blurRad="38100" dist="38100" dir="2700000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730045" indent="-730045" algn="just">
              <a:lnSpc>
                <a:spcPct val="90000"/>
              </a:lnSpc>
              <a:spcBef>
                <a:spcPts val="2500"/>
              </a:spcBef>
              <a:buFont typeface="Wingdings"/>
              <a:buChar char="➢"/>
              <a:defRPr>
                <a:solidFill>
                  <a:srgbClr val="FFFFFF"/>
                </a:solidFill>
                <a:effectLst>
                  <a:outerShdw sx="100000" sy="100000" kx="0" ky="0" algn="b" rotWithShape="0" blurRad="38100" dist="38100" dir="2700000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Sanitarne (kwestia cmentarzy)</a:t>
            </a:r>
            <a:endParaRPr sz="4000"/>
          </a:p>
          <a:p>
            <a:pPr marL="730045" indent="-730045" algn="just">
              <a:lnSpc>
                <a:spcPct val="90000"/>
              </a:lnSpc>
              <a:spcBef>
                <a:spcPts val="2500"/>
              </a:spcBef>
              <a:buFont typeface="Wingdings"/>
              <a:buChar char="➢"/>
              <a:defRPr>
                <a:solidFill>
                  <a:srgbClr val="FFFFFF"/>
                </a:solidFill>
                <a:effectLst>
                  <a:outerShdw sx="100000" sy="100000" kx="0" ky="0" algn="b" rotWithShape="0" blurRad="38100" dist="38100" dir="2700000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Komunikacyjne (dostęp do dróg i rzek)</a:t>
            </a:r>
            <a:endParaRPr sz="4000"/>
          </a:p>
          <a:p>
            <a:pPr marL="730045" indent="-730045" algn="just">
              <a:lnSpc>
                <a:spcPct val="90000"/>
              </a:lnSpc>
              <a:spcBef>
                <a:spcPts val="2500"/>
              </a:spcBef>
              <a:buFont typeface="Wingdings"/>
              <a:buChar char="➢"/>
              <a:defRPr>
                <a:solidFill>
                  <a:srgbClr val="FFFFFF"/>
                </a:solidFill>
                <a:effectLst>
                  <a:outerShdw sx="100000" sy="100000" kx="0" ky="0" algn="b" rotWithShape="0" blurRad="38100" dist="38100" dir="2700000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Budowlane (odstępy między budynkami, szerokość dróg, zakaz spekulacyjnego zakupu nieruchomości) </a:t>
            </a:r>
            <a:endParaRPr sz="4000"/>
          </a:p>
          <a:p>
            <a:pPr marL="730045" indent="-730045" algn="just">
              <a:lnSpc>
                <a:spcPct val="90000"/>
              </a:lnSpc>
              <a:spcBef>
                <a:spcPts val="2500"/>
              </a:spcBef>
              <a:buFont typeface="Wingdings"/>
              <a:buChar char="➢"/>
              <a:defRPr>
                <a:solidFill>
                  <a:srgbClr val="FFFFFF"/>
                </a:solidFill>
                <a:effectLst>
                  <a:outerShdw sx="100000" sy="100000" kx="0" ky="0" algn="b" rotWithShape="0" blurRad="38100" dist="38100" dir="2700000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Możliwość wywłaszczenia na cele publiczne</a:t>
            </a:r>
          </a:p>
          <a:p>
            <a:pPr marL="730045" indent="-730045" algn="just">
              <a:lnSpc>
                <a:spcPct val="90000"/>
              </a:lnSpc>
              <a:spcBef>
                <a:spcPts val="2500"/>
              </a:spcBef>
              <a:buFont typeface="Wingdings"/>
              <a:buChar char="➢"/>
              <a:defRPr>
                <a:solidFill>
                  <a:srgbClr val="FFFFFF"/>
                </a:solidFill>
                <a:effectLst>
                  <a:outerShdw sx="100000" sy="100000" kx="0" ky="0" algn="b" rotWithShape="0" blurRad="38100" dist="38100" dir="2700000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Nadużycie prawa</a:t>
            </a:r>
            <a:endParaRPr sz="4000"/>
          </a:p>
          <a:p>
            <a:pPr marL="730045" indent="-730045" algn="just">
              <a:lnSpc>
                <a:spcPct val="90000"/>
              </a:lnSpc>
              <a:spcBef>
                <a:spcPts val="2500"/>
              </a:spcBef>
              <a:buFont typeface="Wingdings"/>
              <a:buChar char="➢"/>
              <a:defRPr>
                <a:solidFill>
                  <a:srgbClr val="FFFFFF"/>
                </a:solidFill>
                <a:effectLst>
                  <a:outerShdw sx="100000" sy="100000" kx="0" ky="0" algn="b" rotWithShape="0" blurRad="38100" dist="38100" dir="2700000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Rola państwa - republika/pryncypat a dominat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Shape 242"/>
          <p:cNvSpPr/>
          <p:nvPr>
            <p:ph type="title"/>
          </p:nvPr>
        </p:nvSpPr>
        <p:spPr>
          <a:xfrm>
            <a:off x="609599" y="390596"/>
            <a:ext cx="11744962" cy="422206"/>
          </a:xfrm>
          <a:prstGeom prst="rect">
            <a:avLst/>
          </a:prstGeom>
        </p:spPr>
        <p:txBody>
          <a:bodyPr/>
          <a:lstStyle>
            <a:lvl1pPr defTabSz="598219">
              <a:defRPr b="1" sz="1600">
                <a:solidFill>
                  <a:srgbClr val="FF9900"/>
                </a:solidFill>
              </a:defRPr>
            </a:lvl1pPr>
          </a:lstStyle>
          <a:p>
            <a:pPr/>
            <a:r>
              <a:t> </a:t>
            </a:r>
          </a:p>
        </p:txBody>
      </p:sp>
      <p:sp>
        <p:nvSpPr>
          <p:cNvPr id="243" name="Shape 243"/>
          <p:cNvSpPr/>
          <p:nvPr>
            <p:ph type="body" idx="1"/>
          </p:nvPr>
        </p:nvSpPr>
        <p:spPr>
          <a:xfrm>
            <a:off x="508000" y="-1"/>
            <a:ext cx="11846559" cy="10202192"/>
          </a:xfrm>
          <a:prstGeom prst="rect">
            <a:avLst/>
          </a:prstGeom>
        </p:spPr>
        <p:txBody>
          <a:bodyPr/>
          <a:lstStyle/>
          <a:p>
            <a:pPr marL="438912" indent="-438912" algn="ctr" defTabSz="1170431">
              <a:lnSpc>
                <a:spcPct val="80000"/>
              </a:lnSpc>
              <a:spcBef>
                <a:spcPts val="2600"/>
              </a:spcBef>
              <a:buSzTx/>
              <a:buNone/>
              <a:defRPr b="1" sz="4319">
                <a:solidFill>
                  <a:srgbClr val="FFFFFF"/>
                </a:solidFill>
                <a:effectLst>
                  <a:outerShdw sx="100000" sy="100000" kx="0" ky="0" algn="b" rotWithShape="0" blurRad="34289" dist="34289" dir="2700000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Ograniczenia prawa własności</a:t>
            </a:r>
            <a:endParaRPr sz="3600"/>
          </a:p>
          <a:p>
            <a:pPr marL="438912" indent="-438912" algn="ctr" defTabSz="1170431">
              <a:lnSpc>
                <a:spcPct val="80000"/>
              </a:lnSpc>
              <a:spcBef>
                <a:spcPts val="2600"/>
              </a:spcBef>
              <a:buSzTx/>
              <a:buNone/>
              <a:defRPr b="1" sz="4319">
                <a:solidFill>
                  <a:srgbClr val="FFFFFF"/>
                </a:solidFill>
                <a:effectLst>
                  <a:outerShdw sx="100000" sy="100000" kx="0" ky="0" algn="b" rotWithShape="0" blurRad="34289" dist="34289" dir="2700000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wynikające z prawa prywatnego</a:t>
            </a:r>
          </a:p>
          <a:p>
            <a:pPr marL="438912" indent="-438912" algn="ctr" defTabSz="1170431">
              <a:lnSpc>
                <a:spcPct val="80000"/>
              </a:lnSpc>
              <a:spcBef>
                <a:spcPts val="2600"/>
              </a:spcBef>
              <a:buSzTx/>
              <a:buNone/>
              <a:defRPr b="1" sz="4319">
                <a:solidFill>
                  <a:srgbClr val="FFFFFF"/>
                </a:solidFill>
                <a:effectLst>
                  <a:outerShdw sx="100000" sy="100000" kx="0" ky="0" algn="b" rotWithShape="0" blurRad="34289" dist="34289" dir="2700000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 sz="3600"/>
          </a:p>
          <a:p>
            <a:pPr marL="638503" indent="-638503" algn="just" defTabSz="1170431">
              <a:lnSpc>
                <a:spcPct val="80000"/>
              </a:lnSpc>
              <a:spcBef>
                <a:spcPts val="2100"/>
              </a:spcBef>
              <a:buFont typeface="Wingdings"/>
              <a:buChar char="❖"/>
              <a:defRPr sz="36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Prawo sąsiedzkie</a:t>
            </a:r>
          </a:p>
          <a:p>
            <a:pPr marL="638503" indent="-638503" algn="just" defTabSz="1170431">
              <a:lnSpc>
                <a:spcPct val="80000"/>
              </a:lnSpc>
              <a:spcBef>
                <a:spcPts val="2100"/>
              </a:spcBef>
              <a:buFontTx/>
              <a:buAutoNum type="alphaLcParenR" startAt="1"/>
              <a:defRPr sz="36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Prawo wstępu na grunt sąsiada (zbieranie owoców per analogiam do zbierania żołędzi, co drugi dzień)</a:t>
            </a:r>
          </a:p>
          <a:p>
            <a:pPr marL="638503" indent="-638503" algn="just" defTabSz="1170431">
              <a:lnSpc>
                <a:spcPct val="80000"/>
              </a:lnSpc>
              <a:spcBef>
                <a:spcPts val="2100"/>
              </a:spcBef>
              <a:buFontTx/>
              <a:buAutoNum type="alphaLcParenR" startAt="1"/>
              <a:defRPr sz="36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i="1"/>
              <a:t>Immissiones</a:t>
            </a:r>
            <a:r>
              <a:t> </a:t>
            </a:r>
          </a:p>
          <a:p>
            <a:pPr marL="638503" indent="-638503" algn="just" defTabSz="1170431">
              <a:lnSpc>
                <a:spcPct val="80000"/>
              </a:lnSpc>
              <a:spcBef>
                <a:spcPts val="2100"/>
              </a:spcBef>
              <a:buFontTx/>
              <a:buAutoNum type="alphaLcParenR" startAt="1"/>
              <a:defRPr sz="36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Praw budowlane (</a:t>
            </a:r>
            <a:r>
              <a:rPr i="1"/>
              <a:t>cautio damni infecti, operis novi nuntiatio</a:t>
            </a:r>
            <a:r>
              <a:t>)</a:t>
            </a:r>
          </a:p>
          <a:p>
            <a:pPr marL="638503" indent="-638503" algn="just" defTabSz="1170431">
              <a:lnSpc>
                <a:spcPct val="80000"/>
              </a:lnSpc>
              <a:spcBef>
                <a:spcPts val="2100"/>
              </a:spcBef>
              <a:buFont typeface="Wingdings"/>
              <a:buChar char="❖"/>
              <a:defRPr sz="36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Prawa rzeczowe ograniczone oraz stosunki obligacyjne (np. emfiteuza oraz dzierżawa) – elastyczność prawa własności</a:t>
            </a:r>
          </a:p>
          <a:p>
            <a:pPr marL="638503" indent="-638503" algn="just" defTabSz="1170431">
              <a:lnSpc>
                <a:spcPct val="80000"/>
              </a:lnSpc>
              <a:spcBef>
                <a:spcPts val="2100"/>
              </a:spcBef>
              <a:buFont typeface="Wingdings"/>
              <a:buChar char="❖"/>
              <a:defRPr sz="36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Zakaz zbywania rzeczy spornej, majątku posagowego czy przedmiotów zapisu testamentowego </a:t>
            </a:r>
          </a:p>
          <a:p>
            <a:pPr marL="638503" indent="-638503" algn="just" defTabSz="1170431">
              <a:lnSpc>
                <a:spcPct val="80000"/>
              </a:lnSpc>
              <a:spcBef>
                <a:spcPts val="2100"/>
              </a:spcBef>
              <a:buFont typeface="Wingdings"/>
              <a:buChar char="❖"/>
              <a:defRPr sz="36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Kwestia „marnotrawności”</a:t>
            </a:r>
          </a:p>
          <a:p>
            <a:pPr marL="658367" indent="-658367" algn="just" defTabSz="1170431">
              <a:lnSpc>
                <a:spcPct val="80000"/>
              </a:lnSpc>
              <a:spcBef>
                <a:spcPts val="2800"/>
              </a:spcBef>
              <a:buSzTx/>
              <a:buNone/>
              <a:defRPr i="1" sz="4680">
                <a:solidFill>
                  <a:srgbClr val="FF99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Shape 245"/>
          <p:cNvSpPr/>
          <p:nvPr>
            <p:ph type="title"/>
          </p:nvPr>
        </p:nvSpPr>
        <p:spPr>
          <a:xfrm>
            <a:off x="609599" y="390596"/>
            <a:ext cx="11744962" cy="422206"/>
          </a:xfrm>
          <a:prstGeom prst="rect">
            <a:avLst/>
          </a:prstGeom>
        </p:spPr>
        <p:txBody>
          <a:bodyPr/>
          <a:lstStyle>
            <a:lvl1pPr defTabSz="598219">
              <a:defRPr b="1" sz="1600">
                <a:solidFill>
                  <a:srgbClr val="FF9900"/>
                </a:solidFill>
              </a:defRPr>
            </a:lvl1pPr>
          </a:lstStyle>
          <a:p>
            <a:pPr/>
            <a:r>
              <a:t> </a:t>
            </a:r>
          </a:p>
        </p:txBody>
      </p:sp>
      <p:sp>
        <p:nvSpPr>
          <p:cNvPr id="246" name="Shape 246"/>
          <p:cNvSpPr/>
          <p:nvPr>
            <p:ph type="body" idx="1"/>
          </p:nvPr>
        </p:nvSpPr>
        <p:spPr>
          <a:xfrm>
            <a:off x="508000" y="-1"/>
            <a:ext cx="11846559" cy="9075668"/>
          </a:xfrm>
          <a:prstGeom prst="rect">
            <a:avLst/>
          </a:prstGeom>
        </p:spPr>
        <p:txBody>
          <a:bodyPr/>
          <a:lstStyle/>
          <a:p>
            <a:pPr marL="394825" indent="-394825" algn="ctr" defTabSz="1052867">
              <a:lnSpc>
                <a:spcPct val="80000"/>
              </a:lnSpc>
              <a:spcBef>
                <a:spcPts val="3000"/>
              </a:spcBef>
              <a:buSzTx/>
              <a:buNone/>
              <a:defRPr b="1" sz="5104">
                <a:solidFill>
                  <a:srgbClr val="FFFFFF"/>
                </a:solidFill>
                <a:effectLst>
                  <a:outerShdw sx="100000" sy="100000" kx="0" ky="0" algn="b" rotWithShape="0" blurRad="33528" dist="30845" dir="2700000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Współwłasność</a:t>
            </a:r>
            <a:endParaRPr sz="1584"/>
          </a:p>
          <a:p>
            <a:pPr marL="394825" indent="-394825" algn="ctr" defTabSz="1052867">
              <a:lnSpc>
                <a:spcPct val="80000"/>
              </a:lnSpc>
              <a:spcBef>
                <a:spcPts val="3000"/>
              </a:spcBef>
              <a:buSzTx/>
              <a:buNone/>
              <a:defRPr b="1" sz="5104">
                <a:solidFill>
                  <a:srgbClr val="FFFFFF"/>
                </a:solidFill>
                <a:effectLst>
                  <a:outerShdw sx="100000" sy="100000" kx="0" ky="0" algn="b" rotWithShape="0" blurRad="33528" dist="30845" dir="2700000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(communio pro indivisio) </a:t>
            </a:r>
            <a:endParaRPr sz="1584"/>
          </a:p>
          <a:p>
            <a:pPr marL="592238" indent="-592238" algn="just" defTabSz="1052867">
              <a:lnSpc>
                <a:spcPct val="80000"/>
              </a:lnSpc>
              <a:spcBef>
                <a:spcPts val="1000"/>
              </a:spcBef>
              <a:buSzTx/>
              <a:buNone/>
              <a:defRPr b="1" sz="6687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566328" indent="-566328" algn="just" defTabSz="1052867">
              <a:lnSpc>
                <a:spcPct val="80000"/>
              </a:lnSpc>
              <a:spcBef>
                <a:spcPts val="1800"/>
              </a:spcBef>
              <a:buFont typeface="Wingdings"/>
              <a:buChar char="➢"/>
              <a:defRPr sz="2992">
                <a:solidFill>
                  <a:srgbClr val="FFFFFF"/>
                </a:solidFill>
                <a:effectLst>
                  <a:outerShdw sx="100000" sy="100000" kx="0" ky="0" algn="b" rotWithShape="0" blurRad="33528" dist="30845" dir="2700000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Współwłasność w częściach ułamkowych prawa do rzeczy (ale nie samej rzeczy)</a:t>
            </a:r>
          </a:p>
          <a:p>
            <a:pPr marL="566328" indent="-566328" algn="just" defTabSz="1052867">
              <a:lnSpc>
                <a:spcPct val="80000"/>
              </a:lnSpc>
              <a:spcBef>
                <a:spcPts val="1800"/>
              </a:spcBef>
              <a:buFont typeface="Wingdings"/>
              <a:buChar char="➢"/>
              <a:defRPr sz="2992">
                <a:solidFill>
                  <a:srgbClr val="FFFFFF"/>
                </a:solidFill>
                <a:effectLst>
                  <a:outerShdw sx="100000" sy="100000" kx="0" ky="0" algn="b" rotWithShape="0" blurRad="33528" dist="30845" dir="2700000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Współwłasność w częściach indywidualnych a porzucenie udziału?</a:t>
            </a:r>
            <a:endParaRPr sz="1584"/>
          </a:p>
          <a:p>
            <a:pPr marL="566328" indent="-566328" algn="just" defTabSz="1052867">
              <a:lnSpc>
                <a:spcPct val="80000"/>
              </a:lnSpc>
              <a:spcBef>
                <a:spcPts val="1800"/>
              </a:spcBef>
              <a:buFont typeface="Wingdings"/>
              <a:buChar char="➢"/>
              <a:defRPr sz="2992">
                <a:solidFill>
                  <a:srgbClr val="FFFFFF"/>
                </a:solidFill>
                <a:effectLst>
                  <a:outerShdw sx="100000" sy="100000" kx="0" ky="0" algn="b" rotWithShape="0" blurRad="33528" dist="30845" dir="2700000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Zbywalność udziału w prawie a zbywalność rzeczy</a:t>
            </a:r>
            <a:endParaRPr sz="1584"/>
          </a:p>
          <a:p>
            <a:pPr marL="394825" indent="-394825" algn="ctr" defTabSz="1052867">
              <a:lnSpc>
                <a:spcPct val="80000"/>
              </a:lnSpc>
              <a:spcBef>
                <a:spcPts val="2200"/>
              </a:spcBef>
              <a:buSzTx/>
              <a:buNone/>
              <a:defRPr b="1" sz="3696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Podział współwłasności</a:t>
            </a:r>
          </a:p>
          <a:p>
            <a:pPr marL="394825" indent="-394825" algn="ctr" defTabSz="1052867">
              <a:lnSpc>
                <a:spcPct val="80000"/>
              </a:lnSpc>
              <a:spcBef>
                <a:spcPts val="2200"/>
              </a:spcBef>
              <a:buSzTx/>
              <a:buNone/>
              <a:defRPr b="1" sz="3696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 sz="6687"/>
          </a:p>
          <a:p>
            <a:pPr marL="592238" indent="-592238" algn="just" defTabSz="1052867">
              <a:lnSpc>
                <a:spcPct val="80000"/>
              </a:lnSpc>
              <a:spcBef>
                <a:spcPts val="1000"/>
              </a:spcBef>
              <a:buSzTx/>
              <a:buNone/>
              <a:defRPr i="1" sz="6687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592238" indent="-592238" algn="just" defTabSz="1052867">
              <a:lnSpc>
                <a:spcPct val="80000"/>
              </a:lnSpc>
              <a:spcBef>
                <a:spcPts val="1000"/>
              </a:spcBef>
              <a:buSzTx/>
              <a:buNone/>
              <a:defRPr i="1" sz="6687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592238" indent="-592238" algn="just" defTabSz="1052867">
              <a:lnSpc>
                <a:spcPct val="80000"/>
              </a:lnSpc>
              <a:spcBef>
                <a:spcPts val="1800"/>
              </a:spcBef>
              <a:buSzTx/>
              <a:buNone/>
              <a:defRPr i="1" sz="2992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Actio communi dividundo                   Actio familiae erciscundae</a:t>
            </a:r>
          </a:p>
        </p:txBody>
      </p:sp>
      <p:sp>
        <p:nvSpPr>
          <p:cNvPr id="247" name="Shape 247"/>
          <p:cNvSpPr/>
          <p:nvPr/>
        </p:nvSpPr>
        <p:spPr>
          <a:xfrm rot="13304427">
            <a:off x="4857965" y="5929264"/>
            <a:ext cx="2577972" cy="250358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15909"/>
                </a:moveTo>
                <a:lnTo>
                  <a:pt x="2991" y="10218"/>
                </a:lnTo>
                <a:lnTo>
                  <a:pt x="2991" y="13731"/>
                </a:lnTo>
                <a:lnTo>
                  <a:pt x="13958" y="13731"/>
                </a:lnTo>
                <a:lnTo>
                  <a:pt x="13958" y="3080"/>
                </a:lnTo>
                <a:lnTo>
                  <a:pt x="10546" y="3080"/>
                </a:lnTo>
                <a:lnTo>
                  <a:pt x="16073" y="0"/>
                </a:lnTo>
                <a:lnTo>
                  <a:pt x="21600" y="3080"/>
                </a:lnTo>
                <a:lnTo>
                  <a:pt x="18188" y="3080"/>
                </a:lnTo>
                <a:lnTo>
                  <a:pt x="18188" y="18087"/>
                </a:lnTo>
                <a:lnTo>
                  <a:pt x="2991" y="18087"/>
                </a:lnTo>
                <a:lnTo>
                  <a:pt x="2991" y="21600"/>
                </a:lnTo>
                <a:close/>
              </a:path>
            </a:pathLst>
          </a:custGeom>
          <a:solidFill>
            <a:srgbClr val="FFFFFF"/>
          </a:solidFill>
          <a:ln w="25400">
            <a:solidFill>
              <a:srgbClr val="3A5E8A"/>
            </a:solidFill>
          </a:ln>
        </p:spPr>
        <p:txBody>
          <a:bodyPr lIns="65022" tIns="65022" rIns="65022" bIns="65022" anchor="ctr"/>
          <a:lstStyle/>
          <a:p>
            <a:pPr defTabSz="1300480">
              <a:defRPr sz="24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Shape 249"/>
          <p:cNvSpPr/>
          <p:nvPr>
            <p:ph type="title"/>
          </p:nvPr>
        </p:nvSpPr>
        <p:spPr>
          <a:xfrm>
            <a:off x="650239" y="390596"/>
            <a:ext cx="11704322" cy="162560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Nabycie i utrata prawa własności</a:t>
            </a:r>
          </a:p>
        </p:txBody>
      </p:sp>
      <p:sp>
        <p:nvSpPr>
          <p:cNvPr id="250" name="Shape 250"/>
          <p:cNvSpPr/>
          <p:nvPr>
            <p:ph type="body" idx="1"/>
          </p:nvPr>
        </p:nvSpPr>
        <p:spPr>
          <a:xfrm>
            <a:off x="650239" y="1804457"/>
            <a:ext cx="11704322" cy="7949145"/>
          </a:xfrm>
          <a:prstGeom prst="rect">
            <a:avLst/>
          </a:prstGeom>
        </p:spPr>
        <p:txBody>
          <a:bodyPr/>
          <a:lstStyle/>
          <a:p>
            <a:pPr algn="just"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Najważniejszy aspekt prawa własności – określoność sposobów nabycia własności oraz formalizm niektórych z nich jako gwarant pewności obrotu prawnego oraz ochrony prawa własności</a:t>
            </a:r>
          </a:p>
          <a:p>
            <a:pPr algn="just"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Formy utraty własności:</a:t>
            </a:r>
          </a:p>
          <a:p>
            <a:pPr marL="707231" indent="-707231" algn="just">
              <a:buFontTx/>
              <a:buAutoNum type="alphaLcParenR" startAt="1"/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Porzucenie rzeczy</a:t>
            </a:r>
          </a:p>
          <a:p>
            <a:pPr marL="707231" indent="-707231" algn="just">
              <a:buFontTx/>
              <a:buAutoNum type="alphaLcParenR" startAt="1"/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Zniszczenie rzeczy</a:t>
            </a:r>
          </a:p>
          <a:p>
            <a:pPr marL="707231" indent="-707231" algn="just">
              <a:buFontTx/>
              <a:buAutoNum type="alphaLcParenR" startAt="1"/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Powrót dzikiego zwierzęcia do „stanu naturalnego” 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Shape 252"/>
          <p:cNvSpPr/>
          <p:nvPr>
            <p:ph type="title"/>
          </p:nvPr>
        </p:nvSpPr>
        <p:spPr>
          <a:xfrm>
            <a:off x="664950" y="-1"/>
            <a:ext cx="11704322" cy="162560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r>
              <a:t>Zasady nabycia własności</a:t>
            </a:r>
          </a:p>
        </p:txBody>
      </p:sp>
      <p:sp>
        <p:nvSpPr>
          <p:cNvPr id="253" name="Shape 253"/>
          <p:cNvSpPr/>
          <p:nvPr>
            <p:ph type="body" idx="1"/>
          </p:nvPr>
        </p:nvSpPr>
        <p:spPr>
          <a:xfrm>
            <a:off x="357717" y="1394811"/>
            <a:ext cx="12647083" cy="7988092"/>
          </a:xfrm>
          <a:prstGeom prst="rect">
            <a:avLst/>
          </a:prstGeom>
        </p:spPr>
        <p:txBody>
          <a:bodyPr/>
          <a:lstStyle/>
          <a:p>
            <a:pPr marL="487680" indent="-487680">
              <a:spcBef>
                <a:spcPts val="800"/>
              </a:spcBef>
              <a:buSzTx/>
              <a:buNone/>
              <a:defRPr i="1" sz="4000">
                <a:solidFill>
                  <a:srgbClr val="FFFFFF"/>
                </a:solidFill>
                <a:effectLst>
                  <a:outerShdw sx="100000" sy="100000" kx="0" ky="0" algn="b" rotWithShape="0" blurRad="38100" dist="38100" dir="2700000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„Nemo plus iuris in alium transfere potest, quam ipse habet (Ulpian, D. 50,17,54)</a:t>
            </a:r>
          </a:p>
          <a:p>
            <a:pPr marL="487680" indent="-487680">
              <a:buSzTx/>
              <a:buNone/>
              <a:defRPr i="1" sz="4000">
                <a:solidFill>
                  <a:srgbClr val="FFFFFF"/>
                </a:solidFill>
                <a:effectLst>
                  <a:outerShdw sx="100000" sy="100000" kx="0" ky="0" algn="b" rotWithShape="0" blurRad="38100" dist="38100" dir="2700000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487680" indent="-487680">
              <a:spcBef>
                <a:spcPts val="800"/>
              </a:spcBef>
              <a:buSzTx/>
              <a:buNone/>
              <a:defRPr i="1" sz="4000">
                <a:solidFill>
                  <a:srgbClr val="FFFFFF"/>
                </a:solidFill>
                <a:effectLst>
                  <a:outerShdw sx="100000" sy="100000" kx="0" ky="0" algn="b" rotWithShape="0" blurRad="38100" dist="38100" dir="2700000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„ Traditionibus et usucapionibus dominia rerum, non nudis pactis transferuntur” (konstytucja cesarska, C. 2,3,20):</a:t>
            </a:r>
          </a:p>
          <a:p>
            <a:pPr marL="487680" indent="-487680">
              <a:spcBef>
                <a:spcPts val="800"/>
              </a:spcBef>
              <a:buSzTx/>
              <a:buNone/>
              <a:defRPr i="1" sz="4000">
                <a:solidFill>
                  <a:srgbClr val="FFFFFF"/>
                </a:solidFill>
                <a:effectLst>
                  <a:outerShdw sx="100000" sy="100000" kx="0" ky="0" algn="b" rotWithShape="0" blurRad="38100" dist="38100" dir="2700000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Etap I: Czynność zobowiązująca</a:t>
            </a:r>
          </a:p>
          <a:p>
            <a:pPr marL="487680" indent="-487680">
              <a:spcBef>
                <a:spcPts val="800"/>
              </a:spcBef>
              <a:buSzTx/>
              <a:buNone/>
              <a:defRPr i="1" sz="4000">
                <a:solidFill>
                  <a:srgbClr val="FFFFFF"/>
                </a:solidFill>
                <a:effectLst>
                  <a:outerShdw sx="100000" sy="100000" kx="0" ky="0" algn="b" rotWithShape="0" blurRad="38100" dist="38100" dir="2700000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Etap II: Czynność rozporządzająca</a:t>
            </a:r>
          </a:p>
          <a:p>
            <a:pPr marL="487680" indent="-487680" algn="ctr">
              <a:spcBef>
                <a:spcPts val="800"/>
              </a:spcBef>
              <a:buSzTx/>
              <a:buNone/>
              <a:defRPr i="1" sz="4000">
                <a:solidFill>
                  <a:srgbClr val="FFFFFF"/>
                </a:solidFill>
                <a:effectLst>
                  <a:outerShdw sx="100000" sy="100000" kx="0" ky="0" algn="b" rotWithShape="0" blurRad="38100" dist="38100" dir="2700000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Elementy konieczne do nabycia własności</a:t>
            </a:r>
          </a:p>
          <a:p>
            <a:pPr marL="487680" indent="-487680" algn="ctr">
              <a:buSzTx/>
              <a:buNone/>
              <a:defRPr i="1" sz="4000">
                <a:solidFill>
                  <a:srgbClr val="FFFFFF"/>
                </a:solidFill>
                <a:effectLst>
                  <a:outerShdw sx="100000" sy="100000" kx="0" ky="0" algn="b" rotWithShape="0" blurRad="38100" dist="38100" dir="2700000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487680" indent="-487680" algn="just">
              <a:spcBef>
                <a:spcPts val="800"/>
              </a:spcBef>
              <a:buSzTx/>
              <a:buNone/>
              <a:defRPr i="1" sz="4000">
                <a:solidFill>
                  <a:srgbClr val="FFFFFF"/>
                </a:solidFill>
                <a:effectLst>
                  <a:outerShdw sx="100000" sy="100000" kx="0" ky="0" algn="b" rotWithShape="0" blurRad="38100" dist="38100" dir="2700000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487680" indent="-487680" algn="just">
              <a:spcBef>
                <a:spcPts val="800"/>
              </a:spcBef>
              <a:buSzTx/>
              <a:buNone/>
              <a:defRPr i="1" sz="4000">
                <a:solidFill>
                  <a:srgbClr val="FFFFFF"/>
                </a:solidFill>
                <a:effectLst>
                  <a:outerShdw sx="100000" sy="100000" kx="0" ky="0" algn="b" rotWithShape="0" blurRad="38100" dist="38100" dir="2700000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Commercium	     Res habilis	Sposób nabycia</a:t>
            </a:r>
          </a:p>
        </p:txBody>
      </p:sp>
      <p:sp>
        <p:nvSpPr>
          <p:cNvPr id="254" name="Shape 254"/>
          <p:cNvSpPr/>
          <p:nvPr/>
        </p:nvSpPr>
        <p:spPr>
          <a:xfrm>
            <a:off x="2128977" y="6913139"/>
            <a:ext cx="689257" cy="108428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14735"/>
                </a:moveTo>
                <a:lnTo>
                  <a:pt x="5400" y="14735"/>
                </a:lnTo>
                <a:lnTo>
                  <a:pt x="5400" y="0"/>
                </a:lnTo>
                <a:lnTo>
                  <a:pt x="16200" y="0"/>
                </a:lnTo>
                <a:lnTo>
                  <a:pt x="16200" y="14735"/>
                </a:lnTo>
                <a:lnTo>
                  <a:pt x="21600" y="14735"/>
                </a:lnTo>
                <a:lnTo>
                  <a:pt x="10800" y="21600"/>
                </a:lnTo>
                <a:close/>
              </a:path>
            </a:pathLst>
          </a:custGeom>
          <a:solidFill>
            <a:srgbClr val="FFFFFF"/>
          </a:solidFill>
          <a:ln w="25400">
            <a:solidFill>
              <a:srgbClr val="3A5E8A"/>
            </a:solidFill>
          </a:ln>
        </p:spPr>
        <p:txBody>
          <a:bodyPr lIns="65022" tIns="65022" rIns="65022" bIns="65022" anchor="ctr"/>
          <a:lstStyle/>
          <a:p>
            <a:pPr defTabSz="1300480">
              <a:defRPr sz="24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255" name="Shape 255"/>
          <p:cNvSpPr/>
          <p:nvPr/>
        </p:nvSpPr>
        <p:spPr>
          <a:xfrm>
            <a:off x="5709319" y="6913139"/>
            <a:ext cx="689257" cy="108428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14735"/>
                </a:moveTo>
                <a:lnTo>
                  <a:pt x="5400" y="14735"/>
                </a:lnTo>
                <a:lnTo>
                  <a:pt x="5400" y="0"/>
                </a:lnTo>
                <a:lnTo>
                  <a:pt x="16200" y="0"/>
                </a:lnTo>
                <a:lnTo>
                  <a:pt x="16200" y="14735"/>
                </a:lnTo>
                <a:lnTo>
                  <a:pt x="21600" y="14735"/>
                </a:lnTo>
                <a:lnTo>
                  <a:pt x="10800" y="21600"/>
                </a:lnTo>
                <a:close/>
              </a:path>
            </a:pathLst>
          </a:custGeom>
          <a:solidFill>
            <a:srgbClr val="FFFFFF"/>
          </a:solidFill>
          <a:ln w="25400">
            <a:solidFill>
              <a:srgbClr val="3A5E8A"/>
            </a:solidFill>
          </a:ln>
        </p:spPr>
        <p:txBody>
          <a:bodyPr lIns="65022" tIns="65022" rIns="65022" bIns="65022" anchor="ctr"/>
          <a:lstStyle/>
          <a:p>
            <a:pPr defTabSz="1300480">
              <a:defRPr sz="24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256" name="Shape 256"/>
          <p:cNvSpPr/>
          <p:nvPr/>
        </p:nvSpPr>
        <p:spPr>
          <a:xfrm>
            <a:off x="9779564" y="6913139"/>
            <a:ext cx="689257" cy="108428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14735"/>
                </a:moveTo>
                <a:lnTo>
                  <a:pt x="5400" y="14735"/>
                </a:lnTo>
                <a:lnTo>
                  <a:pt x="5400" y="0"/>
                </a:lnTo>
                <a:lnTo>
                  <a:pt x="16200" y="0"/>
                </a:lnTo>
                <a:lnTo>
                  <a:pt x="16200" y="14735"/>
                </a:lnTo>
                <a:lnTo>
                  <a:pt x="21600" y="14735"/>
                </a:lnTo>
                <a:lnTo>
                  <a:pt x="10800" y="21600"/>
                </a:lnTo>
                <a:close/>
              </a:path>
            </a:pathLst>
          </a:custGeom>
          <a:solidFill>
            <a:srgbClr val="FFFFFF"/>
          </a:solidFill>
          <a:ln w="25400">
            <a:solidFill>
              <a:srgbClr val="3A5E8A"/>
            </a:solidFill>
          </a:ln>
        </p:spPr>
        <p:txBody>
          <a:bodyPr lIns="65022" tIns="65022" rIns="65022" bIns="65022" anchor="ctr"/>
          <a:lstStyle/>
          <a:p>
            <a:pPr defTabSz="1300480">
              <a:defRPr sz="24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Shape 258"/>
          <p:cNvSpPr/>
          <p:nvPr>
            <p:ph type="title"/>
          </p:nvPr>
        </p:nvSpPr>
        <p:spPr>
          <a:xfrm>
            <a:off x="650239" y="390596"/>
            <a:ext cx="11704322" cy="1625602"/>
          </a:xfrm>
          <a:prstGeom prst="rect">
            <a:avLst/>
          </a:prstGeom>
        </p:spPr>
        <p:txBody>
          <a:bodyPr/>
          <a:lstStyle>
            <a:lvl1pPr defTabSz="1287473">
              <a:defRPr sz="5400">
                <a:solidFill>
                  <a:srgbClr val="FFFFFF"/>
                </a:solidFill>
              </a:defRPr>
            </a:lvl1pPr>
          </a:lstStyle>
          <a:p>
            <a:pPr/>
            <a:r>
              <a:t>Klasyfikacje sposobów nabycia własności</a:t>
            </a:r>
          </a:p>
        </p:txBody>
      </p:sp>
      <p:sp>
        <p:nvSpPr>
          <p:cNvPr id="259" name="Shape 259"/>
          <p:cNvSpPr/>
          <p:nvPr>
            <p:ph type="body" idx="1"/>
          </p:nvPr>
        </p:nvSpPr>
        <p:spPr>
          <a:xfrm>
            <a:off x="357716" y="2111693"/>
            <a:ext cx="12391779" cy="7641907"/>
          </a:xfrm>
          <a:prstGeom prst="rect">
            <a:avLst/>
          </a:prstGeom>
        </p:spPr>
        <p:txBody>
          <a:bodyPr/>
          <a:lstStyle/>
          <a:p>
            <a:pPr marL="812800" indent="-812800">
              <a:lnSpc>
                <a:spcPct val="80000"/>
              </a:lnSpc>
              <a:spcBef>
                <a:spcPts val="800"/>
              </a:spcBef>
              <a:buSzTx/>
              <a:buNone/>
              <a:defRPr sz="40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812800" indent="-812800">
              <a:lnSpc>
                <a:spcPct val="80000"/>
              </a:lnSpc>
              <a:spcBef>
                <a:spcPts val="800"/>
              </a:spcBef>
              <a:buSzTx/>
              <a:buNone/>
              <a:defRPr sz="40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I. Z uwagi na formę:</a:t>
            </a:r>
          </a:p>
          <a:p>
            <a:pPr marL="812800" indent="-812800">
              <a:lnSpc>
                <a:spcPct val="80000"/>
              </a:lnSpc>
              <a:spcBef>
                <a:spcPts val="800"/>
              </a:spcBef>
              <a:buSzTx/>
              <a:buNone/>
              <a:defRPr sz="40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Formalne					Nieformalne</a:t>
            </a:r>
          </a:p>
          <a:p>
            <a:pPr marL="812800" indent="-812800">
              <a:lnSpc>
                <a:spcPct val="80000"/>
              </a:lnSpc>
              <a:spcBef>
                <a:spcPts val="800"/>
              </a:spcBef>
              <a:buSzTx/>
              <a:buNone/>
              <a:defRPr sz="40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812800" indent="-812800">
              <a:lnSpc>
                <a:spcPct val="80000"/>
              </a:lnSpc>
              <a:spcBef>
                <a:spcPts val="800"/>
              </a:spcBef>
              <a:buSzTx/>
              <a:buNone/>
              <a:defRPr sz="40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II. Z uwagi na poprzednika prawnego:</a:t>
            </a:r>
          </a:p>
          <a:p>
            <a:pPr marL="812800" indent="-812800">
              <a:lnSpc>
                <a:spcPct val="80000"/>
              </a:lnSpc>
              <a:spcBef>
                <a:spcPts val="800"/>
              </a:spcBef>
              <a:buSzTx/>
              <a:buNone/>
              <a:defRPr sz="40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Pierwotne					Pochodne</a:t>
            </a:r>
          </a:p>
          <a:p>
            <a:pPr marL="812800" indent="-812800">
              <a:lnSpc>
                <a:spcPct val="80000"/>
              </a:lnSpc>
              <a:spcBef>
                <a:spcPts val="800"/>
              </a:spcBef>
              <a:buSzTx/>
              <a:buNone/>
              <a:defRPr sz="40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812800" indent="-812800">
              <a:lnSpc>
                <a:spcPct val="80000"/>
              </a:lnSpc>
              <a:spcBef>
                <a:spcPts val="800"/>
              </a:spcBef>
              <a:buSzTx/>
              <a:buNone/>
              <a:defRPr sz="40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III. Z uwagi na źródło:</a:t>
            </a:r>
          </a:p>
          <a:p>
            <a:pPr marL="812800" indent="-812800">
              <a:lnSpc>
                <a:spcPct val="80000"/>
              </a:lnSpc>
              <a:spcBef>
                <a:spcPts val="800"/>
              </a:spcBef>
              <a:buSzTx/>
              <a:buNone/>
              <a:defRPr sz="40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wg ius civile				wg ius gentium</a:t>
            </a:r>
          </a:p>
          <a:p>
            <a:pPr marL="812800" indent="-812800">
              <a:lnSpc>
                <a:spcPct val="80000"/>
              </a:lnSpc>
              <a:spcBef>
                <a:spcPts val="800"/>
              </a:spcBef>
              <a:buSzTx/>
              <a:buNone/>
              <a:defRPr sz="40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812800" indent="-812800">
              <a:lnSpc>
                <a:spcPct val="80000"/>
              </a:lnSpc>
              <a:spcBef>
                <a:spcPts val="800"/>
              </a:spcBef>
              <a:buSzTx/>
              <a:buNone/>
              <a:defRPr sz="40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	</a:t>
            </a:r>
          </a:p>
        </p:txBody>
      </p:sp>
      <p:sp>
        <p:nvSpPr>
          <p:cNvPr id="260" name="Shape 260"/>
          <p:cNvSpPr/>
          <p:nvPr/>
        </p:nvSpPr>
        <p:spPr>
          <a:xfrm>
            <a:off x="2713177" y="3238218"/>
            <a:ext cx="5530217" cy="689256"/>
          </a:xfrm>
          <a:prstGeom prst="leftRightArrow">
            <a:avLst>
              <a:gd name="adj1" fmla="val 50000"/>
              <a:gd name="adj2" fmla="val 50000"/>
            </a:avLst>
          </a:prstGeom>
          <a:solidFill>
            <a:srgbClr val="FFFFFF"/>
          </a:solidFill>
          <a:ln w="25400">
            <a:solidFill>
              <a:srgbClr val="3A5E8A"/>
            </a:solidFill>
          </a:ln>
        </p:spPr>
        <p:txBody>
          <a:bodyPr lIns="65022" tIns="65022" rIns="65022" bIns="65022" anchor="ctr"/>
          <a:lstStyle/>
          <a:p>
            <a:pPr defTabSz="1300480">
              <a:defRPr sz="24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261" name="Shape 261"/>
          <p:cNvSpPr/>
          <p:nvPr/>
        </p:nvSpPr>
        <p:spPr>
          <a:xfrm>
            <a:off x="3122822" y="5286445"/>
            <a:ext cx="4813338" cy="689257"/>
          </a:xfrm>
          <a:prstGeom prst="leftRightArrow">
            <a:avLst>
              <a:gd name="adj1" fmla="val 50000"/>
              <a:gd name="adj2" fmla="val 50000"/>
            </a:avLst>
          </a:prstGeom>
          <a:solidFill>
            <a:srgbClr val="FFFFFF"/>
          </a:solidFill>
          <a:ln w="25400">
            <a:solidFill>
              <a:srgbClr val="3A5E8A"/>
            </a:solidFill>
          </a:ln>
        </p:spPr>
        <p:txBody>
          <a:bodyPr lIns="65022" tIns="65022" rIns="65022" bIns="65022" anchor="ctr"/>
          <a:lstStyle/>
          <a:p>
            <a:pPr defTabSz="1300480">
              <a:defRPr sz="24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262" name="Shape 262"/>
          <p:cNvSpPr/>
          <p:nvPr/>
        </p:nvSpPr>
        <p:spPr>
          <a:xfrm>
            <a:off x="3253879" y="6965562"/>
            <a:ext cx="3352831" cy="689256"/>
          </a:xfrm>
          <a:prstGeom prst="leftRightArrow">
            <a:avLst>
              <a:gd name="adj1" fmla="val 50000"/>
              <a:gd name="adj2" fmla="val 50000"/>
            </a:avLst>
          </a:prstGeom>
          <a:solidFill>
            <a:srgbClr val="FFFFFF"/>
          </a:solidFill>
          <a:ln w="25400">
            <a:solidFill>
              <a:srgbClr val="3A5E8A"/>
            </a:solidFill>
          </a:ln>
        </p:spPr>
        <p:txBody>
          <a:bodyPr lIns="65022" tIns="65022" rIns="65022" bIns="65022" anchor="ctr"/>
          <a:lstStyle/>
          <a:p>
            <a:pPr defTabSz="1300480">
              <a:defRPr sz="24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Shape 264"/>
          <p:cNvSpPr/>
          <p:nvPr>
            <p:ph type="title"/>
          </p:nvPr>
        </p:nvSpPr>
        <p:spPr>
          <a:xfrm>
            <a:off x="609599" y="390596"/>
            <a:ext cx="11744962" cy="422206"/>
          </a:xfrm>
          <a:prstGeom prst="rect">
            <a:avLst/>
          </a:prstGeom>
        </p:spPr>
        <p:txBody>
          <a:bodyPr/>
          <a:lstStyle>
            <a:lvl1pPr defTabSz="598219">
              <a:defRPr b="1" sz="1600">
                <a:solidFill>
                  <a:srgbClr val="FF9900"/>
                </a:solidFill>
              </a:defRPr>
            </a:lvl1pPr>
          </a:lstStyle>
          <a:p>
            <a:pPr/>
            <a:r>
              <a:t> </a:t>
            </a:r>
          </a:p>
        </p:txBody>
      </p:sp>
      <p:sp>
        <p:nvSpPr>
          <p:cNvPr id="265" name="Shape 265"/>
          <p:cNvSpPr/>
          <p:nvPr>
            <p:ph type="body" sz="half" idx="1"/>
          </p:nvPr>
        </p:nvSpPr>
        <p:spPr>
          <a:xfrm>
            <a:off x="508000" y="6105736"/>
            <a:ext cx="11846559" cy="3379578"/>
          </a:xfrm>
          <a:prstGeom prst="rect">
            <a:avLst/>
          </a:prstGeom>
        </p:spPr>
        <p:txBody>
          <a:bodyPr/>
          <a:lstStyle/>
          <a:p>
            <a:pPr marL="588562" indent="-588562" algn="just" defTabSz="1157427">
              <a:lnSpc>
                <a:spcPct val="80000"/>
              </a:lnSpc>
              <a:spcBef>
                <a:spcPts val="500"/>
              </a:spcBef>
              <a:defRPr sz="900">
                <a:solidFill>
                  <a:srgbClr val="FFFF00"/>
                </a:solidFill>
              </a:defRPr>
            </a:pPr>
          </a:p>
          <a:p>
            <a:pPr marL="651052" indent="-651052" algn="just" defTabSz="1157427">
              <a:lnSpc>
                <a:spcPct val="80000"/>
              </a:lnSpc>
              <a:spcBef>
                <a:spcPts val="500"/>
              </a:spcBef>
              <a:buSzTx/>
              <a:buNone/>
              <a:defRPr b="1" sz="900">
                <a:solidFill>
                  <a:srgbClr val="FF9900"/>
                </a:solidFill>
              </a:defRPr>
            </a:pPr>
          </a:p>
          <a:p>
            <a:pPr marL="1736139" indent="-1736139" algn="just" defTabSz="1157427">
              <a:lnSpc>
                <a:spcPct val="80000"/>
              </a:lnSpc>
              <a:spcBef>
                <a:spcPts val="2200"/>
              </a:spcBef>
              <a:buSzTx/>
              <a:buNone/>
              <a:defRPr b="1" i="1" sz="3600">
                <a:solidFill>
                  <a:srgbClr val="FFFFFF"/>
                </a:solidFill>
              </a:defRPr>
            </a:pPr>
            <a:r>
              <a:t>I. Mancipatio				II. In iure cessio</a:t>
            </a:r>
            <a:endParaRPr sz="15000"/>
          </a:p>
          <a:p>
            <a:pPr marL="1736139" indent="-1736139" algn="just" defTabSz="1157427">
              <a:lnSpc>
                <a:spcPct val="80000"/>
              </a:lnSpc>
              <a:spcBef>
                <a:spcPts val="2200"/>
              </a:spcBef>
              <a:buSzTx/>
              <a:buNone/>
              <a:defRPr b="1" i="1" sz="3600">
                <a:solidFill>
                  <a:srgbClr val="FFFFFF"/>
                </a:solidFill>
              </a:defRPr>
            </a:pPr>
            <a:r>
              <a:t>(ius civile)					(ius civile)</a:t>
            </a:r>
            <a:endParaRPr sz="900"/>
          </a:p>
          <a:p>
            <a:pPr marL="651052" indent="-651052" algn="ctr" defTabSz="1157427">
              <a:lnSpc>
                <a:spcPct val="80000"/>
              </a:lnSpc>
              <a:spcBef>
                <a:spcPts val="2200"/>
              </a:spcBef>
              <a:buSzTx/>
              <a:buNone/>
              <a:defRPr b="1" i="1" sz="3600">
                <a:solidFill>
                  <a:srgbClr val="FFFFFF"/>
                </a:solidFill>
                <a:effectLst>
                  <a:outerShdw sx="100000" sy="100000" kx="0" ky="0" algn="b" rotWithShape="0" blurRad="38100" dist="33909" dir="2700000">
                    <a:srgbClr val="000000">
                      <a:alpha val="43137"/>
                    </a:srgbClr>
                  </a:outerShdw>
                </a:effectLst>
              </a:defRPr>
            </a:pPr>
            <a:r>
              <a:t>III. Traditio</a:t>
            </a:r>
            <a:endParaRPr sz="15000"/>
          </a:p>
          <a:p>
            <a:pPr marL="651052" indent="-651052" algn="just" defTabSz="1157427">
              <a:lnSpc>
                <a:spcPct val="80000"/>
              </a:lnSpc>
              <a:spcBef>
                <a:spcPts val="500"/>
              </a:spcBef>
              <a:buSzTx/>
              <a:buNone/>
              <a:defRPr i="1" sz="900">
                <a:solidFill>
                  <a:srgbClr val="FFFF00"/>
                </a:solidFill>
              </a:defRPr>
            </a:pPr>
          </a:p>
          <a:p>
            <a:pPr marL="434033" indent="-434033" algn="just" defTabSz="1157427">
              <a:lnSpc>
                <a:spcPct val="80000"/>
              </a:lnSpc>
              <a:spcBef>
                <a:spcPts val="500"/>
              </a:spcBef>
              <a:buSzTx/>
              <a:buNone/>
              <a:defRPr b="1" i="1" sz="900">
                <a:solidFill>
                  <a:srgbClr val="FF9900"/>
                </a:solidFill>
              </a:defRPr>
            </a:pPr>
            <a:r>
              <a:t>							</a:t>
            </a:r>
            <a:endParaRPr>
              <a:solidFill>
                <a:srgbClr val="FFFF00"/>
              </a:solidFill>
            </a:endParaRPr>
          </a:p>
          <a:p>
            <a:pPr marL="434033" indent="-434033" algn="just" defTabSz="1157427">
              <a:lnSpc>
                <a:spcPct val="80000"/>
              </a:lnSpc>
              <a:spcBef>
                <a:spcPts val="500"/>
              </a:spcBef>
              <a:buSzTx/>
              <a:buNone/>
              <a:defRPr i="1" sz="900">
                <a:solidFill>
                  <a:srgbClr val="FFFF00"/>
                </a:solidFill>
              </a:defRPr>
            </a:pPr>
            <a:r>
              <a:t>	</a:t>
            </a:r>
          </a:p>
        </p:txBody>
      </p:sp>
      <p:pic>
        <p:nvPicPr>
          <p:cNvPr id="266" name="image28.jpeg" descr="scales_of_justice2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60127" y="1394813"/>
            <a:ext cx="3789222" cy="4371333"/>
          </a:xfrm>
          <a:prstGeom prst="rect">
            <a:avLst/>
          </a:prstGeom>
          <a:ln w="317500" cap="sq">
            <a:solidFill>
              <a:srgbClr val="000000"/>
            </a:solidFill>
            <a:miter/>
          </a:ln>
        </p:spPr>
      </p:pic>
      <p:pic>
        <p:nvPicPr>
          <p:cNvPr id="267" name="image29.jpeg" descr="RomanDailyLifeLaw&amp;OrderPlacard.jp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8038570" y="1292401"/>
            <a:ext cx="4608515" cy="5222983"/>
          </a:xfrm>
          <a:prstGeom prst="rect">
            <a:avLst/>
          </a:prstGeom>
          <a:ln w="317500" cap="sq">
            <a:solidFill>
              <a:srgbClr val="000000"/>
            </a:solidFill>
            <a:miter/>
          </a:ln>
        </p:spPr>
      </p:pic>
      <p:sp>
        <p:nvSpPr>
          <p:cNvPr id="268" name="Shape 268"/>
          <p:cNvSpPr/>
          <p:nvPr/>
        </p:nvSpPr>
        <p:spPr>
          <a:xfrm>
            <a:off x="1177006" y="-1"/>
            <a:ext cx="10138729" cy="90474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5022" tIns="65022" rIns="65022" bIns="65022">
            <a:spAutoFit/>
          </a:bodyPr>
          <a:lstStyle>
            <a:lvl1pPr defTabSz="1300480">
              <a:spcBef>
                <a:spcPts val="2900"/>
              </a:spcBef>
              <a:defRPr b="1" sz="5000">
                <a:solidFill>
                  <a:srgbClr val="FFFFFF"/>
                </a:solidFill>
                <a:effectLst>
                  <a:outerShdw sx="100000" sy="100000" kx="0" ky="0" algn="b" rotWithShape="0" blurRad="38100" dist="38100" dir="2700000">
                    <a:srgbClr val="000000">
                      <a:alpha val="43137"/>
                    </a:srgbClr>
                  </a:outerShdw>
                </a:effectLst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/>
            <a:r>
              <a:t>Pochodne sposoby nabycia własności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Shape 270"/>
          <p:cNvSpPr/>
          <p:nvPr>
            <p:ph type="title"/>
          </p:nvPr>
        </p:nvSpPr>
        <p:spPr>
          <a:xfrm>
            <a:off x="1074597" y="-2"/>
            <a:ext cx="11104258" cy="1292404"/>
          </a:xfrm>
          <a:prstGeom prst="rect">
            <a:avLst/>
          </a:prstGeom>
        </p:spPr>
        <p:txBody>
          <a:bodyPr lIns="50065" tIns="50065" rIns="50065" bIns="50065"/>
          <a:lstStyle>
            <a:lvl1pPr>
              <a:tabLst>
                <a:tab pos="914400" algn="l"/>
                <a:tab pos="1854200" algn="l"/>
                <a:tab pos="2794000" algn="l"/>
                <a:tab pos="3708400" algn="l"/>
                <a:tab pos="4648200" algn="l"/>
                <a:tab pos="5588000" algn="l"/>
                <a:tab pos="6515100" algn="l"/>
                <a:tab pos="7454900" algn="l"/>
                <a:tab pos="8394700" algn="l"/>
                <a:tab pos="9334500" algn="l"/>
                <a:tab pos="10248900" algn="l"/>
              </a:tabLst>
              <a:defRPr i="1">
                <a:solidFill>
                  <a:srgbClr val="FFFFFF"/>
                </a:solidFill>
              </a:defRPr>
            </a:lvl1pPr>
          </a:lstStyle>
          <a:p>
            <a:pPr/>
            <a:r>
              <a:t>Mancipatio</a:t>
            </a:r>
          </a:p>
        </p:txBody>
      </p:sp>
      <p:sp>
        <p:nvSpPr>
          <p:cNvPr id="271" name="Shape 271"/>
          <p:cNvSpPr/>
          <p:nvPr>
            <p:ph type="body" idx="4294967295"/>
          </p:nvPr>
        </p:nvSpPr>
        <p:spPr>
          <a:xfrm>
            <a:off x="460127" y="1292400"/>
            <a:ext cx="12084546" cy="8192914"/>
          </a:xfrm>
          <a:prstGeom prst="rect">
            <a:avLst/>
          </a:prstGeom>
        </p:spPr>
        <p:txBody>
          <a:bodyPr lIns="0" tIns="0" rIns="0" bIns="0"/>
          <a:lstStyle/>
          <a:p>
            <a:pPr marL="0" indent="0" algn="just" defTabSz="1300480">
              <a:spcBef>
                <a:spcPts val="800"/>
              </a:spcBef>
              <a:buSzTx/>
              <a:buFont typeface="Arial"/>
              <a:buNone/>
              <a:tabLst>
                <a:tab pos="914400" algn="l"/>
                <a:tab pos="1854200" algn="l"/>
                <a:tab pos="2794000" algn="l"/>
                <a:tab pos="3708400" algn="l"/>
                <a:tab pos="4648200" algn="l"/>
                <a:tab pos="5588000" algn="l"/>
                <a:tab pos="6515100" algn="l"/>
                <a:tab pos="7454900" algn="l"/>
                <a:tab pos="8394700" algn="l"/>
                <a:tab pos="9334500" algn="l"/>
                <a:tab pos="10248900" algn="l"/>
              </a:tabLst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Doniosła prawnie czynność, najstarszy sposób przeniesienia władztwa prawnego, znany Rzymianom jeszcze przed wprowadzeniem L</a:t>
            </a:r>
            <a:r>
              <a:rPr i="1"/>
              <a:t>ex Duodecim Tabularum. </a:t>
            </a:r>
            <a:r>
              <a:t>Schyłek wykorzystania czynności - objęcie ochroną właścicieli bonitarnych.</a:t>
            </a:r>
          </a:p>
          <a:p>
            <a:pPr marL="0" indent="0" algn="just" defTabSz="1300480">
              <a:spcBef>
                <a:spcPts val="900"/>
              </a:spcBef>
              <a:buSzTx/>
              <a:buFont typeface="Arial"/>
              <a:buNone/>
              <a:tabLst>
                <a:tab pos="914400" algn="l"/>
                <a:tab pos="1854200" algn="l"/>
                <a:tab pos="2794000" algn="l"/>
                <a:tab pos="3708400" algn="l"/>
                <a:tab pos="4648200" algn="l"/>
                <a:tab pos="5588000" algn="l"/>
                <a:tab pos="6515100" algn="l"/>
                <a:tab pos="7454900" algn="l"/>
                <a:tab pos="8394700" algn="l"/>
                <a:tab pos="9334500" algn="l"/>
                <a:tab pos="10248900" algn="l"/>
              </a:tabLst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0" indent="0" algn="just" defTabSz="1300480">
              <a:spcBef>
                <a:spcPts val="800"/>
              </a:spcBef>
              <a:buSzPct val="100000"/>
              <a:buFont typeface="Arial"/>
              <a:tabLst>
                <a:tab pos="914400" algn="l"/>
                <a:tab pos="1854200" algn="l"/>
                <a:tab pos="2794000" algn="l"/>
                <a:tab pos="3708400" algn="l"/>
                <a:tab pos="4648200" algn="l"/>
                <a:tab pos="5588000" algn="l"/>
                <a:tab pos="6515100" algn="l"/>
                <a:tab pos="7454900" algn="l"/>
                <a:tab pos="8394700" algn="l"/>
                <a:tab pos="9334500" algn="l"/>
                <a:tab pos="10248900" algn="l"/>
              </a:tabLst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 Aktu </a:t>
            </a:r>
            <a:r>
              <a:rPr i="1"/>
              <a:t>mancipatio</a:t>
            </a:r>
            <a:r>
              <a:t> mogli dokonać tylko obywatele o zdolności sądowej (ojciec rodziny);</a:t>
            </a:r>
          </a:p>
          <a:p>
            <a:pPr marL="0" indent="0" algn="just" defTabSz="1300480">
              <a:spcBef>
                <a:spcPts val="900"/>
              </a:spcBef>
              <a:buSzPct val="100000"/>
              <a:buFont typeface="Arial"/>
              <a:tabLst>
                <a:tab pos="914400" algn="l"/>
                <a:tab pos="1854200" algn="l"/>
                <a:tab pos="2794000" algn="l"/>
                <a:tab pos="3708400" algn="l"/>
                <a:tab pos="4648200" algn="l"/>
                <a:tab pos="5588000" algn="l"/>
                <a:tab pos="6515100" algn="l"/>
                <a:tab pos="7454900" algn="l"/>
                <a:tab pos="8394700" algn="l"/>
                <a:tab pos="9334500" algn="l"/>
                <a:tab pos="10248900" algn="l"/>
              </a:tabLst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0" indent="0" algn="just" defTabSz="1300480">
              <a:spcBef>
                <a:spcPts val="800"/>
              </a:spcBef>
              <a:buSzPct val="100000"/>
              <a:buFont typeface="Arial"/>
              <a:tabLst>
                <a:tab pos="914400" algn="l"/>
                <a:tab pos="1854200" algn="l"/>
                <a:tab pos="2794000" algn="l"/>
                <a:tab pos="3708400" algn="l"/>
                <a:tab pos="4648200" algn="l"/>
                <a:tab pos="5588000" algn="l"/>
                <a:tab pos="6515100" algn="l"/>
                <a:tab pos="7454900" algn="l"/>
                <a:tab pos="8394700" algn="l"/>
                <a:tab pos="9334500" algn="l"/>
                <a:tab pos="10248900" algn="l"/>
              </a:tabLst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 Mancypacja jest właściwym sposobem nabywania rzeczy res mancipi, a dochodzi do skutku poprzez wypowiedzenie określonych słów w obecności trzymającego wagę i pięciu świadków oraz </a:t>
            </a:r>
            <a:r>
              <a:rPr i="1"/>
              <a:t>mancipio accipiens </a:t>
            </a:r>
            <a:r>
              <a:t>(rzeczy zbywanej);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:push dir="d"/>
      </p:transition>
    </mc:Choice>
    <mc:Fallback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Shape 273"/>
          <p:cNvSpPr/>
          <p:nvPr>
            <p:ph type="title"/>
          </p:nvPr>
        </p:nvSpPr>
        <p:spPr>
          <a:xfrm>
            <a:off x="972185" y="268286"/>
            <a:ext cx="11104259" cy="1511587"/>
          </a:xfrm>
          <a:prstGeom prst="rect">
            <a:avLst/>
          </a:prstGeom>
        </p:spPr>
        <p:txBody>
          <a:bodyPr lIns="50065" tIns="50065" rIns="50065" bIns="50065"/>
          <a:lstStyle>
            <a:lvl1pPr>
              <a:tabLst>
                <a:tab pos="914400" algn="l"/>
                <a:tab pos="1854200" algn="l"/>
                <a:tab pos="2794000" algn="l"/>
                <a:tab pos="3708400" algn="l"/>
                <a:tab pos="4648200" algn="l"/>
                <a:tab pos="5588000" algn="l"/>
                <a:tab pos="6515100" algn="l"/>
                <a:tab pos="7454900" algn="l"/>
                <a:tab pos="8394700" algn="l"/>
                <a:tab pos="9334500" algn="l"/>
                <a:tab pos="10248900" algn="l"/>
              </a:tabLst>
              <a:defRPr i="1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Mancipatio</a:t>
            </a:r>
          </a:p>
        </p:txBody>
      </p:sp>
      <p:sp>
        <p:nvSpPr>
          <p:cNvPr id="274" name="Shape 274"/>
          <p:cNvSpPr/>
          <p:nvPr>
            <p:ph type="body" idx="4294967295"/>
          </p:nvPr>
        </p:nvSpPr>
        <p:spPr>
          <a:xfrm>
            <a:off x="562538" y="1702046"/>
            <a:ext cx="12084546" cy="7680853"/>
          </a:xfrm>
          <a:prstGeom prst="rect">
            <a:avLst/>
          </a:prstGeom>
        </p:spPr>
        <p:txBody>
          <a:bodyPr lIns="0" tIns="0" rIns="0" bIns="0"/>
          <a:lstStyle/>
          <a:p>
            <a:pPr marL="0" indent="0" algn="just" defTabSz="1300480">
              <a:spcBef>
                <a:spcPts val="800"/>
              </a:spcBef>
              <a:buSzPct val="100000"/>
              <a:buFont typeface="Arial"/>
              <a:tabLst>
                <a:tab pos="914400" algn="l"/>
                <a:tab pos="1854200" algn="l"/>
                <a:tab pos="2794000" algn="l"/>
                <a:tab pos="3708400" algn="l"/>
                <a:tab pos="4648200" algn="l"/>
                <a:tab pos="5588000" algn="l"/>
                <a:tab pos="6515100" algn="l"/>
                <a:tab pos="7454900" algn="l"/>
                <a:tab pos="8394700" algn="l"/>
                <a:tab pos="9334500" algn="l"/>
                <a:tab pos="10248900" algn="l"/>
              </a:tabLst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Gaius Institutiones I, 120: „</a:t>
            </a:r>
            <a:r>
              <a:rPr i="1"/>
              <a:t>W ten sposób sprzedaje się obrzędowo osoby i niewolne, i wolne; także zwierzęta, które podlegają mancypacji, do jakich zalicza się woły, konie, muły, osły; takoż grunty, zarówno miejskie, jak i wiejskie, które podlegają mancypacji, a takimi są grunty italskie, zwykło się sprzedawać obrzędowo w ten sam sposób.”</a:t>
            </a:r>
            <a:endParaRPr i="1"/>
          </a:p>
          <a:p>
            <a:pPr marL="0" indent="0" algn="just" defTabSz="1300480">
              <a:spcBef>
                <a:spcPts val="900"/>
              </a:spcBef>
              <a:buSzPct val="100000"/>
              <a:buFont typeface="Arial"/>
              <a:tabLst>
                <a:tab pos="914400" algn="l"/>
                <a:tab pos="1854200" algn="l"/>
                <a:tab pos="2794000" algn="l"/>
                <a:tab pos="3708400" algn="l"/>
                <a:tab pos="4648200" algn="l"/>
                <a:tab pos="5588000" algn="l"/>
                <a:tab pos="6515100" algn="l"/>
                <a:tab pos="7454900" algn="l"/>
                <a:tab pos="8394700" algn="l"/>
                <a:tab pos="9334500" algn="l"/>
                <a:tab pos="10248900" algn="l"/>
              </a:tabLst>
              <a:defRPr i="1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0" indent="0" algn="just" defTabSz="1300480">
              <a:spcBef>
                <a:spcPts val="800"/>
              </a:spcBef>
              <a:buSzPct val="100000"/>
              <a:buFont typeface="Arial"/>
              <a:tabLst>
                <a:tab pos="914400" algn="l"/>
                <a:tab pos="1854200" algn="l"/>
                <a:tab pos="2794000" algn="l"/>
                <a:tab pos="3708400" algn="l"/>
                <a:tab pos="4648200" algn="l"/>
                <a:tab pos="5588000" algn="l"/>
                <a:tab pos="6515100" algn="l"/>
                <a:tab pos="7454900" algn="l"/>
                <a:tab pos="8394700" algn="l"/>
                <a:tab pos="9334500" algn="l"/>
                <a:tab pos="10248900" algn="l"/>
              </a:tabLst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Gaius Institutiones I, 122: </a:t>
            </a:r>
            <a:r>
              <a:rPr i="1"/>
              <a:t>„Dlatego zaś używa się spiżu i wagi, że niegdyś posługiwano się tylko pieniędzmi spiżowymi [...]. A moc i wartość tych pieniędzy kryły się nie w liczbie, lecz w wadze [...].”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:push dir="d"/>
      </p:transition>
    </mc:Choice>
    <mc:Fallback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Shape 156"/>
          <p:cNvSpPr/>
          <p:nvPr>
            <p:ph type="title"/>
          </p:nvPr>
        </p:nvSpPr>
        <p:spPr>
          <a:xfrm>
            <a:off x="609599" y="390596"/>
            <a:ext cx="11744962" cy="422206"/>
          </a:xfrm>
          <a:prstGeom prst="rect">
            <a:avLst/>
          </a:prstGeom>
        </p:spPr>
        <p:txBody>
          <a:bodyPr/>
          <a:lstStyle>
            <a:lvl1pPr defTabSz="598219">
              <a:defRPr b="1" sz="1600">
                <a:solidFill>
                  <a:srgbClr val="FF9900"/>
                </a:solidFill>
              </a:defRPr>
            </a:lvl1pPr>
          </a:lstStyle>
          <a:p>
            <a:pPr/>
            <a:r>
              <a:t> </a:t>
            </a:r>
          </a:p>
        </p:txBody>
      </p:sp>
      <p:sp>
        <p:nvSpPr>
          <p:cNvPr id="157" name="Shape 157"/>
          <p:cNvSpPr/>
          <p:nvPr>
            <p:ph type="body" idx="1"/>
          </p:nvPr>
        </p:nvSpPr>
        <p:spPr>
          <a:xfrm>
            <a:off x="357717" y="473110"/>
            <a:ext cx="11846559" cy="8909791"/>
          </a:xfrm>
          <a:prstGeom prst="rect">
            <a:avLst/>
          </a:prstGeom>
        </p:spPr>
        <p:txBody>
          <a:bodyPr/>
          <a:lstStyle/>
          <a:p>
            <a:pPr marL="409651" indent="-409651" algn="ctr" defTabSz="1092403">
              <a:lnSpc>
                <a:spcPct val="80000"/>
              </a:lnSpc>
              <a:spcBef>
                <a:spcPts val="2500"/>
              </a:spcBef>
              <a:buSzTx/>
              <a:buNone/>
              <a:defRPr b="1" sz="4032">
                <a:solidFill>
                  <a:srgbClr val="FFFFFF"/>
                </a:solidFill>
                <a:effectLst>
                  <a:outerShdw sx="100000" sy="100000" kx="0" ky="0" algn="b" rotWithShape="0" blurRad="32004" dist="32004" dir="2700000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Pojęcie własności</a:t>
            </a:r>
          </a:p>
          <a:p>
            <a:pPr marL="409651" indent="-409651" algn="ctr" defTabSz="1092403">
              <a:lnSpc>
                <a:spcPct val="80000"/>
              </a:lnSpc>
              <a:spcBef>
                <a:spcPts val="2500"/>
              </a:spcBef>
              <a:buSzTx/>
              <a:buNone/>
              <a:defRPr b="1" sz="4032">
                <a:solidFill>
                  <a:srgbClr val="FFFFFF"/>
                </a:solidFill>
                <a:effectLst>
                  <a:outerShdw sx="100000" sy="100000" kx="0" ky="0" algn="b" rotWithShape="0" blurRad="32004" dist="32004" dir="2700000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 sz="3359"/>
          </a:p>
          <a:p>
            <a:pPr marL="595936" indent="-595936" algn="just" defTabSz="1092403">
              <a:lnSpc>
                <a:spcPct val="80000"/>
              </a:lnSpc>
              <a:spcBef>
                <a:spcPts val="2000"/>
              </a:spcBef>
              <a:buFont typeface="Wingdings"/>
              <a:buChar char="✓"/>
              <a:defRPr sz="3359">
                <a:solidFill>
                  <a:srgbClr val="FFFFFF"/>
                </a:solidFill>
                <a:effectLst>
                  <a:outerShdw sx="100000" sy="100000" kx="0" ky="0" algn="b" rotWithShape="0" blurRad="32004" dist="32004" dir="2700000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Brak  naukowej definicji rzymskiej</a:t>
            </a:r>
          </a:p>
          <a:p>
            <a:pPr marL="595936" indent="-595936" algn="just" defTabSz="1092403">
              <a:lnSpc>
                <a:spcPct val="80000"/>
              </a:lnSpc>
              <a:spcBef>
                <a:spcPts val="2000"/>
              </a:spcBef>
              <a:buFont typeface="Wingdings"/>
              <a:buChar char="✓"/>
              <a:defRPr sz="3359">
                <a:solidFill>
                  <a:srgbClr val="FFFFFF"/>
                </a:solidFill>
                <a:effectLst>
                  <a:outerShdw sx="100000" sy="100000" kx="0" ky="0" algn="b" rotWithShape="0" blurRad="32004" dist="32004" dir="2700000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Transformacja społeczeństwa (od familii do państwa) jako czynnik sprzyjający rozwojowi prawa własności</a:t>
            </a:r>
          </a:p>
          <a:p>
            <a:pPr marL="595936" indent="-595936" algn="just" defTabSz="1092403">
              <a:lnSpc>
                <a:spcPct val="80000"/>
              </a:lnSpc>
              <a:spcBef>
                <a:spcPts val="2000"/>
              </a:spcBef>
              <a:buFont typeface="Wingdings"/>
              <a:buChar char="✓"/>
              <a:defRPr sz="3359">
                <a:solidFill>
                  <a:srgbClr val="FFFFFF"/>
                </a:solidFill>
                <a:effectLst>
                  <a:outerShdw sx="100000" sy="100000" kx="0" ky="0" algn="b" rotWithShape="0" blurRad="32004" dist="32004" dir="2700000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Rozdział władztwa nad rzeczą na faktyczne i prawne;</a:t>
            </a:r>
          </a:p>
          <a:p>
            <a:pPr marL="595936" indent="-595936" algn="just" defTabSz="1092403">
              <a:lnSpc>
                <a:spcPct val="80000"/>
              </a:lnSpc>
              <a:spcBef>
                <a:spcPts val="2000"/>
              </a:spcBef>
              <a:buFont typeface="Wingdings"/>
              <a:buChar char="✓"/>
              <a:defRPr sz="3359">
                <a:solidFill>
                  <a:srgbClr val="FFFFFF"/>
                </a:solidFill>
                <a:effectLst>
                  <a:outerShdw sx="100000" sy="100000" kx="0" ky="0" algn="b" rotWithShape="0" blurRad="32004" dist="32004" dir="2700000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Rozszczepienie się władztwa nad osobą i rzeczą </a:t>
            </a:r>
          </a:p>
          <a:p>
            <a:pPr marL="595936" indent="-595936" algn="just" defTabSz="1092403">
              <a:lnSpc>
                <a:spcPct val="80000"/>
              </a:lnSpc>
              <a:spcBef>
                <a:spcPts val="2000"/>
              </a:spcBef>
              <a:buFont typeface="Wingdings"/>
              <a:buChar char="✓"/>
              <a:defRPr sz="3359">
                <a:solidFill>
                  <a:srgbClr val="FFFFFF"/>
                </a:solidFill>
                <a:effectLst>
                  <a:outerShdw sx="100000" sy="100000" kx="0" ky="0" algn="b" rotWithShape="0" blurRad="32004" dist="32004" dir="2700000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Wykształcenie się własności ruchomości i nieruchomości - asynchronizm (LDT - testament </a:t>
            </a:r>
            <a:r>
              <a:rPr i="1"/>
              <a:t>pecunia tutelave</a:t>
            </a:r>
            <a:r>
              <a:t>)</a:t>
            </a:r>
          </a:p>
          <a:p>
            <a:pPr marL="595936" indent="-595936" algn="just" defTabSz="1092403">
              <a:lnSpc>
                <a:spcPct val="80000"/>
              </a:lnSpc>
              <a:spcBef>
                <a:spcPts val="2000"/>
              </a:spcBef>
              <a:buFont typeface="Wingdings"/>
              <a:buChar char="✓"/>
              <a:defRPr sz="3359">
                <a:solidFill>
                  <a:srgbClr val="FFFFFF"/>
                </a:solidFill>
                <a:effectLst>
                  <a:outerShdw sx="100000" sy="100000" kx="0" ky="0" algn="b" rotWithShape="0" blurRad="32004" dist="32004" dir="2700000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Jedyne określenie ogólne znajduje się w Instytucjach Justyniana:</a:t>
            </a:r>
          </a:p>
          <a:p>
            <a:pPr marL="614476" indent="-614476" algn="ctr" defTabSz="1092403">
              <a:lnSpc>
                <a:spcPct val="80000"/>
              </a:lnSpc>
              <a:spcBef>
                <a:spcPts val="2000"/>
              </a:spcBef>
              <a:buSzTx/>
              <a:buNone/>
              <a:defRPr i="1" sz="3359">
                <a:solidFill>
                  <a:srgbClr val="FFFFFF"/>
                </a:solidFill>
                <a:effectLst>
                  <a:outerShdw sx="100000" sy="100000" kx="0" ky="0" algn="b" rotWithShape="0" blurRad="32004" dist="32004" dir="2700000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Plena in re potestas</a:t>
            </a:r>
          </a:p>
          <a:p>
            <a:pPr marL="595936" indent="-595936" algn="just" defTabSz="1092403">
              <a:lnSpc>
                <a:spcPct val="80000"/>
              </a:lnSpc>
              <a:spcBef>
                <a:spcPts val="2000"/>
              </a:spcBef>
              <a:buFont typeface="Wingdings"/>
              <a:buChar char="✓"/>
              <a:defRPr sz="3359">
                <a:solidFill>
                  <a:srgbClr val="FFFFFF"/>
                </a:solidFill>
                <a:effectLst>
                  <a:outerShdw sx="100000" sy="100000" kx="0" ky="0" algn="b" rotWithShape="0" blurRad="32004" dist="32004" dir="2700000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Ujednolicenie pojęcia i zakresu właśności w prawie justyniańskim</a:t>
            </a:r>
          </a:p>
          <a:p>
            <a:pPr marL="595936" indent="-595936" algn="just" defTabSz="1092403">
              <a:lnSpc>
                <a:spcPct val="80000"/>
              </a:lnSpc>
              <a:spcBef>
                <a:spcPts val="2000"/>
              </a:spcBef>
              <a:buFont typeface="Wingdings"/>
              <a:buChar char="✓"/>
              <a:defRPr sz="3359">
                <a:solidFill>
                  <a:srgbClr val="FFFFFF"/>
                </a:solidFill>
                <a:effectLst>
                  <a:outerShdw sx="100000" sy="100000" kx="0" ky="0" algn="b" rotWithShape="0" blurRad="32004" dist="32004" dir="2700000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Fundament ekonomicznej i społecznej struktury państwa (K. Kolańczyk)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Shape 276"/>
          <p:cNvSpPr/>
          <p:nvPr>
            <p:ph type="title"/>
          </p:nvPr>
        </p:nvSpPr>
        <p:spPr>
          <a:xfrm>
            <a:off x="956415" y="774223"/>
            <a:ext cx="11104261" cy="1511587"/>
          </a:xfrm>
          <a:prstGeom prst="rect">
            <a:avLst/>
          </a:prstGeom>
        </p:spPr>
        <p:txBody>
          <a:bodyPr lIns="50065" tIns="50065" rIns="50065" bIns="50065"/>
          <a:lstStyle>
            <a:lvl1pPr>
              <a:tabLst>
                <a:tab pos="914400" algn="l"/>
                <a:tab pos="1854200" algn="l"/>
                <a:tab pos="2794000" algn="l"/>
                <a:tab pos="3708400" algn="l"/>
                <a:tab pos="4648200" algn="l"/>
                <a:tab pos="5588000" algn="l"/>
                <a:tab pos="6515100" algn="l"/>
                <a:tab pos="7454900" algn="l"/>
                <a:tab pos="8394700" algn="l"/>
                <a:tab pos="9334500" algn="l"/>
                <a:tab pos="10248900" algn="l"/>
              </a:tabLst>
              <a:defRPr i="1">
                <a:solidFill>
                  <a:srgbClr val="FFFFFF"/>
                </a:solidFill>
              </a:defRPr>
            </a:lvl1pPr>
          </a:lstStyle>
          <a:p>
            <a:pPr/>
            <a:r>
              <a:t>Mancipatio</a:t>
            </a:r>
          </a:p>
        </p:txBody>
      </p:sp>
      <p:sp>
        <p:nvSpPr>
          <p:cNvPr id="277" name="Shape 277"/>
          <p:cNvSpPr/>
          <p:nvPr>
            <p:ph type="body" idx="4294967295"/>
          </p:nvPr>
        </p:nvSpPr>
        <p:spPr>
          <a:xfrm>
            <a:off x="956415" y="2769187"/>
            <a:ext cx="11104261" cy="6027898"/>
          </a:xfrm>
          <a:prstGeom prst="rect">
            <a:avLst/>
          </a:prstGeom>
        </p:spPr>
        <p:txBody>
          <a:bodyPr lIns="0" tIns="0" rIns="0" bIns="0"/>
          <a:lstStyle/>
          <a:p>
            <a:pPr marL="0" indent="0" algn="just" defTabSz="1300480">
              <a:spcBef>
                <a:spcPts val="900"/>
              </a:spcBef>
              <a:buSzPct val="100000"/>
              <a:buFont typeface="Arial"/>
              <a:tabLst>
                <a:tab pos="914400" algn="l"/>
                <a:tab pos="1854200" algn="l"/>
                <a:tab pos="2794000" algn="l"/>
                <a:tab pos="3708400" algn="l"/>
                <a:tab pos="4648200" algn="l"/>
                <a:tab pos="5588000" algn="l"/>
                <a:tab pos="6515100" algn="l"/>
                <a:tab pos="7454900" algn="l"/>
                <a:tab pos="8394700" algn="l"/>
                <a:tab pos="9334500" algn="l"/>
                <a:tab pos="10248900" algn="l"/>
              </a:tabLst>
              <a:defRPr sz="42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Z czasem mancypacja przekształciła się w akt abstrakcyjny (</a:t>
            </a:r>
            <a:r>
              <a:rPr i="1"/>
              <a:t>imaginaria venditio</a:t>
            </a:r>
            <a:r>
              <a:t>) – przyczyną był rozwój gospodarki pieniężnej.</a:t>
            </a:r>
          </a:p>
          <a:p>
            <a:pPr marL="0" indent="0" algn="just" defTabSz="1300480">
              <a:spcBef>
                <a:spcPts val="900"/>
              </a:spcBef>
              <a:buSzPct val="100000"/>
              <a:buFont typeface="Arial"/>
              <a:tabLst>
                <a:tab pos="914400" algn="l"/>
                <a:tab pos="1854200" algn="l"/>
                <a:tab pos="2794000" algn="l"/>
                <a:tab pos="3708400" algn="l"/>
                <a:tab pos="4648200" algn="l"/>
                <a:tab pos="5588000" algn="l"/>
                <a:tab pos="6515100" algn="l"/>
                <a:tab pos="7454900" algn="l"/>
                <a:tab pos="8394700" algn="l"/>
                <a:tab pos="9334500" algn="l"/>
                <a:tab pos="10248900" algn="l"/>
              </a:tabLst>
              <a:defRPr sz="42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0" indent="0" algn="just" defTabSz="1300480">
              <a:spcBef>
                <a:spcPts val="900"/>
              </a:spcBef>
              <a:buSzPct val="100000"/>
              <a:buFont typeface="Arial"/>
              <a:tabLst>
                <a:tab pos="914400" algn="l"/>
                <a:tab pos="1854200" algn="l"/>
                <a:tab pos="2794000" algn="l"/>
                <a:tab pos="3708400" algn="l"/>
                <a:tab pos="4648200" algn="l"/>
                <a:tab pos="5588000" algn="l"/>
                <a:tab pos="6515100" algn="l"/>
                <a:tab pos="7454900" algn="l"/>
                <a:tab pos="8394700" algn="l"/>
                <a:tab pos="9334500" algn="l"/>
                <a:tab pos="10248900" algn="l"/>
              </a:tabLst>
              <a:defRPr sz="42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Kupno, darowizna, ustanowienie służebności gruntowej wiejskiej, zastaw, posag, testament. </a:t>
            </a:r>
          </a:p>
          <a:p>
            <a:pPr marL="0" indent="0" algn="just" defTabSz="1300480">
              <a:spcBef>
                <a:spcPts val="900"/>
              </a:spcBef>
              <a:buSzPct val="100000"/>
              <a:buFont typeface="Arial"/>
              <a:tabLst>
                <a:tab pos="914400" algn="l"/>
                <a:tab pos="1854200" algn="l"/>
                <a:tab pos="2794000" algn="l"/>
                <a:tab pos="3708400" algn="l"/>
                <a:tab pos="4648200" algn="l"/>
                <a:tab pos="5588000" algn="l"/>
                <a:tab pos="6515100" algn="l"/>
                <a:tab pos="7454900" algn="l"/>
                <a:tab pos="8394700" algn="l"/>
                <a:tab pos="9334500" algn="l"/>
                <a:tab pos="10248900" algn="l"/>
              </a:tabLst>
              <a:defRPr sz="42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0" indent="0" algn="just" defTabSz="1300480">
              <a:spcBef>
                <a:spcPts val="900"/>
              </a:spcBef>
              <a:buSzPct val="100000"/>
              <a:buFont typeface="Arial"/>
              <a:tabLst>
                <a:tab pos="914400" algn="l"/>
                <a:tab pos="1854200" algn="l"/>
                <a:tab pos="2794000" algn="l"/>
                <a:tab pos="3708400" algn="l"/>
                <a:tab pos="4648200" algn="l"/>
                <a:tab pos="5588000" algn="l"/>
                <a:tab pos="6515100" algn="l"/>
                <a:tab pos="7454900" algn="l"/>
                <a:tab pos="8394700" algn="l"/>
                <a:tab pos="9334500" algn="l"/>
                <a:tab pos="10248900" algn="l"/>
              </a:tabLst>
              <a:defRPr sz="42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Przekazanie władzy nad osobami, emancypacja.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:push dir="d"/>
      </p:transition>
    </mc:Choice>
    <mc:Fallback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Shape 279"/>
          <p:cNvSpPr/>
          <p:nvPr>
            <p:ph type="title"/>
          </p:nvPr>
        </p:nvSpPr>
        <p:spPr>
          <a:xfrm>
            <a:off x="869774" y="268286"/>
            <a:ext cx="11104258" cy="1511587"/>
          </a:xfrm>
          <a:prstGeom prst="rect">
            <a:avLst/>
          </a:prstGeom>
        </p:spPr>
        <p:txBody>
          <a:bodyPr lIns="50065" tIns="50065" rIns="50065" bIns="50065"/>
          <a:lstStyle>
            <a:lvl1pPr>
              <a:tabLst>
                <a:tab pos="914400" algn="l"/>
                <a:tab pos="1854200" algn="l"/>
                <a:tab pos="2794000" algn="l"/>
                <a:tab pos="3708400" algn="l"/>
                <a:tab pos="4648200" algn="l"/>
                <a:tab pos="5588000" algn="l"/>
                <a:tab pos="6515100" algn="l"/>
                <a:tab pos="7454900" algn="l"/>
                <a:tab pos="8394700" algn="l"/>
                <a:tab pos="9334500" algn="l"/>
                <a:tab pos="10248900" algn="l"/>
              </a:tabLst>
              <a:defRPr i="1">
                <a:solidFill>
                  <a:srgbClr val="FFFFFF"/>
                </a:solidFill>
              </a:defRPr>
            </a:lvl1pPr>
          </a:lstStyle>
          <a:p>
            <a:pPr/>
            <a:r>
              <a:t>In iure cessio</a:t>
            </a:r>
          </a:p>
        </p:txBody>
      </p:sp>
      <p:sp>
        <p:nvSpPr>
          <p:cNvPr id="280" name="Shape 280"/>
          <p:cNvSpPr/>
          <p:nvPr>
            <p:ph type="body" idx="4294967295"/>
          </p:nvPr>
        </p:nvSpPr>
        <p:spPr>
          <a:xfrm>
            <a:off x="562538" y="1941921"/>
            <a:ext cx="11879722" cy="7440982"/>
          </a:xfrm>
          <a:prstGeom prst="rect">
            <a:avLst/>
          </a:prstGeom>
        </p:spPr>
        <p:txBody>
          <a:bodyPr lIns="0" tIns="0" rIns="0" bIns="0"/>
          <a:lstStyle/>
          <a:p>
            <a:pPr marL="0" indent="0" algn="just" defTabSz="930363">
              <a:spcBef>
                <a:spcPts val="600"/>
              </a:spcBef>
              <a:buSzPct val="100000"/>
              <a:buFont typeface="Arial"/>
              <a:tabLst>
                <a:tab pos="647700" algn="l"/>
                <a:tab pos="1320800" algn="l"/>
                <a:tab pos="1993900" algn="l"/>
                <a:tab pos="2654300" algn="l"/>
                <a:tab pos="3327400" algn="l"/>
                <a:tab pos="3987800" algn="l"/>
                <a:tab pos="4648200" algn="l"/>
                <a:tab pos="5321300" algn="l"/>
                <a:tab pos="5994400" algn="l"/>
                <a:tab pos="6667500" algn="l"/>
                <a:tab pos="7327900" algn="l"/>
              </a:tabLst>
              <a:defRPr sz="2744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0" indent="0" algn="just" defTabSz="930363">
              <a:spcBef>
                <a:spcPts val="600"/>
              </a:spcBef>
              <a:buSzPct val="100000"/>
              <a:buFont typeface="Arial"/>
              <a:tabLst>
                <a:tab pos="647700" algn="l"/>
                <a:tab pos="1320800" algn="l"/>
                <a:tab pos="1993900" algn="l"/>
                <a:tab pos="2654300" algn="l"/>
                <a:tab pos="3327400" algn="l"/>
                <a:tab pos="3987800" algn="l"/>
                <a:tab pos="4648200" algn="l"/>
                <a:tab pos="5321300" algn="l"/>
                <a:tab pos="5994400" algn="l"/>
                <a:tab pos="6667500" algn="l"/>
                <a:tab pos="7327900" algn="l"/>
              </a:tabLst>
              <a:defRPr sz="3626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sz="2744"/>
              <a:t> </a:t>
            </a:r>
            <a:r>
              <a:t>Drugi sposób przenoszenia władztwa prawnego nad </a:t>
            </a:r>
            <a:r>
              <a:rPr i="1"/>
              <a:t>res mancipi, </a:t>
            </a:r>
            <a:r>
              <a:t>w szczególności rzeczy niematerialnych</a:t>
            </a:r>
          </a:p>
          <a:p>
            <a:pPr marL="0" indent="0" algn="just" defTabSz="930363">
              <a:spcBef>
                <a:spcPts val="600"/>
              </a:spcBef>
              <a:buSzPct val="100000"/>
              <a:buFont typeface="Arial"/>
              <a:tabLst>
                <a:tab pos="647700" algn="l"/>
                <a:tab pos="1320800" algn="l"/>
                <a:tab pos="1993900" algn="l"/>
                <a:tab pos="2654300" algn="l"/>
                <a:tab pos="3327400" algn="l"/>
                <a:tab pos="3987800" algn="l"/>
                <a:tab pos="4648200" algn="l"/>
                <a:tab pos="5321300" algn="l"/>
                <a:tab pos="5994400" algn="l"/>
                <a:tab pos="6667500" algn="l"/>
                <a:tab pos="7327900" algn="l"/>
              </a:tabLst>
              <a:defRPr sz="3626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0" indent="0" algn="just" defTabSz="930363">
              <a:spcBef>
                <a:spcPts val="600"/>
              </a:spcBef>
              <a:buSzPct val="100000"/>
              <a:buFont typeface="Arial"/>
              <a:tabLst>
                <a:tab pos="647700" algn="l"/>
                <a:tab pos="1320800" algn="l"/>
                <a:tab pos="1993900" algn="l"/>
                <a:tab pos="2654300" algn="l"/>
                <a:tab pos="3327400" algn="l"/>
                <a:tab pos="3987800" algn="l"/>
                <a:tab pos="4648200" algn="l"/>
                <a:tab pos="5321300" algn="l"/>
                <a:tab pos="5994400" algn="l"/>
                <a:tab pos="6667500" algn="l"/>
                <a:tab pos="7327900" algn="l"/>
              </a:tabLst>
              <a:defRPr sz="3626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 Znany  już w chwili wprowadzenia Ustawy XII Tablic;</a:t>
            </a:r>
          </a:p>
          <a:p>
            <a:pPr marL="0" indent="0" algn="just" defTabSz="930363">
              <a:spcBef>
                <a:spcPts val="600"/>
              </a:spcBef>
              <a:buSzPct val="100000"/>
              <a:buFont typeface="Arial"/>
              <a:tabLst>
                <a:tab pos="647700" algn="l"/>
                <a:tab pos="1320800" algn="l"/>
                <a:tab pos="1993900" algn="l"/>
                <a:tab pos="2654300" algn="l"/>
                <a:tab pos="3327400" algn="l"/>
                <a:tab pos="3987800" algn="l"/>
                <a:tab pos="4648200" algn="l"/>
                <a:tab pos="5321300" algn="l"/>
                <a:tab pos="5994400" algn="l"/>
                <a:tab pos="6667500" algn="l"/>
                <a:tab pos="7327900" algn="l"/>
              </a:tabLst>
              <a:defRPr sz="3626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0" indent="0" algn="just" defTabSz="930363">
              <a:spcBef>
                <a:spcPts val="600"/>
              </a:spcBef>
              <a:buSzPct val="100000"/>
              <a:buFont typeface="Arial"/>
              <a:tabLst>
                <a:tab pos="647700" algn="l"/>
                <a:tab pos="1320800" algn="l"/>
                <a:tab pos="1993900" algn="l"/>
                <a:tab pos="2654300" algn="l"/>
                <a:tab pos="3327400" algn="l"/>
                <a:tab pos="3987800" algn="l"/>
                <a:tab pos="4648200" algn="l"/>
                <a:tab pos="5321300" algn="l"/>
                <a:tab pos="5994400" algn="l"/>
                <a:tab pos="6667500" algn="l"/>
                <a:tab pos="7327900" algn="l"/>
              </a:tabLst>
              <a:defRPr sz="3626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 Forma pozornego procesu windykacyjnego: </a:t>
            </a:r>
            <a:r>
              <a:rPr i="1"/>
              <a:t>confessio in iure</a:t>
            </a:r>
            <a:r>
              <a:t> – uznanie roszczeń powoda przez pozwanego, pretor/namiestnik dokonuje </a:t>
            </a:r>
            <a:r>
              <a:rPr i="1"/>
              <a:t>addictio,</a:t>
            </a:r>
            <a:r>
              <a:t> wzięcie przedmiotu w dłoń (lub dotknięcie laską) i wypowiedzenie formuły („Obejmuję tę rzecz w posiadanie na mocy prawa Kwirytów,“); </a:t>
            </a:r>
          </a:p>
          <a:p>
            <a:pPr marL="0" indent="0" algn="just" defTabSz="930363">
              <a:spcBef>
                <a:spcPts val="600"/>
              </a:spcBef>
              <a:buSzPct val="100000"/>
              <a:buFont typeface="Arial"/>
              <a:tabLst>
                <a:tab pos="647700" algn="l"/>
                <a:tab pos="1320800" algn="l"/>
                <a:tab pos="1993900" algn="l"/>
                <a:tab pos="2654300" algn="l"/>
                <a:tab pos="3327400" algn="l"/>
                <a:tab pos="3987800" algn="l"/>
                <a:tab pos="4648200" algn="l"/>
                <a:tab pos="5321300" algn="l"/>
                <a:tab pos="5994400" algn="l"/>
                <a:tab pos="6667500" algn="l"/>
                <a:tab pos="7327900" algn="l"/>
              </a:tabLst>
              <a:defRPr sz="3626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0" indent="0" algn="just" defTabSz="930363">
              <a:spcBef>
                <a:spcPts val="600"/>
              </a:spcBef>
              <a:buSzPct val="100000"/>
              <a:buFont typeface="Arial"/>
              <a:tabLst>
                <a:tab pos="647700" algn="l"/>
                <a:tab pos="1320800" algn="l"/>
                <a:tab pos="1993900" algn="l"/>
                <a:tab pos="2654300" algn="l"/>
                <a:tab pos="3327400" algn="l"/>
                <a:tab pos="3987800" algn="l"/>
                <a:tab pos="4648200" algn="l"/>
                <a:tab pos="5321300" algn="l"/>
                <a:tab pos="5994400" algn="l"/>
                <a:tab pos="6667500" algn="l"/>
                <a:tab pos="7327900" algn="l"/>
              </a:tabLst>
              <a:defRPr sz="3626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 Akt abstrakcyjny.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:push dir="d"/>
      </p:transition>
    </mc:Choice>
    <mc:Fallback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Shape 282"/>
          <p:cNvSpPr/>
          <p:nvPr>
            <p:ph type="title"/>
          </p:nvPr>
        </p:nvSpPr>
        <p:spPr>
          <a:xfrm>
            <a:off x="767360" y="268286"/>
            <a:ext cx="11104261" cy="1511587"/>
          </a:xfrm>
          <a:prstGeom prst="rect">
            <a:avLst/>
          </a:prstGeom>
        </p:spPr>
        <p:txBody>
          <a:bodyPr lIns="50065" tIns="50065" rIns="50065" bIns="50065"/>
          <a:lstStyle>
            <a:lvl1pPr>
              <a:tabLst>
                <a:tab pos="914400" algn="l"/>
                <a:tab pos="1854200" algn="l"/>
                <a:tab pos="2794000" algn="l"/>
                <a:tab pos="3708400" algn="l"/>
                <a:tab pos="4648200" algn="l"/>
                <a:tab pos="5588000" algn="l"/>
                <a:tab pos="6515100" algn="l"/>
                <a:tab pos="7454900" algn="l"/>
                <a:tab pos="8394700" algn="l"/>
                <a:tab pos="9334500" algn="l"/>
                <a:tab pos="10248900" algn="l"/>
              </a:tabLst>
              <a:defRPr i="1">
                <a:solidFill>
                  <a:srgbClr val="FFFFFF"/>
                </a:solidFill>
              </a:defRPr>
            </a:lvl1pPr>
          </a:lstStyle>
          <a:p>
            <a:pPr/>
            <a:r>
              <a:t>In iure cessio</a:t>
            </a:r>
          </a:p>
        </p:txBody>
      </p:sp>
      <p:sp>
        <p:nvSpPr>
          <p:cNvPr id="283" name="Shape 283"/>
          <p:cNvSpPr/>
          <p:nvPr>
            <p:ph type="body" idx="4294967295"/>
          </p:nvPr>
        </p:nvSpPr>
        <p:spPr>
          <a:xfrm>
            <a:off x="664950" y="1804458"/>
            <a:ext cx="11674899" cy="7680854"/>
          </a:xfrm>
          <a:prstGeom prst="rect">
            <a:avLst/>
          </a:prstGeom>
        </p:spPr>
        <p:txBody>
          <a:bodyPr lIns="0" tIns="0" rIns="0" bIns="0"/>
          <a:lstStyle/>
          <a:p>
            <a:pPr marL="0" indent="0" algn="just" defTabSz="1287473">
              <a:lnSpc>
                <a:spcPct val="80000"/>
              </a:lnSpc>
              <a:spcBef>
                <a:spcPts val="800"/>
              </a:spcBef>
              <a:buSzPct val="100000"/>
              <a:buFont typeface="Arial"/>
              <a:tabLst>
                <a:tab pos="901700" algn="l"/>
                <a:tab pos="1816100" algn="l"/>
                <a:tab pos="2755900" algn="l"/>
                <a:tab pos="3657600" algn="l"/>
                <a:tab pos="4597400" algn="l"/>
                <a:tab pos="5524500" algn="l"/>
                <a:tab pos="6438900" algn="l"/>
                <a:tab pos="7366000" algn="l"/>
                <a:tab pos="8305800" algn="l"/>
                <a:tab pos="9220200" algn="l"/>
                <a:tab pos="10147300" algn="l"/>
              </a:tabLst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Przysługiwało tylko obywatelom rzymskim; </a:t>
            </a:r>
            <a:endParaRPr sz="3800"/>
          </a:p>
          <a:p>
            <a:pPr marL="0" indent="0" algn="just" defTabSz="1287473">
              <a:lnSpc>
                <a:spcPct val="80000"/>
              </a:lnSpc>
              <a:spcBef>
                <a:spcPts val="800"/>
              </a:spcBef>
              <a:buSzPct val="100000"/>
              <a:buFont typeface="Arial"/>
              <a:tabLst>
                <a:tab pos="901700" algn="l"/>
                <a:tab pos="1816100" algn="l"/>
                <a:tab pos="2755900" algn="l"/>
                <a:tab pos="3657600" algn="l"/>
                <a:tab pos="4597400" algn="l"/>
                <a:tab pos="5524500" algn="l"/>
                <a:tab pos="6438900" algn="l"/>
                <a:tab pos="7366000" algn="l"/>
                <a:tab pos="8305800" algn="l"/>
                <a:tab pos="9220200" algn="l"/>
                <a:tab pos="10147300" algn="l"/>
              </a:tabLst>
              <a:defRPr sz="40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0" indent="0" algn="just" defTabSz="1287473">
              <a:lnSpc>
                <a:spcPct val="80000"/>
              </a:lnSpc>
              <a:spcBef>
                <a:spcPts val="800"/>
              </a:spcBef>
              <a:buSzPct val="100000"/>
              <a:buFont typeface="Arial"/>
              <a:tabLst>
                <a:tab pos="901700" algn="l"/>
                <a:tab pos="1816100" algn="l"/>
                <a:tab pos="2755900" algn="l"/>
                <a:tab pos="3657600" algn="l"/>
                <a:tab pos="4597400" algn="l"/>
                <a:tab pos="5524500" algn="l"/>
                <a:tab pos="6438900" algn="l"/>
                <a:tab pos="7366000" algn="l"/>
                <a:tab pos="8305800" algn="l"/>
                <a:tab pos="9220200" algn="l"/>
                <a:tab pos="10147300" algn="l"/>
              </a:tabLst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Brak możliwości wyznaczania dodatkowych warunków ani terminów ze względu na charakter </a:t>
            </a:r>
            <a:r>
              <a:rPr i="1"/>
              <a:t>addictio</a:t>
            </a:r>
            <a:r>
              <a:t>;</a:t>
            </a:r>
            <a:endParaRPr sz="3800"/>
          </a:p>
          <a:p>
            <a:pPr marL="0" indent="0" algn="just" defTabSz="1287473">
              <a:lnSpc>
                <a:spcPct val="80000"/>
              </a:lnSpc>
              <a:spcBef>
                <a:spcPts val="800"/>
              </a:spcBef>
              <a:buSzPct val="100000"/>
              <a:buFont typeface="Arial"/>
              <a:tabLst>
                <a:tab pos="901700" algn="l"/>
                <a:tab pos="1816100" algn="l"/>
                <a:tab pos="2755900" algn="l"/>
                <a:tab pos="3657600" algn="l"/>
                <a:tab pos="4597400" algn="l"/>
                <a:tab pos="5524500" algn="l"/>
                <a:tab pos="6438900" algn="l"/>
                <a:tab pos="7366000" algn="l"/>
                <a:tab pos="8305800" algn="l"/>
                <a:tab pos="9220200" algn="l"/>
                <a:tab pos="10147300" algn="l"/>
              </a:tabLst>
              <a:defRPr sz="40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0" indent="0" algn="just" defTabSz="1287473">
              <a:lnSpc>
                <a:spcPct val="80000"/>
              </a:lnSpc>
              <a:spcBef>
                <a:spcPts val="800"/>
              </a:spcBef>
              <a:buSzPct val="100000"/>
              <a:buFont typeface="Arial"/>
              <a:tabLst>
                <a:tab pos="901700" algn="l"/>
                <a:tab pos="1816100" algn="l"/>
                <a:tab pos="2755900" algn="l"/>
                <a:tab pos="3657600" algn="l"/>
                <a:tab pos="4597400" algn="l"/>
                <a:tab pos="5524500" algn="l"/>
                <a:tab pos="6438900" algn="l"/>
                <a:tab pos="7366000" algn="l"/>
                <a:tab pos="8305800" algn="l"/>
                <a:tab pos="9220200" algn="l"/>
                <a:tab pos="10147300" algn="l"/>
              </a:tabLst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Na drodze pozornego procesu windykacyjnego nabywano własność kwirytarną (w szczególności na </a:t>
            </a:r>
            <a:r>
              <a:rPr i="1"/>
              <a:t>res mancipi</a:t>
            </a:r>
            <a:r>
              <a:t>), ustanawiano służebności, powierniczo przenoszono własność rzeczy, dokonywano darowizny, wyzwalano niewolników,</a:t>
            </a:r>
            <a:endParaRPr sz="3800"/>
          </a:p>
          <a:p>
            <a:pPr marL="0" indent="0" algn="just" defTabSz="1287473">
              <a:lnSpc>
                <a:spcPct val="80000"/>
              </a:lnSpc>
              <a:spcBef>
                <a:spcPts val="800"/>
              </a:spcBef>
              <a:buSzPct val="100000"/>
              <a:buFont typeface="Arial"/>
              <a:tabLst>
                <a:tab pos="901700" algn="l"/>
                <a:tab pos="1816100" algn="l"/>
                <a:tab pos="2755900" algn="l"/>
                <a:tab pos="3657600" algn="l"/>
                <a:tab pos="4597400" algn="l"/>
                <a:tab pos="5524500" algn="l"/>
                <a:tab pos="6438900" algn="l"/>
                <a:tab pos="7366000" algn="l"/>
                <a:tab pos="8305800" algn="l"/>
                <a:tab pos="9220200" algn="l"/>
                <a:tab pos="10147300" algn="l"/>
              </a:tabLst>
              <a:defRPr sz="40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0" indent="0" algn="just" defTabSz="1287473">
              <a:lnSpc>
                <a:spcPct val="80000"/>
              </a:lnSpc>
              <a:spcBef>
                <a:spcPts val="800"/>
              </a:spcBef>
              <a:buSzPct val="100000"/>
              <a:buFont typeface="Arial"/>
              <a:tabLst>
                <a:tab pos="901700" algn="l"/>
                <a:tab pos="1816100" algn="l"/>
                <a:tab pos="2755900" algn="l"/>
                <a:tab pos="3657600" algn="l"/>
                <a:tab pos="4597400" algn="l"/>
                <a:tab pos="5524500" algn="l"/>
                <a:tab pos="6438900" algn="l"/>
                <a:tab pos="7366000" algn="l"/>
                <a:tab pos="8305800" algn="l"/>
                <a:tab pos="9220200" algn="l"/>
                <a:tab pos="10147300" algn="l"/>
              </a:tabLst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Inne sposoby wykorzystania: adopcja, odstąpienie spadku (</a:t>
            </a:r>
            <a:r>
              <a:rPr i="1"/>
              <a:t>in iure cessio hereditatis</a:t>
            </a:r>
            <a:r>
              <a:t>).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:push dir="d"/>
      </p:transition>
    </mc:Choice>
    <mc:Fallback>
      <p:transition spd="med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Shape 285"/>
          <p:cNvSpPr/>
          <p:nvPr>
            <p:ph type="title"/>
          </p:nvPr>
        </p:nvSpPr>
        <p:spPr>
          <a:xfrm>
            <a:off x="650239" y="390596"/>
            <a:ext cx="11704322" cy="1625602"/>
          </a:xfrm>
          <a:prstGeom prst="rect">
            <a:avLst/>
          </a:prstGeom>
        </p:spPr>
        <p:txBody>
          <a:bodyPr/>
          <a:lstStyle>
            <a:lvl1pPr>
              <a:defRPr i="1">
                <a:solidFill>
                  <a:srgbClr val="FFFFFF"/>
                </a:solidFill>
                <a:effectLst>
                  <a:outerShdw sx="100000" sy="100000" kx="0" ky="0" algn="b" rotWithShape="0" blurRad="38100" dist="38100" dir="2700000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pPr/>
            <a:r>
              <a:t>Traditio</a:t>
            </a:r>
          </a:p>
        </p:txBody>
      </p:sp>
      <p:sp>
        <p:nvSpPr>
          <p:cNvPr id="286" name="Shape 286"/>
          <p:cNvSpPr/>
          <p:nvPr>
            <p:ph type="body" idx="1"/>
          </p:nvPr>
        </p:nvSpPr>
        <p:spPr>
          <a:xfrm>
            <a:off x="650239" y="1906868"/>
            <a:ext cx="11704322" cy="7271212"/>
          </a:xfrm>
          <a:prstGeom prst="rect">
            <a:avLst/>
          </a:prstGeom>
        </p:spPr>
        <p:txBody>
          <a:bodyPr/>
          <a:lstStyle/>
          <a:p>
            <a:pPr marL="472965" indent="-472965" algn="just">
              <a:lnSpc>
                <a:spcPct val="90000"/>
              </a:lnSpc>
              <a:spcBef>
                <a:spcPts val="800"/>
              </a:spcBef>
              <a:buFont typeface="Wingdings"/>
              <a:buChar char="✓"/>
              <a:defRPr sz="40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Służyła do przeniesienia własności kwirytarnej rzeczy typu nec mancipi (a nie tylko do przeniesienia posiadania)</a:t>
            </a:r>
          </a:p>
          <a:p>
            <a:pPr marL="472965" indent="-472965" algn="just">
              <a:lnSpc>
                <a:spcPct val="90000"/>
              </a:lnSpc>
              <a:spcBef>
                <a:spcPts val="800"/>
              </a:spcBef>
              <a:buFont typeface="Wingdings"/>
              <a:buChar char="✓"/>
              <a:defRPr sz="40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Przeniesienie w drodze tradycji „własności” rzeczy typu res mancipi tworzyło sytuacje duplex dominium</a:t>
            </a:r>
          </a:p>
          <a:p>
            <a:pPr marL="472965" indent="-472965" algn="just">
              <a:lnSpc>
                <a:spcPct val="90000"/>
              </a:lnSpc>
              <a:spcBef>
                <a:spcPts val="800"/>
              </a:spcBef>
              <a:buFont typeface="Wingdings"/>
              <a:buChar char="✓"/>
              <a:defRPr sz="40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Iusta causa traditionis (causa vendeni, causa donationis, causa solvendi)</a:t>
            </a:r>
          </a:p>
          <a:p>
            <a:pPr marL="472965" indent="-472965" algn="just">
              <a:lnSpc>
                <a:spcPct val="90000"/>
              </a:lnSpc>
              <a:spcBef>
                <a:spcPts val="800"/>
              </a:spcBef>
              <a:buFont typeface="Wingdings"/>
              <a:buChar char="✓"/>
              <a:defRPr sz="40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Konieczne elementy – konsensus (zgodne oświadczenie woli stron), causa oraz wydanie rzeczy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Shape 288"/>
          <p:cNvSpPr/>
          <p:nvPr>
            <p:ph type="title"/>
          </p:nvPr>
        </p:nvSpPr>
        <p:spPr>
          <a:xfrm>
            <a:off x="609599" y="390596"/>
            <a:ext cx="11744962" cy="422206"/>
          </a:xfrm>
          <a:prstGeom prst="rect">
            <a:avLst/>
          </a:prstGeom>
        </p:spPr>
        <p:txBody>
          <a:bodyPr/>
          <a:lstStyle>
            <a:lvl1pPr defTabSz="598219">
              <a:defRPr b="1" sz="1600">
                <a:solidFill>
                  <a:srgbClr val="FF9900"/>
                </a:solidFill>
              </a:defRPr>
            </a:lvl1pPr>
          </a:lstStyle>
          <a:p>
            <a:pPr/>
            <a:r>
              <a:t> </a:t>
            </a:r>
          </a:p>
        </p:txBody>
      </p:sp>
      <p:sp>
        <p:nvSpPr>
          <p:cNvPr id="289" name="Shape 289"/>
          <p:cNvSpPr/>
          <p:nvPr>
            <p:ph type="body" idx="1"/>
          </p:nvPr>
        </p:nvSpPr>
        <p:spPr>
          <a:xfrm>
            <a:off x="255304" y="370699"/>
            <a:ext cx="12289369" cy="9114614"/>
          </a:xfrm>
          <a:prstGeom prst="rect">
            <a:avLst/>
          </a:prstGeom>
        </p:spPr>
        <p:txBody>
          <a:bodyPr/>
          <a:lstStyle/>
          <a:p>
            <a:pPr marL="482801" indent="-482801" algn="ctr" defTabSz="1287473">
              <a:lnSpc>
                <a:spcPct val="80000"/>
              </a:lnSpc>
              <a:spcBef>
                <a:spcPts val="2400"/>
              </a:spcBef>
              <a:buSzTx/>
              <a:buNone/>
              <a:defRPr b="1" sz="3800">
                <a:solidFill>
                  <a:srgbClr val="FFFFFF"/>
                </a:solidFill>
                <a:effectLst>
                  <a:outerShdw sx="100000" sy="100000" kx="0" ky="0" algn="b" rotWithShape="0" blurRad="38100" dist="37719" dir="2700000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Pierwotne sposoby nabycia własności</a:t>
            </a:r>
            <a:endParaRPr sz="1200"/>
          </a:p>
          <a:p>
            <a:pPr marL="482801" indent="-482801" algn="ctr" defTabSz="1287473">
              <a:lnSpc>
                <a:spcPct val="80000"/>
              </a:lnSpc>
              <a:spcBef>
                <a:spcPts val="700"/>
              </a:spcBef>
              <a:buSzTx/>
              <a:buNone/>
              <a:defRPr b="1" sz="12600">
                <a:solidFill>
                  <a:srgbClr val="FFFFFF"/>
                </a:solidFill>
                <a:effectLst>
                  <a:outerShdw sx="100000" sy="100000" kx="0" ky="0" algn="b" rotWithShape="0" blurRad="38100" dist="37719" dir="2700000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691065" indent="-691065" algn="just" defTabSz="1287473">
              <a:lnSpc>
                <a:spcPct val="80000"/>
              </a:lnSpc>
              <a:spcBef>
                <a:spcPts val="2400"/>
              </a:spcBef>
              <a:buFont typeface="Wingdings"/>
              <a:buChar char="➢"/>
              <a:defRPr i="1" sz="3800">
                <a:solidFill>
                  <a:srgbClr val="FFFFFF"/>
                </a:solidFill>
                <a:effectLst>
                  <a:outerShdw sx="100000" sy="100000" kx="0" ky="0" algn="b" rotWithShape="0" blurRad="38100" dist="37719" dir="2700000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Usucapio </a:t>
            </a:r>
            <a:r>
              <a:rPr i="0"/>
              <a:t>(ius civile) - zasiedzenie</a:t>
            </a:r>
            <a:endParaRPr sz="1200"/>
          </a:p>
          <a:p>
            <a:pPr marL="691065" indent="-691065" algn="just" defTabSz="1287473">
              <a:lnSpc>
                <a:spcPct val="80000"/>
              </a:lnSpc>
              <a:spcBef>
                <a:spcPts val="2400"/>
              </a:spcBef>
              <a:buFont typeface="Wingdings"/>
              <a:buChar char="➢"/>
              <a:defRPr i="1" sz="3800">
                <a:solidFill>
                  <a:srgbClr val="FFFFFF"/>
                </a:solidFill>
                <a:effectLst>
                  <a:outerShdw sx="100000" sy="100000" kx="0" ky="0" algn="b" rotWithShape="0" blurRad="38100" dist="37719" dir="2700000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Occupatio – zawłaszczenie </a:t>
            </a:r>
            <a:endParaRPr sz="1200"/>
          </a:p>
          <a:p>
            <a:pPr marL="691065" indent="-691065" algn="just" defTabSz="1287473">
              <a:lnSpc>
                <a:spcPct val="80000"/>
              </a:lnSpc>
              <a:spcBef>
                <a:spcPts val="2400"/>
              </a:spcBef>
              <a:buFont typeface="Wingdings"/>
              <a:buChar char="➢"/>
              <a:defRPr i="1" sz="3800">
                <a:solidFill>
                  <a:srgbClr val="FFFFFF"/>
                </a:solidFill>
                <a:effectLst>
                  <a:outerShdw sx="100000" sy="100000" kx="0" ky="0" algn="b" rotWithShape="0" blurRad="38100" dist="37719" dir="2700000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Accessio – akcesja / połączenie</a:t>
            </a:r>
            <a:endParaRPr sz="1200"/>
          </a:p>
          <a:p>
            <a:pPr marL="691065" indent="-691065" algn="just" defTabSz="1287473">
              <a:lnSpc>
                <a:spcPct val="80000"/>
              </a:lnSpc>
              <a:spcBef>
                <a:spcPts val="2400"/>
              </a:spcBef>
              <a:buFont typeface="Wingdings"/>
              <a:buChar char="➢"/>
              <a:defRPr i="1" sz="3800">
                <a:solidFill>
                  <a:srgbClr val="FFFFFF"/>
                </a:solidFill>
                <a:effectLst>
                  <a:outerShdw sx="100000" sy="100000" kx="0" ky="0" algn="b" rotWithShape="0" blurRad="38100" dist="37719" dir="2700000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Specificatio – przerobienie rzeczy</a:t>
            </a:r>
            <a:endParaRPr sz="1200"/>
          </a:p>
          <a:p>
            <a:pPr marL="691065" indent="-691065" algn="just" defTabSz="1287473">
              <a:lnSpc>
                <a:spcPct val="80000"/>
              </a:lnSpc>
              <a:spcBef>
                <a:spcPts val="2400"/>
              </a:spcBef>
              <a:buFont typeface="Wingdings"/>
              <a:buChar char="➢"/>
              <a:defRPr i="1" sz="3800">
                <a:solidFill>
                  <a:srgbClr val="FFFFFF"/>
                </a:solidFill>
                <a:effectLst>
                  <a:outerShdw sx="100000" sy="100000" kx="0" ky="0" algn="b" rotWithShape="0" blurRad="38100" dist="37719" dir="2700000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Fructuum perceptio – nabycie własności na pożytkach</a:t>
            </a:r>
            <a:endParaRPr sz="1200"/>
          </a:p>
          <a:p>
            <a:pPr marL="691065" indent="-691065" algn="just" defTabSz="1287473">
              <a:lnSpc>
                <a:spcPct val="80000"/>
              </a:lnSpc>
              <a:spcBef>
                <a:spcPts val="2400"/>
              </a:spcBef>
              <a:buFont typeface="Wingdings"/>
              <a:buChar char="➢"/>
              <a:defRPr i="1" sz="3800">
                <a:solidFill>
                  <a:srgbClr val="FFFFFF"/>
                </a:solidFill>
                <a:effectLst>
                  <a:outerShdw sx="100000" sy="100000" kx="0" ky="0" algn="b" rotWithShape="0" blurRad="38100" dist="37719" dir="2700000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Thesauri inventio  - odnalezienie skarbu</a:t>
            </a:r>
            <a:endParaRPr sz="1200"/>
          </a:p>
          <a:p>
            <a:pPr marL="678941" indent="-678941" algn="just" defTabSz="1287473">
              <a:lnSpc>
                <a:spcPct val="80000"/>
              </a:lnSpc>
              <a:spcBef>
                <a:spcPts val="700"/>
              </a:spcBef>
              <a:defRPr sz="1200">
                <a:solidFill>
                  <a:srgbClr val="FF99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724204" indent="-724204" algn="just" defTabSz="1287473">
              <a:lnSpc>
                <a:spcPct val="80000"/>
              </a:lnSpc>
              <a:spcBef>
                <a:spcPts val="700"/>
              </a:spcBef>
              <a:buSzTx/>
              <a:buNone/>
              <a:defRPr b="1" sz="1200">
                <a:solidFill>
                  <a:srgbClr val="FF99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724204" indent="-724204" algn="just" defTabSz="1287473">
              <a:lnSpc>
                <a:spcPct val="80000"/>
              </a:lnSpc>
              <a:spcBef>
                <a:spcPts val="700"/>
              </a:spcBef>
              <a:buSzTx/>
              <a:buNone/>
              <a:defRPr b="1" i="1" sz="1200">
                <a:solidFill>
                  <a:srgbClr val="FF99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482801" indent="-482801" algn="just" defTabSz="1287473">
              <a:lnSpc>
                <a:spcPct val="80000"/>
              </a:lnSpc>
              <a:spcBef>
                <a:spcPts val="700"/>
              </a:spcBef>
              <a:buSzTx/>
              <a:buNone/>
              <a:defRPr b="1" sz="1200">
                <a:solidFill>
                  <a:srgbClr val="FF99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452626" indent="-452626" algn="just" defTabSz="1287473">
              <a:lnSpc>
                <a:spcPct val="80000"/>
              </a:lnSpc>
              <a:spcBef>
                <a:spcPts val="700"/>
              </a:spcBef>
              <a:defRPr b="1" sz="1200">
                <a:solidFill>
                  <a:srgbClr val="FF99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482801" indent="-482801" algn="just" defTabSz="1287473">
              <a:lnSpc>
                <a:spcPct val="80000"/>
              </a:lnSpc>
              <a:spcBef>
                <a:spcPts val="700"/>
              </a:spcBef>
              <a:buSzTx/>
              <a:buNone/>
              <a:defRPr b="1" sz="1200">
                <a:solidFill>
                  <a:srgbClr val="FF99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Shape 291"/>
          <p:cNvSpPr/>
          <p:nvPr>
            <p:ph type="title"/>
          </p:nvPr>
        </p:nvSpPr>
        <p:spPr>
          <a:xfrm>
            <a:off x="650239" y="390596"/>
            <a:ext cx="11704322" cy="1625602"/>
          </a:xfrm>
          <a:prstGeom prst="rect">
            <a:avLst/>
          </a:prstGeom>
        </p:spPr>
        <p:txBody>
          <a:bodyPr/>
          <a:lstStyle>
            <a:lvl1pPr>
              <a:defRPr i="1">
                <a:solidFill>
                  <a:srgbClr val="FFFFFF"/>
                </a:solidFill>
                <a:effectLst>
                  <a:outerShdw sx="100000" sy="100000" kx="0" ky="0" algn="b" rotWithShape="0" blurRad="38100" dist="38100" dir="2700000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Zasiedzenie (usucapio)</a:t>
            </a:r>
          </a:p>
        </p:txBody>
      </p:sp>
      <p:sp>
        <p:nvSpPr>
          <p:cNvPr id="292" name="Shape 292"/>
          <p:cNvSpPr/>
          <p:nvPr>
            <p:ph type="body" idx="1"/>
          </p:nvPr>
        </p:nvSpPr>
        <p:spPr>
          <a:xfrm>
            <a:off x="650239" y="2009279"/>
            <a:ext cx="11704322" cy="7168801"/>
          </a:xfrm>
          <a:prstGeom prst="rect">
            <a:avLst/>
          </a:prstGeom>
        </p:spPr>
        <p:txBody>
          <a:bodyPr/>
          <a:lstStyle/>
          <a:p>
            <a:pPr marL="438483" indent="-438483" algn="just" defTabSz="1209446">
              <a:lnSpc>
                <a:spcPct val="90000"/>
              </a:lnSpc>
              <a:buFont typeface="Wingdings"/>
              <a:buChar char="✓"/>
              <a:defRPr sz="3441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sposób nabycia własności kwirytarnej na skutek posiadania rzeczy przez określony czas  (przez właściciela bonitarnego lub w sytuacji nabycia rzeczy od niewłaściciela) - uzdrowienie wad formalnych lub materialnych</a:t>
            </a:r>
          </a:p>
          <a:p>
            <a:pPr marL="438483" indent="-438483" algn="just" defTabSz="1209446">
              <a:lnSpc>
                <a:spcPct val="90000"/>
              </a:lnSpc>
              <a:buFont typeface="Wingdings"/>
              <a:buChar char="✓"/>
              <a:defRPr sz="3441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438483" indent="-438483" algn="just" defTabSz="1209446">
              <a:lnSpc>
                <a:spcPct val="90000"/>
              </a:lnSpc>
              <a:buFont typeface="Wingdings"/>
              <a:buChar char="✓"/>
              <a:defRPr sz="3441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jedna z najstarszych i najbardziej oryginalnych rzymskich instytucji prawnych</a:t>
            </a:r>
          </a:p>
          <a:p>
            <a:pPr marL="438483" indent="-438483" algn="just" defTabSz="1209446">
              <a:lnSpc>
                <a:spcPct val="90000"/>
              </a:lnSpc>
              <a:buFont typeface="Wingdings"/>
              <a:buChar char="✓"/>
              <a:defRPr sz="3441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438483" indent="-438483" algn="just" defTabSz="1209446">
              <a:lnSpc>
                <a:spcPct val="90000"/>
              </a:lnSpc>
              <a:buFont typeface="Wingdings"/>
              <a:buChar char="✓"/>
              <a:defRPr sz="3441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Instytucja, której celem było uregulowanie kwestii własności rzeczy: połączenie w rękach podmiotu posiadającego rzecz zarówno władztwa faktycznego, jak i prawnego</a:t>
            </a:r>
          </a:p>
          <a:p>
            <a:pPr marL="438483" indent="-438483" algn="just" defTabSz="1209446">
              <a:lnSpc>
                <a:spcPct val="90000"/>
              </a:lnSpc>
              <a:buFont typeface="Wingdings"/>
              <a:buChar char="✓"/>
              <a:defRPr sz="3441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438483" indent="-438483" algn="just" defTabSz="1209446">
              <a:lnSpc>
                <a:spcPct val="90000"/>
              </a:lnSpc>
              <a:buFont typeface="Wingdings"/>
              <a:buChar char="✓"/>
              <a:defRPr sz="3441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Forma nabycia własności: pochodna czy pierwotna ? Kwestia praw osób trzecich.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0" name="Group 310"/>
          <p:cNvGrpSpPr/>
          <p:nvPr/>
        </p:nvGrpSpPr>
        <p:grpSpPr>
          <a:xfrm>
            <a:off x="650235" y="780344"/>
            <a:ext cx="11704326" cy="8500147"/>
            <a:chOff x="-3" y="0"/>
            <a:chExt cx="11704325" cy="8500145"/>
          </a:xfrm>
        </p:grpSpPr>
        <p:grpSp>
          <p:nvGrpSpPr>
            <p:cNvPr id="296" name="Group 296"/>
            <p:cNvGrpSpPr/>
            <p:nvPr/>
          </p:nvGrpSpPr>
          <p:grpSpPr>
            <a:xfrm>
              <a:off x="0" y="0"/>
              <a:ext cx="11704322" cy="2465043"/>
              <a:chOff x="0" y="0"/>
              <a:chExt cx="11704321" cy="2465042"/>
            </a:xfrm>
          </p:grpSpPr>
          <p:sp>
            <p:nvSpPr>
              <p:cNvPr id="294" name="Shape 294"/>
              <p:cNvSpPr/>
              <p:nvPr/>
            </p:nvSpPr>
            <p:spPr>
              <a:xfrm>
                <a:off x="0" y="0"/>
                <a:ext cx="11704322" cy="2465043"/>
              </a:xfrm>
              <a:prstGeom prst="rect">
                <a:avLst/>
              </a:prstGeom>
              <a:solidFill>
                <a:srgbClr val="4F81BD"/>
              </a:solidFill>
              <a:ln w="25400" cap="flat">
                <a:solidFill>
                  <a:srgbClr val="FFFFFF"/>
                </a:solidFill>
                <a:prstDash val="solid"/>
                <a:round/>
                <a:tailEnd type="triangle" w="med" len="med"/>
              </a:ln>
              <a:effectLst/>
            </p:spPr>
            <p:txBody>
              <a:bodyPr wrap="square" lIns="65022" tIns="65022" rIns="65022" bIns="65022" numCol="1" anchor="t">
                <a:noAutofit/>
              </a:bodyPr>
              <a:lstStyle/>
              <a:p>
                <a:pPr algn="l" defTabSz="1300480">
                  <a:defRPr sz="38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  <p:sp>
            <p:nvSpPr>
              <p:cNvPr id="295" name="Shape 295"/>
              <p:cNvSpPr/>
              <p:nvPr/>
            </p:nvSpPr>
            <p:spPr>
              <a:xfrm>
                <a:off x="0" y="-1"/>
                <a:ext cx="11704322" cy="714247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65022" tIns="65022" rIns="65022" bIns="65022" numCol="1" anchor="t">
                <a:spAutoFit/>
              </a:bodyPr>
              <a:lstStyle>
                <a:lvl1pPr algn="l" defTabSz="1300480">
                  <a:defRPr sz="38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defRPr>
                </a:lvl1pPr>
              </a:lstStyle>
              <a:p>
                <a:pPr/>
                <a:r>
                  <a:t>Rodzaje zasiedzenia</a:t>
                </a:r>
              </a:p>
            </p:txBody>
          </p:sp>
        </p:grpSp>
        <p:grpSp>
          <p:nvGrpSpPr>
            <p:cNvPr id="299" name="Group 299"/>
            <p:cNvGrpSpPr/>
            <p:nvPr/>
          </p:nvGrpSpPr>
          <p:grpSpPr>
            <a:xfrm>
              <a:off x="-4" y="2500153"/>
              <a:ext cx="2899750" cy="5270094"/>
              <a:chOff x="-1" y="-1"/>
              <a:chExt cx="2899748" cy="5270092"/>
            </a:xfrm>
          </p:grpSpPr>
          <p:sp>
            <p:nvSpPr>
              <p:cNvPr id="297" name="Shape 297"/>
              <p:cNvSpPr/>
              <p:nvPr/>
            </p:nvSpPr>
            <p:spPr>
              <a:xfrm>
                <a:off x="-2" y="-2"/>
                <a:ext cx="2899750" cy="5270094"/>
              </a:xfrm>
              <a:prstGeom prst="rect">
                <a:avLst/>
              </a:prstGeom>
              <a:solidFill>
                <a:srgbClr val="4F81BD"/>
              </a:solidFill>
              <a:ln w="25400" cap="flat">
                <a:solidFill>
                  <a:srgbClr val="FFFFFF"/>
                </a:solidFill>
                <a:prstDash val="solid"/>
                <a:round/>
                <a:tailEnd type="triangle" w="med" len="med"/>
              </a:ln>
              <a:effectLst/>
            </p:spPr>
            <p:txBody>
              <a:bodyPr wrap="square" lIns="65022" tIns="65022" rIns="65022" bIns="65022" numCol="1" anchor="ctr">
                <a:noAutofit/>
              </a:bodyPr>
              <a:lstStyle/>
              <a:p>
                <a:pPr defTabSz="1300480">
                  <a:defRPr sz="44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  <p:sp>
            <p:nvSpPr>
              <p:cNvPr id="298" name="Shape 298"/>
              <p:cNvSpPr/>
              <p:nvPr/>
            </p:nvSpPr>
            <p:spPr>
              <a:xfrm>
                <a:off x="-2" y="2227122"/>
                <a:ext cx="2899750" cy="815846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65022" tIns="65022" rIns="65022" bIns="65022" numCol="1" anchor="ctr">
                <a:spAutoFit/>
              </a:bodyPr>
              <a:lstStyle>
                <a:lvl1pPr defTabSz="1300480">
                  <a:defRPr sz="44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defRPr>
                </a:lvl1pPr>
              </a:lstStyle>
              <a:p>
                <a:pPr/>
                <a:r>
                  <a:t>Usucapio</a:t>
                </a:r>
              </a:p>
            </p:txBody>
          </p:sp>
        </p:grpSp>
        <p:grpSp>
          <p:nvGrpSpPr>
            <p:cNvPr id="302" name="Group 302"/>
            <p:cNvGrpSpPr/>
            <p:nvPr/>
          </p:nvGrpSpPr>
          <p:grpSpPr>
            <a:xfrm>
              <a:off x="2934856" y="2500153"/>
              <a:ext cx="2899750" cy="5270094"/>
              <a:chOff x="-1" y="-1"/>
              <a:chExt cx="2899748" cy="5270092"/>
            </a:xfrm>
          </p:grpSpPr>
          <p:sp>
            <p:nvSpPr>
              <p:cNvPr id="300" name="Shape 300"/>
              <p:cNvSpPr/>
              <p:nvPr/>
            </p:nvSpPr>
            <p:spPr>
              <a:xfrm>
                <a:off x="-2" y="-2"/>
                <a:ext cx="2899750" cy="5270094"/>
              </a:xfrm>
              <a:prstGeom prst="rect">
                <a:avLst/>
              </a:prstGeom>
              <a:solidFill>
                <a:srgbClr val="4F81BD"/>
              </a:solidFill>
              <a:ln w="25400" cap="flat">
                <a:solidFill>
                  <a:srgbClr val="FFFFFF"/>
                </a:solidFill>
                <a:prstDash val="solid"/>
                <a:round/>
                <a:tailEnd type="triangle" w="med" len="med"/>
              </a:ln>
              <a:effectLst/>
            </p:spPr>
            <p:txBody>
              <a:bodyPr wrap="square" lIns="65022" tIns="65022" rIns="65022" bIns="65022" numCol="1" anchor="ctr">
                <a:noAutofit/>
              </a:bodyPr>
              <a:lstStyle/>
              <a:p>
                <a:pPr defTabSz="1300480">
                  <a:defRPr sz="44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  <p:sp>
            <p:nvSpPr>
              <p:cNvPr id="301" name="Shape 301"/>
              <p:cNvSpPr/>
              <p:nvPr/>
            </p:nvSpPr>
            <p:spPr>
              <a:xfrm>
                <a:off x="-2" y="1541322"/>
                <a:ext cx="2899750" cy="2187446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65022" tIns="65022" rIns="65022" bIns="65022" numCol="1" anchor="ctr">
                <a:spAutoFit/>
              </a:bodyPr>
              <a:lstStyle>
                <a:lvl1pPr defTabSz="1300480">
                  <a:defRPr sz="44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defRPr>
                </a:lvl1pPr>
              </a:lstStyle>
              <a:p>
                <a:pPr/>
                <a:r>
                  <a:t>Longi temporis praescriptio</a:t>
                </a:r>
              </a:p>
            </p:txBody>
          </p:sp>
        </p:grpSp>
        <p:grpSp>
          <p:nvGrpSpPr>
            <p:cNvPr id="305" name="Group 305"/>
            <p:cNvGrpSpPr/>
            <p:nvPr/>
          </p:nvGrpSpPr>
          <p:grpSpPr>
            <a:xfrm>
              <a:off x="5869714" y="2500153"/>
              <a:ext cx="2899750" cy="5270094"/>
              <a:chOff x="-1" y="-1"/>
              <a:chExt cx="2899748" cy="5270092"/>
            </a:xfrm>
          </p:grpSpPr>
          <p:sp>
            <p:nvSpPr>
              <p:cNvPr id="303" name="Shape 303"/>
              <p:cNvSpPr/>
              <p:nvPr/>
            </p:nvSpPr>
            <p:spPr>
              <a:xfrm>
                <a:off x="-2" y="-2"/>
                <a:ext cx="2899750" cy="5270094"/>
              </a:xfrm>
              <a:prstGeom prst="rect">
                <a:avLst/>
              </a:prstGeom>
              <a:solidFill>
                <a:srgbClr val="4F81BD"/>
              </a:solidFill>
              <a:ln w="25400" cap="flat">
                <a:solidFill>
                  <a:srgbClr val="FFFFFF"/>
                </a:solidFill>
                <a:prstDash val="solid"/>
                <a:round/>
                <a:tailEnd type="triangle" w="med" len="med"/>
              </a:ln>
              <a:effectLst/>
            </p:spPr>
            <p:txBody>
              <a:bodyPr wrap="square" lIns="65022" tIns="65022" rIns="65022" bIns="65022" numCol="1" anchor="ctr">
                <a:noAutofit/>
              </a:bodyPr>
              <a:lstStyle/>
              <a:p>
                <a:pPr defTabSz="1300480">
                  <a:defRPr sz="44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  <p:sp>
            <p:nvSpPr>
              <p:cNvPr id="304" name="Shape 304"/>
              <p:cNvSpPr/>
              <p:nvPr/>
            </p:nvSpPr>
            <p:spPr>
              <a:xfrm>
                <a:off x="-2" y="1198422"/>
                <a:ext cx="2899750" cy="2873246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65022" tIns="65022" rIns="65022" bIns="65022" numCol="1" anchor="ctr">
                <a:spAutoFit/>
              </a:bodyPr>
              <a:lstStyle>
                <a:lvl1pPr defTabSz="1300480">
                  <a:defRPr sz="44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defRPr>
                </a:lvl1pPr>
              </a:lstStyle>
              <a:p>
                <a:pPr/>
                <a:r>
                  <a:t>Zasiedzenie w prawie justyniańskim</a:t>
                </a:r>
              </a:p>
            </p:txBody>
          </p:sp>
        </p:grpSp>
        <p:grpSp>
          <p:nvGrpSpPr>
            <p:cNvPr id="308" name="Group 308"/>
            <p:cNvGrpSpPr/>
            <p:nvPr/>
          </p:nvGrpSpPr>
          <p:grpSpPr>
            <a:xfrm>
              <a:off x="8804573" y="2500153"/>
              <a:ext cx="2899750" cy="5270094"/>
              <a:chOff x="-1" y="-1"/>
              <a:chExt cx="2899748" cy="5270092"/>
            </a:xfrm>
          </p:grpSpPr>
          <p:sp>
            <p:nvSpPr>
              <p:cNvPr id="306" name="Shape 306"/>
              <p:cNvSpPr/>
              <p:nvPr/>
            </p:nvSpPr>
            <p:spPr>
              <a:xfrm>
                <a:off x="-2" y="-2"/>
                <a:ext cx="2899750" cy="5270094"/>
              </a:xfrm>
              <a:prstGeom prst="rect">
                <a:avLst/>
              </a:prstGeom>
              <a:solidFill>
                <a:srgbClr val="4F81BD"/>
              </a:solidFill>
              <a:ln w="25400" cap="flat">
                <a:solidFill>
                  <a:srgbClr val="FFFFFF"/>
                </a:solidFill>
                <a:prstDash val="solid"/>
                <a:round/>
                <a:tailEnd type="triangle" w="med" len="med"/>
              </a:ln>
              <a:effectLst/>
            </p:spPr>
            <p:txBody>
              <a:bodyPr wrap="square" lIns="65022" tIns="65022" rIns="65022" bIns="65022" numCol="1" anchor="ctr">
                <a:noAutofit/>
              </a:bodyPr>
              <a:lstStyle/>
              <a:p>
                <a:pPr defTabSz="1300480">
                  <a:defRPr sz="44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  <p:sp>
            <p:nvSpPr>
              <p:cNvPr id="307" name="Shape 307"/>
              <p:cNvSpPr/>
              <p:nvPr/>
            </p:nvSpPr>
            <p:spPr>
              <a:xfrm>
                <a:off x="-2" y="1541322"/>
                <a:ext cx="2899750" cy="2187446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65022" tIns="65022" rIns="65022" bIns="65022" numCol="1" anchor="ctr">
                <a:spAutoFit/>
              </a:bodyPr>
              <a:lstStyle>
                <a:lvl1pPr defTabSz="1300480">
                  <a:defRPr sz="44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defRPr>
                </a:lvl1pPr>
              </a:lstStyle>
              <a:p>
                <a:pPr/>
                <a:r>
                  <a:t>Longissimi temporis praescriptio</a:t>
                </a:r>
              </a:p>
            </p:txBody>
          </p:sp>
        </p:grpSp>
        <p:sp>
          <p:nvSpPr>
            <p:cNvPr id="309" name="Shape 309"/>
            <p:cNvSpPr/>
            <p:nvPr/>
          </p:nvSpPr>
          <p:spPr>
            <a:xfrm>
              <a:off x="0" y="7805357"/>
              <a:ext cx="11704322" cy="694789"/>
            </a:xfrm>
            <a:prstGeom prst="rect">
              <a:avLst/>
            </a:prstGeom>
            <a:solidFill>
              <a:srgbClr val="4F81BD"/>
            </a:solidFill>
            <a:ln w="25400" cap="flat">
              <a:solidFill>
                <a:srgbClr val="FFFFFF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65022" tIns="65022" rIns="65022" bIns="65022" numCol="1" anchor="ctr">
              <a:noAutofit/>
            </a:bodyPr>
            <a:lstStyle/>
            <a:p>
              <a:pPr algn="l" defTabSz="1300480">
                <a:defRPr sz="2400"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Shape 312"/>
          <p:cNvSpPr/>
          <p:nvPr>
            <p:ph type="title"/>
          </p:nvPr>
        </p:nvSpPr>
        <p:spPr>
          <a:xfrm>
            <a:off x="664950" y="-1"/>
            <a:ext cx="11704322" cy="1625601"/>
          </a:xfrm>
          <a:prstGeom prst="rect">
            <a:avLst/>
          </a:prstGeom>
        </p:spPr>
        <p:txBody>
          <a:bodyPr/>
          <a:lstStyle>
            <a:lvl1pPr defTabSz="1157427">
              <a:defRPr sz="4600">
                <a:solidFill>
                  <a:srgbClr val="FFFFFF"/>
                </a:solidFill>
                <a:effectLst>
                  <a:outerShdw sx="100000" sy="100000" kx="0" ky="0" algn="b" rotWithShape="0" blurRad="38100" dist="33909" dir="2700000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pPr/>
            <a:r>
              <a:t>Wymogi skutecznego zasiedzenia prawa własności w prawie justyniańskim</a:t>
            </a:r>
          </a:p>
        </p:txBody>
      </p:sp>
      <p:grpSp>
        <p:nvGrpSpPr>
          <p:cNvPr id="328" name="Group 328"/>
          <p:cNvGrpSpPr/>
          <p:nvPr/>
        </p:nvGrpSpPr>
        <p:grpSpPr>
          <a:xfrm>
            <a:off x="275415" y="1864078"/>
            <a:ext cx="12618478" cy="7426474"/>
            <a:chOff x="-124649" y="-1"/>
            <a:chExt cx="12618476" cy="7426472"/>
          </a:xfrm>
        </p:grpSpPr>
        <p:grpSp>
          <p:nvGrpSpPr>
            <p:cNvPr id="315" name="Group 315"/>
            <p:cNvGrpSpPr/>
            <p:nvPr/>
          </p:nvGrpSpPr>
          <p:grpSpPr>
            <a:xfrm>
              <a:off x="-1" y="-2"/>
              <a:ext cx="12493829" cy="885594"/>
              <a:chOff x="0" y="0"/>
              <a:chExt cx="12493827" cy="885593"/>
            </a:xfrm>
          </p:grpSpPr>
          <p:sp>
            <p:nvSpPr>
              <p:cNvPr id="313" name="Shape 313"/>
              <p:cNvSpPr/>
              <p:nvPr/>
            </p:nvSpPr>
            <p:spPr>
              <a:xfrm>
                <a:off x="0" y="0"/>
                <a:ext cx="12493828" cy="885594"/>
              </a:xfrm>
              <a:prstGeom prst="roundRect">
                <a:avLst>
                  <a:gd name="adj" fmla="val 7500"/>
                </a:avLst>
              </a:prstGeom>
              <a:solidFill>
                <a:srgbClr val="4F81BD"/>
              </a:solidFill>
              <a:ln w="25400" cap="flat">
                <a:solidFill>
                  <a:srgbClr val="4F81BD"/>
                </a:solidFill>
                <a:prstDash val="solid"/>
                <a:round/>
                <a:tailEnd type="triangle" w="med" len="med"/>
              </a:ln>
              <a:effectLst/>
            </p:spPr>
            <p:txBody>
              <a:bodyPr wrap="square" lIns="65022" tIns="65022" rIns="65022" bIns="65022" numCol="1" anchor="t">
                <a:noAutofit/>
              </a:bodyPr>
              <a:lstStyle/>
              <a:p>
                <a:pPr algn="l" defTabSz="1300480">
                  <a:defRPr sz="14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  <p:sp>
            <p:nvSpPr>
              <p:cNvPr id="314" name="Shape 314"/>
              <p:cNvSpPr/>
              <p:nvPr/>
            </p:nvSpPr>
            <p:spPr>
              <a:xfrm>
                <a:off x="19433" y="19433"/>
                <a:ext cx="12454961" cy="83682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65022" tIns="65022" rIns="65022" bIns="65022" numCol="1" anchor="t">
                <a:noAutofit/>
              </a:bodyPr>
              <a:lstStyle/>
              <a:p>
                <a:pPr algn="l" defTabSz="1300480">
                  <a:defRPr b="1" sz="28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defRPr>
                </a:pPr>
                <a:r>
                  <a:t>Res habilis</a:t>
                </a:r>
              </a:p>
              <a:p>
                <a:pPr marL="177917" indent="-177917" algn="l" defTabSz="1300480">
                  <a:buSzPct val="100000"/>
                  <a:buChar char="•"/>
                  <a:defRPr sz="18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defRPr>
                </a:pPr>
                <a:r>
                  <a:t>Nie należały do nich rzeczy wyjęte z obiegu, rzeczy skradzione, nabyte siłą lub należące do Państwa</a:t>
                </a:r>
              </a:p>
            </p:txBody>
          </p:sp>
        </p:grpSp>
        <p:grpSp>
          <p:nvGrpSpPr>
            <p:cNvPr id="318" name="Group 318"/>
            <p:cNvGrpSpPr/>
            <p:nvPr/>
          </p:nvGrpSpPr>
          <p:grpSpPr>
            <a:xfrm>
              <a:off x="-1" y="1635219"/>
              <a:ext cx="12493829" cy="885594"/>
              <a:chOff x="0" y="0"/>
              <a:chExt cx="12493827" cy="885593"/>
            </a:xfrm>
          </p:grpSpPr>
          <p:sp>
            <p:nvSpPr>
              <p:cNvPr id="316" name="Shape 316"/>
              <p:cNvSpPr/>
              <p:nvPr/>
            </p:nvSpPr>
            <p:spPr>
              <a:xfrm>
                <a:off x="0" y="0"/>
                <a:ext cx="12493828" cy="885594"/>
              </a:xfrm>
              <a:prstGeom prst="roundRect">
                <a:avLst>
                  <a:gd name="adj" fmla="val 7500"/>
                </a:avLst>
              </a:prstGeom>
              <a:solidFill>
                <a:srgbClr val="4F81BD"/>
              </a:solidFill>
              <a:ln w="25400" cap="flat">
                <a:solidFill>
                  <a:srgbClr val="4F81BD"/>
                </a:solidFill>
                <a:prstDash val="solid"/>
                <a:round/>
                <a:tailEnd type="triangle" w="med" len="med"/>
              </a:ln>
              <a:effectLst/>
            </p:spPr>
            <p:txBody>
              <a:bodyPr wrap="square" lIns="65022" tIns="65022" rIns="65022" bIns="65022" numCol="1" anchor="t">
                <a:noAutofit/>
              </a:bodyPr>
              <a:lstStyle/>
              <a:p>
                <a:pPr algn="l" defTabSz="1300480">
                  <a:defRPr sz="14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  <p:sp>
            <p:nvSpPr>
              <p:cNvPr id="317" name="Shape 317"/>
              <p:cNvSpPr/>
              <p:nvPr/>
            </p:nvSpPr>
            <p:spPr>
              <a:xfrm>
                <a:off x="19433" y="19433"/>
                <a:ext cx="12454961" cy="774595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65022" tIns="65022" rIns="65022" bIns="65022" numCol="1" anchor="t">
                <a:noAutofit/>
              </a:bodyPr>
              <a:lstStyle/>
              <a:p>
                <a:pPr algn="l" defTabSz="1300480">
                  <a:defRPr b="1" sz="28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defRPr>
                </a:pPr>
                <a:r>
                  <a:t>Titulus </a:t>
                </a:r>
              </a:p>
              <a:p>
                <a:pPr marL="177917" indent="-177917" algn="l" defTabSz="1300480">
                  <a:buSzPct val="100000"/>
                  <a:buChar char="•"/>
                  <a:defRPr sz="15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defRPr>
                </a:pPr>
                <a:r>
                  <a:t>Inaczej słuszna i prawdziwa podstawa prawna (nabycie w wyniku kupna, w drodze dziedziczenia, jako majątek posagowy etc)</a:t>
                </a:r>
              </a:p>
            </p:txBody>
          </p:sp>
        </p:grpSp>
        <p:grpSp>
          <p:nvGrpSpPr>
            <p:cNvPr id="321" name="Group 321"/>
            <p:cNvGrpSpPr/>
            <p:nvPr/>
          </p:nvGrpSpPr>
          <p:grpSpPr>
            <a:xfrm>
              <a:off x="-124650" y="3195362"/>
              <a:ext cx="12616076" cy="894260"/>
              <a:chOff x="0" y="0"/>
              <a:chExt cx="12616074" cy="894258"/>
            </a:xfrm>
          </p:grpSpPr>
          <p:sp>
            <p:nvSpPr>
              <p:cNvPr id="319" name="Shape 319"/>
              <p:cNvSpPr/>
              <p:nvPr/>
            </p:nvSpPr>
            <p:spPr>
              <a:xfrm>
                <a:off x="0" y="0"/>
                <a:ext cx="12616076" cy="894259"/>
              </a:xfrm>
              <a:prstGeom prst="roundRect">
                <a:avLst>
                  <a:gd name="adj" fmla="val 7500"/>
                </a:avLst>
              </a:prstGeom>
              <a:solidFill>
                <a:srgbClr val="4F81BD"/>
              </a:solidFill>
              <a:ln w="25400" cap="flat">
                <a:solidFill>
                  <a:srgbClr val="4F81BD"/>
                </a:solidFill>
                <a:prstDash val="solid"/>
                <a:round/>
                <a:tailEnd type="triangle" w="med" len="med"/>
              </a:ln>
              <a:effectLst/>
            </p:spPr>
            <p:txBody>
              <a:bodyPr wrap="square" lIns="65022" tIns="65022" rIns="65022" bIns="65022" numCol="1" anchor="t">
                <a:noAutofit/>
              </a:bodyPr>
              <a:lstStyle/>
              <a:p>
                <a:pPr algn="l" defTabSz="1300480">
                  <a:defRPr sz="14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  <p:sp>
            <p:nvSpPr>
              <p:cNvPr id="320" name="Shape 320"/>
              <p:cNvSpPr/>
              <p:nvPr/>
            </p:nvSpPr>
            <p:spPr>
              <a:xfrm>
                <a:off x="19623" y="19623"/>
                <a:ext cx="12576828" cy="782175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65022" tIns="65022" rIns="65022" bIns="65022" numCol="1" anchor="t">
                <a:noAutofit/>
              </a:bodyPr>
              <a:lstStyle/>
              <a:p>
                <a:pPr algn="l" defTabSz="1300480">
                  <a:defRPr b="1" sz="28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defRPr>
                </a:pPr>
                <a:r>
                  <a:t>Bona Fides</a:t>
                </a:r>
              </a:p>
              <a:p>
                <a:pPr marL="177917" indent="-177917" algn="l" defTabSz="1300480">
                  <a:buSzPct val="100000"/>
                  <a:buChar char="•"/>
                  <a:defRPr sz="125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defRPr>
                </a:pPr>
                <a:r>
                  <a:t>Element subiektywny (przeświadczenie, iż posiadanie nie narusza niczyich praw), oceniane na chwilę nabycia posiadania, kwestia usprawiedliwionego błędu, późniejsza  zła wiara nie szkodzi</a:t>
                </a:r>
              </a:p>
            </p:txBody>
          </p:sp>
        </p:grpSp>
        <p:grpSp>
          <p:nvGrpSpPr>
            <p:cNvPr id="324" name="Group 324"/>
            <p:cNvGrpSpPr/>
            <p:nvPr/>
          </p:nvGrpSpPr>
          <p:grpSpPr>
            <a:xfrm>
              <a:off x="-1" y="4905658"/>
              <a:ext cx="12493829" cy="885594"/>
              <a:chOff x="0" y="0"/>
              <a:chExt cx="12493827" cy="885593"/>
            </a:xfrm>
          </p:grpSpPr>
          <p:sp>
            <p:nvSpPr>
              <p:cNvPr id="322" name="Shape 322"/>
              <p:cNvSpPr/>
              <p:nvPr/>
            </p:nvSpPr>
            <p:spPr>
              <a:xfrm>
                <a:off x="0" y="0"/>
                <a:ext cx="12493828" cy="885594"/>
              </a:xfrm>
              <a:prstGeom prst="roundRect">
                <a:avLst>
                  <a:gd name="adj" fmla="val 7500"/>
                </a:avLst>
              </a:prstGeom>
              <a:solidFill>
                <a:srgbClr val="4F81BD"/>
              </a:solidFill>
              <a:ln w="25400" cap="flat">
                <a:solidFill>
                  <a:srgbClr val="4F81BD"/>
                </a:solidFill>
                <a:prstDash val="solid"/>
                <a:round/>
                <a:tailEnd type="triangle" w="med" len="med"/>
              </a:ln>
              <a:effectLst/>
            </p:spPr>
            <p:txBody>
              <a:bodyPr wrap="square" lIns="65022" tIns="65022" rIns="65022" bIns="65022" numCol="1" anchor="t">
                <a:noAutofit/>
              </a:bodyPr>
              <a:lstStyle/>
              <a:p>
                <a:pPr algn="l" defTabSz="1300480">
                  <a:defRPr sz="14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  <p:sp>
            <p:nvSpPr>
              <p:cNvPr id="323" name="Shape 323"/>
              <p:cNvSpPr/>
              <p:nvPr/>
            </p:nvSpPr>
            <p:spPr>
              <a:xfrm>
                <a:off x="19433" y="19433"/>
                <a:ext cx="12454961" cy="774595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65022" tIns="65022" rIns="65022" bIns="65022" numCol="1" anchor="t">
                <a:noAutofit/>
              </a:bodyPr>
              <a:lstStyle/>
              <a:p>
                <a:pPr algn="l" defTabSz="1300480">
                  <a:defRPr b="1" sz="28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defRPr>
                </a:pPr>
                <a:r>
                  <a:t>Possesio</a:t>
                </a:r>
              </a:p>
              <a:p>
                <a:pPr marL="177917" indent="-177917" algn="l" defTabSz="1300480">
                  <a:buSzPct val="100000"/>
                  <a:buChar char="•"/>
                  <a:defRPr sz="16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defRPr>
                </a:pPr>
                <a:r>
                  <a:t>Nieprzerwane posiadania sprawowane we własnym imieniu (suo nomine)</a:t>
                </a:r>
              </a:p>
            </p:txBody>
          </p:sp>
        </p:grpSp>
        <p:grpSp>
          <p:nvGrpSpPr>
            <p:cNvPr id="327" name="Group 327"/>
            <p:cNvGrpSpPr/>
            <p:nvPr/>
          </p:nvGrpSpPr>
          <p:grpSpPr>
            <a:xfrm>
              <a:off x="-1" y="6540877"/>
              <a:ext cx="12493829" cy="885594"/>
              <a:chOff x="0" y="0"/>
              <a:chExt cx="12493827" cy="885593"/>
            </a:xfrm>
          </p:grpSpPr>
          <p:sp>
            <p:nvSpPr>
              <p:cNvPr id="325" name="Shape 325"/>
              <p:cNvSpPr/>
              <p:nvPr/>
            </p:nvSpPr>
            <p:spPr>
              <a:xfrm>
                <a:off x="0" y="0"/>
                <a:ext cx="12493828" cy="885594"/>
              </a:xfrm>
              <a:prstGeom prst="roundRect">
                <a:avLst>
                  <a:gd name="adj" fmla="val 7500"/>
                </a:avLst>
              </a:prstGeom>
              <a:solidFill>
                <a:srgbClr val="4F81BD"/>
              </a:solidFill>
              <a:ln w="25400" cap="flat">
                <a:solidFill>
                  <a:srgbClr val="4F81BD"/>
                </a:solidFill>
                <a:prstDash val="solid"/>
                <a:round/>
                <a:tailEnd type="triangle" w="med" len="med"/>
              </a:ln>
              <a:effectLst/>
            </p:spPr>
            <p:txBody>
              <a:bodyPr wrap="square" lIns="65022" tIns="65022" rIns="65022" bIns="65022" numCol="1" anchor="t">
                <a:noAutofit/>
              </a:bodyPr>
              <a:lstStyle/>
              <a:p>
                <a:pPr algn="l" defTabSz="1300480">
                  <a:defRPr sz="14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  <p:sp>
            <p:nvSpPr>
              <p:cNvPr id="326" name="Shape 326"/>
              <p:cNvSpPr/>
              <p:nvPr/>
            </p:nvSpPr>
            <p:spPr>
              <a:xfrm>
                <a:off x="19433" y="19433"/>
                <a:ext cx="12454961" cy="774595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65022" tIns="65022" rIns="65022" bIns="65022" numCol="1" anchor="t">
                <a:noAutofit/>
              </a:bodyPr>
              <a:lstStyle/>
              <a:p>
                <a:pPr algn="l" defTabSz="1300480">
                  <a:defRPr b="1" sz="28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defRPr>
                </a:pPr>
                <a:r>
                  <a:t>Tempus</a:t>
                </a:r>
              </a:p>
              <a:p>
                <a:pPr marL="177917" indent="-177917" algn="l" defTabSz="1300480">
                  <a:buSzPct val="100000"/>
                  <a:buChar char="•"/>
                  <a:defRPr sz="16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defRPr>
                </a:pPr>
                <a:r>
                  <a:t>3 lata dla ruchomości / 10 lat dla nieruchomości</a:t>
                </a:r>
              </a:p>
            </p:txBody>
          </p:sp>
        </p:grpSp>
      </p:grpSp>
    </p:spTree>
  </p:cSld>
  <p:clrMapOvr>
    <a:masterClrMapping/>
  </p:clrMapOvr>
  <p:transition xmlns:p14="http://schemas.microsoft.com/office/powerpoint/2010/main" spd="med" advClick="1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" name="Shape 330"/>
          <p:cNvSpPr/>
          <p:nvPr>
            <p:ph type="title"/>
          </p:nvPr>
        </p:nvSpPr>
        <p:spPr>
          <a:xfrm>
            <a:off x="767361" y="-1"/>
            <a:ext cx="11704322" cy="162560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Zawłaszczenie (occupatio)</a:t>
            </a:r>
          </a:p>
        </p:txBody>
      </p:sp>
      <p:sp>
        <p:nvSpPr>
          <p:cNvPr id="331" name="Shape 331"/>
          <p:cNvSpPr/>
          <p:nvPr>
            <p:ph type="body" idx="1"/>
          </p:nvPr>
        </p:nvSpPr>
        <p:spPr>
          <a:xfrm>
            <a:off x="650239" y="1292400"/>
            <a:ext cx="11704322" cy="8090503"/>
          </a:xfrm>
          <a:prstGeom prst="rect">
            <a:avLst/>
          </a:prstGeom>
        </p:spPr>
        <p:txBody>
          <a:bodyPr/>
          <a:lstStyle/>
          <a:p>
            <a:pPr marL="471487" indent="-471487" algn="just">
              <a:buFont typeface="Wingdings"/>
              <a:buChar char="✓"/>
              <a:defRPr sz="35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Najstarszy i najbardziej naturalny sposób nabycia własności;</a:t>
            </a:r>
          </a:p>
          <a:p>
            <a:pPr marL="471487" indent="-471487" algn="just">
              <a:buFont typeface="Wingdings"/>
              <a:buChar char="✓"/>
              <a:defRPr sz="35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471487" indent="-471487" algn="just">
              <a:buFont typeface="Wingdings"/>
              <a:buChar char="✓"/>
              <a:defRPr sz="35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Kategorie przedmiotów, których własność można nabyć w drodze zawłaszczenia:</a:t>
            </a:r>
          </a:p>
          <a:p>
            <a:pPr marL="471487" indent="-471487" algn="just">
              <a:buFont typeface="Wingdings"/>
              <a:buChar char="✓"/>
              <a:defRPr sz="35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707231" indent="-707231" algn="just">
              <a:buFontTx/>
              <a:buAutoNum type="alphaLcPeriod" startAt="1"/>
              <a:defRPr sz="35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Rzeczy, które można zawłaszczyć w powietrzu, na ziemi i na morze</a:t>
            </a:r>
          </a:p>
          <a:p>
            <a:pPr marL="707231" indent="-707231" algn="just">
              <a:buFontTx/>
              <a:buAutoNum type="alphaLcPeriod" startAt="1"/>
              <a:defRPr sz="35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Rzeczy należące do nieprzyjaciela</a:t>
            </a:r>
          </a:p>
          <a:p>
            <a:pPr marL="707231" indent="-707231" algn="just">
              <a:buFontTx/>
              <a:buAutoNum type="alphaLcPeriod" startAt="1"/>
              <a:defRPr sz="35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Wyspa powstała na morzu</a:t>
            </a:r>
          </a:p>
          <a:p>
            <a:pPr marL="707231" indent="-707231" algn="just">
              <a:buFontTx/>
              <a:buAutoNum type="alphaLcPeriod" startAt="1"/>
              <a:defRPr sz="35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Rzeczy porzucone</a:t>
            </a:r>
          </a:p>
          <a:p>
            <a:pPr marL="707231" indent="-707231" algn="just">
              <a:buFontTx/>
              <a:buAutoNum type="alphaLcPeriod" startAt="1"/>
              <a:defRPr sz="35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707231" indent="-707231" algn="just">
              <a:buFontTx/>
              <a:buAutoNum type="alphaLcPeriod" startAt="6"/>
              <a:defRPr sz="35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Rzeczy wyrzucone w trakcie sztormu; pieniądze rzucone w tłum wyborczy; rzeczy zagubione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" name="Shape 333"/>
          <p:cNvSpPr/>
          <p:nvPr/>
        </p:nvSpPr>
        <p:spPr>
          <a:xfrm>
            <a:off x="1623125" y="473110"/>
            <a:ext cx="10020376" cy="10961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defTabSz="1300480">
              <a:defRPr sz="6900">
                <a:ln w="13469">
                  <a:solidFill>
                    <a:srgbClr val="4579B8"/>
                  </a:solidFill>
                </a:ln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Specificatio - przetworzenie</a:t>
            </a:r>
          </a:p>
        </p:txBody>
      </p:sp>
      <p:sp>
        <p:nvSpPr>
          <p:cNvPr id="334" name="Shape 334"/>
          <p:cNvSpPr/>
          <p:nvPr/>
        </p:nvSpPr>
        <p:spPr>
          <a:xfrm>
            <a:off x="3635022" y="4876800"/>
            <a:ext cx="5120641" cy="15016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5022" tIns="65022" rIns="65022" bIns="65022">
            <a:spAutoFit/>
          </a:bodyPr>
          <a:lstStyle>
            <a:lvl1pPr defTabSz="1300480">
              <a:defRPr sz="3800">
                <a:solidFill>
                  <a:srgbClr val="FFFFFF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</a:lstStyle>
          <a:p>
            <a:pPr/>
            <a:r>
              <a:t>PRZETWORZONY PRZEDMIOT</a:t>
            </a:r>
          </a:p>
        </p:txBody>
      </p:sp>
      <p:sp>
        <p:nvSpPr>
          <p:cNvPr id="335" name="Shape 335"/>
          <p:cNvSpPr/>
          <p:nvPr/>
        </p:nvSpPr>
        <p:spPr>
          <a:xfrm rot="8628457">
            <a:off x="3050258" y="6561102"/>
            <a:ext cx="1740748" cy="589281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4F81BD"/>
          </a:solidFill>
          <a:ln w="25400">
            <a:solidFill>
              <a:srgbClr val="3A5E8A"/>
            </a:solidFill>
          </a:ln>
        </p:spPr>
        <p:txBody>
          <a:bodyPr lIns="65022" tIns="65022" rIns="65022" bIns="65022" anchor="ctr"/>
          <a:lstStyle/>
          <a:p>
            <a:pPr defTabSz="1300480">
              <a:defRPr sz="24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336" name="Shape 336"/>
          <p:cNvSpPr/>
          <p:nvPr/>
        </p:nvSpPr>
        <p:spPr>
          <a:xfrm rot="2137791">
            <a:off x="7410026" y="6497884"/>
            <a:ext cx="1740749" cy="589282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4F81BD"/>
          </a:solidFill>
          <a:ln w="25400">
            <a:solidFill>
              <a:srgbClr val="3A5E8A"/>
            </a:solidFill>
          </a:ln>
        </p:spPr>
        <p:txBody>
          <a:bodyPr lIns="65022" tIns="65022" rIns="65022" bIns="65022" anchor="ctr"/>
          <a:lstStyle/>
          <a:p>
            <a:pPr defTabSz="1300480">
              <a:defRPr sz="24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337" name="Shape 337"/>
          <p:cNvSpPr/>
          <p:nvPr/>
        </p:nvSpPr>
        <p:spPr>
          <a:xfrm>
            <a:off x="1176301" y="7538719"/>
            <a:ext cx="3994011" cy="7142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5022" tIns="65022" rIns="65022" bIns="65022">
            <a:spAutoFit/>
          </a:bodyPr>
          <a:lstStyle>
            <a:lvl1pPr algn="l" defTabSz="1300480">
              <a:defRPr b="1" sz="3800">
                <a:solidFill>
                  <a:srgbClr val="FFFFFF"/>
                </a:solidFill>
                <a:effectLst>
                  <a:outerShdw sx="100000" sy="100000" kx="0" ky="0" algn="b" rotWithShape="0" blurRad="38100" dist="38100" dir="2700000">
                    <a:srgbClr val="000000">
                      <a:alpha val="43137"/>
                    </a:srgbClr>
                  </a:outerShdw>
                </a:effectLst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/>
            <a:r>
              <a:t>MATERIAŁ</a:t>
            </a:r>
          </a:p>
        </p:txBody>
      </p:sp>
      <p:sp>
        <p:nvSpPr>
          <p:cNvPr id="338" name="Shape 338"/>
          <p:cNvSpPr/>
          <p:nvPr/>
        </p:nvSpPr>
        <p:spPr>
          <a:xfrm>
            <a:off x="7424102" y="7539494"/>
            <a:ext cx="3994011" cy="14000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5022" tIns="65022" rIns="65022" bIns="65022">
            <a:spAutoFit/>
          </a:bodyPr>
          <a:lstStyle/>
          <a:p>
            <a:pPr algn="l" defTabSz="1300480">
              <a:defRPr b="1" sz="3800">
                <a:solidFill>
                  <a:srgbClr val="FFFFFF"/>
                </a:solidFill>
                <a:effectLst>
                  <a:outerShdw sx="100000" sy="100000" kx="0" ky="0" algn="b" rotWithShape="0" blurRad="38100" dist="38100" dir="2700000">
                    <a:srgbClr val="000000">
                      <a:alpha val="43137"/>
                    </a:srgbClr>
                  </a:outerShdw>
                </a:effectLst>
                <a:latin typeface="Calibri"/>
                <a:ea typeface="Calibri"/>
                <a:cs typeface="Calibri"/>
                <a:sym typeface="Calibri"/>
              </a:defRPr>
            </a:pPr>
            <a:r>
              <a:t>PRACA TWÓRCZA</a:t>
            </a:r>
            <a:br/>
            <a:r>
              <a:rPr sz="2200"/>
              <a:t>(BEZ POROZUMIENIA Z WŁAŚCICIELEM MATERIAŁU)</a:t>
            </a:r>
          </a:p>
        </p:txBody>
      </p:sp>
      <p:sp>
        <p:nvSpPr>
          <p:cNvPr id="339" name="Shape 339"/>
          <p:cNvSpPr/>
          <p:nvPr/>
        </p:nvSpPr>
        <p:spPr>
          <a:xfrm>
            <a:off x="255306" y="2111691"/>
            <a:ext cx="12289369" cy="22442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5022" tIns="65022" rIns="65022" bIns="65022">
            <a:spAutoFit/>
          </a:bodyPr>
          <a:lstStyle>
            <a:lvl1pPr algn="just" defTabSz="1300480">
              <a:defRPr>
                <a:ln w="25497">
                  <a:solidFill>
                    <a:srgbClr val="FFFFFF"/>
                  </a:solidFill>
                </a:ln>
                <a:solidFill>
                  <a:srgbClr val="FFFFFF"/>
                </a:solidFill>
                <a:effectLst>
                  <a:outerShdw sx="100000" sy="100000" kx="0" ky="0" algn="b" rotWithShape="0" blurRad="63500" dist="0" dir="3600000">
                    <a:srgbClr val="000000">
                      <a:alpha val="70000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SPECIFICATIO to sposób nabywania własności w skutek gruntowego przetworzenia cudzej rzeczy i wytworzenia w ten sposób nowego przedmiotu (nova species; stąd od glosatorów nazwa specificatio)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Shape 159"/>
          <p:cNvSpPr/>
          <p:nvPr>
            <p:ph type="title"/>
          </p:nvPr>
        </p:nvSpPr>
        <p:spPr>
          <a:xfrm>
            <a:off x="609599" y="390596"/>
            <a:ext cx="11744962" cy="422206"/>
          </a:xfrm>
          <a:prstGeom prst="rect">
            <a:avLst/>
          </a:prstGeom>
        </p:spPr>
        <p:txBody>
          <a:bodyPr/>
          <a:lstStyle>
            <a:lvl1pPr defTabSz="598219">
              <a:defRPr b="1" sz="1600">
                <a:solidFill>
                  <a:srgbClr val="FF9900"/>
                </a:solidFill>
              </a:defRPr>
            </a:lvl1pPr>
          </a:lstStyle>
          <a:p>
            <a:pPr/>
            <a:r>
              <a:t> </a:t>
            </a:r>
          </a:p>
        </p:txBody>
      </p:sp>
      <p:sp>
        <p:nvSpPr>
          <p:cNvPr id="160" name="Shape 160"/>
          <p:cNvSpPr/>
          <p:nvPr>
            <p:ph type="body" idx="1"/>
          </p:nvPr>
        </p:nvSpPr>
        <p:spPr>
          <a:xfrm>
            <a:off x="562539" y="1189988"/>
            <a:ext cx="11846560" cy="7988092"/>
          </a:xfrm>
          <a:prstGeom prst="rect">
            <a:avLst/>
          </a:prstGeom>
        </p:spPr>
        <p:txBody>
          <a:bodyPr/>
          <a:lstStyle/>
          <a:p>
            <a:pPr marL="731519" indent="-731519" algn="ctr">
              <a:spcBef>
                <a:spcPts val="2400"/>
              </a:spcBef>
              <a:buSzTx/>
              <a:buNone/>
              <a:defRPr sz="4000">
                <a:solidFill>
                  <a:srgbClr val="FFFFFF"/>
                </a:solidFill>
                <a:effectLst>
                  <a:outerShdw sx="100000" sy="100000" kx="0" ky="0" algn="b" rotWithShape="0" blurRad="38100" dist="38100" dir="2700000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Prawo własności a posiadanie: ochrona prawna</a:t>
            </a:r>
          </a:p>
          <a:p>
            <a:pPr marL="709448" indent="-709448" algn="just">
              <a:spcBef>
                <a:spcPts val="2400"/>
              </a:spcBef>
              <a:buFont typeface="Wingdings"/>
              <a:buChar char="➢"/>
              <a:defRPr sz="4000">
                <a:solidFill>
                  <a:srgbClr val="FFFFFF"/>
                </a:solidFill>
                <a:effectLst>
                  <a:outerShdw sx="100000" sy="100000" kx="0" ky="0" algn="b" rotWithShape="0" blurRad="38100" dist="38100" dir="2700000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Ochrona petytoryjna, przy pomocy </a:t>
            </a:r>
            <a:r>
              <a:rPr i="1"/>
              <a:t>actiones in rem (</a:t>
            </a:r>
            <a:r>
              <a:t>ochrona posesoryjna – interdykty)</a:t>
            </a:r>
            <a:endParaRPr i="1"/>
          </a:p>
          <a:p>
            <a:pPr marL="709448" indent="-709448" algn="just">
              <a:spcBef>
                <a:spcPts val="2400"/>
              </a:spcBef>
              <a:buFont typeface="Wingdings"/>
              <a:buChar char="➢"/>
              <a:defRPr i="1" sz="4000">
                <a:solidFill>
                  <a:srgbClr val="FFFFFF"/>
                </a:solidFill>
                <a:effectLst>
                  <a:outerShdw sx="100000" sy="100000" kx="0" ky="0" algn="b" rotWithShape="0" blurRad="38100" dist="38100" dir="2700000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Actiones in rem </a:t>
            </a:r>
            <a:r>
              <a:rPr i="0"/>
              <a:t>były skuteczne </a:t>
            </a:r>
            <a:r>
              <a:t>erga omnes</a:t>
            </a:r>
            <a:r>
              <a:rPr i="0"/>
              <a:t>, czyli także wobec osób, z którymi właściciela nie łączył uprzednio żaden stosunek prawny.</a:t>
            </a:r>
          </a:p>
          <a:p>
            <a:pPr marL="709448" indent="-709448" algn="just">
              <a:spcBef>
                <a:spcPts val="2400"/>
              </a:spcBef>
              <a:buFont typeface="Wingdings"/>
              <a:buChar char="➢"/>
              <a:defRPr sz="4000">
                <a:solidFill>
                  <a:srgbClr val="FFFFFF"/>
                </a:solidFill>
                <a:effectLst>
                  <a:outerShdw sx="100000" sy="100000" kx="0" ky="0" algn="b" rotWithShape="0" blurRad="38100" dist="38100" dir="2700000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Prawo własności jako forma „ochrony posiadania” w sytuacji jego utraty </a:t>
            </a:r>
          </a:p>
          <a:p>
            <a:pPr marL="709448" indent="-709448" algn="just">
              <a:spcBef>
                <a:spcPts val="2400"/>
              </a:spcBef>
              <a:buFont typeface="Wingdings"/>
              <a:buChar char="➢"/>
              <a:defRPr sz="4000">
                <a:solidFill>
                  <a:srgbClr val="FFFFFF"/>
                </a:solidFill>
                <a:effectLst>
                  <a:outerShdw sx="100000" sy="100000" kx="0" ky="0" algn="b" rotWithShape="0" blurRad="38100" dist="38100" dir="2700000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Zatarcie się eleganckiej dystynkcji w prawie wulgarnym (IV/V w. n.e.)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1" name="Shape 341"/>
          <p:cNvSpPr/>
          <p:nvPr>
            <p:ph type="title"/>
          </p:nvPr>
        </p:nvSpPr>
        <p:spPr>
          <a:xfrm>
            <a:off x="562540" y="-1"/>
            <a:ext cx="11704322" cy="1625601"/>
          </a:xfrm>
          <a:prstGeom prst="rect">
            <a:avLst/>
          </a:prstGeom>
        </p:spPr>
        <p:txBody>
          <a:bodyPr/>
          <a:lstStyle>
            <a:lvl1pPr>
              <a:defRPr sz="54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Poglądy doktryny prawa rzymskiego</a:t>
            </a:r>
          </a:p>
        </p:txBody>
      </p:sp>
      <p:sp>
        <p:nvSpPr>
          <p:cNvPr id="342" name="Shape 342"/>
          <p:cNvSpPr/>
          <p:nvPr/>
        </p:nvSpPr>
        <p:spPr>
          <a:xfrm>
            <a:off x="213603" y="2111691"/>
            <a:ext cx="12820980" cy="17859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5022" tIns="65022" rIns="65022" bIns="65022">
            <a:spAutoFit/>
          </a:bodyPr>
          <a:lstStyle>
            <a:lvl1pPr algn="just" defTabSz="1300480">
              <a:defRPr sz="3800">
                <a:ln w="21867">
                  <a:solidFill>
                    <a:srgbClr val="FFFFFF"/>
                  </a:solidFill>
                </a:ln>
                <a:solidFill>
                  <a:srgbClr val="FFFFFF"/>
                </a:solidFill>
                <a:effectLst>
                  <a:outerShdw sx="100000" sy="100000" kx="0" ky="0" algn="b" rotWithShape="0" blurRad="63500" dist="0" dir="3600000">
                    <a:srgbClr val="000000">
                      <a:alpha val="70000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SABINIANIE – przyjęli założenie, że bez materialnej substancji nie może powstać żadna rzecz – własność przypada więc właścicielowi materiału.</a:t>
            </a:r>
          </a:p>
        </p:txBody>
      </p:sp>
      <p:sp>
        <p:nvSpPr>
          <p:cNvPr id="343" name="Shape 343"/>
          <p:cNvSpPr/>
          <p:nvPr/>
        </p:nvSpPr>
        <p:spPr>
          <a:xfrm>
            <a:off x="375820" y="5696091"/>
            <a:ext cx="12628982" cy="17859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5022" tIns="65022" rIns="65022" bIns="65022">
            <a:spAutoFit/>
          </a:bodyPr>
          <a:lstStyle>
            <a:lvl1pPr algn="just" defTabSz="1300480">
              <a:defRPr sz="3800">
                <a:ln w="21867">
                  <a:solidFill>
                    <a:srgbClr val="FFFFFF"/>
                  </a:solidFill>
                </a:ln>
                <a:solidFill>
                  <a:srgbClr val="FFFFFF"/>
                </a:solidFill>
                <a:effectLst>
                  <a:outerShdw sx="100000" sy="100000" kx="0" ky="0" algn="b" rotWithShape="0" blurRad="63500" dist="0" dir="3600000">
                    <a:srgbClr val="000000">
                      <a:alpha val="70000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 PROKULIANIE – uważali, że przetworzona rzecz zawdzięcza swoją wartość przede wszystkim wytwórcy i jego talentowi, jemu więc przypisywali własność rzeczy przetworzonej.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" name="Shape 345"/>
          <p:cNvSpPr/>
          <p:nvPr>
            <p:ph type="body" idx="1"/>
          </p:nvPr>
        </p:nvSpPr>
        <p:spPr>
          <a:xfrm>
            <a:off x="650239" y="2275840"/>
            <a:ext cx="11704322" cy="6436926"/>
          </a:xfrm>
          <a:prstGeom prst="rect">
            <a:avLst/>
          </a:prstGeom>
        </p:spPr>
        <p:txBody>
          <a:bodyPr/>
          <a:lstStyle/>
          <a:p>
            <a:pPr marL="465364" indent="-465364" algn="just">
              <a:spcBef>
                <a:spcPts val="800"/>
              </a:spcBef>
              <a:defRPr sz="3800">
                <a:ln w="24991">
                  <a:solidFill>
                    <a:srgbClr val="FFFFFF"/>
                  </a:solidFill>
                </a:ln>
                <a:solidFill>
                  <a:srgbClr val="FFFFFF"/>
                </a:solidFill>
                <a:effectLst>
                  <a:outerShdw sx="100000" sy="100000" kx="0" ky="0" algn="b" rotWithShape="0" blurRad="63500" dist="0" dir="3600000">
                    <a:srgbClr val="000000">
                      <a:alpha val="70000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Jeśli nową rzecz można było przywrócić do stanu pierwotnego, własność nabywał właściciel dawnego materiału.</a:t>
            </a:r>
          </a:p>
          <a:p>
            <a:pPr marL="465364" indent="-465364" algn="just">
              <a:spcBef>
                <a:spcPts val="800"/>
              </a:spcBef>
              <a:defRPr sz="3800">
                <a:ln w="24991">
                  <a:solidFill>
                    <a:srgbClr val="FFFFFF"/>
                  </a:solidFill>
                </a:ln>
                <a:solidFill>
                  <a:srgbClr val="FFFFFF"/>
                </a:solidFill>
                <a:effectLst>
                  <a:outerShdw sx="100000" sy="100000" kx="0" ky="0" algn="b" rotWithShape="0" blurRad="63500" dist="0" dir="3600000">
                    <a:srgbClr val="000000">
                      <a:alpha val="70000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Jeśli rzeczy nie można było przywrócić do stanu pierwotnego własność nabywał przetwórca (tylko w wypadku dobrej wiary – bonae fidei)</a:t>
            </a:r>
          </a:p>
          <a:p>
            <a:pPr marL="465364" indent="-465364" algn="just">
              <a:spcBef>
                <a:spcPts val="800"/>
              </a:spcBef>
              <a:defRPr sz="3800">
                <a:ln w="24991">
                  <a:solidFill>
                    <a:srgbClr val="FFFFFF"/>
                  </a:solidFill>
                </a:ln>
                <a:solidFill>
                  <a:srgbClr val="FFFFFF"/>
                </a:solidFill>
                <a:effectLst>
                  <a:outerShdw sx="100000" sy="100000" kx="0" ky="0" algn="b" rotWithShape="0" blurRad="63500" dist="0" dir="3600000">
                    <a:srgbClr val="000000">
                      <a:alpha val="70000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W obu przypadkach strony mogły dochodzić swoich roszczeń. </a:t>
            </a:r>
          </a:p>
          <a:p>
            <a:pPr marL="465364" indent="-465364" algn="just">
              <a:spcBef>
                <a:spcPts val="800"/>
              </a:spcBef>
              <a:defRPr sz="3800">
                <a:ln w="24991">
                  <a:solidFill>
                    <a:srgbClr val="FFFFFF"/>
                  </a:solidFill>
                </a:ln>
                <a:solidFill>
                  <a:srgbClr val="FFFFFF"/>
                </a:solidFill>
                <a:effectLst>
                  <a:outerShdw sx="100000" sy="100000" kx="0" ky="0" algn="b" rotWithShape="0" blurRad="63500" dist="0" dir="3600000">
                    <a:srgbClr val="000000">
                      <a:alpha val="70000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Rozwiązanie to zostało przyjęte przez Justyniana.</a:t>
            </a:r>
          </a:p>
        </p:txBody>
      </p:sp>
      <p:sp>
        <p:nvSpPr>
          <p:cNvPr id="346" name="Shape 346"/>
          <p:cNvSpPr/>
          <p:nvPr>
            <p:ph type="title"/>
          </p:nvPr>
        </p:nvSpPr>
        <p:spPr>
          <a:xfrm>
            <a:off x="706397" y="700010"/>
            <a:ext cx="11592007" cy="1006774"/>
          </a:xfrm>
          <a:prstGeom prst="rect">
            <a:avLst/>
          </a:prstGeom>
        </p:spPr>
        <p:txBody>
          <a:bodyPr/>
          <a:lstStyle>
            <a:lvl1pPr defTabSz="1196441">
              <a:defRPr b="1" sz="5152">
                <a:ln w="15048">
                  <a:solidFill>
                    <a:srgbClr val="054697"/>
                  </a:solidFill>
                </a:ln>
                <a:solidFill>
                  <a:srgbClr val="F4F1E3"/>
                </a:solidFill>
                <a:effectLst>
                  <a:outerShdw sx="100000" sy="100000" kx="0" ky="0" algn="b" rotWithShape="0" blurRad="35052" dist="18694" dir="1800000">
                    <a:srgbClr val="000000">
                      <a:alpha val="40000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MEDIA SENTENTIA (opinia pośrednia)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" name="Shape 348"/>
          <p:cNvSpPr/>
          <p:nvPr>
            <p:ph type="title"/>
          </p:nvPr>
        </p:nvSpPr>
        <p:spPr>
          <a:xfrm>
            <a:off x="650239" y="390596"/>
            <a:ext cx="11704322" cy="1625602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FFFFFF"/>
                </a:solidFill>
              </a:defRPr>
            </a:lvl1pPr>
          </a:lstStyle>
          <a:p>
            <a:pPr/>
            <a:r>
              <a:t>AKCESJA (accessio)</a:t>
            </a:r>
          </a:p>
        </p:txBody>
      </p:sp>
      <p:sp>
        <p:nvSpPr>
          <p:cNvPr id="349" name="Shape 349"/>
          <p:cNvSpPr/>
          <p:nvPr/>
        </p:nvSpPr>
        <p:spPr>
          <a:xfrm>
            <a:off x="1117609" y="4277115"/>
            <a:ext cx="3274536" cy="8158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defTabSz="1300480">
              <a:defRPr b="1" sz="4400">
                <a:ln w="14493">
                  <a:solidFill>
                    <a:srgbClr val="4579B8"/>
                  </a:solidFill>
                </a:ln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/>
            <a:r>
              <a:t>RUCHOMOŚĆ</a:t>
            </a:r>
          </a:p>
        </p:txBody>
      </p:sp>
      <p:sp>
        <p:nvSpPr>
          <p:cNvPr id="350" name="Shape 350"/>
          <p:cNvSpPr/>
          <p:nvPr/>
        </p:nvSpPr>
        <p:spPr>
          <a:xfrm>
            <a:off x="1120983" y="2930983"/>
            <a:ext cx="4064169" cy="8158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defTabSz="1300480">
              <a:defRPr b="1" sz="4400">
                <a:ln w="14493">
                  <a:solidFill>
                    <a:srgbClr val="4579B8"/>
                  </a:solidFill>
                </a:ln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/>
            <a:r>
              <a:t>NIERUCHOMOŚĆ</a:t>
            </a:r>
          </a:p>
        </p:txBody>
      </p:sp>
      <p:sp>
        <p:nvSpPr>
          <p:cNvPr id="351" name="Shape 351"/>
          <p:cNvSpPr/>
          <p:nvPr/>
        </p:nvSpPr>
        <p:spPr>
          <a:xfrm>
            <a:off x="7168011" y="5491265"/>
            <a:ext cx="3274537" cy="8158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defTabSz="1300480">
              <a:defRPr b="1" sz="4400">
                <a:ln w="14493">
                  <a:solidFill>
                    <a:srgbClr val="4579B8"/>
                  </a:solidFill>
                </a:ln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/>
            <a:r>
              <a:t>RUCHOMOŚĆ</a:t>
            </a:r>
          </a:p>
        </p:txBody>
      </p:sp>
      <p:sp>
        <p:nvSpPr>
          <p:cNvPr id="352" name="Shape 352"/>
          <p:cNvSpPr/>
          <p:nvPr/>
        </p:nvSpPr>
        <p:spPr>
          <a:xfrm>
            <a:off x="7163255" y="2930982"/>
            <a:ext cx="4064169" cy="8158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defTabSz="1300480">
              <a:defRPr b="1" sz="4400">
                <a:ln w="14493">
                  <a:solidFill>
                    <a:srgbClr val="4579B8"/>
                  </a:solidFill>
                </a:ln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/>
            <a:r>
              <a:t>NIERUCHOMOŚĆ</a:t>
            </a:r>
          </a:p>
        </p:txBody>
      </p:sp>
      <p:sp>
        <p:nvSpPr>
          <p:cNvPr id="353" name="Shape 353"/>
          <p:cNvSpPr/>
          <p:nvPr/>
        </p:nvSpPr>
        <p:spPr>
          <a:xfrm>
            <a:off x="7185845" y="4243413"/>
            <a:ext cx="4064169" cy="8158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defTabSz="1300480">
              <a:defRPr b="1" sz="4400">
                <a:ln w="14493">
                  <a:solidFill>
                    <a:srgbClr val="4579B8"/>
                  </a:solidFill>
                </a:ln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/>
            <a:r>
              <a:t>NIERUCHOMOŚĆ</a:t>
            </a:r>
          </a:p>
        </p:txBody>
      </p:sp>
      <p:sp>
        <p:nvSpPr>
          <p:cNvPr id="354" name="Shape 354"/>
          <p:cNvSpPr/>
          <p:nvPr/>
        </p:nvSpPr>
        <p:spPr>
          <a:xfrm>
            <a:off x="1132067" y="5491268"/>
            <a:ext cx="3274537" cy="8158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defTabSz="1300480">
              <a:defRPr b="1" sz="4400">
                <a:ln w="14493">
                  <a:solidFill>
                    <a:srgbClr val="4579B8"/>
                  </a:solidFill>
                </a:ln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/>
            <a:r>
              <a:t>RUCHOMOŚĆ</a:t>
            </a:r>
          </a:p>
        </p:txBody>
      </p:sp>
      <p:sp>
        <p:nvSpPr>
          <p:cNvPr id="355" name="Shape 355"/>
          <p:cNvSpPr/>
          <p:nvPr/>
        </p:nvSpPr>
        <p:spPr>
          <a:xfrm>
            <a:off x="5581226" y="3138311"/>
            <a:ext cx="1228232" cy="415432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4F81BD"/>
          </a:solidFill>
          <a:ln w="25400">
            <a:solidFill>
              <a:srgbClr val="3A5E8A"/>
            </a:solidFill>
          </a:ln>
        </p:spPr>
        <p:txBody>
          <a:bodyPr lIns="65022" tIns="65022" rIns="65022" bIns="65022" anchor="ctr"/>
          <a:lstStyle/>
          <a:p>
            <a:pPr defTabSz="1300480">
              <a:defRPr sz="24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356" name="Shape 356"/>
          <p:cNvSpPr/>
          <p:nvPr/>
        </p:nvSpPr>
        <p:spPr>
          <a:xfrm>
            <a:off x="5170311" y="4454596"/>
            <a:ext cx="1476587" cy="408659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4F81BD"/>
          </a:solidFill>
          <a:ln w="25400">
            <a:solidFill>
              <a:srgbClr val="3A5E8A"/>
            </a:solidFill>
          </a:ln>
        </p:spPr>
        <p:txBody>
          <a:bodyPr lIns="65022" tIns="65022" rIns="65022" bIns="65022" anchor="ctr"/>
          <a:lstStyle/>
          <a:p>
            <a:pPr defTabSz="1300480">
              <a:defRPr sz="24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357" name="Shape 357"/>
          <p:cNvSpPr/>
          <p:nvPr/>
        </p:nvSpPr>
        <p:spPr>
          <a:xfrm>
            <a:off x="5170311" y="5703146"/>
            <a:ext cx="1476587" cy="408661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4F81BD"/>
          </a:solidFill>
          <a:ln w="25400">
            <a:solidFill>
              <a:srgbClr val="3A5E8A"/>
            </a:solidFill>
          </a:ln>
        </p:spPr>
        <p:txBody>
          <a:bodyPr lIns="65022" tIns="65022" rIns="65022" bIns="65022" anchor="ctr"/>
          <a:lstStyle/>
          <a:p>
            <a:pPr defTabSz="1300480">
              <a:defRPr sz="24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358" name="Shape 358"/>
          <p:cNvSpPr/>
          <p:nvPr/>
        </p:nvSpPr>
        <p:spPr>
          <a:xfrm>
            <a:off x="1484240" y="7129850"/>
            <a:ext cx="9914569" cy="15016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5022" tIns="65022" rIns="65022" bIns="65022">
            <a:spAutoFit/>
          </a:bodyPr>
          <a:lstStyle/>
          <a:p>
            <a:pPr algn="l" defTabSz="1300480">
              <a:defRPr sz="4400">
                <a:ln w="25320">
                  <a:solidFill>
                    <a:srgbClr val="FFFFFF"/>
                  </a:solidFill>
                </a:ln>
                <a:solidFill>
                  <a:srgbClr val="FFFFFF"/>
                </a:solidFill>
                <a:effectLst>
                  <a:outerShdw sx="100000" sy="100000" kx="0" ky="0" algn="b" rotWithShape="0" blurRad="63500" dist="0" dir="3600000">
                    <a:srgbClr val="000000">
                      <a:alpha val="70000"/>
                    </a:srgbClr>
                  </a:outerShdw>
                </a:effectLst>
                <a:latin typeface="Calibri"/>
                <a:ea typeface="Calibri"/>
                <a:cs typeface="Calibri"/>
                <a:sym typeface="Calibri"/>
              </a:defRPr>
            </a:pPr>
            <a:r>
              <a:rPr i="1"/>
              <a:t>Accesio cedit principali</a:t>
            </a:r>
            <a:r>
              <a:t> – „Przyrost przypada właścicielowi rzeczy głównej”. 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" name="Shape 360"/>
          <p:cNvSpPr/>
          <p:nvPr>
            <p:ph type="body" idx="1"/>
          </p:nvPr>
        </p:nvSpPr>
        <p:spPr>
          <a:xfrm>
            <a:off x="650239" y="2275840"/>
            <a:ext cx="11704322" cy="6436926"/>
          </a:xfrm>
          <a:prstGeom prst="rect">
            <a:avLst/>
          </a:prstGeom>
        </p:spPr>
        <p:txBody>
          <a:bodyPr/>
          <a:lstStyle/>
          <a:p>
            <a:pPr marL="485775" indent="-485775" algn="just">
              <a:lnSpc>
                <a:spcPct val="80000"/>
              </a:lnSpc>
              <a:spcBef>
                <a:spcPts val="700"/>
              </a:spcBef>
              <a:defRPr sz="3400">
                <a:ln w="26087">
                  <a:solidFill>
                    <a:srgbClr val="FFFFFF"/>
                  </a:solidFill>
                </a:ln>
                <a:solidFill>
                  <a:srgbClr val="FFFFFF"/>
                </a:solidFill>
                <a:effectLst>
                  <a:outerShdw sx="100000" sy="100000" kx="0" ky="0" algn="b" rotWithShape="0" blurRad="63500" dist="0" dir="3600000">
                    <a:srgbClr val="000000">
                      <a:alpha val="70000"/>
                    </a:srgbClr>
                  </a:outerShdw>
                </a:effectLst>
              </a:defRPr>
            </a:pPr>
            <a:r>
              <a:rPr i="1"/>
              <a:t>Alluvio</a:t>
            </a:r>
            <a:r>
              <a:t> (przymulisko) – w przypadku zrośnięcia z brzegiem własność przypada właścicielowi brzegu.</a:t>
            </a:r>
          </a:p>
          <a:p>
            <a:pPr marL="485775" indent="-485775" algn="just">
              <a:lnSpc>
                <a:spcPct val="80000"/>
              </a:lnSpc>
              <a:spcBef>
                <a:spcPts val="700"/>
              </a:spcBef>
              <a:defRPr sz="3400">
                <a:ln w="26087">
                  <a:solidFill>
                    <a:srgbClr val="FFFFFF"/>
                  </a:solidFill>
                </a:ln>
                <a:solidFill>
                  <a:srgbClr val="FFFFFF"/>
                </a:solidFill>
                <a:effectLst>
                  <a:outerShdw sx="100000" sy="100000" kx="0" ky="0" algn="b" rotWithShape="0" blurRad="63500" dist="0" dir="3600000">
                    <a:srgbClr val="000000">
                      <a:alpha val="70000"/>
                    </a:srgbClr>
                  </a:outerShdw>
                </a:effectLst>
              </a:defRPr>
            </a:pPr>
          </a:p>
          <a:p>
            <a:pPr marL="485775" indent="-485775" algn="just">
              <a:lnSpc>
                <a:spcPct val="80000"/>
              </a:lnSpc>
              <a:spcBef>
                <a:spcPts val="700"/>
              </a:spcBef>
              <a:defRPr sz="3400">
                <a:ln w="26087">
                  <a:solidFill>
                    <a:srgbClr val="FFFFFF"/>
                  </a:solidFill>
                </a:ln>
                <a:solidFill>
                  <a:srgbClr val="FFFFFF"/>
                </a:solidFill>
                <a:effectLst>
                  <a:outerShdw sx="100000" sy="100000" kx="0" ky="0" algn="b" rotWithShape="0" blurRad="63500" dist="0" dir="3600000">
                    <a:srgbClr val="000000">
                      <a:alpha val="70000"/>
                    </a:srgbClr>
                  </a:outerShdw>
                </a:effectLst>
              </a:defRPr>
            </a:pPr>
            <a:r>
              <a:rPr i="1"/>
              <a:t>Avulsio</a:t>
            </a:r>
            <a:r>
              <a:t> (oderwisko) – w przypadku stałego zrośnięcia się z gruntem niżej położonym własność nabywa właściciel gruntu. </a:t>
            </a:r>
          </a:p>
          <a:p>
            <a:pPr marL="485775" indent="-485775" algn="just">
              <a:lnSpc>
                <a:spcPct val="80000"/>
              </a:lnSpc>
              <a:spcBef>
                <a:spcPts val="700"/>
              </a:spcBef>
              <a:defRPr sz="3400">
                <a:ln w="26087">
                  <a:solidFill>
                    <a:srgbClr val="FFFFFF"/>
                  </a:solidFill>
                </a:ln>
                <a:solidFill>
                  <a:srgbClr val="FFFFFF"/>
                </a:solidFill>
                <a:effectLst>
                  <a:outerShdw sx="100000" sy="100000" kx="0" ky="0" algn="b" rotWithShape="0" blurRad="63500" dist="0" dir="3600000">
                    <a:srgbClr val="000000">
                      <a:alpha val="70000"/>
                    </a:srgbClr>
                  </a:outerShdw>
                </a:effectLst>
              </a:defRPr>
            </a:pPr>
          </a:p>
          <a:p>
            <a:pPr marL="485775" indent="-485775" algn="just">
              <a:lnSpc>
                <a:spcPct val="80000"/>
              </a:lnSpc>
              <a:spcBef>
                <a:spcPts val="700"/>
              </a:spcBef>
              <a:defRPr sz="3400">
                <a:ln w="26087">
                  <a:solidFill>
                    <a:srgbClr val="FFFFFF"/>
                  </a:solidFill>
                </a:ln>
                <a:solidFill>
                  <a:srgbClr val="FFFFFF"/>
                </a:solidFill>
                <a:effectLst>
                  <a:outerShdw sx="100000" sy="100000" kx="0" ky="0" algn="b" rotWithShape="0" blurRad="63500" dist="0" dir="3600000">
                    <a:srgbClr val="000000">
                      <a:alpha val="70000"/>
                    </a:srgbClr>
                  </a:outerShdw>
                </a:effectLst>
              </a:defRPr>
            </a:pPr>
            <a:r>
              <a:rPr i="1"/>
              <a:t>Alveus derelictum </a:t>
            </a:r>
            <a:r>
              <a:t>(opuszczone koryto rzeki) – własność przypadała po połowie właścicielom gruntów nadbrzeżnych. </a:t>
            </a:r>
          </a:p>
          <a:p>
            <a:pPr marL="485775" indent="-485775" algn="just">
              <a:lnSpc>
                <a:spcPct val="80000"/>
              </a:lnSpc>
              <a:spcBef>
                <a:spcPts val="700"/>
              </a:spcBef>
              <a:defRPr sz="3400">
                <a:ln w="26087">
                  <a:solidFill>
                    <a:srgbClr val="FFFFFF"/>
                  </a:solidFill>
                </a:ln>
                <a:solidFill>
                  <a:srgbClr val="FFFFFF"/>
                </a:solidFill>
                <a:effectLst>
                  <a:outerShdw sx="100000" sy="100000" kx="0" ky="0" algn="b" rotWithShape="0" blurRad="63500" dist="0" dir="3600000">
                    <a:srgbClr val="000000">
                      <a:alpha val="70000"/>
                    </a:srgbClr>
                  </a:outerShdw>
                </a:effectLst>
              </a:defRPr>
            </a:pPr>
          </a:p>
          <a:p>
            <a:pPr marL="485775" indent="-485775" algn="just">
              <a:lnSpc>
                <a:spcPct val="80000"/>
              </a:lnSpc>
              <a:spcBef>
                <a:spcPts val="700"/>
              </a:spcBef>
              <a:defRPr sz="3400">
                <a:ln w="26087">
                  <a:solidFill>
                    <a:srgbClr val="FFFFFF"/>
                  </a:solidFill>
                </a:ln>
                <a:solidFill>
                  <a:srgbClr val="FFFFFF"/>
                </a:solidFill>
                <a:effectLst>
                  <a:outerShdw sx="100000" sy="100000" kx="0" ky="0" algn="b" rotWithShape="0" blurRad="63500" dist="0" dir="3600000">
                    <a:srgbClr val="000000">
                      <a:alpha val="70000"/>
                    </a:srgbClr>
                  </a:outerShdw>
                </a:effectLst>
              </a:defRPr>
            </a:pPr>
            <a:r>
              <a:rPr i="1"/>
              <a:t>Insula in flumine nata </a:t>
            </a:r>
            <a:r>
              <a:t>(wyspa powstała na rzece) – kiedy na środku, własność po połowie dla właścicieli gruntów nadbrzeżnych; kiedy po jednej stronie, własność dla właściciela gruntu nabrzeżnego, od którego jest bliżej.   </a:t>
            </a:r>
          </a:p>
        </p:txBody>
      </p:sp>
      <p:sp>
        <p:nvSpPr>
          <p:cNvPr id="361" name="Shape 361"/>
          <p:cNvSpPr/>
          <p:nvPr>
            <p:ph type="title"/>
          </p:nvPr>
        </p:nvSpPr>
        <p:spPr>
          <a:xfrm>
            <a:off x="62859" y="700010"/>
            <a:ext cx="12879106" cy="1006774"/>
          </a:xfrm>
          <a:prstGeom prst="rect">
            <a:avLst/>
          </a:prstGeom>
        </p:spPr>
        <p:txBody>
          <a:bodyPr/>
          <a:lstStyle>
            <a:lvl1pPr>
              <a:defRPr b="1" sz="5600">
                <a:ln w="14757">
                  <a:solidFill>
                    <a:srgbClr val="4579B8"/>
                  </a:solidFill>
                </a:ln>
                <a:solidFill>
                  <a:srgbClr val="FFFFFF"/>
                </a:solidFill>
              </a:defRPr>
            </a:lvl1pPr>
          </a:lstStyle>
          <a:p>
            <a:pPr/>
            <a:r>
              <a:t>Akcesja nieruchomości do nieruchomości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" name="Shape 363"/>
          <p:cNvSpPr/>
          <p:nvPr>
            <p:ph type="title"/>
          </p:nvPr>
        </p:nvSpPr>
        <p:spPr>
          <a:xfrm>
            <a:off x="562540" y="370697"/>
            <a:ext cx="11704322" cy="1625603"/>
          </a:xfrm>
          <a:prstGeom prst="rect">
            <a:avLst/>
          </a:prstGeom>
        </p:spPr>
        <p:txBody>
          <a:bodyPr/>
          <a:lstStyle>
            <a:lvl1pPr algn="just">
              <a:defRPr b="1" sz="5600">
                <a:ln w="14757">
                  <a:solidFill>
                    <a:srgbClr val="4579B8"/>
                  </a:solidFill>
                </a:ln>
                <a:solidFill>
                  <a:srgbClr val="FFFFFF"/>
                </a:solidFill>
              </a:defRPr>
            </a:lvl1pPr>
          </a:lstStyle>
          <a:p>
            <a:pPr/>
            <a:r>
              <a:t>Akcesja ruchomości do nieruchomości </a:t>
            </a:r>
          </a:p>
        </p:txBody>
      </p:sp>
      <p:sp>
        <p:nvSpPr>
          <p:cNvPr id="364" name="Shape 364"/>
          <p:cNvSpPr/>
          <p:nvPr/>
        </p:nvSpPr>
        <p:spPr>
          <a:xfrm>
            <a:off x="562538" y="1602525"/>
            <a:ext cx="11982135" cy="638550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5022" tIns="65022" rIns="65022" bIns="65022">
            <a:spAutoFit/>
          </a:bodyPr>
          <a:lstStyle/>
          <a:p>
            <a:pPr algn="l" defTabSz="1300480">
              <a:defRPr sz="3400">
                <a:ln w="25044">
                  <a:solidFill>
                    <a:srgbClr val="FFFFFF"/>
                  </a:solidFill>
                </a:ln>
                <a:solidFill>
                  <a:srgbClr val="FFFFFF"/>
                </a:solidFill>
                <a:effectLst>
                  <a:outerShdw sx="100000" sy="100000" kx="0" ky="0" algn="b" rotWithShape="0" blurRad="63500" dist="0" dir="3600000">
                    <a:srgbClr val="000000">
                      <a:alpha val="70000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algn="l" defTabSz="1300480">
              <a:defRPr sz="3400">
                <a:ln w="25044">
                  <a:solidFill>
                    <a:srgbClr val="FFFFFF"/>
                  </a:solidFill>
                </a:ln>
                <a:solidFill>
                  <a:srgbClr val="FFFFFF"/>
                </a:solidFill>
                <a:effectLst>
                  <a:outerShdw sx="100000" sy="100000" kx="0" ky="0" algn="b" rotWithShape="0" blurRad="63500" dist="0" dir="3600000">
                    <a:srgbClr val="000000">
                      <a:alpha val="70000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SUPERFICIES SOLO CEDIT – „To co znajduje się na powierzchni przypada gruntowi”</a:t>
            </a:r>
          </a:p>
          <a:p>
            <a:pPr algn="l" defTabSz="1300480">
              <a:defRPr sz="3400">
                <a:ln w="25044">
                  <a:solidFill>
                    <a:srgbClr val="FFFFFF"/>
                  </a:solidFill>
                </a:ln>
                <a:solidFill>
                  <a:srgbClr val="FFFFFF"/>
                </a:solidFill>
                <a:effectLst>
                  <a:outerShdw sx="100000" sy="100000" kx="0" ky="0" algn="b" rotWithShape="0" blurRad="63500" dist="0" dir="3600000">
                    <a:srgbClr val="000000">
                      <a:alpha val="70000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algn="l" defTabSz="1300480">
              <a:defRPr sz="3400">
                <a:ln w="25044">
                  <a:solidFill>
                    <a:srgbClr val="FFFFFF"/>
                  </a:solidFill>
                </a:ln>
                <a:solidFill>
                  <a:srgbClr val="FFFFFF"/>
                </a:solidFill>
                <a:effectLst>
                  <a:outerShdw sx="100000" sy="100000" kx="0" ky="0" algn="b" rotWithShape="0" blurRad="63500" dist="0" dir="3600000">
                    <a:srgbClr val="000000">
                      <a:alpha val="70000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algn="just" defTabSz="1300480">
              <a:defRPr sz="3400">
                <a:ln w="25044">
                  <a:solidFill>
                    <a:srgbClr val="FFFFFF"/>
                  </a:solidFill>
                </a:ln>
                <a:solidFill>
                  <a:srgbClr val="FFFFFF"/>
                </a:solidFill>
                <a:effectLst>
                  <a:outerShdw sx="100000" sy="100000" kx="0" ky="0" algn="b" rotWithShape="0" blurRad="63500" dist="0" dir="3600000">
                    <a:srgbClr val="000000">
                      <a:alpha val="70000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i="1"/>
              <a:t>Inaedificatio</a:t>
            </a:r>
            <a:r>
              <a:t> (zbudowanie): „co zostało wybudowane przez kogoś na naszym gruncie, chociaż tamten budował to własnym nakładem, staje się na nasze na podstawie prawa naturalnego, co jest bowiem na powierzchni gruntu, idzie w ślad za gruntem”.</a:t>
            </a:r>
          </a:p>
          <a:p>
            <a:pPr algn="just" defTabSz="1300480">
              <a:defRPr sz="3400">
                <a:ln w="25044">
                  <a:solidFill>
                    <a:srgbClr val="FFFFFF"/>
                  </a:solidFill>
                </a:ln>
                <a:solidFill>
                  <a:srgbClr val="FFFFFF"/>
                </a:solidFill>
                <a:effectLst>
                  <a:outerShdw sx="100000" sy="100000" kx="0" ky="0" algn="b" rotWithShape="0" blurRad="63500" dist="0" dir="3600000">
                    <a:srgbClr val="000000">
                      <a:alpha val="70000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algn="just" defTabSz="1300480">
              <a:defRPr sz="3400">
                <a:ln w="25044">
                  <a:solidFill>
                    <a:srgbClr val="FFFFFF"/>
                  </a:solidFill>
                </a:ln>
                <a:solidFill>
                  <a:srgbClr val="FFFFFF"/>
                </a:solidFill>
                <a:effectLst>
                  <a:outerShdw sx="100000" sy="100000" kx="0" ky="0" algn="b" rotWithShape="0" blurRad="63500" dist="0" dir="3600000">
                    <a:srgbClr val="000000">
                      <a:alpha val="70000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algn="just" defTabSz="1300480">
              <a:defRPr sz="3400">
                <a:ln w="25044">
                  <a:solidFill>
                    <a:srgbClr val="FFFFFF"/>
                  </a:solidFill>
                </a:ln>
                <a:solidFill>
                  <a:srgbClr val="FFFFFF"/>
                </a:solidFill>
                <a:effectLst>
                  <a:outerShdw sx="100000" sy="100000" kx="0" ky="0" algn="b" rotWithShape="0" blurRad="63500" dist="0" dir="3600000">
                    <a:srgbClr val="000000">
                      <a:alpha val="70000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i="1"/>
              <a:t>Plantatio</a:t>
            </a:r>
            <a:r>
              <a:t> (zasadzenie) – rośliny, które zapuściły korzenie stają się własnością właściciela gruntu. Podobnie zasiane ziarno (satio).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" name="Shape 366"/>
          <p:cNvSpPr/>
          <p:nvPr>
            <p:ph type="title"/>
          </p:nvPr>
        </p:nvSpPr>
        <p:spPr>
          <a:xfrm>
            <a:off x="650239" y="390596"/>
            <a:ext cx="11704322" cy="1625602"/>
          </a:xfrm>
          <a:prstGeom prst="rect">
            <a:avLst/>
          </a:prstGeom>
        </p:spPr>
        <p:txBody>
          <a:bodyPr/>
          <a:lstStyle>
            <a:lvl1pPr algn="just">
              <a:defRPr b="1" sz="5600">
                <a:ln w="14757">
                  <a:solidFill>
                    <a:srgbClr val="4579B8"/>
                  </a:solidFill>
                </a:ln>
                <a:solidFill>
                  <a:srgbClr val="FFFFFF"/>
                </a:solidFill>
              </a:defRPr>
            </a:lvl1pPr>
          </a:lstStyle>
          <a:p>
            <a:pPr/>
            <a:r>
              <a:t>Akcesja ruchomości do ruchomości</a:t>
            </a:r>
          </a:p>
        </p:txBody>
      </p:sp>
      <p:sp>
        <p:nvSpPr>
          <p:cNvPr id="367" name="Shape 367"/>
          <p:cNvSpPr/>
          <p:nvPr/>
        </p:nvSpPr>
        <p:spPr>
          <a:xfrm>
            <a:off x="5539825" y="1785476"/>
            <a:ext cx="1750934" cy="9936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defTabSz="1300480">
              <a:defRPr b="1" sz="5600">
                <a:ln w="14757">
                  <a:solidFill>
                    <a:srgbClr val="4579B8"/>
                  </a:solidFill>
                </a:ln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/>
            <a:r>
              <a:t>Rzecz</a:t>
            </a:r>
          </a:p>
        </p:txBody>
      </p:sp>
      <p:sp>
        <p:nvSpPr>
          <p:cNvPr id="368" name="Shape 368"/>
          <p:cNvSpPr/>
          <p:nvPr/>
        </p:nvSpPr>
        <p:spPr>
          <a:xfrm>
            <a:off x="6107288" y="3057031"/>
            <a:ext cx="614118" cy="155335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17330"/>
                </a:moveTo>
                <a:lnTo>
                  <a:pt x="5400" y="17330"/>
                </a:lnTo>
                <a:lnTo>
                  <a:pt x="5400" y="0"/>
                </a:lnTo>
                <a:lnTo>
                  <a:pt x="16200" y="0"/>
                </a:lnTo>
                <a:lnTo>
                  <a:pt x="16200" y="17330"/>
                </a:lnTo>
                <a:lnTo>
                  <a:pt x="21600" y="17330"/>
                </a:lnTo>
                <a:lnTo>
                  <a:pt x="10800" y="21600"/>
                </a:lnTo>
                <a:close/>
              </a:path>
            </a:pathLst>
          </a:custGeom>
          <a:solidFill>
            <a:srgbClr val="4F81BD"/>
          </a:solidFill>
          <a:ln w="25400">
            <a:solidFill>
              <a:srgbClr val="3A5E8A"/>
            </a:solidFill>
          </a:ln>
        </p:spPr>
        <p:txBody>
          <a:bodyPr lIns="65022" tIns="65022" rIns="65022" bIns="65022" anchor="ctr"/>
          <a:lstStyle/>
          <a:p>
            <a:pPr defTabSz="1300480">
              <a:defRPr sz="24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369" name="Shape 369"/>
          <p:cNvSpPr/>
          <p:nvPr/>
        </p:nvSpPr>
        <p:spPr>
          <a:xfrm rot="18476005">
            <a:off x="8421511" y="2865120"/>
            <a:ext cx="614116" cy="155335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17330"/>
                </a:moveTo>
                <a:lnTo>
                  <a:pt x="5400" y="17330"/>
                </a:lnTo>
                <a:lnTo>
                  <a:pt x="5400" y="0"/>
                </a:lnTo>
                <a:lnTo>
                  <a:pt x="16200" y="0"/>
                </a:lnTo>
                <a:lnTo>
                  <a:pt x="16200" y="17330"/>
                </a:lnTo>
                <a:lnTo>
                  <a:pt x="21600" y="17330"/>
                </a:lnTo>
                <a:lnTo>
                  <a:pt x="10800" y="21600"/>
                </a:lnTo>
                <a:close/>
              </a:path>
            </a:pathLst>
          </a:custGeom>
          <a:solidFill>
            <a:srgbClr val="4F81BD"/>
          </a:solidFill>
          <a:ln w="25400">
            <a:solidFill>
              <a:srgbClr val="3A5E8A"/>
            </a:solidFill>
          </a:ln>
        </p:spPr>
        <p:txBody>
          <a:bodyPr lIns="65022" tIns="65022" rIns="65022" bIns="65022" anchor="ctr"/>
          <a:lstStyle/>
          <a:p>
            <a:pPr defTabSz="1300480">
              <a:defRPr sz="24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370" name="Shape 370"/>
          <p:cNvSpPr/>
          <p:nvPr/>
        </p:nvSpPr>
        <p:spPr>
          <a:xfrm rot="2963267">
            <a:off x="3840480" y="2754488"/>
            <a:ext cx="614118" cy="155335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17330"/>
                </a:moveTo>
                <a:lnTo>
                  <a:pt x="5400" y="17330"/>
                </a:lnTo>
                <a:lnTo>
                  <a:pt x="5400" y="0"/>
                </a:lnTo>
                <a:lnTo>
                  <a:pt x="16200" y="0"/>
                </a:lnTo>
                <a:lnTo>
                  <a:pt x="16200" y="17330"/>
                </a:lnTo>
                <a:lnTo>
                  <a:pt x="21600" y="17330"/>
                </a:lnTo>
                <a:lnTo>
                  <a:pt x="10800" y="21600"/>
                </a:lnTo>
                <a:close/>
              </a:path>
            </a:pathLst>
          </a:custGeom>
          <a:solidFill>
            <a:srgbClr val="4F81BD"/>
          </a:solidFill>
          <a:ln w="25400">
            <a:solidFill>
              <a:srgbClr val="3A5E8A"/>
            </a:solidFill>
          </a:ln>
        </p:spPr>
        <p:txBody>
          <a:bodyPr lIns="65022" tIns="65022" rIns="65022" bIns="65022" anchor="ctr"/>
          <a:lstStyle/>
          <a:p>
            <a:pPr defTabSz="1300480">
              <a:defRPr sz="24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371" name="Shape 371"/>
          <p:cNvSpPr/>
          <p:nvPr/>
        </p:nvSpPr>
        <p:spPr>
          <a:xfrm>
            <a:off x="1328359" y="4238899"/>
            <a:ext cx="3242886" cy="7142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defTabSz="1300480">
              <a:defRPr b="1" sz="3800">
                <a:ln w="14305">
                  <a:solidFill>
                    <a:srgbClr val="4579B8"/>
                  </a:solidFill>
                </a:ln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/>
            <a:r>
              <a:t>Rzecz składowa</a:t>
            </a:r>
          </a:p>
        </p:txBody>
      </p:sp>
      <p:sp>
        <p:nvSpPr>
          <p:cNvPr id="372" name="Shape 372"/>
          <p:cNvSpPr/>
          <p:nvPr/>
        </p:nvSpPr>
        <p:spPr>
          <a:xfrm>
            <a:off x="8599566" y="4269255"/>
            <a:ext cx="3242885" cy="7142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defTabSz="1300480">
              <a:defRPr b="1" sz="3800">
                <a:ln w="14305">
                  <a:solidFill>
                    <a:srgbClr val="4579B8"/>
                  </a:solidFill>
                </a:ln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/>
            <a:r>
              <a:t>Rzecz składowa</a:t>
            </a:r>
          </a:p>
        </p:txBody>
      </p:sp>
      <p:sp>
        <p:nvSpPr>
          <p:cNvPr id="373" name="Shape 373"/>
          <p:cNvSpPr/>
          <p:nvPr/>
        </p:nvSpPr>
        <p:spPr>
          <a:xfrm>
            <a:off x="5095158" y="4740047"/>
            <a:ext cx="2814483" cy="71424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defTabSz="1300480">
              <a:defRPr b="1" sz="3800">
                <a:ln w="14305">
                  <a:solidFill>
                    <a:srgbClr val="4579B8"/>
                  </a:solidFill>
                </a:ln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/>
            <a:r>
              <a:t>Rzecz główna</a:t>
            </a:r>
          </a:p>
        </p:txBody>
      </p:sp>
      <p:sp>
        <p:nvSpPr>
          <p:cNvPr id="374" name="Shape 374"/>
          <p:cNvSpPr/>
          <p:nvPr/>
        </p:nvSpPr>
        <p:spPr>
          <a:xfrm>
            <a:off x="1381829" y="6003325"/>
            <a:ext cx="10241140" cy="22128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5022" tIns="65022" rIns="65022" bIns="65022">
            <a:spAutoFit/>
          </a:bodyPr>
          <a:lstStyle/>
          <a:p>
            <a:pPr algn="just" defTabSz="1300480">
              <a:defRPr sz="3400">
                <a:ln w="26087">
                  <a:solidFill>
                    <a:srgbClr val="FFFFFF"/>
                  </a:solidFill>
                </a:ln>
                <a:solidFill>
                  <a:srgbClr val="FFFFFF"/>
                </a:solidFill>
                <a:effectLst>
                  <a:outerShdw sx="100000" sy="100000" kx="0" ky="0" algn="b" rotWithShape="0" blurRad="63500" dist="0" dir="3600000">
                    <a:srgbClr val="000000">
                      <a:alpha val="70000"/>
                    </a:srgbClr>
                  </a:outerShdw>
                </a:effectLst>
                <a:latin typeface="Calibri"/>
                <a:ea typeface="Calibri"/>
                <a:cs typeface="Calibri"/>
                <a:sym typeface="Calibri"/>
              </a:defRPr>
            </a:pPr>
            <a:r>
              <a:t>Połączenie ferruminatio – połączenie rzeczy z tego samego metalu (najczęściej żelaza) , trwałe i niewidoczne. </a:t>
            </a:r>
          </a:p>
          <a:p>
            <a:pPr algn="just" defTabSz="1300480">
              <a:defRPr sz="3400">
                <a:ln w="26087">
                  <a:solidFill>
                    <a:srgbClr val="FFFFFF"/>
                  </a:solidFill>
                </a:ln>
                <a:solidFill>
                  <a:srgbClr val="FFFFFF"/>
                </a:solidFill>
                <a:effectLst>
                  <a:outerShdw sx="100000" sy="100000" kx="0" ky="0" algn="b" rotWithShape="0" blurRad="63500" dist="0" dir="3600000">
                    <a:srgbClr val="000000">
                      <a:alpha val="70000"/>
                    </a:srgbClr>
                  </a:outerShdw>
                </a:effectLst>
                <a:latin typeface="Calibri"/>
                <a:ea typeface="Calibri"/>
                <a:cs typeface="Calibri"/>
                <a:sym typeface="Calibri"/>
              </a:defRPr>
            </a:pPr>
            <a:r>
              <a:t>Połączenie plumbatio – połączenie nietrwałe, za pomocą innego metalu (najczęściej ołów). 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6" name="Shape 376"/>
          <p:cNvSpPr/>
          <p:nvPr>
            <p:ph type="title"/>
          </p:nvPr>
        </p:nvSpPr>
        <p:spPr>
          <a:xfrm>
            <a:off x="650239" y="390596"/>
            <a:ext cx="11704322" cy="1625602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FFFFFF"/>
                </a:solidFill>
              </a:defRPr>
            </a:lvl1pPr>
          </a:lstStyle>
          <a:p>
            <a:pPr/>
            <a:r>
              <a:t>ZMIESZANIE</a:t>
            </a:r>
          </a:p>
        </p:txBody>
      </p:sp>
      <p:sp>
        <p:nvSpPr>
          <p:cNvPr id="377" name="Shape 377"/>
          <p:cNvSpPr/>
          <p:nvPr/>
        </p:nvSpPr>
        <p:spPr>
          <a:xfrm rot="2249974">
            <a:off x="4811323" y="1785901"/>
            <a:ext cx="817318" cy="109728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13556"/>
                </a:moveTo>
                <a:lnTo>
                  <a:pt x="5400" y="13556"/>
                </a:lnTo>
                <a:lnTo>
                  <a:pt x="5400" y="0"/>
                </a:lnTo>
                <a:lnTo>
                  <a:pt x="16200" y="0"/>
                </a:lnTo>
                <a:lnTo>
                  <a:pt x="16200" y="13556"/>
                </a:lnTo>
                <a:lnTo>
                  <a:pt x="21600" y="13556"/>
                </a:lnTo>
                <a:lnTo>
                  <a:pt x="10800" y="21600"/>
                </a:lnTo>
                <a:close/>
              </a:path>
            </a:pathLst>
          </a:custGeom>
          <a:solidFill>
            <a:srgbClr val="4F81BD"/>
          </a:solidFill>
          <a:ln w="25400">
            <a:solidFill>
              <a:srgbClr val="3A5E8A"/>
            </a:solidFill>
          </a:ln>
        </p:spPr>
        <p:txBody>
          <a:bodyPr lIns="65022" tIns="65022" rIns="65022" bIns="65022" anchor="ctr"/>
          <a:lstStyle/>
          <a:p>
            <a:pPr defTabSz="1300480">
              <a:defRPr sz="24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378" name="Shape 378"/>
          <p:cNvSpPr/>
          <p:nvPr/>
        </p:nvSpPr>
        <p:spPr>
          <a:xfrm rot="19145414">
            <a:off x="7599680" y="1765582"/>
            <a:ext cx="819575" cy="115824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13958"/>
                </a:moveTo>
                <a:lnTo>
                  <a:pt x="5400" y="13958"/>
                </a:lnTo>
                <a:lnTo>
                  <a:pt x="5400" y="0"/>
                </a:lnTo>
                <a:lnTo>
                  <a:pt x="16200" y="0"/>
                </a:lnTo>
                <a:lnTo>
                  <a:pt x="16200" y="13958"/>
                </a:lnTo>
                <a:lnTo>
                  <a:pt x="21600" y="13958"/>
                </a:lnTo>
                <a:lnTo>
                  <a:pt x="10800" y="21600"/>
                </a:lnTo>
                <a:close/>
              </a:path>
            </a:pathLst>
          </a:custGeom>
          <a:solidFill>
            <a:srgbClr val="4F81BD"/>
          </a:solidFill>
          <a:ln w="25400">
            <a:solidFill>
              <a:srgbClr val="3A5E8A"/>
            </a:solidFill>
          </a:ln>
        </p:spPr>
        <p:txBody>
          <a:bodyPr lIns="65022" tIns="65022" rIns="65022" bIns="65022" anchor="ctr"/>
          <a:lstStyle/>
          <a:p>
            <a:pPr defTabSz="1300480">
              <a:defRPr sz="24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379" name="Shape 379"/>
          <p:cNvSpPr/>
          <p:nvPr/>
        </p:nvSpPr>
        <p:spPr>
          <a:xfrm>
            <a:off x="2955858" y="2678540"/>
            <a:ext cx="1896177" cy="7142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defTabSz="1300480">
              <a:defRPr b="1" sz="3800">
                <a:ln w="14305">
                  <a:solidFill>
                    <a:srgbClr val="4579B8"/>
                  </a:solidFill>
                </a:ln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/>
            <a:r>
              <a:t>Confusio</a:t>
            </a:r>
          </a:p>
        </p:txBody>
      </p:sp>
      <p:sp>
        <p:nvSpPr>
          <p:cNvPr id="380" name="Shape 380"/>
          <p:cNvSpPr/>
          <p:nvPr/>
        </p:nvSpPr>
        <p:spPr>
          <a:xfrm>
            <a:off x="8133374" y="2678540"/>
            <a:ext cx="2328349" cy="7142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65022" tIns="65022" rIns="65022" bIns="65022">
            <a:spAutoFit/>
          </a:bodyPr>
          <a:lstStyle>
            <a:lvl1pPr defTabSz="1300480">
              <a:defRPr b="1" sz="3800">
                <a:ln w="14305">
                  <a:solidFill>
                    <a:srgbClr val="4579B8"/>
                  </a:solidFill>
                </a:ln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/>
            <a:r>
              <a:t>Commixtio</a:t>
            </a:r>
          </a:p>
        </p:txBody>
      </p:sp>
      <p:sp>
        <p:nvSpPr>
          <p:cNvPr id="381" name="Shape 381"/>
          <p:cNvSpPr/>
          <p:nvPr/>
        </p:nvSpPr>
        <p:spPr>
          <a:xfrm>
            <a:off x="460127" y="3340629"/>
            <a:ext cx="5222984" cy="348990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5022" tIns="65022" rIns="65022" bIns="65022">
            <a:spAutoFit/>
          </a:bodyPr>
          <a:lstStyle/>
          <a:p>
            <a:pPr algn="l" defTabSz="1300480">
              <a:defRPr sz="3400">
                <a:ln w="25044">
                  <a:solidFill>
                    <a:srgbClr val="FFFFFF"/>
                  </a:solidFill>
                </a:ln>
                <a:solidFill>
                  <a:srgbClr val="FFFFFF"/>
                </a:solidFill>
                <a:effectLst>
                  <a:outerShdw sx="100000" sy="100000" kx="0" ky="0" algn="b" rotWithShape="0" blurRad="63500" dist="0" dir="3600000">
                    <a:srgbClr val="000000">
                      <a:alpha val="70000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*Dotyczyło zlewania płynów różnych właścicieli.</a:t>
            </a:r>
            <a:br/>
            <a:r>
              <a:t>*Nie można było wydzielić części składowych.</a:t>
            </a:r>
          </a:p>
          <a:p>
            <a:pPr algn="l" defTabSz="1300480">
              <a:defRPr sz="3400">
                <a:ln w="25044">
                  <a:solidFill>
                    <a:srgbClr val="FFFFFF"/>
                  </a:solidFill>
                </a:ln>
                <a:solidFill>
                  <a:srgbClr val="FFFFFF"/>
                </a:solidFill>
                <a:effectLst>
                  <a:outerShdw sx="100000" sy="100000" kx="0" ky="0" algn="b" rotWithShape="0" blurRad="63500" dist="0" dir="3600000">
                    <a:srgbClr val="000000">
                      <a:alpha val="70000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* W wyniku połączenia powstawała współwłasność – communio pro indivisio</a:t>
            </a:r>
          </a:p>
        </p:txBody>
      </p:sp>
      <p:sp>
        <p:nvSpPr>
          <p:cNvPr id="382" name="Shape 382"/>
          <p:cNvSpPr/>
          <p:nvPr/>
        </p:nvSpPr>
        <p:spPr>
          <a:xfrm>
            <a:off x="5887930" y="3422675"/>
            <a:ext cx="6656741" cy="397250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5022" tIns="65022" rIns="65022" bIns="65022">
            <a:spAutoFit/>
          </a:bodyPr>
          <a:lstStyle/>
          <a:p>
            <a:pPr algn="l" defTabSz="1300480">
              <a:defRPr sz="3400">
                <a:ln w="25044">
                  <a:solidFill>
                    <a:srgbClr val="FFFFFF"/>
                  </a:solidFill>
                </a:ln>
                <a:solidFill>
                  <a:srgbClr val="FFFFFF"/>
                </a:solidFill>
                <a:effectLst>
                  <a:outerShdw sx="100000" sy="100000" kx="0" ky="0" algn="b" rotWithShape="0" blurRad="63500" dist="0" dir="3600000">
                    <a:srgbClr val="000000">
                      <a:alpha val="70000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*Dotyczyło zmieszania rzeczy stałych ( oliwek, zboża, owoców winogrona).</a:t>
            </a:r>
            <a:br/>
            <a:r>
              <a:t>* Jeśli można było oddzielić, każdy mógł żądać swojego wkładu – vindicatio pro parte.</a:t>
            </a:r>
          </a:p>
          <a:p>
            <a:pPr algn="l" defTabSz="1300480">
              <a:defRPr sz="3400">
                <a:ln w="25044">
                  <a:solidFill>
                    <a:srgbClr val="FFFFFF"/>
                  </a:solidFill>
                </a:ln>
                <a:solidFill>
                  <a:srgbClr val="FFFFFF"/>
                </a:solidFill>
                <a:effectLst>
                  <a:outerShdw sx="100000" sy="100000" kx="0" ky="0" algn="b" rotWithShape="0" blurRad="63500" dist="0" dir="3600000">
                    <a:srgbClr val="000000">
                      <a:alpha val="70000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* Jeśli natomiast było to niemożliwe powstawała współwłasność.</a:t>
            </a:r>
          </a:p>
        </p:txBody>
      </p:sp>
      <p:sp>
        <p:nvSpPr>
          <p:cNvPr id="383" name="Shape 383"/>
          <p:cNvSpPr/>
          <p:nvPr/>
        </p:nvSpPr>
        <p:spPr>
          <a:xfrm>
            <a:off x="460127" y="8768431"/>
            <a:ext cx="12186958" cy="6507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5022" tIns="65022" rIns="65022" bIns="65022">
            <a:spAutoFit/>
          </a:bodyPr>
          <a:lstStyle>
            <a:lvl1pPr defTabSz="1300480">
              <a:defRPr sz="3400">
                <a:ln w="26087">
                  <a:solidFill>
                    <a:srgbClr val="FFFFFF"/>
                  </a:solidFill>
                </a:ln>
                <a:solidFill>
                  <a:srgbClr val="FFFFFF"/>
                </a:solidFill>
                <a:effectLst>
                  <a:outerShdw sx="100000" sy="100000" kx="0" ky="0" algn="b" rotWithShape="0" blurRad="63500" dist="0" dir="3600000">
                    <a:srgbClr val="000000">
                      <a:alpha val="70000"/>
                    </a:srgbClr>
                  </a:outerShdw>
                </a:effectLst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/>
            <a:r>
              <a:t>W obu przypadkach udziały były uzależnione od wartości wkładu!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" name="Shape 385"/>
          <p:cNvSpPr/>
          <p:nvPr>
            <p:ph type="title"/>
          </p:nvPr>
        </p:nvSpPr>
        <p:spPr>
          <a:xfrm>
            <a:off x="650239" y="390596"/>
            <a:ext cx="11704322" cy="1625602"/>
          </a:xfrm>
          <a:prstGeom prst="rect">
            <a:avLst/>
          </a:prstGeom>
        </p:spPr>
        <p:txBody>
          <a:bodyPr/>
          <a:lstStyle/>
          <a:p>
            <a:pPr defTabSz="741273">
              <a:defRPr i="1" sz="3000">
                <a:solidFill>
                  <a:srgbClr val="FFFFFF"/>
                </a:solidFill>
                <a:effectLst>
                  <a:outerShdw sx="100000" sy="100000" kx="0" ky="0" algn="b" rotWithShape="0" blurRad="25400" dist="21717" dir="2700000">
                    <a:srgbClr val="000000">
                      <a:alpha val="43137"/>
                    </a:srgbClr>
                  </a:outerShdw>
                </a:effectLst>
              </a:defRPr>
            </a:pPr>
            <a:r>
              <a:t>Nabycie własności na pożytkach</a:t>
            </a:r>
            <a:br/>
            <a:r>
              <a:t>(Fructuum perceptio)</a:t>
            </a:r>
            <a:br/>
          </a:p>
        </p:txBody>
      </p:sp>
      <p:sp>
        <p:nvSpPr>
          <p:cNvPr id="386" name="Shape 386"/>
          <p:cNvSpPr/>
          <p:nvPr>
            <p:ph type="body" idx="1"/>
          </p:nvPr>
        </p:nvSpPr>
        <p:spPr>
          <a:xfrm>
            <a:off x="255304" y="1906868"/>
            <a:ext cx="12289369" cy="7846734"/>
          </a:xfrm>
          <a:prstGeom prst="rect">
            <a:avLst/>
          </a:prstGeom>
        </p:spPr>
        <p:txBody>
          <a:bodyPr/>
          <a:lstStyle/>
          <a:p>
            <a:pPr marL="387831" indent="-387831" defTabSz="1066393">
              <a:spcBef>
                <a:spcPts val="600"/>
              </a:spcBef>
              <a:defRPr sz="328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Definicja pożytku</a:t>
            </a:r>
          </a:p>
          <a:p>
            <a:pPr marL="387831" indent="-387831" defTabSz="1066393">
              <a:spcBef>
                <a:spcPts val="600"/>
              </a:spcBef>
              <a:defRPr sz="328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Nabycie – co do zasady własność nabywał właściciel</a:t>
            </a:r>
          </a:p>
          <a:p>
            <a:pPr marL="387831" indent="-387831" defTabSz="1066393">
              <a:spcBef>
                <a:spcPts val="600"/>
              </a:spcBef>
              <a:defRPr sz="328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Wyjątki:</a:t>
            </a:r>
          </a:p>
          <a:p>
            <a:pPr marL="581747" indent="-581747" defTabSz="1066393">
              <a:spcBef>
                <a:spcPts val="600"/>
              </a:spcBef>
              <a:buFontTx/>
              <a:buAutoNum type="alphaLcParenR" startAt="1"/>
              <a:defRPr sz="328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Posiadacz w dobrej wierze</a:t>
            </a:r>
          </a:p>
          <a:p>
            <a:pPr marL="581747" indent="-581747" defTabSz="1066393">
              <a:spcBef>
                <a:spcPts val="600"/>
              </a:spcBef>
              <a:buFontTx/>
              <a:buAutoNum type="alphaLcParenR" startAt="1"/>
              <a:defRPr sz="328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Emfitueta</a:t>
            </a:r>
          </a:p>
          <a:p>
            <a:pPr marL="581747" indent="-581747" defTabSz="1066393">
              <a:spcBef>
                <a:spcPts val="600"/>
              </a:spcBef>
              <a:buFontTx/>
              <a:buAutoNum type="alphaLcParenR" startAt="1"/>
              <a:defRPr sz="328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Dzierżawca</a:t>
            </a:r>
          </a:p>
          <a:p>
            <a:pPr marL="581747" indent="-581747" defTabSz="1066393">
              <a:spcBef>
                <a:spcPts val="600"/>
              </a:spcBef>
              <a:defRPr sz="328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Moment nabycia własności:</a:t>
            </a:r>
          </a:p>
          <a:p>
            <a:pPr lvl="1" marL="956651" indent="-581747" defTabSz="1066393">
              <a:spcBef>
                <a:spcPts val="600"/>
              </a:spcBef>
              <a:buFontTx/>
              <a:buAutoNum type="alphaLcParenR" startAt="1"/>
              <a:defRPr sz="328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Odłączenie od rzeczy głównej  - separatio (np. właściciel, emfiteuta, posiadacz w dobrej wierze)</a:t>
            </a:r>
          </a:p>
          <a:p>
            <a:pPr lvl="1" marL="956651" indent="-581747" defTabSz="1066393">
              <a:spcBef>
                <a:spcPts val="600"/>
              </a:spcBef>
              <a:buFontTx/>
              <a:buAutoNum type="alphaLcParenR" startAt="1"/>
              <a:defRPr sz="328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Objęcie w posiadanie pożytku po jego odłączeniu - perceptio (np. dzierżawca) - rola actio conducti </a:t>
            </a:r>
          </a:p>
          <a:p>
            <a:pPr marL="581747" indent="-581747" defTabSz="1066393">
              <a:spcBef>
                <a:spcPts val="600"/>
              </a:spcBef>
              <a:defRPr sz="328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Zakres obowiązku zwrotu:</a:t>
            </a:r>
          </a:p>
          <a:p>
            <a:pPr marL="581747" indent="-581747" defTabSz="1066393">
              <a:spcBef>
                <a:spcPts val="600"/>
              </a:spcBef>
              <a:buFontTx/>
              <a:buAutoNum type="alphaLcParenR" startAt="1"/>
              <a:defRPr sz="328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bonae fides - do momentu odebrania / pożytki nie zebrane</a:t>
            </a:r>
          </a:p>
          <a:p>
            <a:pPr marL="581747" indent="-581747" defTabSz="1066393">
              <a:spcBef>
                <a:spcPts val="600"/>
              </a:spcBef>
              <a:buFontTx/>
              <a:buAutoNum type="alphaLcParenR" startAt="1"/>
              <a:defRPr sz="328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malae fides - pożytki zmarnowane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8" name="Shape 388"/>
          <p:cNvSpPr/>
          <p:nvPr>
            <p:ph type="title"/>
          </p:nvPr>
        </p:nvSpPr>
        <p:spPr>
          <a:xfrm>
            <a:off x="664950" y="-1"/>
            <a:ext cx="11704322" cy="1625601"/>
          </a:xfrm>
          <a:prstGeom prst="rect">
            <a:avLst/>
          </a:prstGeom>
        </p:spPr>
        <p:txBody>
          <a:bodyPr/>
          <a:lstStyle/>
          <a:p>
            <a:pPr defTabSz="1131416">
              <a:defRPr sz="4600">
                <a:solidFill>
                  <a:srgbClr val="FFFFFF"/>
                </a:solidFill>
              </a:defRPr>
            </a:pPr>
            <a:r>
              <a:t>Odnalezienie skarbu </a:t>
            </a:r>
            <a:br/>
            <a:r>
              <a:t>(</a:t>
            </a:r>
            <a:r>
              <a:rPr i="1">
                <a:effectLst>
                  <a:outerShdw sx="100000" sy="100000" kx="0" ky="0" algn="b" rotWithShape="0" blurRad="38100" dist="33147" dir="2700000">
                    <a:srgbClr val="000000">
                      <a:alpha val="43137"/>
                    </a:srgbClr>
                  </a:outerShdw>
                </a:effectLst>
              </a:rPr>
              <a:t>Thesauri inventio )</a:t>
            </a:r>
          </a:p>
        </p:txBody>
      </p:sp>
      <p:sp>
        <p:nvSpPr>
          <p:cNvPr id="389" name="Shape 389"/>
          <p:cNvSpPr/>
          <p:nvPr>
            <p:ph type="body" idx="1"/>
          </p:nvPr>
        </p:nvSpPr>
        <p:spPr>
          <a:xfrm>
            <a:off x="460127" y="1702047"/>
            <a:ext cx="12084546" cy="7680854"/>
          </a:xfrm>
          <a:prstGeom prst="rect">
            <a:avLst/>
          </a:prstGeom>
        </p:spPr>
        <p:txBody>
          <a:bodyPr/>
          <a:lstStyle/>
          <a:p>
            <a:pPr algn="just">
              <a:lnSpc>
                <a:spcPct val="90000"/>
              </a:lnSpc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Skarb w stosunku do której nie sposób ustalić właściciela z uwagi na długi czas ukrycia</a:t>
            </a:r>
          </a:p>
          <a:p>
            <a:pPr algn="just">
              <a:lnSpc>
                <a:spcPct val="90000"/>
              </a:lnSpc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Początkowo uważano go za przynależność nieruchomości, na której go znaleziono</a:t>
            </a:r>
          </a:p>
          <a:p>
            <a:pPr algn="just">
              <a:lnSpc>
                <a:spcPct val="90000"/>
              </a:lnSpc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Z czasem rzecz niczyja (nabytek fiscusa) </a:t>
            </a:r>
          </a:p>
          <a:p>
            <a:pPr algn="just">
              <a:lnSpc>
                <a:spcPct val="90000"/>
              </a:lnSpc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Regulacja Hadriana: dwie sytuacje (odnalezienie przypadkowe a odnalezienie celowe)</a:t>
            </a:r>
          </a:p>
          <a:p>
            <a:pPr algn="just">
              <a:lnSpc>
                <a:spcPct val="90000"/>
              </a:lnSpc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Odmienność sytuacji:		skarb</a:t>
            </a:r>
          </a:p>
          <a:p>
            <a:pPr algn="just">
              <a:lnSpc>
                <a:spcPct val="90000"/>
              </a:lnSpc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487680" indent="-487680" algn="just">
              <a:lnSpc>
                <a:spcPct val="90000"/>
              </a:lnSpc>
              <a:buSzTx/>
              <a:buNone/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rzecz porzucona				rzecz zagubiona</a:t>
            </a:r>
          </a:p>
        </p:txBody>
      </p:sp>
      <p:sp>
        <p:nvSpPr>
          <p:cNvPr id="390" name="Shape 390"/>
          <p:cNvSpPr/>
          <p:nvPr/>
        </p:nvSpPr>
        <p:spPr>
          <a:xfrm>
            <a:off x="6472937" y="6446313"/>
            <a:ext cx="1391516" cy="689256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FFFF"/>
          </a:solidFill>
          <a:ln w="25400">
            <a:solidFill>
              <a:srgbClr val="3A5E8A"/>
            </a:solidFill>
          </a:ln>
        </p:spPr>
        <p:txBody>
          <a:bodyPr lIns="65022" tIns="65022" rIns="65022" bIns="65022" anchor="ctr"/>
          <a:lstStyle/>
          <a:p>
            <a:pPr defTabSz="1300480">
              <a:defRPr sz="24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391" name="Shape 391"/>
          <p:cNvSpPr/>
          <p:nvPr/>
        </p:nvSpPr>
        <p:spPr>
          <a:xfrm rot="2144588">
            <a:off x="6523265" y="7393122"/>
            <a:ext cx="1391516" cy="689257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FFFF"/>
          </a:solidFill>
          <a:ln w="25400">
            <a:solidFill>
              <a:srgbClr val="3A5E8A"/>
            </a:solidFill>
          </a:ln>
        </p:spPr>
        <p:txBody>
          <a:bodyPr lIns="65022" tIns="65022" rIns="65022" bIns="65022" anchor="ctr"/>
          <a:lstStyle/>
          <a:p>
            <a:pPr defTabSz="1300480">
              <a:defRPr sz="24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392" name="Shape 392"/>
          <p:cNvSpPr/>
          <p:nvPr/>
        </p:nvSpPr>
        <p:spPr>
          <a:xfrm rot="5400000">
            <a:off x="2608552" y="7187634"/>
            <a:ext cx="1024116" cy="689257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FFFF"/>
          </a:solidFill>
          <a:ln w="25400">
            <a:solidFill>
              <a:srgbClr val="3A5E8A"/>
            </a:solidFill>
          </a:ln>
        </p:spPr>
        <p:txBody>
          <a:bodyPr lIns="65022" tIns="65022" rIns="65022" bIns="65022" anchor="ctr"/>
          <a:lstStyle/>
          <a:p>
            <a:pPr defTabSz="1300480">
              <a:defRPr sz="24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" name="Shape 394"/>
          <p:cNvSpPr/>
          <p:nvPr>
            <p:ph type="title"/>
          </p:nvPr>
        </p:nvSpPr>
        <p:spPr>
          <a:xfrm>
            <a:off x="609599" y="390596"/>
            <a:ext cx="11744962" cy="422206"/>
          </a:xfrm>
          <a:prstGeom prst="rect">
            <a:avLst/>
          </a:prstGeom>
        </p:spPr>
        <p:txBody>
          <a:bodyPr/>
          <a:lstStyle>
            <a:lvl1pPr defTabSz="598219">
              <a:defRPr b="1" sz="1600">
                <a:solidFill>
                  <a:srgbClr val="FF9900"/>
                </a:solidFill>
              </a:defRPr>
            </a:lvl1pPr>
          </a:lstStyle>
          <a:p>
            <a:pPr/>
            <a:r>
              <a:t> </a:t>
            </a:r>
          </a:p>
        </p:txBody>
      </p:sp>
      <p:sp>
        <p:nvSpPr>
          <p:cNvPr id="395" name="Shape 395"/>
          <p:cNvSpPr/>
          <p:nvPr>
            <p:ph type="body" idx="1"/>
          </p:nvPr>
        </p:nvSpPr>
        <p:spPr>
          <a:xfrm>
            <a:off x="508000" y="370697"/>
            <a:ext cx="11846559" cy="8090503"/>
          </a:xfrm>
          <a:prstGeom prst="rect">
            <a:avLst/>
          </a:prstGeom>
        </p:spPr>
        <p:txBody>
          <a:bodyPr/>
          <a:lstStyle/>
          <a:p>
            <a:pPr marL="707231" indent="-707231" algn="just">
              <a:spcBef>
                <a:spcPts val="2700"/>
              </a:spcBef>
              <a:defRPr b="1" i="1">
                <a:solidFill>
                  <a:srgbClr val="FFFF00"/>
                </a:solidFill>
              </a:defRPr>
            </a:pPr>
          </a:p>
          <a:p>
            <a:pPr marL="731519" indent="-731519" algn="just">
              <a:spcBef>
                <a:spcPts val="2700"/>
              </a:spcBef>
              <a:buSzTx/>
              <a:buNone/>
              <a:defRPr b="1" i="1">
                <a:solidFill>
                  <a:srgbClr val="FFFF00"/>
                </a:solidFill>
              </a:defRPr>
            </a:pPr>
          </a:p>
          <a:p>
            <a:pPr algn="just">
              <a:spcBef>
                <a:spcPts val="2700"/>
              </a:spcBef>
              <a:defRPr b="1">
                <a:solidFill>
                  <a:srgbClr val="FF9900"/>
                </a:solidFill>
              </a:defRPr>
            </a:pPr>
          </a:p>
          <a:p>
            <a:pPr marL="487680" indent="-487680" algn="just">
              <a:spcBef>
                <a:spcPts val="2700"/>
              </a:spcBef>
              <a:buSzTx/>
              <a:buNone/>
              <a:defRPr b="1">
                <a:solidFill>
                  <a:srgbClr val="FF9900"/>
                </a:solidFill>
              </a:defRPr>
            </a:pPr>
            <a:r>
              <a:t> </a:t>
            </a:r>
          </a:p>
        </p:txBody>
      </p:sp>
      <p:grpSp>
        <p:nvGrpSpPr>
          <p:cNvPr id="408" name="Group 408"/>
          <p:cNvGrpSpPr/>
          <p:nvPr/>
        </p:nvGrpSpPr>
        <p:grpSpPr>
          <a:xfrm>
            <a:off x="2295224" y="-2"/>
            <a:ext cx="8669661" cy="9753602"/>
            <a:chOff x="0" y="0"/>
            <a:chExt cx="8669659" cy="9753601"/>
          </a:xfrm>
        </p:grpSpPr>
        <p:grpSp>
          <p:nvGrpSpPr>
            <p:cNvPr id="398" name="Group 398"/>
            <p:cNvGrpSpPr/>
            <p:nvPr/>
          </p:nvGrpSpPr>
          <p:grpSpPr>
            <a:xfrm>
              <a:off x="2600896" y="0"/>
              <a:ext cx="3467867" cy="3901441"/>
              <a:chOff x="0" y="0"/>
              <a:chExt cx="3467866" cy="3901440"/>
            </a:xfrm>
          </p:grpSpPr>
          <p:sp>
            <p:nvSpPr>
              <p:cNvPr id="396" name="Shape 396"/>
              <p:cNvSpPr/>
              <p:nvPr/>
            </p:nvSpPr>
            <p:spPr>
              <a:xfrm>
                <a:off x="-1" y="0"/>
                <a:ext cx="3467868" cy="390144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10800" y="0"/>
                    </a:moveTo>
                    <a:lnTo>
                      <a:pt x="21600" y="21600"/>
                    </a:lnTo>
                    <a:lnTo>
                      <a:pt x="0" y="21600"/>
                    </a:lnTo>
                    <a:lnTo>
                      <a:pt x="10800" y="0"/>
                    </a:lnTo>
                    <a:close/>
                  </a:path>
                </a:pathLst>
              </a:custGeom>
              <a:solidFill>
                <a:srgbClr val="4F81BD"/>
              </a:solidFill>
              <a:ln w="25400" cap="flat">
                <a:solidFill>
                  <a:srgbClr val="FFFFFF"/>
                </a:solidFill>
                <a:prstDash val="solid"/>
                <a:round/>
                <a:tailEnd type="triangle" w="med" len="med"/>
              </a:ln>
              <a:effectLst/>
            </p:spPr>
            <p:txBody>
              <a:bodyPr wrap="square" lIns="65022" tIns="65022" rIns="65022" bIns="65022" numCol="1" anchor="ctr">
                <a:noAutofit/>
              </a:bodyPr>
              <a:lstStyle/>
              <a:p>
                <a:pPr defTabSz="1300480">
                  <a:defRPr sz="5400">
                    <a:solidFill>
                      <a:srgbClr val="FFFFFF"/>
                    </a:solidFill>
                    <a:effectLst>
                      <a:outerShdw sx="100000" sy="100000" kx="0" ky="0" algn="b" rotWithShape="0" blurRad="38100" dist="38100" dir="2700000">
                        <a:srgbClr val="000000">
                          <a:alpha val="43137"/>
                        </a:srgbClr>
                      </a:outerShdw>
                    </a:effectLst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  <p:sp>
            <p:nvSpPr>
              <p:cNvPr id="397" name="Shape 397"/>
              <p:cNvSpPr/>
              <p:nvPr/>
            </p:nvSpPr>
            <p:spPr>
              <a:xfrm>
                <a:off x="-1" y="1047496"/>
                <a:ext cx="3467867" cy="1806447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65022" tIns="65022" rIns="65022" bIns="65022" numCol="1" anchor="ctr">
                <a:spAutoFit/>
              </a:bodyPr>
              <a:lstStyle>
                <a:lvl1pPr defTabSz="1300480">
                  <a:defRPr b="1" i="1" sz="5400">
                    <a:solidFill>
                      <a:srgbClr val="FFFFFF"/>
                    </a:solidFill>
                    <a:effectLst>
                      <a:outerShdw sx="100000" sy="100000" kx="0" ky="0" algn="b" rotWithShape="0" blurRad="38100" dist="38100" dir="2700000">
                        <a:srgbClr val="000000">
                          <a:alpha val="43137"/>
                        </a:srgbClr>
                      </a:outerShdw>
                    </a:effectLst>
                    <a:latin typeface="Calibri"/>
                    <a:ea typeface="Calibri"/>
                    <a:cs typeface="Calibri"/>
                    <a:sym typeface="Calibri"/>
                  </a:defRPr>
                </a:lvl1pPr>
              </a:lstStyle>
              <a:p>
                <a:pPr/>
                <a:r>
                  <a:t>Rei vindicatio</a:t>
                </a:r>
              </a:p>
            </p:txBody>
          </p:sp>
        </p:grpSp>
        <p:grpSp>
          <p:nvGrpSpPr>
            <p:cNvPr id="401" name="Group 401"/>
            <p:cNvGrpSpPr/>
            <p:nvPr/>
          </p:nvGrpSpPr>
          <p:grpSpPr>
            <a:xfrm>
              <a:off x="1733930" y="3901440"/>
              <a:ext cx="5201799" cy="1950721"/>
              <a:chOff x="0" y="0"/>
              <a:chExt cx="5201797" cy="1950720"/>
            </a:xfrm>
          </p:grpSpPr>
          <p:sp>
            <p:nvSpPr>
              <p:cNvPr id="399" name="Shape 399"/>
              <p:cNvSpPr/>
              <p:nvPr/>
            </p:nvSpPr>
            <p:spPr>
              <a:xfrm>
                <a:off x="0" y="0"/>
                <a:ext cx="5201798" cy="195072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18000" y="0"/>
                    </a:moveTo>
                    <a:lnTo>
                      <a:pt x="21600" y="21600"/>
                    </a:lnTo>
                    <a:lnTo>
                      <a:pt x="0" y="21600"/>
                    </a:lnTo>
                    <a:lnTo>
                      <a:pt x="3600" y="0"/>
                    </a:lnTo>
                    <a:close/>
                  </a:path>
                </a:pathLst>
              </a:custGeom>
              <a:solidFill>
                <a:srgbClr val="4F81BD"/>
              </a:solidFill>
              <a:ln w="25400" cap="flat">
                <a:solidFill>
                  <a:srgbClr val="FFFFFF"/>
                </a:solidFill>
                <a:prstDash val="solid"/>
                <a:round/>
                <a:tailEnd type="triangle" w="med" len="med"/>
              </a:ln>
              <a:effectLst/>
            </p:spPr>
            <p:txBody>
              <a:bodyPr wrap="square" lIns="65022" tIns="65022" rIns="65022" bIns="65022" numCol="1" anchor="ctr">
                <a:noAutofit/>
              </a:bodyPr>
              <a:lstStyle/>
              <a:p>
                <a:pPr defTabSz="1300480">
                  <a:defRPr sz="2800">
                    <a:solidFill>
                      <a:srgbClr val="FFFFFF"/>
                    </a:solidFill>
                    <a:effectLst>
                      <a:outerShdw sx="100000" sy="100000" kx="0" ky="0" algn="b" rotWithShape="0" blurRad="38100" dist="38100" dir="2700000">
                        <a:srgbClr val="000000">
                          <a:alpha val="43137"/>
                        </a:srgbClr>
                      </a:outerShdw>
                    </a:effectLst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  <p:sp>
            <p:nvSpPr>
              <p:cNvPr id="400" name="Shape 400"/>
              <p:cNvSpPr/>
              <p:nvPr/>
            </p:nvSpPr>
            <p:spPr>
              <a:xfrm>
                <a:off x="0" y="688088"/>
                <a:ext cx="5201797" cy="574546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65022" tIns="65022" rIns="65022" bIns="65022" numCol="1" anchor="ctr">
                <a:spAutoFit/>
              </a:bodyPr>
              <a:lstStyle>
                <a:lvl1pPr defTabSz="1300480">
                  <a:defRPr b="1" i="1" sz="2800">
                    <a:solidFill>
                      <a:srgbClr val="FFFFFF"/>
                    </a:solidFill>
                    <a:effectLst>
                      <a:outerShdw sx="100000" sy="100000" kx="0" ky="0" algn="b" rotWithShape="0" blurRad="38100" dist="38100" dir="2700000">
                        <a:srgbClr val="000000">
                          <a:alpha val="43137"/>
                        </a:srgbClr>
                      </a:outerShdw>
                    </a:effectLst>
                    <a:latin typeface="Calibri"/>
                    <a:ea typeface="Calibri"/>
                    <a:cs typeface="Calibri"/>
                    <a:sym typeface="Calibri"/>
                  </a:defRPr>
                </a:lvl1pPr>
              </a:lstStyle>
              <a:p>
                <a:pPr/>
                <a:r>
                  <a:t>Actio negatoria</a:t>
                </a:r>
              </a:p>
            </p:txBody>
          </p:sp>
        </p:grpSp>
        <p:grpSp>
          <p:nvGrpSpPr>
            <p:cNvPr id="404" name="Group 404"/>
            <p:cNvGrpSpPr/>
            <p:nvPr/>
          </p:nvGrpSpPr>
          <p:grpSpPr>
            <a:xfrm>
              <a:off x="866965" y="5852160"/>
              <a:ext cx="6935729" cy="1950723"/>
              <a:chOff x="0" y="0"/>
              <a:chExt cx="6935728" cy="1950721"/>
            </a:xfrm>
          </p:grpSpPr>
          <p:sp>
            <p:nvSpPr>
              <p:cNvPr id="402" name="Shape 402"/>
              <p:cNvSpPr/>
              <p:nvPr/>
            </p:nvSpPr>
            <p:spPr>
              <a:xfrm>
                <a:off x="-1" y="0"/>
                <a:ext cx="6935730" cy="195072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18900" y="0"/>
                    </a:moveTo>
                    <a:lnTo>
                      <a:pt x="21600" y="21600"/>
                    </a:lnTo>
                    <a:lnTo>
                      <a:pt x="0" y="21600"/>
                    </a:lnTo>
                    <a:lnTo>
                      <a:pt x="2700" y="0"/>
                    </a:lnTo>
                    <a:close/>
                  </a:path>
                </a:pathLst>
              </a:custGeom>
              <a:solidFill>
                <a:srgbClr val="FF9900"/>
              </a:solidFill>
              <a:ln w="25400" cap="flat">
                <a:solidFill>
                  <a:srgbClr val="FFFFFF"/>
                </a:solidFill>
                <a:prstDash val="solid"/>
                <a:round/>
                <a:tailEnd type="triangle" w="med" len="med"/>
              </a:ln>
              <a:effectLst/>
            </p:spPr>
            <p:txBody>
              <a:bodyPr wrap="square" lIns="65022" tIns="65022" rIns="65022" bIns="65022" numCol="1" anchor="ctr">
                <a:noAutofit/>
              </a:bodyPr>
              <a:lstStyle/>
              <a:p>
                <a:pPr defTabSz="1300480">
                  <a:defRPr i="1" sz="40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  <p:sp>
            <p:nvSpPr>
              <p:cNvPr id="403" name="Shape 403"/>
              <p:cNvSpPr/>
              <p:nvPr/>
            </p:nvSpPr>
            <p:spPr>
              <a:xfrm>
                <a:off x="0" y="599187"/>
                <a:ext cx="6935728" cy="752346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65022" tIns="65022" rIns="65022" bIns="65022" numCol="1" anchor="ctr">
                <a:spAutoFit/>
              </a:bodyPr>
              <a:lstStyle>
                <a:lvl1pPr defTabSz="1300480">
                  <a:defRPr b="1" i="1" sz="4000">
                    <a:solidFill>
                      <a:srgbClr val="FFFFFF"/>
                    </a:solidFill>
                    <a:effectLst>
                      <a:outerShdw sx="100000" sy="100000" kx="0" ky="0" algn="b" rotWithShape="0" blurRad="38100" dist="38100" dir="2700000">
                        <a:srgbClr val="000000">
                          <a:alpha val="43137"/>
                        </a:srgbClr>
                      </a:outerShdw>
                    </a:effectLst>
                    <a:latin typeface="Calibri"/>
                    <a:ea typeface="Calibri"/>
                    <a:cs typeface="Calibri"/>
                    <a:sym typeface="Calibri"/>
                  </a:defRPr>
                </a:lvl1pPr>
              </a:lstStyle>
              <a:p>
                <a:pPr/>
                <a:r>
                  <a:t>Ochrona prawa własności</a:t>
                </a:r>
              </a:p>
            </p:txBody>
          </p:sp>
        </p:grpSp>
        <p:grpSp>
          <p:nvGrpSpPr>
            <p:cNvPr id="407" name="Group 407"/>
            <p:cNvGrpSpPr/>
            <p:nvPr/>
          </p:nvGrpSpPr>
          <p:grpSpPr>
            <a:xfrm>
              <a:off x="0" y="7802881"/>
              <a:ext cx="8669660" cy="1950721"/>
              <a:chOff x="0" y="0"/>
              <a:chExt cx="8669659" cy="1950720"/>
            </a:xfrm>
          </p:grpSpPr>
          <p:sp>
            <p:nvSpPr>
              <p:cNvPr id="405" name="Shape 405"/>
              <p:cNvSpPr/>
              <p:nvPr/>
            </p:nvSpPr>
            <p:spPr>
              <a:xfrm>
                <a:off x="0" y="0"/>
                <a:ext cx="8669660" cy="195072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19440" y="0"/>
                    </a:moveTo>
                    <a:lnTo>
                      <a:pt x="21600" y="21600"/>
                    </a:lnTo>
                    <a:lnTo>
                      <a:pt x="0" y="21600"/>
                    </a:lnTo>
                    <a:lnTo>
                      <a:pt x="2160" y="0"/>
                    </a:lnTo>
                    <a:close/>
                  </a:path>
                </a:pathLst>
              </a:custGeom>
              <a:solidFill>
                <a:srgbClr val="4F81BD"/>
              </a:solidFill>
              <a:ln w="25400" cap="flat">
                <a:solidFill>
                  <a:srgbClr val="FFFFFF"/>
                </a:solidFill>
                <a:prstDash val="solid"/>
                <a:round/>
                <a:tailEnd type="triangle" w="med" len="med"/>
              </a:ln>
              <a:effectLst/>
            </p:spPr>
            <p:txBody>
              <a:bodyPr wrap="square" lIns="65022" tIns="65022" rIns="65022" bIns="65022" numCol="1" anchor="ctr">
                <a:noAutofit/>
              </a:bodyPr>
              <a:lstStyle/>
              <a:p>
                <a:pPr defTabSz="1300480">
                  <a:defRPr sz="2800">
                    <a:solidFill>
                      <a:srgbClr val="FFFFFF"/>
                    </a:solidFill>
                    <a:effectLst>
                      <a:outerShdw sx="100000" sy="100000" kx="0" ky="0" algn="b" rotWithShape="0" blurRad="38100" dist="38100" dir="2700000">
                        <a:srgbClr val="000000">
                          <a:alpha val="43137"/>
                        </a:srgbClr>
                      </a:outerShdw>
                    </a:effectLst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  <p:sp>
            <p:nvSpPr>
              <p:cNvPr id="406" name="Shape 406"/>
              <p:cNvSpPr/>
              <p:nvPr/>
            </p:nvSpPr>
            <p:spPr>
              <a:xfrm>
                <a:off x="0" y="688088"/>
                <a:ext cx="8669659" cy="574546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65022" tIns="65022" rIns="65022" bIns="65022" numCol="1" anchor="ctr">
                <a:spAutoFit/>
              </a:bodyPr>
              <a:lstStyle>
                <a:lvl1pPr defTabSz="1300480">
                  <a:defRPr b="1" i="1" sz="2800">
                    <a:solidFill>
                      <a:srgbClr val="FFFFFF"/>
                    </a:solidFill>
                    <a:effectLst>
                      <a:outerShdw sx="100000" sy="100000" kx="0" ky="0" algn="b" rotWithShape="0" blurRad="38100" dist="38100" dir="2700000">
                        <a:srgbClr val="000000">
                          <a:alpha val="43137"/>
                        </a:srgbClr>
                      </a:outerShdw>
                    </a:effectLst>
                    <a:latin typeface="Calibri"/>
                    <a:ea typeface="Calibri"/>
                    <a:cs typeface="Calibri"/>
                    <a:sym typeface="Calibri"/>
                  </a:defRPr>
                </a:lvl1pPr>
              </a:lstStyle>
              <a:p>
                <a:pPr/>
                <a:r>
                  <a:t>Actio Publiciana</a:t>
                </a:r>
              </a:p>
            </p:txBody>
          </p:sp>
        </p:grpSp>
      </p:grp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Shape 162"/>
          <p:cNvSpPr/>
          <p:nvPr>
            <p:ph type="body" idx="1"/>
          </p:nvPr>
        </p:nvSpPr>
        <p:spPr>
          <a:xfrm>
            <a:off x="508000" y="-1"/>
            <a:ext cx="11846559" cy="9753602"/>
          </a:xfrm>
          <a:prstGeom prst="rect">
            <a:avLst/>
          </a:prstGeom>
        </p:spPr>
        <p:txBody>
          <a:bodyPr/>
          <a:lstStyle>
            <a:lvl1pPr marL="487680" indent="-487680" algn="ctr">
              <a:spcBef>
                <a:spcPts val="2900"/>
              </a:spcBef>
              <a:buSzTx/>
              <a:buNone/>
              <a:defRPr b="1" sz="5000">
                <a:solidFill>
                  <a:srgbClr val="FFFFFF"/>
                </a:solidFill>
                <a:effectLst>
                  <a:outerShdw sx="100000" sy="100000" kx="0" ky="0" algn="b" rotWithShape="0" blurRad="38100" dist="38100" dir="2700000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pPr/>
            <a:r>
              <a:t>Rodzaje prawnego  władztwa nad rzeczami w państwie rzymskim</a:t>
            </a:r>
          </a:p>
        </p:txBody>
      </p:sp>
      <p:grpSp>
        <p:nvGrpSpPr>
          <p:cNvPr id="177" name="Group 177"/>
          <p:cNvGrpSpPr/>
          <p:nvPr/>
        </p:nvGrpSpPr>
        <p:grpSpPr>
          <a:xfrm>
            <a:off x="2039904" y="1692448"/>
            <a:ext cx="8411522" cy="7817696"/>
            <a:chOff x="-81153" y="-28405"/>
            <a:chExt cx="8411520" cy="7817694"/>
          </a:xfrm>
        </p:grpSpPr>
        <p:sp>
          <p:nvSpPr>
            <p:cNvPr id="163" name="Shape 163"/>
            <p:cNvSpPr/>
            <p:nvPr/>
          </p:nvSpPr>
          <p:spPr>
            <a:xfrm>
              <a:off x="4406998" y="2742437"/>
              <a:ext cx="3923370" cy="2354023"/>
            </a:xfrm>
            <a:prstGeom prst="roundRect">
              <a:avLst>
                <a:gd name="adj" fmla="val 10000"/>
              </a:avLst>
            </a:prstGeom>
            <a:solidFill>
              <a:srgbClr val="4F81BD"/>
            </a:solidFill>
            <a:ln w="25400" cap="flat">
              <a:solidFill>
                <a:srgbClr val="FFFFFF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65022" tIns="65022" rIns="65022" bIns="65022" numCol="1" anchor="ctr">
              <a:noAutofit/>
            </a:bodyPr>
            <a:lstStyle/>
            <a:p>
              <a:pPr defTabSz="1300480">
                <a:defRPr>
                  <a:solidFill>
                    <a:srgbClr val="FFFFFF"/>
                  </a:solidFill>
                  <a:effectLst>
                    <a:outerShdw sx="100000" sy="100000" kx="0" ky="0" algn="b" rotWithShape="0" blurRad="38100" dist="38100" dir="2700000">
                      <a:srgbClr val="000000">
                        <a:alpha val="43137"/>
                      </a:srgbClr>
                    </a:outerShdw>
                  </a:effectLst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  <p:grpSp>
          <p:nvGrpSpPr>
            <p:cNvPr id="166" name="Group 166"/>
            <p:cNvGrpSpPr/>
            <p:nvPr/>
          </p:nvGrpSpPr>
          <p:grpSpPr>
            <a:xfrm>
              <a:off x="-81154" y="-6725"/>
              <a:ext cx="8207399" cy="4079013"/>
              <a:chOff x="253603" y="-1065135"/>
              <a:chExt cx="8207397" cy="4079012"/>
            </a:xfrm>
          </p:grpSpPr>
          <p:sp>
            <p:nvSpPr>
              <p:cNvPr id="164" name="Shape 164"/>
              <p:cNvSpPr/>
              <p:nvPr/>
            </p:nvSpPr>
            <p:spPr>
              <a:xfrm>
                <a:off x="253603" y="-1065136"/>
                <a:ext cx="3923369" cy="2354022"/>
              </a:xfrm>
              <a:prstGeom prst="roundRect">
                <a:avLst>
                  <a:gd name="adj" fmla="val 10000"/>
                </a:avLst>
              </a:prstGeom>
              <a:solidFill>
                <a:srgbClr val="4F81BD"/>
              </a:solidFill>
              <a:ln w="25400" cap="flat">
                <a:solidFill>
                  <a:srgbClr val="FFFFFF"/>
                </a:solidFill>
                <a:prstDash val="solid"/>
                <a:round/>
                <a:tailEnd type="triangle" w="med" len="med"/>
              </a:ln>
              <a:effectLst/>
            </p:spPr>
            <p:txBody>
              <a:bodyPr wrap="square" lIns="65022" tIns="65022" rIns="65022" bIns="65022" numCol="1" anchor="ctr">
                <a:noAutofit/>
              </a:bodyPr>
              <a:lstStyle/>
              <a:p>
                <a:pPr defTabSz="1300480">
                  <a:defRPr>
                    <a:solidFill>
                      <a:srgbClr val="FFFFFF"/>
                    </a:solidFill>
                    <a:effectLst>
                      <a:outerShdw sx="100000" sy="100000" kx="0" ky="0" algn="b" rotWithShape="0" blurRad="38100" dist="38100" dir="2700000">
                        <a:srgbClr val="000000">
                          <a:alpha val="43137"/>
                        </a:srgbClr>
                      </a:outerShdw>
                    </a:effectLst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  <p:sp>
            <p:nvSpPr>
              <p:cNvPr id="165" name="Shape 165"/>
              <p:cNvSpPr/>
              <p:nvPr/>
            </p:nvSpPr>
            <p:spPr>
              <a:xfrm>
                <a:off x="4898725" y="2353476"/>
                <a:ext cx="3562277" cy="66040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50800" tIns="50800" rIns="50800" bIns="50800" numCol="1" anchor="ctr">
                <a:spAutoFit/>
              </a:bodyPr>
              <a:lstStyle>
                <a:lvl1pPr defTabSz="1300480">
                  <a:defRPr>
                    <a:solidFill>
                      <a:srgbClr val="FFFFFF"/>
                    </a:solidFill>
                    <a:effectLst>
                      <a:outerShdw sx="100000" sy="100000" kx="0" ky="0" algn="b" rotWithShape="0" blurRad="38100" dist="38100" dir="2700000">
                        <a:srgbClr val="000000">
                          <a:alpha val="43137"/>
                        </a:srgbClr>
                      </a:outerShdw>
                    </a:effectLst>
                    <a:latin typeface="Calibri"/>
                    <a:ea typeface="Calibri"/>
                    <a:cs typeface="Calibri"/>
                    <a:sym typeface="Calibri"/>
                  </a:defRPr>
                </a:lvl1pPr>
              </a:lstStyle>
              <a:p>
                <a:pPr/>
                <a:r>
                  <a:t>Własność Latynów</a:t>
                </a:r>
              </a:p>
            </p:txBody>
          </p:sp>
        </p:grpSp>
        <p:grpSp>
          <p:nvGrpSpPr>
            <p:cNvPr id="170" name="Group 170"/>
            <p:cNvGrpSpPr/>
            <p:nvPr/>
          </p:nvGrpSpPr>
          <p:grpSpPr>
            <a:xfrm>
              <a:off x="-46276" y="-28406"/>
              <a:ext cx="8285347" cy="2432035"/>
              <a:chOff x="-4361976" y="-28405"/>
              <a:chExt cx="8285345" cy="2432034"/>
            </a:xfrm>
          </p:grpSpPr>
          <p:sp>
            <p:nvSpPr>
              <p:cNvPr id="167" name="Shape 167"/>
              <p:cNvSpPr/>
              <p:nvPr/>
            </p:nvSpPr>
            <p:spPr>
              <a:xfrm>
                <a:off x="-1" y="43996"/>
                <a:ext cx="3923370" cy="2354022"/>
              </a:xfrm>
              <a:prstGeom prst="roundRect">
                <a:avLst>
                  <a:gd name="adj" fmla="val 10000"/>
                </a:avLst>
              </a:prstGeom>
              <a:solidFill>
                <a:srgbClr val="4F81BD"/>
              </a:solidFill>
              <a:ln w="25400" cap="flat">
                <a:solidFill>
                  <a:srgbClr val="FFFFFF"/>
                </a:solidFill>
                <a:prstDash val="solid"/>
                <a:round/>
                <a:tailEnd type="triangle" w="med" len="med"/>
              </a:ln>
              <a:effectLst/>
            </p:spPr>
            <p:txBody>
              <a:bodyPr wrap="square" lIns="65022" tIns="65022" rIns="65022" bIns="65022" numCol="1" anchor="ctr">
                <a:noAutofit/>
              </a:bodyPr>
              <a:lstStyle/>
              <a:p>
                <a:pPr defTabSz="1300480">
                  <a:defRPr>
                    <a:solidFill>
                      <a:srgbClr val="FFFFFF"/>
                    </a:solidFill>
                    <a:effectLst>
                      <a:outerShdw sx="100000" sy="100000" kx="0" ky="0" algn="b" rotWithShape="0" blurRad="38100" dist="38100" dir="2700000">
                        <a:srgbClr val="000000">
                          <a:alpha val="43137"/>
                        </a:srgbClr>
                      </a:outerShdw>
                    </a:effectLst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  <p:sp>
            <p:nvSpPr>
              <p:cNvPr id="168" name="Shape 168"/>
              <p:cNvSpPr/>
              <p:nvPr/>
            </p:nvSpPr>
            <p:spPr>
              <a:xfrm>
                <a:off x="68984" y="38383"/>
                <a:ext cx="3785400" cy="2365246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65022" tIns="65022" rIns="65022" bIns="65022" numCol="1" anchor="ctr">
                <a:spAutoFit/>
              </a:bodyPr>
              <a:lstStyle/>
              <a:p>
                <a:pPr defTabSz="1300480">
                  <a:defRPr>
                    <a:solidFill>
                      <a:srgbClr val="FFFFFF"/>
                    </a:solidFill>
                    <a:effectLst>
                      <a:outerShdw sx="100000" sy="100000" kx="0" ky="0" algn="b" rotWithShape="0" blurRad="38100" dist="38100" dir="2700000">
                        <a:srgbClr val="000000">
                          <a:alpha val="43137"/>
                        </a:srgbClr>
                      </a:outerShdw>
                    </a:effectLst>
                    <a:latin typeface="Calibri"/>
                    <a:ea typeface="Calibri"/>
                    <a:cs typeface="Calibri"/>
                    <a:sym typeface="Calibri"/>
                  </a:defRPr>
                </a:pPr>
                <a:r>
                  <a:t>Stan </a:t>
                </a:r>
                <a:r>
                  <a:rPr i="1"/>
                  <a:t>res in bonis habere</a:t>
                </a:r>
                <a:endParaRPr i="1"/>
              </a:p>
              <a:p>
                <a:pPr defTabSz="1300480">
                  <a:defRPr i="1">
                    <a:solidFill>
                      <a:srgbClr val="FFFFFF"/>
                    </a:solidFill>
                    <a:effectLst>
                      <a:outerShdw sx="100000" sy="100000" kx="0" ky="0" algn="b" rotWithShape="0" blurRad="38100" dist="38100" dir="2700000">
                        <a:srgbClr val="000000">
                          <a:alpha val="43137"/>
                        </a:srgbClr>
                      </a:outerShdw>
                    </a:effectLst>
                    <a:latin typeface="Calibri"/>
                    <a:ea typeface="Calibri"/>
                    <a:cs typeface="Calibri"/>
                    <a:sym typeface="Calibri"/>
                  </a:defRPr>
                </a:pPr>
                <a:r>
                  <a:t> (własność bonitarna)</a:t>
                </a:r>
              </a:p>
            </p:txBody>
          </p:sp>
          <p:sp>
            <p:nvSpPr>
              <p:cNvPr id="169" name="Shape 169"/>
              <p:cNvSpPr/>
              <p:nvPr/>
            </p:nvSpPr>
            <p:spPr>
              <a:xfrm>
                <a:off x="-4361977" y="-28406"/>
                <a:ext cx="3723444" cy="233680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50800" tIns="50800" rIns="50800" bIns="50800" numCol="1" anchor="ctr">
                <a:spAutoFit/>
              </a:bodyPr>
              <a:lstStyle/>
              <a:p>
                <a:pPr defTabSz="1300480">
                  <a:defRPr i="1">
                    <a:solidFill>
                      <a:srgbClr val="FFFFFF"/>
                    </a:solidFill>
                    <a:effectLst>
                      <a:outerShdw sx="100000" sy="100000" kx="0" ky="0" algn="b" rotWithShape="0" blurRad="38100" dist="38100" dir="2700000">
                        <a:srgbClr val="000000">
                          <a:alpha val="43137"/>
                        </a:srgbClr>
                      </a:outerShdw>
                    </a:effectLst>
                    <a:latin typeface="Calibri"/>
                    <a:ea typeface="Calibri"/>
                    <a:cs typeface="Calibri"/>
                    <a:sym typeface="Calibri"/>
                  </a:defRPr>
                </a:pPr>
                <a:r>
                  <a:t>Dominium ex iure Quiritium </a:t>
                </a:r>
              </a:p>
              <a:p>
                <a:pPr defTabSz="1300480">
                  <a:defRPr i="1">
                    <a:solidFill>
                      <a:srgbClr val="FFFFFF"/>
                    </a:solidFill>
                    <a:effectLst>
                      <a:outerShdw sx="100000" sy="100000" kx="0" ky="0" algn="b" rotWithShape="0" blurRad="38100" dist="38100" dir="2700000">
                        <a:srgbClr val="000000">
                          <a:alpha val="43137"/>
                        </a:srgbClr>
                      </a:outerShdw>
                    </a:effectLst>
                    <a:latin typeface="Calibri"/>
                    <a:ea typeface="Calibri"/>
                    <a:cs typeface="Calibri"/>
                    <a:sym typeface="Calibri"/>
                  </a:defRPr>
                </a:pPr>
                <a:r>
                  <a:t>(własność kwirytarna)</a:t>
                </a:r>
              </a:p>
            </p:txBody>
          </p:sp>
        </p:grpSp>
        <p:grpSp>
          <p:nvGrpSpPr>
            <p:cNvPr id="173" name="Group 173"/>
            <p:cNvGrpSpPr/>
            <p:nvPr/>
          </p:nvGrpSpPr>
          <p:grpSpPr>
            <a:xfrm>
              <a:off x="-1" y="2790352"/>
              <a:ext cx="3923369" cy="2354022"/>
              <a:chOff x="0" y="0"/>
              <a:chExt cx="3923367" cy="2354021"/>
            </a:xfrm>
          </p:grpSpPr>
          <p:sp>
            <p:nvSpPr>
              <p:cNvPr id="171" name="Shape 171"/>
              <p:cNvSpPr/>
              <p:nvPr/>
            </p:nvSpPr>
            <p:spPr>
              <a:xfrm>
                <a:off x="-1" y="0"/>
                <a:ext cx="3923369" cy="2354022"/>
              </a:xfrm>
              <a:prstGeom prst="roundRect">
                <a:avLst>
                  <a:gd name="adj" fmla="val 10000"/>
                </a:avLst>
              </a:prstGeom>
              <a:solidFill>
                <a:srgbClr val="4F81BD"/>
              </a:solidFill>
              <a:ln w="25400" cap="flat">
                <a:solidFill>
                  <a:srgbClr val="FFFFFF"/>
                </a:solidFill>
                <a:prstDash val="solid"/>
                <a:round/>
                <a:tailEnd type="triangle" w="med" len="med"/>
              </a:ln>
              <a:effectLst/>
            </p:spPr>
            <p:txBody>
              <a:bodyPr wrap="square" lIns="65022" tIns="65022" rIns="65022" bIns="65022" numCol="1" anchor="ctr">
                <a:noAutofit/>
              </a:bodyPr>
              <a:lstStyle/>
              <a:p>
                <a:pPr defTabSz="1300480">
                  <a:defRPr>
                    <a:solidFill>
                      <a:srgbClr val="FFFFFF"/>
                    </a:solidFill>
                    <a:effectLst>
                      <a:outerShdw sx="100000" sy="100000" kx="0" ky="0" algn="b" rotWithShape="0" blurRad="38100" dist="38100" dir="2700000">
                        <a:srgbClr val="000000">
                          <a:alpha val="43137"/>
                        </a:srgbClr>
                      </a:outerShdw>
                    </a:effectLst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  <p:sp>
            <p:nvSpPr>
              <p:cNvPr id="172" name="Shape 172"/>
              <p:cNvSpPr/>
              <p:nvPr/>
            </p:nvSpPr>
            <p:spPr>
              <a:xfrm>
                <a:off x="68984" y="553186"/>
                <a:ext cx="3785398" cy="1247647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65022" tIns="65022" rIns="65022" bIns="65022" numCol="1" anchor="ctr">
                <a:spAutoFit/>
              </a:bodyPr>
              <a:lstStyle>
                <a:lvl1pPr defTabSz="1300480">
                  <a:defRPr>
                    <a:solidFill>
                      <a:srgbClr val="FFFFFF"/>
                    </a:solidFill>
                    <a:effectLst>
                      <a:outerShdw sx="100000" sy="100000" kx="0" ky="0" algn="b" rotWithShape="0" blurRad="38100" dist="38100" dir="2700000">
                        <a:srgbClr val="000000">
                          <a:alpha val="43137"/>
                        </a:srgbClr>
                      </a:outerShdw>
                    </a:effectLst>
                    <a:latin typeface="Calibri"/>
                    <a:ea typeface="Calibri"/>
                    <a:cs typeface="Calibri"/>
                    <a:sym typeface="Calibri"/>
                  </a:defRPr>
                </a:lvl1pPr>
              </a:lstStyle>
              <a:p>
                <a:pPr/>
                <a:r>
                  <a:t>Własność peregrynów</a:t>
                </a:r>
              </a:p>
            </p:txBody>
          </p:sp>
        </p:grpSp>
        <p:grpSp>
          <p:nvGrpSpPr>
            <p:cNvPr id="176" name="Group 176"/>
            <p:cNvGrpSpPr/>
            <p:nvPr/>
          </p:nvGrpSpPr>
          <p:grpSpPr>
            <a:xfrm>
              <a:off x="2079550" y="5435266"/>
              <a:ext cx="3923369" cy="2354024"/>
              <a:chOff x="2079550" y="-91297"/>
              <a:chExt cx="3923367" cy="2354022"/>
            </a:xfrm>
          </p:grpSpPr>
          <p:sp>
            <p:nvSpPr>
              <p:cNvPr id="174" name="Shape 174"/>
              <p:cNvSpPr/>
              <p:nvPr/>
            </p:nvSpPr>
            <p:spPr>
              <a:xfrm>
                <a:off x="2079550" y="-91298"/>
                <a:ext cx="3923369" cy="2354024"/>
              </a:xfrm>
              <a:prstGeom prst="roundRect">
                <a:avLst>
                  <a:gd name="adj" fmla="val 10000"/>
                </a:avLst>
              </a:prstGeom>
              <a:solidFill>
                <a:srgbClr val="4F81BD"/>
              </a:solidFill>
              <a:ln w="25400" cap="flat">
                <a:solidFill>
                  <a:srgbClr val="FFFFFF"/>
                </a:solidFill>
                <a:prstDash val="solid"/>
                <a:round/>
                <a:tailEnd type="triangle" w="med" len="med"/>
              </a:ln>
              <a:effectLst/>
            </p:spPr>
            <p:txBody>
              <a:bodyPr wrap="square" lIns="65022" tIns="65022" rIns="65022" bIns="65022" numCol="1" anchor="ctr">
                <a:noAutofit/>
              </a:bodyPr>
              <a:lstStyle/>
              <a:p>
                <a:pPr defTabSz="1300480">
                  <a:defRPr>
                    <a:solidFill>
                      <a:srgbClr val="FFFFFF"/>
                    </a:solidFill>
                    <a:effectLst>
                      <a:outerShdw sx="100000" sy="100000" kx="0" ky="0" algn="b" rotWithShape="0" blurRad="38100" dist="38100" dir="2700000">
                        <a:srgbClr val="000000">
                          <a:alpha val="43137"/>
                        </a:srgbClr>
                      </a:outerShdw>
                    </a:effectLst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  <p:sp>
            <p:nvSpPr>
              <p:cNvPr id="175" name="Shape 175"/>
              <p:cNvSpPr/>
              <p:nvPr/>
            </p:nvSpPr>
            <p:spPr>
              <a:xfrm>
                <a:off x="2148535" y="182491"/>
                <a:ext cx="3785398" cy="1806446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65022" tIns="65022" rIns="65022" bIns="65022" numCol="1" anchor="ctr">
                <a:spAutoFit/>
              </a:bodyPr>
              <a:lstStyle>
                <a:lvl1pPr defTabSz="1300480">
                  <a:defRPr>
                    <a:solidFill>
                      <a:srgbClr val="FFFFFF"/>
                    </a:solidFill>
                    <a:effectLst>
                      <a:outerShdw sx="100000" sy="100000" kx="0" ky="0" algn="b" rotWithShape="0" blurRad="38100" dist="38100" dir="2700000">
                        <a:srgbClr val="000000">
                          <a:alpha val="43137"/>
                        </a:srgbClr>
                      </a:outerShdw>
                    </a:effectLst>
                    <a:latin typeface="Calibri"/>
                    <a:ea typeface="Calibri"/>
                    <a:cs typeface="Calibri"/>
                    <a:sym typeface="Calibri"/>
                  </a:defRPr>
                </a:lvl1pPr>
              </a:lstStyle>
              <a:p>
                <a:pPr/>
                <a:r>
                  <a:t>Quasi-własność gruntów prowincjonalnych</a:t>
                </a:r>
              </a:p>
            </p:txBody>
          </p:sp>
        </p:grpSp>
      </p:grpSp>
      <p:sp>
        <p:nvSpPr>
          <p:cNvPr id="178" name="Shape 178"/>
          <p:cNvSpPr/>
          <p:nvPr>
            <p:ph type="title"/>
          </p:nvPr>
        </p:nvSpPr>
        <p:spPr>
          <a:xfrm>
            <a:off x="609599" y="390596"/>
            <a:ext cx="11744962" cy="422206"/>
          </a:xfrm>
          <a:prstGeom prst="rect">
            <a:avLst/>
          </a:prstGeom>
        </p:spPr>
        <p:txBody>
          <a:bodyPr/>
          <a:lstStyle>
            <a:lvl1pPr defTabSz="598219">
              <a:defRPr b="1" sz="1600">
                <a:solidFill>
                  <a:srgbClr val="FF9900"/>
                </a:solidFill>
              </a:defRPr>
            </a:lvl1pPr>
          </a:lstStyle>
          <a:p>
            <a:pPr/>
            <a:r>
              <a:t>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" name="Shape 410"/>
          <p:cNvSpPr/>
          <p:nvPr>
            <p:ph type="title"/>
          </p:nvPr>
        </p:nvSpPr>
        <p:spPr>
          <a:xfrm>
            <a:off x="650239" y="390596"/>
            <a:ext cx="11704322" cy="162560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r>
              <a:t>Ochrona własności</a:t>
            </a:r>
          </a:p>
        </p:txBody>
      </p:sp>
      <p:sp>
        <p:nvSpPr>
          <p:cNvPr id="411" name="Shape 411"/>
          <p:cNvSpPr/>
          <p:nvPr>
            <p:ph type="body" idx="1"/>
          </p:nvPr>
        </p:nvSpPr>
        <p:spPr>
          <a:xfrm>
            <a:off x="650239" y="2275839"/>
            <a:ext cx="11704322" cy="6799828"/>
          </a:xfrm>
          <a:prstGeom prst="rect">
            <a:avLst/>
          </a:prstGeom>
        </p:spPr>
        <p:txBody>
          <a:bodyPr/>
          <a:lstStyle/>
          <a:p>
            <a:pPr algn="just">
              <a:buFont typeface="Wingdings"/>
              <a:buChar char="➢"/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Dokonywana powództwami </a:t>
            </a:r>
            <a:r>
              <a:rPr i="1"/>
              <a:t>in rem</a:t>
            </a:r>
            <a:endParaRPr i="1"/>
          </a:p>
          <a:p>
            <a:pPr algn="just">
              <a:buFont typeface="Wingdings"/>
              <a:buChar char="➢"/>
              <a:defRPr i="1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Wieloaspektowość ochrony własności: </a:t>
            </a:r>
            <a:r>
              <a:rPr i="0"/>
              <a:t>z punktu widzenia prawa prywatnego, publicznego (także karnego), sakralnego, z punktu widzenia politycznego</a:t>
            </a:r>
          </a:p>
          <a:p>
            <a:pPr algn="just">
              <a:buFont typeface="Wingdings"/>
              <a:buChar char="➢"/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Ochrona o charakterze procesowym (w odróżnieniu do ochrony petytoryjnej w formie interdyktów)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3" name="Shape 413"/>
          <p:cNvSpPr/>
          <p:nvPr>
            <p:ph type="title"/>
          </p:nvPr>
        </p:nvSpPr>
        <p:spPr>
          <a:xfrm>
            <a:off x="664950" y="-1"/>
            <a:ext cx="11704322" cy="162560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r>
              <a:t>Skarga windykacyjna</a:t>
            </a:r>
          </a:p>
        </p:txBody>
      </p:sp>
      <p:sp>
        <p:nvSpPr>
          <p:cNvPr id="414" name="Shape 414"/>
          <p:cNvSpPr/>
          <p:nvPr>
            <p:ph type="body" idx="1"/>
          </p:nvPr>
        </p:nvSpPr>
        <p:spPr>
          <a:xfrm>
            <a:off x="357717" y="1497223"/>
            <a:ext cx="12647083" cy="8256379"/>
          </a:xfrm>
          <a:prstGeom prst="rect">
            <a:avLst/>
          </a:prstGeom>
        </p:spPr>
        <p:txBody>
          <a:bodyPr/>
          <a:lstStyle/>
          <a:p>
            <a:pPr marL="460709" indent="-460709" algn="just" defTabSz="1287473">
              <a:spcBef>
                <a:spcPts val="800"/>
              </a:spcBef>
              <a:buFont typeface="Wingdings"/>
              <a:buChar char="➢"/>
              <a:defRPr sz="3800">
                <a:solidFill>
                  <a:srgbClr val="FFFFFF"/>
                </a:solidFill>
              </a:defRPr>
            </a:pPr>
            <a:r>
              <a:t>Cel: „wydobycie” rzeczy od osoby nieuprawnionej, stwierdzenie prawa własności powoda</a:t>
            </a:r>
          </a:p>
          <a:p>
            <a:pPr marL="460709" indent="-460709" algn="just" defTabSz="1287473">
              <a:spcBef>
                <a:spcPts val="800"/>
              </a:spcBef>
              <a:buFont typeface="Wingdings"/>
              <a:buChar char="➢"/>
              <a:defRPr sz="3800">
                <a:solidFill>
                  <a:srgbClr val="FFFFFF"/>
                </a:solidFill>
              </a:defRPr>
            </a:pPr>
            <a:r>
              <a:t>Skarga nieposiadającego właściciela przeciwko posiadającemu „niewłaścicielowi” (posiadaczowi)</a:t>
            </a:r>
          </a:p>
          <a:p>
            <a:pPr marL="460709" indent="-460709" algn="just" defTabSz="1287473">
              <a:spcBef>
                <a:spcPts val="800"/>
              </a:spcBef>
              <a:buFont typeface="Wingdings"/>
              <a:buChar char="➢"/>
              <a:defRPr sz="3800">
                <a:solidFill>
                  <a:srgbClr val="FFFFFF"/>
                </a:solidFill>
              </a:defRPr>
            </a:pPr>
            <a:r>
              <a:t>Rozwój: od sacramento in rem po odrębne powództwo wraz z dopuszczenie do „oszacowania”</a:t>
            </a:r>
          </a:p>
          <a:p>
            <a:pPr marL="460709" indent="-460709" algn="just" defTabSz="1287473">
              <a:spcBef>
                <a:spcPts val="800"/>
              </a:spcBef>
              <a:buFont typeface="Wingdings"/>
              <a:buChar char="➢"/>
              <a:defRPr sz="3800">
                <a:solidFill>
                  <a:srgbClr val="FFFFFF"/>
                </a:solidFill>
              </a:defRPr>
            </a:pPr>
            <a:r>
              <a:t>Legitymacja czynna (powód) – początkowo jedynie właściciel kwirytarny, z czasem każdy właściciel (także wg ius gentium); </a:t>
            </a:r>
          </a:p>
          <a:p>
            <a:pPr marL="460709" indent="-460709" algn="just" defTabSz="1287473">
              <a:spcBef>
                <a:spcPts val="800"/>
              </a:spcBef>
              <a:buFont typeface="Wingdings"/>
              <a:buChar char="➢"/>
              <a:defRPr sz="3800">
                <a:solidFill>
                  <a:srgbClr val="FFFFFF"/>
                </a:solidFill>
              </a:defRPr>
            </a:pPr>
            <a:r>
              <a:t>Legitymacja bierna (pozwany) – każdy kto włada rzeczą, (w prawie klasycznym nie tylko wobec posiadacza suo nomine, ale także wobec detentora)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6" name="Shape 416"/>
          <p:cNvSpPr/>
          <p:nvPr>
            <p:ph type="title"/>
          </p:nvPr>
        </p:nvSpPr>
        <p:spPr>
          <a:xfrm>
            <a:off x="650239" y="390596"/>
            <a:ext cx="11704322" cy="162560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r>
              <a:t>Skarga windykacyjna II</a:t>
            </a:r>
          </a:p>
        </p:txBody>
      </p:sp>
      <p:sp>
        <p:nvSpPr>
          <p:cNvPr id="417" name="Shape 417"/>
          <p:cNvSpPr/>
          <p:nvPr>
            <p:ph type="body" idx="1"/>
          </p:nvPr>
        </p:nvSpPr>
        <p:spPr>
          <a:xfrm>
            <a:off x="650239" y="1804458"/>
            <a:ext cx="11704322" cy="7680854"/>
          </a:xfrm>
          <a:prstGeom prst="rect">
            <a:avLst/>
          </a:prstGeom>
        </p:spPr>
        <p:txBody>
          <a:bodyPr/>
          <a:lstStyle/>
          <a:p>
            <a:pPr marL="638503" indent="-638503" algn="just" defTabSz="1170431">
              <a:spcBef>
                <a:spcPts val="700"/>
              </a:spcBef>
              <a:buFont typeface="Wingdings"/>
              <a:buChar char="➢"/>
              <a:defRPr sz="36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Fictus possesor – fikcyjny posiadacz (kto wdał się w spór lub wyzbył się podstępnie posiadania)</a:t>
            </a:r>
          </a:p>
          <a:p>
            <a:pPr marL="638503" indent="-638503" algn="just" defTabSz="1170431">
              <a:spcBef>
                <a:spcPts val="700"/>
              </a:spcBef>
              <a:buFont typeface="Wingdings"/>
              <a:buChar char="➢"/>
              <a:defRPr sz="36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Formuła sakralnego „zakładu” - legis actio sacramentum in rem </a:t>
            </a:r>
          </a:p>
          <a:p>
            <a:pPr marL="638503" indent="-638503" algn="just" defTabSz="1170431">
              <a:spcBef>
                <a:spcPts val="700"/>
              </a:spcBef>
              <a:buFont typeface="Wingdings"/>
              <a:buChar char="➢"/>
              <a:defRPr sz="36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Ciężar dowodu:</a:t>
            </a:r>
          </a:p>
          <a:p>
            <a:pPr marL="638503" indent="-638503" algn="just" defTabSz="1170431">
              <a:spcBef>
                <a:spcPts val="700"/>
              </a:spcBef>
              <a:buFontTx/>
              <a:buAutoNum type="alphaLcPeriod" startAt="1"/>
              <a:defRPr sz="36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Powód – dowód własności (probatio diabolica) - skutek nie udźwignięcia ciężaru?</a:t>
            </a:r>
          </a:p>
          <a:p>
            <a:pPr marL="638503" indent="-638503" algn="just" defTabSz="1170431">
              <a:spcBef>
                <a:spcPts val="700"/>
              </a:spcBef>
              <a:buFontTx/>
              <a:buAutoNum type="alphaLcPeriod" startAt="1"/>
              <a:defRPr sz="36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Pozwany – kwestionowanie twierdzeń powoda przez zaprzeczenie/ udowadnianie  własnych praw/ekscepcje</a:t>
            </a:r>
          </a:p>
          <a:p>
            <a:pPr marL="638503" indent="-638503" algn="just" defTabSz="1170431">
              <a:spcBef>
                <a:spcPts val="700"/>
              </a:spcBef>
              <a:buFont typeface="Wingdings"/>
              <a:buChar char="➢"/>
              <a:defRPr sz="36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Klasyfikacja skargi – jedna z actiones in rem oraz actiones arbitrariae (odszkodowanie przy braku zwrotu rzeczy w naturze, wg oszacowania sędziego)</a:t>
            </a:r>
          </a:p>
          <a:p>
            <a:pPr marL="638503" indent="-638503" algn="just" defTabSz="1170431">
              <a:spcBef>
                <a:spcPts val="700"/>
              </a:spcBef>
              <a:buFont typeface="Wingdings"/>
              <a:buChar char="➢"/>
              <a:defRPr sz="36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Konkurencja skarg: pierwszeństwo stosunku obligacyjnego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" name="Shape 419"/>
          <p:cNvSpPr/>
          <p:nvPr>
            <p:ph type="title"/>
          </p:nvPr>
        </p:nvSpPr>
        <p:spPr>
          <a:xfrm>
            <a:off x="664950" y="-1"/>
            <a:ext cx="11704322" cy="1625601"/>
          </a:xfrm>
          <a:prstGeom prst="rect">
            <a:avLst/>
          </a:prstGeom>
        </p:spPr>
        <p:txBody>
          <a:bodyPr/>
          <a:lstStyle/>
          <a:p>
            <a:pPr defTabSz="1131416">
              <a:defRPr sz="4600">
                <a:solidFill>
                  <a:srgbClr val="FFFFFF"/>
                </a:solidFill>
              </a:defRPr>
            </a:pPr>
            <a:r>
              <a:t>Skarga windykacyjna III: </a:t>
            </a:r>
            <a:br/>
            <a:r>
              <a:t>Pożytki i nakłady</a:t>
            </a:r>
          </a:p>
        </p:txBody>
      </p:sp>
      <p:sp>
        <p:nvSpPr>
          <p:cNvPr id="420" name="Shape 420"/>
          <p:cNvSpPr/>
          <p:nvPr>
            <p:ph type="body" idx="1"/>
          </p:nvPr>
        </p:nvSpPr>
        <p:spPr>
          <a:xfrm>
            <a:off x="255304" y="1702045"/>
            <a:ext cx="12494192" cy="8051557"/>
          </a:xfrm>
          <a:prstGeom prst="rect">
            <a:avLst/>
          </a:prstGeom>
        </p:spPr>
        <p:txBody>
          <a:bodyPr/>
          <a:lstStyle/>
          <a:p>
            <a:pPr marL="480059" indent="-480059">
              <a:buFont typeface="Wingdings"/>
              <a:buChar char="➢"/>
              <a:defRPr sz="42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 pożytki – obowiązek zwrotu </a:t>
            </a:r>
            <a:r>
              <a:rPr i="1"/>
              <a:t>cum omnia causa</a:t>
            </a:r>
            <a:endParaRPr i="1"/>
          </a:p>
          <a:p>
            <a:pPr marL="480059" indent="-480059">
              <a:buFont typeface="Wingdings"/>
              <a:buChar char="➢"/>
              <a:defRPr i="1" sz="42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487680" indent="-487680">
              <a:buSzTx/>
              <a:buNone/>
              <a:defRPr i="1" sz="42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posiadacz w dobrej wierze	posiadacz w złej wierze</a:t>
            </a:r>
          </a:p>
          <a:p>
            <a:pPr marL="487680" indent="-487680">
              <a:buSzTx/>
              <a:buNone/>
              <a:defRPr i="1" sz="42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480059" indent="-480059">
              <a:buFont typeface="Wingdings"/>
              <a:buChar char="➢"/>
              <a:defRPr i="1" sz="42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nakłady – </a:t>
            </a:r>
            <a:r>
              <a:rPr i="0"/>
              <a:t>koszty poniesione w związku z posiadaniem rzeczy spornej:</a:t>
            </a:r>
          </a:p>
          <a:p>
            <a:pPr marL="720090" indent="-720090">
              <a:buFontTx/>
              <a:buAutoNum type="alphaLcPeriod" startAt="1"/>
              <a:defRPr i="1" sz="42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impensae necessariae – „zawsze i każdy”</a:t>
            </a:r>
          </a:p>
          <a:p>
            <a:pPr marL="720090" indent="-720090">
              <a:buFontTx/>
              <a:buAutoNum type="alphaLcPeriod" startAt="1"/>
              <a:defRPr i="1" sz="42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impensae utiles – 	zwrot dla posiadacza w dobrej 				wierze (</a:t>
            </a:r>
            <a:r>
              <a:rPr i="0"/>
              <a:t>ius retentionis)</a:t>
            </a:r>
          </a:p>
          <a:p>
            <a:pPr marL="720090" indent="-720090">
              <a:buFontTx/>
              <a:buAutoNum type="alphaLcPeriod" startAt="1"/>
              <a:defRPr i="1" sz="42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impensae voluptuariae – </a:t>
            </a:r>
            <a:r>
              <a:rPr i="0"/>
              <a:t>ius tollendi</a:t>
            </a:r>
          </a:p>
        </p:txBody>
      </p:sp>
      <p:sp>
        <p:nvSpPr>
          <p:cNvPr id="421" name="Shape 421"/>
          <p:cNvSpPr/>
          <p:nvPr/>
        </p:nvSpPr>
        <p:spPr>
          <a:xfrm rot="19457955">
            <a:off x="7181054" y="2220328"/>
            <a:ext cx="689256" cy="127173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15747"/>
                </a:moveTo>
                <a:lnTo>
                  <a:pt x="5400" y="15747"/>
                </a:lnTo>
                <a:lnTo>
                  <a:pt x="5400" y="0"/>
                </a:lnTo>
                <a:lnTo>
                  <a:pt x="16200" y="0"/>
                </a:lnTo>
                <a:lnTo>
                  <a:pt x="16200" y="15747"/>
                </a:lnTo>
                <a:lnTo>
                  <a:pt x="21600" y="15747"/>
                </a:lnTo>
                <a:lnTo>
                  <a:pt x="10800" y="21600"/>
                </a:lnTo>
                <a:close/>
              </a:path>
            </a:pathLst>
          </a:custGeom>
          <a:solidFill>
            <a:srgbClr val="FFFFFF"/>
          </a:solidFill>
          <a:ln w="25400">
            <a:solidFill>
              <a:srgbClr val="3A5E8A"/>
            </a:solidFill>
          </a:ln>
        </p:spPr>
        <p:txBody>
          <a:bodyPr lIns="65022" tIns="65022" rIns="65022" bIns="65022" anchor="ctr"/>
          <a:lstStyle/>
          <a:p>
            <a:pPr defTabSz="1300480">
              <a:defRPr sz="24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422" name="Shape 422"/>
          <p:cNvSpPr/>
          <p:nvPr/>
        </p:nvSpPr>
        <p:spPr>
          <a:xfrm rot="1948909">
            <a:off x="3881564" y="2414026"/>
            <a:ext cx="689257" cy="111947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14950"/>
                </a:moveTo>
                <a:lnTo>
                  <a:pt x="5400" y="14950"/>
                </a:lnTo>
                <a:lnTo>
                  <a:pt x="5400" y="0"/>
                </a:lnTo>
                <a:lnTo>
                  <a:pt x="16200" y="0"/>
                </a:lnTo>
                <a:lnTo>
                  <a:pt x="16200" y="14950"/>
                </a:lnTo>
                <a:lnTo>
                  <a:pt x="21600" y="14950"/>
                </a:lnTo>
                <a:lnTo>
                  <a:pt x="10800" y="21600"/>
                </a:lnTo>
                <a:close/>
              </a:path>
            </a:pathLst>
          </a:custGeom>
          <a:solidFill>
            <a:srgbClr val="FFFFFF"/>
          </a:solidFill>
          <a:ln w="25400">
            <a:solidFill>
              <a:srgbClr val="3A5E8A"/>
            </a:solidFill>
          </a:ln>
        </p:spPr>
        <p:txBody>
          <a:bodyPr lIns="65022" tIns="65022" rIns="65022" bIns="65022" anchor="ctr"/>
          <a:lstStyle/>
          <a:p>
            <a:pPr defTabSz="1300480">
              <a:defRPr sz="24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4" name="Shape 424"/>
          <p:cNvSpPr/>
          <p:nvPr>
            <p:ph type="title"/>
          </p:nvPr>
        </p:nvSpPr>
        <p:spPr>
          <a:xfrm>
            <a:off x="664950" y="-1"/>
            <a:ext cx="11704322" cy="162560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r>
              <a:t>Actio negatoria</a:t>
            </a:r>
          </a:p>
        </p:txBody>
      </p:sp>
      <p:sp>
        <p:nvSpPr>
          <p:cNvPr id="425" name="Shape 425"/>
          <p:cNvSpPr/>
          <p:nvPr>
            <p:ph type="body" idx="1"/>
          </p:nvPr>
        </p:nvSpPr>
        <p:spPr>
          <a:xfrm>
            <a:off x="357716" y="1292400"/>
            <a:ext cx="12391779" cy="8192914"/>
          </a:xfrm>
          <a:prstGeom prst="rect">
            <a:avLst/>
          </a:prstGeom>
        </p:spPr>
        <p:txBody>
          <a:bodyPr/>
          <a:lstStyle/>
          <a:p>
            <a:pPr marL="474784" indent="-474784" algn="just">
              <a:lnSpc>
                <a:spcPct val="90000"/>
              </a:lnSpc>
              <a:spcBef>
                <a:spcPts val="800"/>
              </a:spcBef>
              <a:buFont typeface="Wingdings"/>
              <a:buChar char="➢"/>
              <a:defRPr sz="36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Skarga posiadającego właściciela przeciwko podmiotowi naruszającemu jego prawo własności;</a:t>
            </a:r>
            <a:endParaRPr sz="4000"/>
          </a:p>
          <a:p>
            <a:pPr marL="474784" indent="-474784" algn="just">
              <a:lnSpc>
                <a:spcPct val="90000"/>
              </a:lnSpc>
              <a:spcBef>
                <a:spcPts val="800"/>
              </a:spcBef>
              <a:buFont typeface="Wingdings"/>
              <a:buChar char="➢"/>
              <a:defRPr sz="36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Treścią powództwa było udowodnienie, iż własność jest wolna od ograniczeń (np. w postaci służebności drogi)</a:t>
            </a:r>
            <a:endParaRPr sz="4000"/>
          </a:p>
          <a:p>
            <a:pPr marL="474784" indent="-474784" algn="just">
              <a:lnSpc>
                <a:spcPct val="90000"/>
              </a:lnSpc>
              <a:spcBef>
                <a:spcPts val="800"/>
              </a:spcBef>
              <a:buFont typeface="Wingdings"/>
              <a:buChar char="➢"/>
              <a:defRPr sz="36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Ciężar dowodu:</a:t>
            </a:r>
            <a:endParaRPr sz="4000"/>
          </a:p>
          <a:p>
            <a:pPr marL="712176" indent="-712176" algn="just">
              <a:lnSpc>
                <a:spcPct val="90000"/>
              </a:lnSpc>
              <a:spcBef>
                <a:spcPts val="800"/>
              </a:spcBef>
              <a:buFontTx/>
              <a:buAutoNum type="alphaLcParenR" startAt="1"/>
              <a:defRPr sz="36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właściciel – prawo własności oraz fakt jej naruszenia</a:t>
            </a:r>
            <a:endParaRPr sz="4000"/>
          </a:p>
          <a:p>
            <a:pPr marL="712176" indent="-712176" algn="just">
              <a:lnSpc>
                <a:spcPct val="90000"/>
              </a:lnSpc>
              <a:spcBef>
                <a:spcPts val="800"/>
              </a:spcBef>
              <a:buFontTx/>
              <a:buAutoNum type="alphaLcParenR" startAt="1"/>
              <a:defRPr sz="36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osoba trzecia – ewentualna podstawa naruszenia</a:t>
            </a:r>
            <a:endParaRPr sz="4000"/>
          </a:p>
          <a:p>
            <a:pPr marL="712176" indent="-712176" algn="just">
              <a:lnSpc>
                <a:spcPct val="90000"/>
              </a:lnSpc>
              <a:spcBef>
                <a:spcPts val="800"/>
              </a:spcBef>
              <a:buFont typeface="Wingdings"/>
              <a:buChar char="➢"/>
              <a:defRPr sz="36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Możliwe roszczenia:</a:t>
            </a:r>
            <a:endParaRPr sz="4000"/>
          </a:p>
          <a:p>
            <a:pPr marL="712176" indent="-712176" algn="just">
              <a:lnSpc>
                <a:spcPct val="90000"/>
              </a:lnSpc>
              <a:spcBef>
                <a:spcPts val="800"/>
              </a:spcBef>
              <a:buFontTx/>
              <a:buAutoNum type="alphaLcParenR" startAt="1"/>
              <a:defRPr sz="36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uznanie własności za wolną od ograniczeń</a:t>
            </a:r>
            <a:endParaRPr sz="4000"/>
          </a:p>
          <a:p>
            <a:pPr marL="712176" indent="-712176" algn="just">
              <a:lnSpc>
                <a:spcPct val="90000"/>
              </a:lnSpc>
              <a:spcBef>
                <a:spcPts val="800"/>
              </a:spcBef>
              <a:buFontTx/>
              <a:buAutoNum type="alphaLcParenR" startAt="1"/>
              <a:defRPr sz="36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nakazanie zaprzestania naruszania własności </a:t>
            </a:r>
            <a:endParaRPr sz="4000"/>
          </a:p>
          <a:p>
            <a:pPr marL="712176" indent="-712176" algn="just">
              <a:lnSpc>
                <a:spcPct val="90000"/>
              </a:lnSpc>
              <a:spcBef>
                <a:spcPts val="800"/>
              </a:spcBef>
              <a:buFontTx/>
              <a:buAutoNum type="alphaLcParenR" startAt="1"/>
              <a:defRPr sz="36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zabezpieczenie nienaruszania własności an przyszłość (cautio de non amplius turbando)</a:t>
            </a:r>
            <a:endParaRPr sz="4000"/>
          </a:p>
          <a:p>
            <a:pPr marL="712176" indent="-712176" algn="just">
              <a:lnSpc>
                <a:spcPct val="90000"/>
              </a:lnSpc>
              <a:spcBef>
                <a:spcPts val="800"/>
              </a:spcBef>
              <a:buFontTx/>
              <a:buAutoNum type="alphaLcParenR" startAt="1"/>
              <a:defRPr sz="36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zasądzenie odszkodowania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7" name="Shape 427"/>
          <p:cNvSpPr/>
          <p:nvPr>
            <p:ph type="title"/>
          </p:nvPr>
        </p:nvSpPr>
        <p:spPr>
          <a:xfrm>
            <a:off x="650239" y="390596"/>
            <a:ext cx="11704322" cy="1625602"/>
          </a:xfrm>
          <a:prstGeom prst="rect">
            <a:avLst/>
          </a:prstGeom>
        </p:spPr>
        <p:txBody>
          <a:bodyPr/>
          <a:lstStyle>
            <a:lvl1pPr defTabSz="1131416">
              <a:defRPr sz="4600">
                <a:solidFill>
                  <a:srgbClr val="FFFFFF"/>
                </a:solidFill>
              </a:defRPr>
            </a:lvl1pPr>
          </a:lstStyle>
          <a:p>
            <a:pPr/>
            <a:r>
              <a:t>Powództwa rzeczowe chroniące pewne aspekty prawa własności</a:t>
            </a:r>
          </a:p>
        </p:txBody>
      </p:sp>
      <p:sp>
        <p:nvSpPr>
          <p:cNvPr id="428" name="Shape 428"/>
          <p:cNvSpPr/>
          <p:nvPr>
            <p:ph type="body" idx="1"/>
          </p:nvPr>
        </p:nvSpPr>
        <p:spPr>
          <a:xfrm>
            <a:off x="650239" y="2275839"/>
            <a:ext cx="11704322" cy="6902239"/>
          </a:xfrm>
          <a:prstGeom prst="rect">
            <a:avLst/>
          </a:prstGeom>
        </p:spPr>
        <p:txBody>
          <a:bodyPr/>
          <a:lstStyle/>
          <a:p>
            <a:pPr algn="just">
              <a:defRPr b="1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actio finium regundorum </a:t>
            </a:r>
            <a:r>
              <a:rPr b="0"/>
              <a:t>– o ustalenie zatartych granic</a:t>
            </a:r>
          </a:p>
          <a:p>
            <a:pPr algn="just">
              <a:defRPr b="1" i="1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actio aquae pluviae arcendae </a:t>
            </a:r>
            <a:r>
              <a:rPr b="0" i="0"/>
              <a:t>– o przywrócenie do stanu początkowego cieku wodnego</a:t>
            </a:r>
          </a:p>
          <a:p>
            <a:pPr algn="just">
              <a:defRPr b="1" i="1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operis novi nuntiatio </a:t>
            </a:r>
            <a:r>
              <a:rPr b="0" i="0"/>
              <a:t>– protest wobec budowy nowego budynku</a:t>
            </a:r>
          </a:p>
          <a:p>
            <a:pPr algn="just">
              <a:defRPr b="1" i="1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cautio damni infecti </a:t>
            </a:r>
            <a:r>
              <a:rPr b="0" i="0"/>
              <a:t>– żądanie zabezpieczenia szkody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" name="Shape 430"/>
          <p:cNvSpPr/>
          <p:nvPr>
            <p:ph type="title"/>
          </p:nvPr>
        </p:nvSpPr>
        <p:spPr>
          <a:xfrm>
            <a:off x="562540" y="-2"/>
            <a:ext cx="11704322" cy="1497228"/>
          </a:xfrm>
          <a:prstGeom prst="rect">
            <a:avLst/>
          </a:prstGeom>
        </p:spPr>
        <p:txBody>
          <a:bodyPr/>
          <a:lstStyle/>
          <a:p>
            <a:pPr defTabSz="1042853">
              <a:defRPr sz="4356">
                <a:solidFill>
                  <a:srgbClr val="FFFFFF"/>
                </a:solidFill>
              </a:defRPr>
            </a:pPr>
            <a:r>
              <a:t>Środki ochrony prawa własności </a:t>
            </a:r>
            <a:br/>
            <a:r>
              <a:t>wg ius honorarium</a:t>
            </a:r>
          </a:p>
        </p:txBody>
      </p:sp>
      <p:sp>
        <p:nvSpPr>
          <p:cNvPr id="431" name="Shape 431"/>
          <p:cNvSpPr/>
          <p:nvPr>
            <p:ph type="body" idx="1"/>
          </p:nvPr>
        </p:nvSpPr>
        <p:spPr>
          <a:xfrm>
            <a:off x="357716" y="1702047"/>
            <a:ext cx="12391779" cy="7680854"/>
          </a:xfrm>
          <a:prstGeom prst="rect">
            <a:avLst/>
          </a:prstGeom>
        </p:spPr>
        <p:txBody>
          <a:bodyPr/>
          <a:lstStyle/>
          <a:p>
            <a:pPr algn="just">
              <a:lnSpc>
                <a:spcPct val="90000"/>
              </a:lnSpc>
              <a:buFont typeface="Wingdings"/>
              <a:buChar char="➢"/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system środków ochrony sytuacji prawnej właścicieli bonitarnych</a:t>
            </a:r>
          </a:p>
          <a:p>
            <a:pPr algn="just">
              <a:lnSpc>
                <a:spcPct val="90000"/>
              </a:lnSpc>
              <a:buFont typeface="Wingdings"/>
              <a:buChar char="➢"/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składał się z interdyktów, ekscepcji oraz skargi publicjańskiej</a:t>
            </a:r>
          </a:p>
          <a:p>
            <a:pPr algn="just">
              <a:lnSpc>
                <a:spcPct val="90000"/>
              </a:lnSpc>
              <a:buFont typeface="Wingdings"/>
              <a:buChar char="➢"/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ekscepcja – zarzut procesowy, bierna forma obrony swojego stanowiska</a:t>
            </a:r>
          </a:p>
          <a:p>
            <a:pPr algn="just">
              <a:lnSpc>
                <a:spcPct val="90000"/>
              </a:lnSpc>
              <a:buFont typeface="Wingdings"/>
              <a:buChar char="➢"/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najpowszechniejsze ekscepcje:</a:t>
            </a:r>
          </a:p>
          <a:p>
            <a:pPr marL="707231" indent="-707231" algn="just">
              <a:lnSpc>
                <a:spcPct val="90000"/>
              </a:lnSpc>
              <a:buFontTx/>
              <a:buAutoNum type="alphaLcParenR" startAt="1"/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exceptio rei venditae et traditae,</a:t>
            </a:r>
          </a:p>
          <a:p>
            <a:pPr marL="707231" indent="-707231" algn="just">
              <a:lnSpc>
                <a:spcPct val="90000"/>
              </a:lnSpc>
              <a:buFontTx/>
              <a:buAutoNum type="alphaLcParenR" startAt="1"/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exceptio doli</a:t>
            </a:r>
          </a:p>
          <a:p>
            <a:pPr marL="707231" indent="-707231" algn="just">
              <a:lnSpc>
                <a:spcPct val="90000"/>
              </a:lnSpc>
              <a:buFontTx/>
              <a:buAutoNum type="alphaLcParenR" startAt="1"/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exceptio iusti domini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3" name="Shape 433"/>
          <p:cNvSpPr/>
          <p:nvPr>
            <p:ph type="title"/>
          </p:nvPr>
        </p:nvSpPr>
        <p:spPr>
          <a:xfrm>
            <a:off x="562540" y="-1"/>
            <a:ext cx="11704322" cy="110663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r>
              <a:t>Actio Publiciana</a:t>
            </a:r>
          </a:p>
        </p:txBody>
      </p:sp>
      <p:sp>
        <p:nvSpPr>
          <p:cNvPr id="434" name="Shape 434"/>
          <p:cNvSpPr/>
          <p:nvPr>
            <p:ph type="body" idx="1"/>
          </p:nvPr>
        </p:nvSpPr>
        <p:spPr>
          <a:xfrm>
            <a:off x="357715" y="1189988"/>
            <a:ext cx="12289370" cy="8563614"/>
          </a:xfrm>
          <a:prstGeom prst="rect">
            <a:avLst/>
          </a:prstGeom>
        </p:spPr>
        <p:txBody>
          <a:bodyPr/>
          <a:lstStyle/>
          <a:p>
            <a:pPr marL="476962" indent="-476962" algn="just" defTabSz="1274469">
              <a:lnSpc>
                <a:spcPct val="90000"/>
              </a:lnSpc>
              <a:buFont typeface="Wingdings"/>
              <a:buChar char="➢"/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stworzona około I w p.n.e. jako odpowiedź na sytuację duplex dominium, w celu ochrony słusznych praw właścicieli bonitarnych</a:t>
            </a:r>
          </a:p>
          <a:p>
            <a:pPr marL="476962" indent="-476962" algn="just" defTabSz="1274469">
              <a:lnSpc>
                <a:spcPct val="90000"/>
              </a:lnSpc>
              <a:buFont typeface="Wingdings"/>
              <a:buChar char="➢"/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wzorowana na rei vindicatio</a:t>
            </a:r>
          </a:p>
          <a:p>
            <a:pPr marL="476962" indent="-476962" algn="just" defTabSz="1274469">
              <a:lnSpc>
                <a:spcPct val="90000"/>
              </a:lnSpc>
              <a:buFont typeface="Wingdings"/>
              <a:buChar char="➢"/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fikcja prawna w formułce – jaka? </a:t>
            </a:r>
          </a:p>
          <a:p>
            <a:pPr marL="476962" indent="-476962" algn="just" defTabSz="1274469">
              <a:lnSpc>
                <a:spcPct val="90000"/>
              </a:lnSpc>
              <a:buFont typeface="Wingdings"/>
              <a:buChar char="➢"/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Legitymacja czynna w prawie klasycznym:</a:t>
            </a:r>
          </a:p>
          <a:p>
            <a:pPr marL="715444" indent="-715444" algn="just" defTabSz="1274469">
              <a:lnSpc>
                <a:spcPct val="90000"/>
              </a:lnSpc>
              <a:buFontTx/>
              <a:buAutoNum type="alphaLcParenR" startAt="1"/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właściciel bonitarny (exceptio iusti dominii/replicatio doli)</a:t>
            </a:r>
          </a:p>
          <a:p>
            <a:pPr marL="715444" indent="-715444" algn="just" defTabSz="1274469">
              <a:lnSpc>
                <a:spcPct val="90000"/>
              </a:lnSpc>
              <a:buFontTx/>
              <a:buAutoNum type="alphaLcParenR" startAt="1"/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właściciel kwirytarny – uniknięcie konieczności przeprowadzenia dowodu diabelskiego</a:t>
            </a:r>
          </a:p>
          <a:p>
            <a:pPr marL="715444" indent="-715444" algn="just" defTabSz="1274469">
              <a:lnSpc>
                <a:spcPct val="90000"/>
              </a:lnSpc>
              <a:buFontTx/>
              <a:buAutoNum type="alphaLcParenR" startAt="1"/>
              <a:defRPr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posiadacz (ad usucapionem) – względna skuteczność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Shape 180"/>
          <p:cNvSpPr/>
          <p:nvPr>
            <p:ph type="title"/>
          </p:nvPr>
        </p:nvSpPr>
        <p:spPr>
          <a:xfrm>
            <a:off x="650239" y="390596"/>
            <a:ext cx="11704322" cy="1625602"/>
          </a:xfrm>
          <a:prstGeom prst="rect">
            <a:avLst/>
          </a:prstGeom>
        </p:spPr>
        <p:txBody>
          <a:bodyPr/>
          <a:lstStyle/>
          <a:p>
            <a:pPr>
              <a:defRPr>
                <a:solidFill>
                  <a:srgbClr val="FFFFFF"/>
                </a:solidFill>
                <a:effectLst>
                  <a:outerShdw sx="100000" sy="100000" kx="0" ky="0" algn="b" rotWithShape="0" blurRad="38100" dist="38100" dir="2700000">
                    <a:srgbClr val="000000">
                      <a:alpha val="43137"/>
                    </a:srgbClr>
                  </a:outerShdw>
                </a:effectLst>
              </a:defRPr>
            </a:pPr>
            <a:r>
              <a:t>„</a:t>
            </a:r>
            <a:r>
              <a:rPr i="1"/>
              <a:t>Meum esse ex iure Quiritum”</a:t>
            </a:r>
          </a:p>
        </p:txBody>
      </p:sp>
      <p:sp>
        <p:nvSpPr>
          <p:cNvPr id="181" name="Shape 181"/>
          <p:cNvSpPr/>
          <p:nvPr>
            <p:ph type="body" idx="1"/>
          </p:nvPr>
        </p:nvSpPr>
        <p:spPr>
          <a:xfrm>
            <a:off x="650239" y="1804457"/>
            <a:ext cx="11704322" cy="7578446"/>
          </a:xfrm>
          <a:prstGeom prst="rect">
            <a:avLst/>
          </a:prstGeom>
        </p:spPr>
        <p:txBody>
          <a:bodyPr/>
          <a:lstStyle/>
          <a:p>
            <a:pPr marL="474784" indent="-474784" algn="just">
              <a:lnSpc>
                <a:spcPct val="150000"/>
              </a:lnSpc>
              <a:spcBef>
                <a:spcPts val="800"/>
              </a:spcBef>
              <a:buFont typeface="Wingdings"/>
              <a:buChar char="✓"/>
              <a:defRPr sz="36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Zakres podmiotowy: obywatele rzymscy sui iuris</a:t>
            </a:r>
            <a:endParaRPr sz="4000"/>
          </a:p>
          <a:p>
            <a:pPr marL="474784" indent="-474784" algn="just">
              <a:lnSpc>
                <a:spcPct val="150000"/>
              </a:lnSpc>
              <a:spcBef>
                <a:spcPts val="800"/>
              </a:spcBef>
              <a:buFont typeface="Wingdings"/>
              <a:buChar char="✓"/>
              <a:defRPr sz="36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Zakres przedmiotowy: szeroki krąg przedmiotów (kwestia gruntów prowincjonalnych)</a:t>
            </a:r>
            <a:endParaRPr sz="4000"/>
          </a:p>
          <a:p>
            <a:pPr marL="474784" indent="-474784" algn="just">
              <a:lnSpc>
                <a:spcPct val="150000"/>
              </a:lnSpc>
              <a:spcBef>
                <a:spcPts val="800"/>
              </a:spcBef>
              <a:buFont typeface="Wingdings"/>
              <a:buChar char="✓"/>
              <a:defRPr sz="36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Zakres uprawnień: plena </a:t>
            </a:r>
            <a:r>
              <a:rPr i="1"/>
              <a:t>in re potestas</a:t>
            </a:r>
            <a:endParaRPr sz="4000"/>
          </a:p>
          <a:p>
            <a:pPr marL="474784" indent="-474784" algn="just">
              <a:lnSpc>
                <a:spcPct val="150000"/>
              </a:lnSpc>
              <a:spcBef>
                <a:spcPts val="800"/>
              </a:spcBef>
              <a:buFont typeface="Wingdings"/>
              <a:buChar char="✓"/>
              <a:defRPr sz="36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Określenia: </a:t>
            </a:r>
            <a:r>
              <a:rPr i="1"/>
              <a:t>dominium, proprietas</a:t>
            </a:r>
            <a:r>
              <a:t>;</a:t>
            </a:r>
            <a:endParaRPr sz="4000"/>
          </a:p>
          <a:p>
            <a:pPr marL="474784" indent="-474784" algn="just">
              <a:lnSpc>
                <a:spcPct val="150000"/>
              </a:lnSpc>
              <a:spcBef>
                <a:spcPts val="800"/>
              </a:spcBef>
              <a:buFont typeface="Wingdings"/>
              <a:buChar char="✓"/>
              <a:defRPr sz="36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Wysoki formalizm przenoszenia własności</a:t>
            </a:r>
            <a:endParaRPr sz="4000"/>
          </a:p>
          <a:p>
            <a:pPr marL="474784" indent="-474784" algn="just">
              <a:lnSpc>
                <a:spcPct val="150000"/>
              </a:lnSpc>
              <a:spcBef>
                <a:spcPts val="800"/>
              </a:spcBef>
              <a:buFont typeface="Wingdings"/>
              <a:buChar char="✓"/>
              <a:defRPr sz="36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Bogaty katalog środków ochrony procesowej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hape 183"/>
          <p:cNvSpPr/>
          <p:nvPr>
            <p:ph type="title"/>
          </p:nvPr>
        </p:nvSpPr>
        <p:spPr>
          <a:xfrm>
            <a:off x="664950" y="-1"/>
            <a:ext cx="11704322" cy="1625601"/>
          </a:xfrm>
          <a:prstGeom prst="rect">
            <a:avLst/>
          </a:prstGeom>
        </p:spPr>
        <p:txBody>
          <a:bodyPr/>
          <a:lstStyle>
            <a:lvl1pPr>
              <a:defRPr i="1">
                <a:solidFill>
                  <a:srgbClr val="FFFFFF"/>
                </a:solidFill>
              </a:defRPr>
            </a:lvl1pPr>
          </a:lstStyle>
          <a:p>
            <a:pPr/>
            <a:r>
              <a:t>In bonis habere</a:t>
            </a:r>
          </a:p>
        </p:txBody>
      </p:sp>
      <p:sp>
        <p:nvSpPr>
          <p:cNvPr id="184" name="Shape 184"/>
          <p:cNvSpPr/>
          <p:nvPr>
            <p:ph type="body" idx="1"/>
          </p:nvPr>
        </p:nvSpPr>
        <p:spPr>
          <a:xfrm>
            <a:off x="650239" y="1599636"/>
            <a:ext cx="11704322" cy="7783265"/>
          </a:xfrm>
          <a:prstGeom prst="rect">
            <a:avLst/>
          </a:prstGeom>
        </p:spPr>
        <p:txBody>
          <a:bodyPr/>
          <a:lstStyle/>
          <a:p>
            <a:pPr marL="472965" indent="-472965" algn="just">
              <a:lnSpc>
                <a:spcPct val="90000"/>
              </a:lnSpc>
              <a:spcBef>
                <a:spcPts val="800"/>
              </a:spcBef>
              <a:buFont typeface="Wingdings"/>
              <a:buChar char="✓"/>
              <a:defRPr sz="40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Instytucja prawa pretorskiego</a:t>
            </a:r>
          </a:p>
          <a:p>
            <a:pPr marL="472965" indent="-472965" algn="just">
              <a:lnSpc>
                <a:spcPct val="90000"/>
              </a:lnSpc>
              <a:spcBef>
                <a:spcPts val="800"/>
              </a:spcBef>
              <a:buFont typeface="Wingdings"/>
              <a:buChar char="✓"/>
              <a:defRPr sz="40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przyczyny powstania: nabycie posiadania/niedochowanie formalności (res mancipi)</a:t>
            </a:r>
          </a:p>
          <a:p>
            <a:pPr marL="472965" indent="-472965" algn="just">
              <a:lnSpc>
                <a:spcPct val="90000"/>
              </a:lnSpc>
              <a:spcBef>
                <a:spcPts val="800"/>
              </a:spcBef>
              <a:buFont typeface="Wingdings"/>
              <a:buChar char="✓"/>
              <a:defRPr sz="40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Podobne regulacje: nieformalne nabycie spadku/nabycie majątku upadłego dłużnika</a:t>
            </a:r>
          </a:p>
          <a:p>
            <a:pPr marL="472965" indent="-472965" algn="just">
              <a:lnSpc>
                <a:spcPct val="90000"/>
              </a:lnSpc>
              <a:spcBef>
                <a:spcPts val="800"/>
              </a:spcBef>
              <a:buFont typeface="Wingdings"/>
              <a:buChar char="✓"/>
              <a:defRPr sz="40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Ochrona:</a:t>
            </a:r>
          </a:p>
          <a:p>
            <a:pPr marL="788275" indent="-788275" algn="just">
              <a:lnSpc>
                <a:spcPct val="90000"/>
              </a:lnSpc>
              <a:spcBef>
                <a:spcPts val="800"/>
              </a:spcBef>
              <a:buFontTx/>
              <a:buAutoNum type="romanUcPeriod" startAt="1"/>
              <a:defRPr sz="40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Interdykty posesoryjne</a:t>
            </a:r>
          </a:p>
          <a:p>
            <a:pPr marL="788275" indent="-788275" algn="just">
              <a:lnSpc>
                <a:spcPct val="90000"/>
              </a:lnSpc>
              <a:spcBef>
                <a:spcPts val="800"/>
              </a:spcBef>
              <a:buFontTx/>
              <a:buAutoNum type="romanUcPeriod" startAt="1"/>
              <a:defRPr sz="40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Ekscepcje procesowe</a:t>
            </a:r>
          </a:p>
          <a:p>
            <a:pPr marL="788275" indent="-788275" algn="just">
              <a:lnSpc>
                <a:spcPct val="90000"/>
              </a:lnSpc>
              <a:spcBef>
                <a:spcPts val="800"/>
              </a:spcBef>
              <a:buFontTx/>
              <a:buAutoNum type="romanUcPeriod" startAt="1"/>
              <a:defRPr sz="40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Actio Publiciana</a:t>
            </a:r>
          </a:p>
          <a:p>
            <a:pPr marL="788275" indent="-788275" algn="just">
              <a:lnSpc>
                <a:spcPct val="90000"/>
              </a:lnSpc>
              <a:spcBef>
                <a:spcPts val="800"/>
              </a:spcBef>
              <a:buFont typeface="Wingdings"/>
              <a:buChar char="✓"/>
              <a:defRPr sz="40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Sytuacja duplex dominium oraz aspekt „</a:t>
            </a:r>
            <a:r>
              <a:rPr i="1"/>
              <a:t>nudum ius Quiritum</a:t>
            </a:r>
            <a:r>
              <a:t>” prawa własności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Shape 186"/>
          <p:cNvSpPr/>
          <p:nvPr>
            <p:ph type="title"/>
          </p:nvPr>
        </p:nvSpPr>
        <p:spPr>
          <a:xfrm>
            <a:off x="664950" y="-1"/>
            <a:ext cx="11704322" cy="1625601"/>
          </a:xfrm>
          <a:prstGeom prst="rect">
            <a:avLst/>
          </a:prstGeom>
        </p:spPr>
        <p:txBody>
          <a:bodyPr/>
          <a:lstStyle>
            <a:lvl1pPr defTabSz="1092403">
              <a:defRPr i="1" sz="5208">
                <a:solidFill>
                  <a:srgbClr val="FFFFFF"/>
                </a:solidFill>
              </a:defRPr>
            </a:lvl1pPr>
          </a:lstStyle>
          <a:p>
            <a:pPr/>
            <a:r>
              <a:t>Quasi-własność gruntów prowincjonalnych</a:t>
            </a:r>
          </a:p>
        </p:txBody>
      </p:sp>
      <p:sp>
        <p:nvSpPr>
          <p:cNvPr id="187" name="Shape 187"/>
          <p:cNvSpPr/>
          <p:nvPr>
            <p:ph type="body" idx="1"/>
          </p:nvPr>
        </p:nvSpPr>
        <p:spPr>
          <a:xfrm>
            <a:off x="650239" y="1599636"/>
            <a:ext cx="11704322" cy="7783265"/>
          </a:xfrm>
          <a:prstGeom prst="rect">
            <a:avLst/>
          </a:prstGeom>
        </p:spPr>
        <p:txBody>
          <a:bodyPr/>
          <a:lstStyle/>
          <a:p>
            <a:pPr marL="472965" indent="-472965" algn="just">
              <a:lnSpc>
                <a:spcPct val="90000"/>
              </a:lnSpc>
              <a:spcBef>
                <a:spcPts val="800"/>
              </a:spcBef>
              <a:buFont typeface="Wingdings"/>
              <a:buChar char="✓"/>
              <a:defRPr sz="40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własność ziemi nabywanej w drodze podbojów</a:t>
            </a:r>
          </a:p>
          <a:p>
            <a:pPr marL="472965" indent="-472965" algn="just">
              <a:lnSpc>
                <a:spcPct val="90000"/>
              </a:lnSpc>
              <a:spcBef>
                <a:spcPts val="800"/>
              </a:spcBef>
              <a:buFont typeface="Wingdings"/>
              <a:buChar char="✓"/>
              <a:defRPr sz="40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472965" indent="-472965" algn="just">
              <a:lnSpc>
                <a:spcPct val="90000"/>
              </a:lnSpc>
              <a:spcBef>
                <a:spcPts val="800"/>
              </a:spcBef>
              <a:buFont typeface="Wingdings"/>
              <a:buChar char="✓"/>
              <a:defRPr sz="40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472965" indent="-472965" algn="just">
              <a:lnSpc>
                <a:spcPct val="90000"/>
              </a:lnSpc>
              <a:spcBef>
                <a:spcPts val="800"/>
              </a:spcBef>
              <a:buFont typeface="Wingdings"/>
              <a:buChar char="✓"/>
              <a:defRPr sz="40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prowincje senackie a prowincje cesarskie (stipendium a tributum)</a:t>
            </a:r>
          </a:p>
          <a:p>
            <a:pPr marL="472965" indent="-472965" algn="just">
              <a:lnSpc>
                <a:spcPct val="90000"/>
              </a:lnSpc>
              <a:spcBef>
                <a:spcPts val="800"/>
              </a:spcBef>
              <a:buFont typeface="Wingdings"/>
              <a:buChar char="✓"/>
              <a:defRPr sz="40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472965" indent="-472965" algn="just">
              <a:lnSpc>
                <a:spcPct val="90000"/>
              </a:lnSpc>
              <a:spcBef>
                <a:spcPts val="800"/>
              </a:spcBef>
              <a:buFont typeface="Wingdings"/>
              <a:buChar char="✓"/>
              <a:defRPr sz="40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472965" indent="-472965" algn="just">
              <a:lnSpc>
                <a:spcPct val="90000"/>
              </a:lnSpc>
              <a:spcBef>
                <a:spcPts val="800"/>
              </a:spcBef>
              <a:buFont typeface="Wingdings"/>
              <a:buChar char="✓"/>
              <a:defRPr sz="40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możliwość zasiedzenia, dziedziczenia i sprzedaży?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Shape 189"/>
          <p:cNvSpPr/>
          <p:nvPr>
            <p:ph type="title"/>
          </p:nvPr>
        </p:nvSpPr>
        <p:spPr>
          <a:xfrm>
            <a:off x="609599" y="390596"/>
            <a:ext cx="11744962" cy="422206"/>
          </a:xfrm>
          <a:prstGeom prst="rect">
            <a:avLst/>
          </a:prstGeom>
        </p:spPr>
        <p:txBody>
          <a:bodyPr/>
          <a:lstStyle>
            <a:lvl1pPr defTabSz="598219">
              <a:defRPr b="1" sz="1600">
                <a:solidFill>
                  <a:srgbClr val="FF9900"/>
                </a:solidFill>
              </a:defRPr>
            </a:lvl1pPr>
          </a:lstStyle>
          <a:p>
            <a:pPr/>
            <a:r>
              <a:t> </a:t>
            </a:r>
          </a:p>
        </p:txBody>
      </p:sp>
      <p:sp>
        <p:nvSpPr>
          <p:cNvPr id="190" name="Shape 190"/>
          <p:cNvSpPr/>
          <p:nvPr>
            <p:ph type="body" idx="1"/>
          </p:nvPr>
        </p:nvSpPr>
        <p:spPr>
          <a:xfrm>
            <a:off x="508000" y="473109"/>
            <a:ext cx="11846559" cy="8704971"/>
          </a:xfrm>
          <a:prstGeom prst="rect">
            <a:avLst/>
          </a:prstGeom>
        </p:spPr>
        <p:txBody>
          <a:bodyPr/>
          <a:lstStyle/>
          <a:p>
            <a:pPr marL="487680" indent="-487680" algn="ctr">
              <a:spcBef>
                <a:spcPts val="3100"/>
              </a:spcBef>
              <a:buSzTx/>
              <a:buNone/>
              <a:defRPr b="1" sz="5400">
                <a:solidFill>
                  <a:srgbClr val="FFFFFF"/>
                </a:solidFill>
                <a:effectLst>
                  <a:outerShdw sx="100000" sy="100000" kx="0" ky="0" algn="b" rotWithShape="0" blurRad="38100" dist="38100" dir="2700000">
                    <a:srgbClr val="000000">
                      <a:alpha val="43137"/>
                    </a:srgbClr>
                  </a:outerShdw>
                </a:effectLst>
              </a:defRPr>
            </a:pPr>
            <a:r>
              <a:t>Własność wg prawa rzymskiego</a:t>
            </a:r>
          </a:p>
          <a:p>
            <a:pPr marL="487680" indent="-487680" algn="ctr">
              <a:spcBef>
                <a:spcPts val="3100"/>
              </a:spcBef>
              <a:buSzTx/>
              <a:buNone/>
              <a:defRPr b="1" sz="5400">
                <a:solidFill>
                  <a:srgbClr val="FFFFFF"/>
                </a:solidFill>
                <a:effectLst>
                  <a:outerShdw sx="100000" sy="100000" kx="0" ky="0" algn="b" rotWithShape="0" blurRad="38100" dist="38100" dir="2700000">
                    <a:srgbClr val="000000">
                      <a:alpha val="43137"/>
                    </a:srgbClr>
                  </a:outerShdw>
                </a:effectLst>
              </a:defRPr>
            </a:pPr>
            <a:r>
              <a:t>a własność wg </a:t>
            </a:r>
            <a:r>
              <a:rPr i="1"/>
              <a:t>ius gentium </a:t>
            </a:r>
          </a:p>
        </p:txBody>
      </p:sp>
      <p:grpSp>
        <p:nvGrpSpPr>
          <p:cNvPr id="197" name="Group 197"/>
          <p:cNvGrpSpPr/>
          <p:nvPr/>
        </p:nvGrpSpPr>
        <p:grpSpPr>
          <a:xfrm>
            <a:off x="972182" y="2909527"/>
            <a:ext cx="11367671" cy="5413180"/>
            <a:chOff x="-1" y="-1"/>
            <a:chExt cx="11367670" cy="5413178"/>
          </a:xfrm>
        </p:grpSpPr>
        <p:grpSp>
          <p:nvGrpSpPr>
            <p:cNvPr id="193" name="Group 193"/>
            <p:cNvGrpSpPr/>
            <p:nvPr/>
          </p:nvGrpSpPr>
          <p:grpSpPr>
            <a:xfrm>
              <a:off x="-2" y="-2"/>
              <a:ext cx="5429028" cy="5413180"/>
              <a:chOff x="0" y="0"/>
              <a:chExt cx="5429027" cy="5413178"/>
            </a:xfrm>
          </p:grpSpPr>
          <p:sp>
            <p:nvSpPr>
              <p:cNvPr id="191" name="Shape 191"/>
              <p:cNvSpPr/>
              <p:nvPr/>
            </p:nvSpPr>
            <p:spPr>
              <a:xfrm rot="10800000">
                <a:off x="-1" y="-1"/>
                <a:ext cx="5413180" cy="5413180"/>
              </a:xfrm>
              <a:prstGeom prst="rightArrow">
                <a:avLst>
                  <a:gd name="adj1" fmla="val 50000"/>
                  <a:gd name="adj2" fmla="val 35000"/>
                </a:avLst>
              </a:prstGeom>
              <a:solidFill>
                <a:srgbClr val="4F81BD"/>
              </a:solidFill>
              <a:ln w="25400" cap="flat">
                <a:solidFill>
                  <a:srgbClr val="FFFFFF"/>
                </a:solidFill>
                <a:prstDash val="solid"/>
                <a:round/>
                <a:tailEnd type="triangle" w="med" len="med"/>
              </a:ln>
              <a:effectLst/>
            </p:spPr>
            <p:txBody>
              <a:bodyPr wrap="square" lIns="65022" tIns="65022" rIns="65022" bIns="65022" numCol="1" anchor="ctr">
                <a:noAutofit/>
              </a:bodyPr>
              <a:lstStyle/>
              <a:p>
                <a:pPr defTabSz="1300480">
                  <a:defRPr sz="5400">
                    <a:solidFill>
                      <a:srgbClr val="FFFFFF"/>
                    </a:solidFill>
                    <a:effectLst>
                      <a:outerShdw sx="100000" sy="100000" kx="0" ky="0" algn="b" rotWithShape="0" blurRad="38100" dist="38100" dir="2700000">
                        <a:srgbClr val="000000">
                          <a:alpha val="43137"/>
                        </a:srgbClr>
                      </a:outerShdw>
                    </a:effectLst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  <p:sp>
            <p:nvSpPr>
              <p:cNvPr id="192" name="Shape 192"/>
              <p:cNvSpPr/>
              <p:nvPr/>
            </p:nvSpPr>
            <p:spPr>
              <a:xfrm rot="61692">
                <a:off x="947305" y="1803365"/>
                <a:ext cx="4465874" cy="1806446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65022" tIns="65022" rIns="65022" bIns="65022" numCol="1" anchor="ctr">
                <a:spAutoFit/>
              </a:bodyPr>
              <a:lstStyle/>
              <a:p>
                <a:pPr defTabSz="1300480">
                  <a:defRPr i="1" sz="5400">
                    <a:solidFill>
                      <a:srgbClr val="FFFFFF"/>
                    </a:solidFill>
                    <a:effectLst>
                      <a:outerShdw sx="100000" sy="100000" kx="0" ky="0" algn="b" rotWithShape="0" blurRad="38100" dist="38100" dir="2700000">
                        <a:srgbClr val="000000">
                          <a:alpha val="43137"/>
                        </a:srgbClr>
                      </a:outerShdw>
                    </a:effectLst>
                    <a:latin typeface="Calibri"/>
                    <a:ea typeface="Calibri"/>
                    <a:cs typeface="Calibri"/>
                    <a:sym typeface="Calibri"/>
                  </a:defRPr>
                </a:pPr>
                <a:r>
                  <a:t>Duplex</a:t>
                </a:r>
                <a:endParaRPr sz="8200"/>
              </a:p>
              <a:p>
                <a:pPr defTabSz="1300480">
                  <a:defRPr i="1" sz="5400">
                    <a:solidFill>
                      <a:srgbClr val="FFFFFF"/>
                    </a:solidFill>
                    <a:effectLst>
                      <a:outerShdw sx="100000" sy="100000" kx="0" ky="0" algn="b" rotWithShape="0" blurRad="38100" dist="38100" dir="2700000">
                        <a:srgbClr val="000000">
                          <a:alpha val="43137"/>
                        </a:srgbClr>
                      </a:outerShdw>
                    </a:effectLst>
                    <a:latin typeface="Calibri"/>
                    <a:ea typeface="Calibri"/>
                    <a:cs typeface="Calibri"/>
                    <a:sym typeface="Calibri"/>
                  </a:defRPr>
                </a:pPr>
                <a:r>
                  <a:t>dominium </a:t>
                </a:r>
              </a:p>
            </p:txBody>
          </p:sp>
        </p:grpSp>
        <p:grpSp>
          <p:nvGrpSpPr>
            <p:cNvPr id="196" name="Group 196"/>
            <p:cNvGrpSpPr/>
            <p:nvPr/>
          </p:nvGrpSpPr>
          <p:grpSpPr>
            <a:xfrm>
              <a:off x="5954488" y="0"/>
              <a:ext cx="5413181" cy="5413177"/>
              <a:chOff x="-1" y="0"/>
              <a:chExt cx="5413179" cy="5413176"/>
            </a:xfrm>
          </p:grpSpPr>
          <p:sp>
            <p:nvSpPr>
              <p:cNvPr id="194" name="Shape 194"/>
              <p:cNvSpPr/>
              <p:nvPr/>
            </p:nvSpPr>
            <p:spPr>
              <a:xfrm>
                <a:off x="-1" y="0"/>
                <a:ext cx="5413180" cy="5413177"/>
              </a:xfrm>
              <a:prstGeom prst="rightArrow">
                <a:avLst>
                  <a:gd name="adj1" fmla="val 50000"/>
                  <a:gd name="adj2" fmla="val 35000"/>
                </a:avLst>
              </a:prstGeom>
              <a:solidFill>
                <a:srgbClr val="4F81BD"/>
              </a:solidFill>
              <a:ln w="25400" cap="flat">
                <a:solidFill>
                  <a:srgbClr val="FFFFFF"/>
                </a:solidFill>
                <a:prstDash val="solid"/>
                <a:round/>
                <a:tailEnd type="triangle" w="med" len="med"/>
              </a:ln>
              <a:effectLst/>
            </p:spPr>
            <p:txBody>
              <a:bodyPr wrap="square" lIns="65022" tIns="65022" rIns="65022" bIns="65022" numCol="1" anchor="ctr">
                <a:noAutofit/>
              </a:bodyPr>
              <a:lstStyle/>
              <a:p>
                <a:pPr defTabSz="1300480">
                  <a:defRPr sz="5400">
                    <a:solidFill>
                      <a:srgbClr val="FFFFFF"/>
                    </a:solidFill>
                    <a:effectLst>
                      <a:outerShdw sx="100000" sy="100000" kx="0" ky="0" algn="b" rotWithShape="0" blurRad="38100" dist="38100" dir="2700000">
                        <a:srgbClr val="000000">
                          <a:alpha val="43137"/>
                        </a:srgbClr>
                      </a:outerShdw>
                    </a:effectLst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  <p:sp>
            <p:nvSpPr>
              <p:cNvPr id="195" name="Shape 195"/>
              <p:cNvSpPr/>
              <p:nvPr/>
            </p:nvSpPr>
            <p:spPr>
              <a:xfrm>
                <a:off x="-2" y="1803364"/>
                <a:ext cx="4465874" cy="1806446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65022" tIns="65022" rIns="65022" bIns="65022" numCol="1" anchor="ctr">
                <a:spAutoFit/>
              </a:bodyPr>
              <a:lstStyle>
                <a:lvl1pPr defTabSz="1300480">
                  <a:defRPr i="1" sz="5400">
                    <a:solidFill>
                      <a:srgbClr val="FFFFFF"/>
                    </a:solidFill>
                    <a:effectLst>
                      <a:outerShdw sx="100000" sy="100000" kx="0" ky="0" algn="b" rotWithShape="0" blurRad="38100" dist="38100" dir="2700000">
                        <a:srgbClr val="000000">
                          <a:alpha val="43137"/>
                        </a:srgbClr>
                      </a:outerShdw>
                    </a:effectLst>
                    <a:latin typeface="Calibri"/>
                    <a:ea typeface="Calibri"/>
                    <a:cs typeface="Calibri"/>
                    <a:sym typeface="Calibri"/>
                  </a:defRPr>
                </a:lvl1pPr>
              </a:lstStyle>
              <a:p>
                <a:pPr/>
                <a:r>
                  <a:t>Unum dominium</a:t>
                </a:r>
              </a:p>
            </p:txBody>
          </p:sp>
        </p:grpSp>
      </p:grp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Shape 199"/>
          <p:cNvSpPr/>
          <p:nvPr>
            <p:ph type="title"/>
          </p:nvPr>
        </p:nvSpPr>
        <p:spPr>
          <a:xfrm>
            <a:off x="609599" y="390596"/>
            <a:ext cx="11744962" cy="422206"/>
          </a:xfrm>
          <a:prstGeom prst="rect">
            <a:avLst/>
          </a:prstGeom>
        </p:spPr>
        <p:txBody>
          <a:bodyPr/>
          <a:lstStyle>
            <a:lvl1pPr defTabSz="598219">
              <a:defRPr b="1" sz="1600">
                <a:solidFill>
                  <a:srgbClr val="FF9900"/>
                </a:solidFill>
              </a:defRPr>
            </a:lvl1pPr>
          </a:lstStyle>
          <a:p>
            <a:pPr/>
            <a:r>
              <a:t> </a:t>
            </a:r>
          </a:p>
        </p:txBody>
      </p:sp>
      <p:sp>
        <p:nvSpPr>
          <p:cNvPr id="200" name="Shape 200"/>
          <p:cNvSpPr/>
          <p:nvPr>
            <p:ph type="body" idx="1"/>
          </p:nvPr>
        </p:nvSpPr>
        <p:spPr>
          <a:xfrm>
            <a:off x="508000" y="-1"/>
            <a:ext cx="11846559" cy="9075668"/>
          </a:xfrm>
          <a:prstGeom prst="rect">
            <a:avLst/>
          </a:prstGeom>
        </p:spPr>
        <p:txBody>
          <a:bodyPr/>
          <a:lstStyle>
            <a:lvl1pPr marL="487680" indent="-487680" algn="ctr">
              <a:spcBef>
                <a:spcPts val="3100"/>
              </a:spcBef>
              <a:buSzTx/>
              <a:buNone/>
              <a:defRPr b="1" sz="5400">
                <a:solidFill>
                  <a:srgbClr val="FFFFFF"/>
                </a:solidFill>
                <a:effectLst>
                  <a:outerShdw sx="100000" sy="100000" kx="0" ky="0" algn="b" rotWithShape="0" blurRad="38100" dist="38100" dir="2700000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pPr/>
            <a:r>
              <a:t>Uprawnienia właściciela</a:t>
            </a:r>
          </a:p>
        </p:txBody>
      </p:sp>
      <p:grpSp>
        <p:nvGrpSpPr>
          <p:cNvPr id="221" name="Group 221"/>
          <p:cNvGrpSpPr/>
          <p:nvPr/>
        </p:nvGrpSpPr>
        <p:grpSpPr>
          <a:xfrm>
            <a:off x="2219144" y="1189989"/>
            <a:ext cx="8566515" cy="7565462"/>
            <a:chOff x="0" y="202225"/>
            <a:chExt cx="8566514" cy="7565461"/>
          </a:xfrm>
        </p:grpSpPr>
        <p:grpSp>
          <p:nvGrpSpPr>
            <p:cNvPr id="203" name="Group 203"/>
            <p:cNvGrpSpPr/>
            <p:nvPr/>
          </p:nvGrpSpPr>
          <p:grpSpPr>
            <a:xfrm>
              <a:off x="3124593" y="202225"/>
              <a:ext cx="2317329" cy="1622133"/>
              <a:chOff x="0" y="202225"/>
              <a:chExt cx="2317328" cy="1622131"/>
            </a:xfrm>
          </p:grpSpPr>
          <p:sp>
            <p:nvSpPr>
              <p:cNvPr id="201" name="Shape 201"/>
              <p:cNvSpPr/>
              <p:nvPr/>
            </p:nvSpPr>
            <p:spPr>
              <a:xfrm>
                <a:off x="-1" y="202225"/>
                <a:ext cx="2317330" cy="1622133"/>
              </a:xfrm>
              <a:prstGeom prst="roundRect">
                <a:avLst>
                  <a:gd name="adj" fmla="val 20000"/>
                </a:avLst>
              </a:prstGeom>
              <a:solidFill>
                <a:srgbClr val="660033"/>
              </a:solidFill>
              <a:ln w="12700" cap="flat">
                <a:noFill/>
                <a:miter lim="400000"/>
                <a:tailEnd type="triangle" w="med" len="med"/>
              </a:ln>
              <a:effectLst>
                <a:outerShdw sx="100000" sy="100000" kx="0" ky="0" algn="b" rotWithShape="0" blurRad="50800" dist="25400" dir="5400000">
                  <a:srgbClr val="000000">
                    <a:alpha val="35000"/>
                  </a:srgbClr>
                </a:outerShdw>
              </a:effectLst>
            </p:spPr>
            <p:txBody>
              <a:bodyPr wrap="square" lIns="65022" tIns="65022" rIns="65022" bIns="65022" numCol="1" anchor="ctr">
                <a:noAutofit/>
              </a:bodyPr>
              <a:lstStyle/>
              <a:p>
                <a:pPr defTabSz="1300480">
                  <a:defRPr b="1" sz="3800">
                    <a:solidFill>
                      <a:srgbClr val="FFFFFF"/>
                    </a:solidFill>
                    <a:effectLst>
                      <a:outerShdw sx="100000" sy="100000" kx="0" ky="0" algn="b" rotWithShape="0" blurRad="38100" dist="38100" dir="2700000">
                        <a:srgbClr val="000000">
                          <a:alpha val="43137"/>
                        </a:srgbClr>
                      </a:outerShdw>
                    </a:effectLst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  <p:sp>
            <p:nvSpPr>
              <p:cNvPr id="202" name="Shape 202"/>
              <p:cNvSpPr/>
              <p:nvPr/>
            </p:nvSpPr>
            <p:spPr>
              <a:xfrm>
                <a:off x="94998" y="440268"/>
                <a:ext cx="2127330" cy="1146046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65022" tIns="65022" rIns="65022" bIns="65022" numCol="1" anchor="ctr">
                <a:spAutoFit/>
              </a:bodyPr>
              <a:lstStyle>
                <a:lvl1pPr defTabSz="1300480">
                  <a:defRPr b="1" i="1" sz="3300">
                    <a:solidFill>
                      <a:srgbClr val="FFFFFF"/>
                    </a:solidFill>
                    <a:effectLst>
                      <a:outerShdw sx="100000" sy="100000" kx="0" ky="0" algn="b" rotWithShape="0" blurRad="38100" dist="38100" dir="2700000">
                        <a:srgbClr val="000000">
                          <a:alpha val="43137"/>
                        </a:srgbClr>
                      </a:outerShdw>
                    </a:effectLst>
                    <a:latin typeface="Calibri"/>
                    <a:ea typeface="Calibri"/>
                    <a:cs typeface="Calibri"/>
                    <a:sym typeface="Calibri"/>
                  </a:defRPr>
                </a:lvl1pPr>
              </a:lstStyle>
              <a:p>
                <a:pPr/>
                <a:r>
                  <a:t>Ius possidendi</a:t>
                </a:r>
              </a:p>
            </p:txBody>
          </p:sp>
        </p:grpSp>
        <p:sp>
          <p:nvSpPr>
            <p:cNvPr id="204" name="Shape 204"/>
            <p:cNvSpPr/>
            <p:nvPr/>
          </p:nvSpPr>
          <p:spPr>
            <a:xfrm>
              <a:off x="5722744" y="1345479"/>
              <a:ext cx="1109734" cy="8809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8361" y="5139"/>
                    <a:pt x="15732" y="12508"/>
                    <a:pt x="21600" y="21600"/>
                  </a:cubicBezTo>
                </a:path>
              </a:pathLst>
            </a:custGeom>
            <a:noFill/>
            <a:ln w="12700" cap="flat">
              <a:solidFill>
                <a:srgbClr val="4B7BB4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65022" tIns="65022" rIns="65022" bIns="65022" numCol="1" anchor="ctr">
              <a:noAutofit/>
            </a:bodyPr>
            <a:lstStyle/>
            <a:p>
              <a:pPr algn="l" defTabSz="1300480">
                <a:defRPr sz="2400"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  <p:grpSp>
          <p:nvGrpSpPr>
            <p:cNvPr id="207" name="Group 207"/>
            <p:cNvGrpSpPr/>
            <p:nvPr/>
          </p:nvGrpSpPr>
          <p:grpSpPr>
            <a:xfrm>
              <a:off x="6249186" y="2472375"/>
              <a:ext cx="2317329" cy="1622133"/>
              <a:chOff x="0" y="0"/>
              <a:chExt cx="2317328" cy="1622131"/>
            </a:xfrm>
          </p:grpSpPr>
          <p:sp>
            <p:nvSpPr>
              <p:cNvPr id="205" name="Shape 205"/>
              <p:cNvSpPr/>
              <p:nvPr/>
            </p:nvSpPr>
            <p:spPr>
              <a:xfrm>
                <a:off x="-1" y="0"/>
                <a:ext cx="2317330" cy="1622132"/>
              </a:xfrm>
              <a:prstGeom prst="roundRect">
                <a:avLst>
                  <a:gd name="adj" fmla="val 20000"/>
                </a:avLst>
              </a:prstGeom>
              <a:solidFill>
                <a:srgbClr val="660033"/>
              </a:solidFill>
              <a:ln w="12700" cap="flat">
                <a:noFill/>
                <a:miter lim="400000"/>
                <a:tailEnd type="triangle" w="med" len="med"/>
              </a:ln>
              <a:effectLst>
                <a:outerShdw sx="100000" sy="100000" kx="0" ky="0" algn="b" rotWithShape="0" blurRad="50800" dist="25400" dir="5400000">
                  <a:srgbClr val="000000">
                    <a:alpha val="35000"/>
                  </a:srgbClr>
                </a:outerShdw>
              </a:effectLst>
            </p:spPr>
            <p:txBody>
              <a:bodyPr wrap="square" lIns="65022" tIns="65022" rIns="65022" bIns="65022" numCol="1" anchor="ctr">
                <a:noAutofit/>
              </a:bodyPr>
              <a:lstStyle/>
              <a:p>
                <a:pPr defTabSz="1300480">
                  <a:defRPr b="1" sz="2400">
                    <a:solidFill>
                      <a:srgbClr val="FFFFFF"/>
                    </a:solidFill>
                    <a:effectLst>
                      <a:outerShdw sx="100000" sy="100000" kx="0" ky="0" algn="b" rotWithShape="0" blurRad="38100" dist="38100" dir="2700000">
                        <a:srgbClr val="000000">
                          <a:alpha val="43137"/>
                        </a:srgbClr>
                      </a:outerShdw>
                    </a:effectLst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  <p:sp>
            <p:nvSpPr>
              <p:cNvPr id="206" name="Shape 206"/>
              <p:cNvSpPr/>
              <p:nvPr/>
            </p:nvSpPr>
            <p:spPr>
              <a:xfrm>
                <a:off x="94998" y="561892"/>
                <a:ext cx="2127330" cy="498346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65022" tIns="65022" rIns="65022" bIns="65022" numCol="1" anchor="ctr">
                <a:spAutoFit/>
              </a:bodyPr>
              <a:lstStyle>
                <a:lvl1pPr defTabSz="1300480">
                  <a:defRPr b="1" i="1" sz="2400">
                    <a:solidFill>
                      <a:srgbClr val="FFFFFF"/>
                    </a:solidFill>
                    <a:effectLst>
                      <a:outerShdw sx="100000" sy="100000" kx="0" ky="0" algn="b" rotWithShape="0" blurRad="38100" dist="38100" dir="2700000">
                        <a:srgbClr val="000000">
                          <a:alpha val="43137"/>
                        </a:srgbClr>
                      </a:outerShdw>
                    </a:effectLst>
                    <a:latin typeface="Calibri"/>
                    <a:ea typeface="Calibri"/>
                    <a:cs typeface="Calibri"/>
                    <a:sym typeface="Calibri"/>
                  </a:defRPr>
                </a:lvl1pPr>
              </a:lstStyle>
              <a:p>
                <a:pPr/>
                <a:r>
                  <a:t>Ius utendi</a:t>
                </a:r>
              </a:p>
            </p:txBody>
          </p:sp>
        </p:grpSp>
        <p:sp>
          <p:nvSpPr>
            <p:cNvPr id="208" name="Shape 208"/>
            <p:cNvSpPr/>
            <p:nvPr/>
          </p:nvSpPr>
          <p:spPr>
            <a:xfrm>
              <a:off x="7169228" y="4419147"/>
              <a:ext cx="396988" cy="14489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590" y="7560"/>
                    <a:pt x="13192" y="14956"/>
                    <a:pt x="0" y="21600"/>
                  </a:cubicBezTo>
                </a:path>
              </a:pathLst>
            </a:custGeom>
            <a:noFill/>
            <a:ln w="12700" cap="flat">
              <a:solidFill>
                <a:srgbClr val="C0CCE1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65022" tIns="65022" rIns="65022" bIns="65022" numCol="1" anchor="ctr">
              <a:noAutofit/>
            </a:bodyPr>
            <a:lstStyle/>
            <a:p>
              <a:pPr algn="l" defTabSz="1300480">
                <a:defRPr sz="2400"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  <p:grpSp>
          <p:nvGrpSpPr>
            <p:cNvPr id="211" name="Group 211"/>
            <p:cNvGrpSpPr/>
            <p:nvPr/>
          </p:nvGrpSpPr>
          <p:grpSpPr>
            <a:xfrm>
              <a:off x="5055696" y="6145556"/>
              <a:ext cx="2317330" cy="1622132"/>
              <a:chOff x="0" y="0"/>
              <a:chExt cx="2317329" cy="1622131"/>
            </a:xfrm>
          </p:grpSpPr>
          <p:sp>
            <p:nvSpPr>
              <p:cNvPr id="209" name="Shape 209"/>
              <p:cNvSpPr/>
              <p:nvPr/>
            </p:nvSpPr>
            <p:spPr>
              <a:xfrm>
                <a:off x="0" y="0"/>
                <a:ext cx="2317330" cy="1622132"/>
              </a:xfrm>
              <a:prstGeom prst="roundRect">
                <a:avLst>
                  <a:gd name="adj" fmla="val 20000"/>
                </a:avLst>
              </a:prstGeom>
              <a:solidFill>
                <a:srgbClr val="660033"/>
              </a:solidFill>
              <a:ln w="12700" cap="flat">
                <a:noFill/>
                <a:miter lim="400000"/>
                <a:tailEnd type="triangle" w="med" len="med"/>
              </a:ln>
              <a:effectLst>
                <a:outerShdw sx="100000" sy="100000" kx="0" ky="0" algn="b" rotWithShape="0" blurRad="50800" dist="25400" dir="5400000">
                  <a:srgbClr val="000000">
                    <a:alpha val="35000"/>
                  </a:srgbClr>
                </a:outerShdw>
              </a:effectLst>
            </p:spPr>
            <p:txBody>
              <a:bodyPr wrap="square" lIns="65022" tIns="65022" rIns="65022" bIns="65022" numCol="1" anchor="ctr">
                <a:noAutofit/>
              </a:bodyPr>
              <a:lstStyle/>
              <a:p>
                <a:pPr defTabSz="1300480">
                  <a:defRPr b="1" sz="2400">
                    <a:solidFill>
                      <a:srgbClr val="FFFFFF"/>
                    </a:solidFill>
                    <a:effectLst>
                      <a:outerShdw sx="100000" sy="100000" kx="0" ky="0" algn="b" rotWithShape="0" blurRad="38100" dist="38100" dir="2700000">
                        <a:srgbClr val="000000">
                          <a:alpha val="43137"/>
                        </a:srgbClr>
                      </a:outerShdw>
                    </a:effectLst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  <p:sp>
            <p:nvSpPr>
              <p:cNvPr id="210" name="Shape 210"/>
              <p:cNvSpPr/>
              <p:nvPr/>
            </p:nvSpPr>
            <p:spPr>
              <a:xfrm>
                <a:off x="94998" y="561892"/>
                <a:ext cx="2127332" cy="498346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65022" tIns="65022" rIns="65022" bIns="65022" numCol="1" anchor="ctr">
                <a:spAutoFit/>
              </a:bodyPr>
              <a:lstStyle>
                <a:lvl1pPr defTabSz="1300480">
                  <a:defRPr b="1" i="1" sz="2400">
                    <a:solidFill>
                      <a:srgbClr val="FFFFFF"/>
                    </a:solidFill>
                    <a:effectLst>
                      <a:outerShdw sx="100000" sy="100000" kx="0" ky="0" algn="b" rotWithShape="0" blurRad="38100" dist="38100" dir="2700000">
                        <a:srgbClr val="000000">
                          <a:alpha val="43137"/>
                        </a:srgbClr>
                      </a:outerShdw>
                    </a:effectLst>
                    <a:latin typeface="Calibri"/>
                    <a:ea typeface="Calibri"/>
                    <a:cs typeface="Calibri"/>
                    <a:sym typeface="Calibri"/>
                  </a:defRPr>
                </a:lvl1pPr>
              </a:lstStyle>
              <a:p>
                <a:pPr/>
                <a:r>
                  <a:t>Ius abutendi</a:t>
                </a:r>
              </a:p>
            </p:txBody>
          </p:sp>
        </p:grpSp>
        <p:sp>
          <p:nvSpPr>
            <p:cNvPr id="212" name="Shape 212"/>
            <p:cNvSpPr/>
            <p:nvPr/>
          </p:nvSpPr>
          <p:spPr>
            <a:xfrm>
              <a:off x="3739948" y="7538747"/>
              <a:ext cx="1086616" cy="451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21600" y="0"/>
                  </a:moveTo>
                  <a:cubicBezTo>
                    <a:pt x="14446" y="21600"/>
                    <a:pt x="7154" y="21600"/>
                    <a:pt x="0" y="0"/>
                  </a:cubicBezTo>
                </a:path>
              </a:pathLst>
            </a:custGeom>
            <a:noFill/>
            <a:ln w="12700" cap="flat">
              <a:solidFill>
                <a:srgbClr val="4B7BB4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65022" tIns="65022" rIns="65022" bIns="65022" numCol="1" anchor="ctr">
              <a:noAutofit/>
            </a:bodyPr>
            <a:lstStyle/>
            <a:p>
              <a:pPr algn="l" defTabSz="1300480">
                <a:defRPr sz="2400"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  <p:grpSp>
          <p:nvGrpSpPr>
            <p:cNvPr id="215" name="Group 215"/>
            <p:cNvGrpSpPr/>
            <p:nvPr/>
          </p:nvGrpSpPr>
          <p:grpSpPr>
            <a:xfrm>
              <a:off x="1193487" y="6145556"/>
              <a:ext cx="2317329" cy="1622132"/>
              <a:chOff x="0" y="0"/>
              <a:chExt cx="2317328" cy="1622131"/>
            </a:xfrm>
          </p:grpSpPr>
          <p:sp>
            <p:nvSpPr>
              <p:cNvPr id="213" name="Shape 213"/>
              <p:cNvSpPr/>
              <p:nvPr/>
            </p:nvSpPr>
            <p:spPr>
              <a:xfrm>
                <a:off x="-1" y="0"/>
                <a:ext cx="2317330" cy="1622132"/>
              </a:xfrm>
              <a:prstGeom prst="roundRect">
                <a:avLst>
                  <a:gd name="adj" fmla="val 20000"/>
                </a:avLst>
              </a:prstGeom>
              <a:solidFill>
                <a:srgbClr val="660033"/>
              </a:solidFill>
              <a:ln w="12700" cap="flat">
                <a:noFill/>
                <a:miter lim="400000"/>
                <a:tailEnd type="triangle" w="med" len="med"/>
              </a:ln>
              <a:effectLst>
                <a:outerShdw sx="100000" sy="100000" kx="0" ky="0" algn="b" rotWithShape="0" blurRad="50800" dist="25400" dir="5400000">
                  <a:srgbClr val="000000">
                    <a:alpha val="35000"/>
                  </a:srgbClr>
                </a:outerShdw>
              </a:effectLst>
            </p:spPr>
            <p:txBody>
              <a:bodyPr wrap="square" lIns="65022" tIns="65022" rIns="65022" bIns="65022" numCol="1" anchor="ctr">
                <a:noAutofit/>
              </a:bodyPr>
              <a:lstStyle/>
              <a:p>
                <a:pPr defTabSz="1300480">
                  <a:defRPr b="1" sz="2400">
                    <a:solidFill>
                      <a:srgbClr val="FFFFFF"/>
                    </a:solidFill>
                    <a:effectLst>
                      <a:outerShdw sx="100000" sy="100000" kx="0" ky="0" algn="b" rotWithShape="0" blurRad="38100" dist="38100" dir="2700000">
                        <a:srgbClr val="000000">
                          <a:alpha val="43137"/>
                        </a:srgbClr>
                      </a:outerShdw>
                    </a:effectLst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  <p:sp>
            <p:nvSpPr>
              <p:cNvPr id="214" name="Shape 214"/>
              <p:cNvSpPr/>
              <p:nvPr/>
            </p:nvSpPr>
            <p:spPr>
              <a:xfrm>
                <a:off x="94998" y="561892"/>
                <a:ext cx="2127330" cy="498346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65022" tIns="65022" rIns="65022" bIns="65022" numCol="1" anchor="ctr">
                <a:spAutoFit/>
              </a:bodyPr>
              <a:lstStyle>
                <a:lvl1pPr defTabSz="1300480">
                  <a:defRPr b="1" i="1" sz="2400">
                    <a:solidFill>
                      <a:srgbClr val="FFFFFF"/>
                    </a:solidFill>
                    <a:effectLst>
                      <a:outerShdw sx="100000" sy="100000" kx="0" ky="0" algn="b" rotWithShape="0" blurRad="38100" dist="38100" dir="2700000">
                        <a:srgbClr val="000000">
                          <a:alpha val="43137"/>
                        </a:srgbClr>
                      </a:outerShdw>
                    </a:effectLst>
                    <a:latin typeface="Calibri"/>
                    <a:ea typeface="Calibri"/>
                    <a:cs typeface="Calibri"/>
                    <a:sym typeface="Calibri"/>
                  </a:defRPr>
                </a:lvl1pPr>
              </a:lstStyle>
              <a:p>
                <a:pPr/>
                <a:r>
                  <a:t>Ius fruendi</a:t>
                </a:r>
              </a:p>
            </p:txBody>
          </p:sp>
        </p:grpSp>
        <p:sp>
          <p:nvSpPr>
            <p:cNvPr id="216" name="Shape 216"/>
            <p:cNvSpPr/>
            <p:nvPr/>
          </p:nvSpPr>
          <p:spPr>
            <a:xfrm>
              <a:off x="1000297" y="4419147"/>
              <a:ext cx="396987" cy="14489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8408" y="14956"/>
                    <a:pt x="1010" y="7560"/>
                    <a:pt x="0" y="0"/>
                  </a:cubicBezTo>
                </a:path>
              </a:pathLst>
            </a:custGeom>
            <a:noFill/>
            <a:ln w="12700" cap="flat">
              <a:solidFill>
                <a:srgbClr val="C0CCE1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65022" tIns="65022" rIns="65022" bIns="65022" numCol="1" anchor="ctr">
              <a:noAutofit/>
            </a:bodyPr>
            <a:lstStyle/>
            <a:p>
              <a:pPr algn="l" defTabSz="1300480">
                <a:defRPr sz="2400"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  <p:grpSp>
          <p:nvGrpSpPr>
            <p:cNvPr id="219" name="Group 219"/>
            <p:cNvGrpSpPr/>
            <p:nvPr/>
          </p:nvGrpSpPr>
          <p:grpSpPr>
            <a:xfrm>
              <a:off x="-1" y="2472375"/>
              <a:ext cx="2317330" cy="1622133"/>
              <a:chOff x="0" y="0"/>
              <a:chExt cx="2317328" cy="1622131"/>
            </a:xfrm>
          </p:grpSpPr>
          <p:sp>
            <p:nvSpPr>
              <p:cNvPr id="217" name="Shape 217"/>
              <p:cNvSpPr/>
              <p:nvPr/>
            </p:nvSpPr>
            <p:spPr>
              <a:xfrm>
                <a:off x="-1" y="0"/>
                <a:ext cx="2317330" cy="1622132"/>
              </a:xfrm>
              <a:prstGeom prst="roundRect">
                <a:avLst>
                  <a:gd name="adj" fmla="val 20000"/>
                </a:avLst>
              </a:prstGeom>
              <a:solidFill>
                <a:srgbClr val="660033"/>
              </a:solidFill>
              <a:ln w="12700" cap="flat">
                <a:noFill/>
                <a:miter lim="400000"/>
                <a:tailEnd type="triangle" w="med" len="med"/>
              </a:ln>
              <a:effectLst>
                <a:outerShdw sx="100000" sy="100000" kx="0" ky="0" algn="b" rotWithShape="0" blurRad="50800" dist="25400" dir="5400000">
                  <a:srgbClr val="000000">
                    <a:alpha val="35000"/>
                  </a:srgbClr>
                </a:outerShdw>
              </a:effectLst>
            </p:spPr>
            <p:txBody>
              <a:bodyPr wrap="square" lIns="65022" tIns="65022" rIns="65022" bIns="65022" numCol="1" anchor="ctr">
                <a:noAutofit/>
              </a:bodyPr>
              <a:lstStyle/>
              <a:p>
                <a:pPr defTabSz="1300480">
                  <a:defRPr b="1" sz="2400">
                    <a:solidFill>
                      <a:srgbClr val="FFFFFF"/>
                    </a:solidFill>
                    <a:effectLst>
                      <a:outerShdw sx="100000" sy="100000" kx="0" ky="0" algn="b" rotWithShape="0" blurRad="38100" dist="38100" dir="2700000">
                        <a:srgbClr val="000000">
                          <a:alpha val="43137"/>
                        </a:srgbClr>
                      </a:outerShdw>
                    </a:effectLst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  <p:sp>
            <p:nvSpPr>
              <p:cNvPr id="218" name="Shape 218"/>
              <p:cNvSpPr/>
              <p:nvPr/>
            </p:nvSpPr>
            <p:spPr>
              <a:xfrm>
                <a:off x="94998" y="561892"/>
                <a:ext cx="2127330" cy="498346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65022" tIns="65022" rIns="65022" bIns="65022" numCol="1" anchor="ctr">
                <a:spAutoFit/>
              </a:bodyPr>
              <a:lstStyle>
                <a:lvl1pPr defTabSz="1300480">
                  <a:defRPr b="1" i="1" sz="2400">
                    <a:solidFill>
                      <a:srgbClr val="FFFFFF"/>
                    </a:solidFill>
                    <a:effectLst>
                      <a:outerShdw sx="100000" sy="100000" kx="0" ky="0" algn="b" rotWithShape="0" blurRad="38100" dist="38100" dir="2700000">
                        <a:srgbClr val="000000">
                          <a:alpha val="43137"/>
                        </a:srgbClr>
                      </a:outerShdw>
                    </a:effectLst>
                    <a:latin typeface="Calibri"/>
                    <a:ea typeface="Calibri"/>
                    <a:cs typeface="Calibri"/>
                    <a:sym typeface="Calibri"/>
                  </a:defRPr>
                </a:lvl1pPr>
              </a:lstStyle>
              <a:p>
                <a:pPr/>
                <a:r>
                  <a:t>Ius disponendi</a:t>
                </a:r>
              </a:p>
            </p:txBody>
          </p:sp>
        </p:grpSp>
        <p:sp>
          <p:nvSpPr>
            <p:cNvPr id="220" name="Shape 220"/>
            <p:cNvSpPr/>
            <p:nvPr/>
          </p:nvSpPr>
          <p:spPr>
            <a:xfrm>
              <a:off x="1734034" y="1345479"/>
              <a:ext cx="1109735" cy="8809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868" y="12508"/>
                    <a:pt x="13239" y="5139"/>
                    <a:pt x="21600" y="0"/>
                  </a:cubicBezTo>
                </a:path>
              </a:pathLst>
            </a:custGeom>
            <a:noFill/>
            <a:ln w="12700" cap="flat">
              <a:solidFill>
                <a:srgbClr val="4B7BB4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65022" tIns="65022" rIns="65022" bIns="65022" numCol="1" anchor="ctr">
              <a:noAutofit/>
            </a:bodyPr>
            <a:lstStyle/>
            <a:p>
              <a:pPr algn="l" defTabSz="1300480">
                <a:defRPr sz="2400"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theme/_rels/theme1.xml.rels><?xml version="1.0" encoding="UTF-8" standalone="yes"?><Relationships xmlns="http://schemas.openxmlformats.org/package/2006/relationships"><Relationship Id="rId1" Type="http://schemas.openxmlformats.org/officeDocument/2006/relationships/image" Target="../media/image1.png"/></Relationships>

</file>

<file path=ppt/theme/_rels/theme2.xml.rels><?xml version="1.0" encoding="UTF-8" standalone="yes"?><Relationships xmlns="http://schemas.openxmlformats.org/package/2006/relationships"><Relationship Id="rId1" Type="http://schemas.openxmlformats.org/officeDocument/2006/relationships/image" Target="../media/image1.png"/></Relationships>
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50800" dist="12700" dir="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r:embed="rId1"/>
          <a:srcRect l="0" t="0" r="0" b="0"/>
          <a:tile tx="0" ty="0" sx="100000" sy="100000" flip="none" algn="tl"/>
        </a:blipFill>
        <a:ln w="12700" cap="flat">
          <a:noFill/>
          <a:miter lim="400000"/>
        </a:ln>
        <a:effectLst>
          <a:outerShdw sx="100000" sy="100000" kx="0" ky="0" algn="b" rotWithShape="0" blurRad="38100" dist="25400" dir="540000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50800" dist="12700" dir="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r:embed="rId1"/>
          <a:srcRect l="0" t="0" r="0" b="0"/>
          <a:tile tx="0" ty="0" sx="100000" sy="100000" flip="none" algn="tl"/>
        </a:blipFill>
        <a:ln w="12700" cap="flat">
          <a:noFill/>
          <a:miter lim="400000"/>
        </a:ln>
        <a:effectLst>
          <a:outerShdw sx="100000" sy="100000" kx="0" ky="0" algn="b" rotWithShape="0" blurRad="38100" dist="25400" dir="540000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