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1" name="Shape 15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12" name="Treść - poziom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reść - poziom 1…"/>
          <p:cNvSpPr txBox="1"/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Helvetica"/>
              </a:defRPr>
            </a:lvl1pPr>
            <a:lvl2pPr marL="740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2pPr>
            <a:lvl3pPr marL="1185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3pPr>
            <a:lvl4pPr marL="1629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4pPr>
            <a:lvl5pPr marL="2074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800"/>
            </a:pPr>
          </a:p>
        </p:txBody>
      </p:sp>
      <p:sp>
        <p:nvSpPr>
          <p:cNvPr id="9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lajd tytuł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kst tytułowy"/>
          <p:cNvSpPr txBox="1"/>
          <p:nvPr>
            <p:ph type="title"/>
          </p:nvPr>
        </p:nvSpPr>
        <p:spPr>
          <a:xfrm>
            <a:off x="975358" y="3029936"/>
            <a:ext cx="11054083" cy="2090705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8" name="Treść - poziom 1…"/>
          <p:cNvSpPr txBox="1"/>
          <p:nvPr>
            <p:ph type="body" sz="quarter" idx="1"/>
          </p:nvPr>
        </p:nvSpPr>
        <p:spPr>
          <a:xfrm>
            <a:off x="1950718" y="5527040"/>
            <a:ext cx="9103364" cy="2492588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Numer slajdu"/>
          <p:cNvSpPr txBox="1"/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zawartość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kst tytułowy"/>
          <p:cNvSpPr txBox="1"/>
          <p:nvPr>
            <p:ph type="title"/>
          </p:nvPr>
        </p:nvSpPr>
        <p:spPr>
          <a:xfrm>
            <a:off x="650238" y="390595"/>
            <a:ext cx="11704324" cy="1625603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650238" y="2275838"/>
            <a:ext cx="11704324" cy="6436928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4" indent="-449034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indent="-419100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19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Numer slajdu"/>
          <p:cNvSpPr txBox="1"/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Układ niestandard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kst tytułowy"/>
          <p:cNvSpPr txBox="1"/>
          <p:nvPr>
            <p:ph type="title"/>
          </p:nvPr>
        </p:nvSpPr>
        <p:spPr>
          <a:xfrm>
            <a:off x="956414" y="716874"/>
            <a:ext cx="11102214" cy="1626287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36" name="Numer slajdu"/>
          <p:cNvSpPr txBox="1"/>
          <p:nvPr>
            <p:ph type="sldNum" sz="quarter" idx="2"/>
          </p:nvPr>
        </p:nvSpPr>
        <p:spPr>
          <a:xfrm>
            <a:off x="8971384" y="8854471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lko tytuł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kst tytułowy"/>
          <p:cNvSpPr txBox="1"/>
          <p:nvPr>
            <p:ph type="title"/>
          </p:nvPr>
        </p:nvSpPr>
        <p:spPr>
          <a:xfrm>
            <a:off x="650238" y="390595"/>
            <a:ext cx="11704324" cy="1625603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4" name="Numer slajdu"/>
          <p:cNvSpPr txBox="1"/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kst tytułowy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22" name="Treść - poziom 1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kst tytułowy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40" name="Treść - poziom 1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7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7" name="Treść - poziom 1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2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3" name="Treść - poziom 1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664950" y="1394812"/>
            <a:ext cx="11054082" cy="2765111"/>
          </a:xfrm>
          <a:prstGeom prst="rect">
            <a:avLst/>
          </a:prstGeom>
        </p:spPr>
        <p:txBody>
          <a:bodyPr/>
          <a:lstStyle/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rzymskie III: </a:t>
            </a:r>
          </a:p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własności</a:t>
            </a:r>
          </a:p>
        </p:txBody>
      </p:sp>
      <p:sp>
        <p:nvSpPr>
          <p:cNvPr id="154" name="Shape 154"/>
          <p:cNvSpPr txBox="1"/>
          <p:nvPr>
            <p:ph type="body" sz="quarter" idx="1"/>
          </p:nvPr>
        </p:nvSpPr>
        <p:spPr>
          <a:xfrm>
            <a:off x="1950718" y="6105030"/>
            <a:ext cx="9103363" cy="2492588"/>
          </a:xfrm>
          <a:prstGeom prst="rect">
            <a:avLst/>
          </a:prstGeom>
        </p:spPr>
        <p:txBody>
          <a:bodyPr/>
          <a:lstStyle/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dr Mateusz Szymura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Zakład Prawa Rzymskiego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Wydział Prawa Administracji i Ekonomii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Uniwersytet Wrocławski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Ograniczenia prawa własność</a:t>
            </a:r>
          </a:p>
        </p:txBody>
      </p:sp>
      <p:sp>
        <p:nvSpPr>
          <p:cNvPr id="224" name="Shape 224"/>
          <p:cNvSpPr txBox="1"/>
          <p:nvPr>
            <p:ph type="body" idx="1"/>
          </p:nvPr>
        </p:nvSpPr>
        <p:spPr>
          <a:xfrm>
            <a:off x="767361" y="1189989"/>
            <a:ext cx="11704323" cy="8297055"/>
          </a:xfrm>
          <a:prstGeom prst="rect">
            <a:avLst/>
          </a:prstGeom>
        </p:spPr>
        <p:txBody>
          <a:bodyPr/>
          <a:lstStyle>
            <a:lvl1pPr marL="487680" indent="-487680" algn="ctr">
              <a:buSzTx/>
              <a:buNone/>
              <a:defRPr b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Źródła ograniczeń</a:t>
            </a:r>
          </a:p>
        </p:txBody>
      </p:sp>
      <p:grpSp>
        <p:nvGrpSpPr>
          <p:cNvPr id="237" name="Group 237"/>
          <p:cNvGrpSpPr/>
          <p:nvPr/>
        </p:nvGrpSpPr>
        <p:grpSpPr>
          <a:xfrm>
            <a:off x="865833" y="2214102"/>
            <a:ext cx="11580375" cy="7168807"/>
            <a:chOff x="0" y="0"/>
            <a:chExt cx="11580373" cy="7168806"/>
          </a:xfrm>
        </p:grpSpPr>
        <p:grpSp>
          <p:nvGrpSpPr>
            <p:cNvPr id="227" name="Group 227"/>
            <p:cNvGrpSpPr/>
            <p:nvPr/>
          </p:nvGrpSpPr>
          <p:grpSpPr>
            <a:xfrm>
              <a:off x="-1" y="0"/>
              <a:ext cx="5514467" cy="3308682"/>
              <a:chOff x="0" y="0"/>
              <a:chExt cx="5514466" cy="3308680"/>
            </a:xfrm>
          </p:grpSpPr>
          <p:sp>
            <p:nvSpPr>
              <p:cNvPr id="225" name="Shape 225"/>
              <p:cNvSpPr/>
              <p:nvPr/>
            </p:nvSpPr>
            <p:spPr>
              <a:xfrm>
                <a:off x="-1" y="0"/>
                <a:ext cx="5514468" cy="3308681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6" name="Shape 226"/>
              <p:cNvSpPr txBox="1"/>
              <p:nvPr/>
            </p:nvSpPr>
            <p:spPr>
              <a:xfrm>
                <a:off x="96960" y="903516"/>
                <a:ext cx="5320542" cy="15016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</a:t>
                </a:r>
                <a:endParaRPr sz="5000"/>
              </a:p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publiczne</a:t>
                </a:r>
              </a:p>
            </p:txBody>
          </p:sp>
        </p:grpSp>
        <p:grpSp>
          <p:nvGrpSpPr>
            <p:cNvPr id="230" name="Group 230"/>
            <p:cNvGrpSpPr/>
            <p:nvPr/>
          </p:nvGrpSpPr>
          <p:grpSpPr>
            <a:xfrm>
              <a:off x="6065906" y="0"/>
              <a:ext cx="5514468" cy="3308682"/>
              <a:chOff x="0" y="0"/>
              <a:chExt cx="5514466" cy="3308680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-1" y="0"/>
                <a:ext cx="5514468" cy="3308681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9" name="Shape 229"/>
              <p:cNvSpPr txBox="1"/>
              <p:nvPr/>
            </p:nvSpPr>
            <p:spPr>
              <a:xfrm>
                <a:off x="96960" y="814616"/>
                <a:ext cx="5320542" cy="1679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prywatne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(sąsiedzkie)</a:t>
                </a:r>
              </a:p>
            </p:txBody>
          </p:sp>
        </p:grpSp>
        <p:grpSp>
          <p:nvGrpSpPr>
            <p:cNvPr id="233" name="Group 233"/>
            <p:cNvGrpSpPr/>
            <p:nvPr/>
          </p:nvGrpSpPr>
          <p:grpSpPr>
            <a:xfrm>
              <a:off x="6065906" y="3860121"/>
              <a:ext cx="5514468" cy="3308686"/>
              <a:chOff x="0" y="0"/>
              <a:chExt cx="5514466" cy="3308684"/>
            </a:xfrm>
          </p:grpSpPr>
          <p:sp>
            <p:nvSpPr>
              <p:cNvPr id="231" name="Shape 231"/>
              <p:cNvSpPr/>
              <p:nvPr/>
            </p:nvSpPr>
            <p:spPr>
              <a:xfrm>
                <a:off x="-1" y="-1"/>
                <a:ext cx="5514468" cy="330868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2" name="Shape 232"/>
              <p:cNvSpPr txBox="1"/>
              <p:nvPr/>
            </p:nvSpPr>
            <p:spPr>
              <a:xfrm>
                <a:off x="96960" y="1201968"/>
                <a:ext cx="5320542" cy="9047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Wola właściciela</a:t>
                </a:r>
              </a:p>
            </p:txBody>
          </p:sp>
        </p:grpSp>
        <p:grpSp>
          <p:nvGrpSpPr>
            <p:cNvPr id="236" name="Group 236"/>
            <p:cNvGrpSpPr/>
            <p:nvPr/>
          </p:nvGrpSpPr>
          <p:grpSpPr>
            <a:xfrm>
              <a:off x="-1" y="3860121"/>
              <a:ext cx="5514467" cy="3308686"/>
              <a:chOff x="0" y="0"/>
              <a:chExt cx="5514466" cy="3308684"/>
            </a:xfrm>
          </p:grpSpPr>
          <p:sp>
            <p:nvSpPr>
              <p:cNvPr id="234" name="Shape 234"/>
              <p:cNvSpPr/>
              <p:nvPr/>
            </p:nvSpPr>
            <p:spPr>
              <a:xfrm>
                <a:off x="-1" y="-1"/>
                <a:ext cx="5514468" cy="330868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5" name="Shape 235"/>
              <p:cNvSpPr txBox="1"/>
              <p:nvPr/>
            </p:nvSpPr>
            <p:spPr>
              <a:xfrm>
                <a:off x="96960" y="814617"/>
                <a:ext cx="5320542" cy="1679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Przyczyny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„obyczajowe”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0" name="Shape 240"/>
          <p:cNvSpPr txBox="1"/>
          <p:nvPr>
            <p:ph type="body" idx="1"/>
          </p:nvPr>
        </p:nvSpPr>
        <p:spPr>
          <a:xfrm>
            <a:off x="562539" y="-2"/>
            <a:ext cx="11846560" cy="9382905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lnSpc>
                <a:spcPct val="99000"/>
              </a:lnSpc>
              <a:spcBef>
                <a:spcPts val="2900"/>
              </a:spcBef>
              <a:buSzTx/>
              <a:buNone/>
              <a:defRPr b="1" sz="4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 wynikające z prawa publicznego</a:t>
            </a:r>
            <a:endParaRPr sz="4000"/>
          </a:p>
          <a:p>
            <a:pPr marL="487680" indent="-487680" algn="ctr">
              <a:lnSpc>
                <a:spcPct val="99000"/>
              </a:lnSpc>
              <a:spcBef>
                <a:spcPts val="24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Sanitarne (kwestia cmentarzy)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Komunikacyjne (dostęp do dróg i rzek)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Budowlane (odstępy między budynkami, szerokość dróg, zakaz spekulacyjnego zakupu nieruchomości) 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wywłaszczenia na cele publiczne</a:t>
            </a:r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Nadużycie prawa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Rola państwa - republika/pryncypat a dominat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3" name="Shape 243"/>
          <p:cNvSpPr txBox="1"/>
          <p:nvPr>
            <p:ph type="body" idx="1"/>
          </p:nvPr>
        </p:nvSpPr>
        <p:spPr>
          <a:xfrm>
            <a:off x="507999" y="-1"/>
            <a:ext cx="11846561" cy="10202192"/>
          </a:xfrm>
          <a:prstGeom prst="rect">
            <a:avLst/>
          </a:prstGeom>
        </p:spPr>
        <p:txBody>
          <a:bodyPr/>
          <a:lstStyle/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b="1" sz="4300">
                <a:solidFill>
                  <a:srgbClr val="FFFFFF"/>
                </a:solidFill>
                <a:effectLst>
                  <a:outerShdw sx="100000" sy="100000" kx="0" ky="0" algn="b" rotWithShape="0" blurRad="38100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</a:t>
            </a:r>
            <a:endParaRPr sz="3600"/>
          </a:p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b="1" sz="4300">
                <a:solidFill>
                  <a:srgbClr val="FFFFFF"/>
                </a:solidFill>
                <a:effectLst>
                  <a:outerShdw sx="100000" sy="100000" kx="0" ky="0" algn="b" rotWithShape="0" blurRad="38100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wynikające z prawa prywatnego</a:t>
            </a:r>
          </a:p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b="1" sz="3600">
                <a:solidFill>
                  <a:srgbClr val="FFFFFF"/>
                </a:solidFill>
                <a:effectLst>
                  <a:outerShdw sx="100000" sy="100000" kx="0" ky="0" algn="b" rotWithShape="0" blurRad="38100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sąsiedzkie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wstępu na grunt sąsiada (zbieranie owoców per analogiam do zbierania żołędzi, co drugi dzień)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i="1"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Immissiones</a:t>
            </a:r>
            <a:r>
              <a:rPr i="0"/>
              <a:t> 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 budowlane (</a:t>
            </a:r>
            <a:r>
              <a:rPr i="1"/>
              <a:t>cautio damni infecti, operis novi nuntiatio</a:t>
            </a:r>
            <a:r>
              <a:t>)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Prawa rzeczowe ograniczone oraz stosunki obligacyjne (np. emfiteuza oraz dzierżawa) – elastyczność prawa własności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Zakaz zbywania rzeczy spornej, majątku posagowego czy przedmiotów zapisu testamentowego 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Kwestia „marnotrawności”</a:t>
            </a:r>
          </a:p>
          <a:p>
            <a:pPr marL="658366" indent="-658366" algn="just" defTabSz="1170430">
              <a:lnSpc>
                <a:spcPct val="80000"/>
              </a:lnSpc>
              <a:spcBef>
                <a:spcPts val="2800"/>
              </a:spcBef>
              <a:buSzTx/>
              <a:buNone/>
              <a:defRPr i="1" sz="46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6" name="Shape 246"/>
          <p:cNvSpPr txBox="1"/>
          <p:nvPr>
            <p:ph type="body" idx="1"/>
          </p:nvPr>
        </p:nvSpPr>
        <p:spPr>
          <a:xfrm>
            <a:off x="507999" y="-2"/>
            <a:ext cx="11846561" cy="9075670"/>
          </a:xfrm>
          <a:prstGeom prst="rect">
            <a:avLst/>
          </a:prstGeom>
        </p:spPr>
        <p:txBody>
          <a:bodyPr/>
          <a:lstStyle/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b="1" sz="5100">
                <a:solidFill>
                  <a:srgbClr val="FFFFFF"/>
                </a:solidFill>
                <a:effectLst>
                  <a:outerShdw sx="100000" sy="100000" kx="0" ky="0" algn="b" rotWithShape="0" blurRad="38100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</a:t>
            </a:r>
            <a:endParaRPr sz="1500"/>
          </a:p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b="1" sz="5100">
                <a:solidFill>
                  <a:srgbClr val="FFFFFF"/>
                </a:solidFill>
                <a:effectLst>
                  <a:outerShdw sx="100000" sy="100000" kx="0" ky="0" algn="b" rotWithShape="0" blurRad="38100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(communio pro indivisio) </a:t>
            </a:r>
            <a:endParaRPr sz="1500"/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b="1" sz="6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sx="100000" sy="100000" kx="0" ky="0" algn="b" rotWithShape="0" blurRad="38100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ułamkowych prawa do rzeczy (ale nie samej rzeczy)</a:t>
            </a:r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sx="100000" sy="100000" kx="0" ky="0" algn="b" rotWithShape="0" blurRad="38100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indywidualnych a porzucenie udziału?</a:t>
            </a:r>
            <a:endParaRPr sz="1500"/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sx="100000" sy="100000" kx="0" ky="0" algn="b" rotWithShape="0" blurRad="38100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Zbywalność udziału w prawie a zbywalność rzeczy</a:t>
            </a:r>
            <a:endParaRPr sz="1500"/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b="1"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Podział współwłasności</a:t>
            </a:r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b="1" sz="6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i="1" sz="6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i="1" sz="6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2237" indent="-592237" algn="just" defTabSz="1052867">
              <a:lnSpc>
                <a:spcPct val="80000"/>
              </a:lnSpc>
              <a:spcBef>
                <a:spcPts val="1800"/>
              </a:spcBef>
              <a:buSzTx/>
              <a:buNone/>
              <a:defRPr i="1" sz="29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communi dividundo                   Actio familiae erciscundae</a:t>
            </a:r>
          </a:p>
        </p:txBody>
      </p:sp>
      <p:sp>
        <p:nvSpPr>
          <p:cNvPr id="247" name="Shape 247"/>
          <p:cNvSpPr/>
          <p:nvPr/>
        </p:nvSpPr>
        <p:spPr>
          <a:xfrm rot="13304427">
            <a:off x="4857965" y="5929264"/>
            <a:ext cx="2577972" cy="2503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909"/>
                </a:moveTo>
                <a:lnTo>
                  <a:pt x="2991" y="10218"/>
                </a:lnTo>
                <a:lnTo>
                  <a:pt x="2991" y="13731"/>
                </a:lnTo>
                <a:lnTo>
                  <a:pt x="13958" y="13731"/>
                </a:lnTo>
                <a:lnTo>
                  <a:pt x="13958" y="3080"/>
                </a:lnTo>
                <a:lnTo>
                  <a:pt x="10546" y="3080"/>
                </a:lnTo>
                <a:lnTo>
                  <a:pt x="16073" y="0"/>
                </a:lnTo>
                <a:lnTo>
                  <a:pt x="21600" y="3080"/>
                </a:lnTo>
                <a:lnTo>
                  <a:pt x="18188" y="3080"/>
                </a:lnTo>
                <a:lnTo>
                  <a:pt x="18188" y="18087"/>
                </a:lnTo>
                <a:lnTo>
                  <a:pt x="2991" y="18087"/>
                </a:lnTo>
                <a:lnTo>
                  <a:pt x="2991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Nabycie i utrata prawa własności</a:t>
            </a:r>
          </a:p>
        </p:txBody>
      </p:sp>
      <p:sp>
        <p:nvSpPr>
          <p:cNvPr id="250" name="Shape 250"/>
          <p:cNvSpPr txBox="1"/>
          <p:nvPr>
            <p:ph type="body" idx="1"/>
          </p:nvPr>
        </p:nvSpPr>
        <p:spPr>
          <a:xfrm>
            <a:off x="650238" y="1804456"/>
            <a:ext cx="11704323" cy="7949146"/>
          </a:xfrm>
          <a:prstGeom prst="rect">
            <a:avLst/>
          </a:prstGeom>
        </p:spPr>
        <p:txBody>
          <a:bodyPr/>
          <a:lstStyle/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Najważniejszy aspekt prawa własności – określoność sposobów nabycia własności oraz formalizm niektórych z nich jako gwarant pewności obrotu prawnego oraz ochrony prawa własności</a:t>
            </a:r>
          </a:p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Formy utraty własności:</a:t>
            </a:r>
          </a:p>
          <a:p>
            <a:pPr marL="707230" indent="-707230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Porzucenie rzeczy</a:t>
            </a:r>
          </a:p>
          <a:p>
            <a:pPr marL="707230" indent="-707230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Zniszczenie rzeczy</a:t>
            </a:r>
          </a:p>
          <a:p>
            <a:pPr marL="707230" indent="-707230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Powrót dzikiego zwierzęcia do „stanu naturalnego”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Zasady nabycia własności</a:t>
            </a:r>
          </a:p>
        </p:txBody>
      </p:sp>
      <p:sp>
        <p:nvSpPr>
          <p:cNvPr id="253" name="Shape 253"/>
          <p:cNvSpPr txBox="1"/>
          <p:nvPr>
            <p:ph type="body" idx="1"/>
          </p:nvPr>
        </p:nvSpPr>
        <p:spPr>
          <a:xfrm>
            <a:off x="357716" y="1394810"/>
            <a:ext cx="12647085" cy="7988094"/>
          </a:xfrm>
          <a:prstGeom prst="rect">
            <a:avLst/>
          </a:prstGeom>
        </p:spPr>
        <p:txBody>
          <a:bodyPr/>
          <a:lstStyle/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„Nemo plus iuris in alium transfere potest, quam ipse habet (Ulpian, D. 50,17,54)</a:t>
            </a:r>
          </a:p>
          <a:p>
            <a:pPr marL="487680" indent="-487680"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 Traditionibus et usucapionibus dominia rerum, non nudis pactis transferuntur” (konstytucja cesarska, C. 2,3,20):</a:t>
            </a: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I: Czynność zobowiązująca</a:t>
            </a: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II: Czynność rozporządzająca</a:t>
            </a:r>
          </a:p>
          <a:p>
            <a:pPr marL="487680" indent="-487680" algn="ctr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Elementy konieczne do nabycia własności</a:t>
            </a:r>
          </a:p>
          <a:p>
            <a:pPr marL="487680" indent="-487680" algn="ctr"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Commercium	     Res habilis	Sposób nabycia</a:t>
            </a:r>
          </a:p>
        </p:txBody>
      </p:sp>
      <p:sp>
        <p:nvSpPr>
          <p:cNvPr id="254" name="Shape 254"/>
          <p:cNvSpPr/>
          <p:nvPr/>
        </p:nvSpPr>
        <p:spPr>
          <a:xfrm>
            <a:off x="2128977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5709318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6" name="Shape 256"/>
          <p:cNvSpPr/>
          <p:nvPr/>
        </p:nvSpPr>
        <p:spPr>
          <a:xfrm>
            <a:off x="9779564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defTabSz="1287472">
              <a:defRPr sz="5400">
                <a:solidFill>
                  <a:srgbClr val="FFFFFF"/>
                </a:solidFill>
              </a:defRPr>
            </a:lvl1pPr>
          </a:lstStyle>
          <a:p>
            <a:pPr/>
            <a:r>
              <a:t>Klasyfikacje sposobów nabycia własności</a:t>
            </a:r>
          </a:p>
        </p:txBody>
      </p:sp>
      <p:sp>
        <p:nvSpPr>
          <p:cNvPr id="259" name="Shape 259"/>
          <p:cNvSpPr txBox="1"/>
          <p:nvPr>
            <p:ph type="body" idx="1"/>
          </p:nvPr>
        </p:nvSpPr>
        <p:spPr>
          <a:xfrm>
            <a:off x="357715" y="2111692"/>
            <a:ext cx="12391781" cy="7641909"/>
          </a:xfrm>
          <a:prstGeom prst="rect">
            <a:avLst/>
          </a:prstGeom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I. Z uwagi na formę: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Formalne					Nieformalne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II. Z uwagi na poprzednika prawnego: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					Pochodne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III. Z uwagi na źródło: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wg ius civile				wg ius gentium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</a:t>
            </a:r>
          </a:p>
        </p:txBody>
      </p:sp>
      <p:sp>
        <p:nvSpPr>
          <p:cNvPr id="260" name="Shape 260"/>
          <p:cNvSpPr/>
          <p:nvPr/>
        </p:nvSpPr>
        <p:spPr>
          <a:xfrm>
            <a:off x="2713177" y="3238218"/>
            <a:ext cx="5530218" cy="68925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1" name="Shape 261"/>
          <p:cNvSpPr/>
          <p:nvPr/>
        </p:nvSpPr>
        <p:spPr>
          <a:xfrm>
            <a:off x="3122821" y="5286445"/>
            <a:ext cx="4813339" cy="68925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2" name="Shape 262"/>
          <p:cNvSpPr/>
          <p:nvPr/>
        </p:nvSpPr>
        <p:spPr>
          <a:xfrm>
            <a:off x="3253878" y="6965561"/>
            <a:ext cx="3352832" cy="68925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65" name="Shape 265"/>
          <p:cNvSpPr txBox="1"/>
          <p:nvPr>
            <p:ph type="body" sz="half" idx="1"/>
          </p:nvPr>
        </p:nvSpPr>
        <p:spPr>
          <a:xfrm>
            <a:off x="507999" y="6105735"/>
            <a:ext cx="11846561" cy="3379578"/>
          </a:xfrm>
          <a:prstGeom prst="rect">
            <a:avLst/>
          </a:prstGeom>
        </p:spPr>
        <p:txBody>
          <a:bodyPr/>
          <a:lstStyle/>
          <a:p>
            <a:pPr marL="588561" indent="-588561" algn="just" defTabSz="1157427">
              <a:lnSpc>
                <a:spcPct val="80000"/>
              </a:lnSpc>
              <a:spcBef>
                <a:spcPts val="500"/>
              </a:spcBef>
              <a:defRPr sz="900">
                <a:solidFill>
                  <a:srgbClr val="FFFF00"/>
                </a:solidFill>
              </a:defRPr>
            </a:pPr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b="1" sz="900">
                <a:solidFill>
                  <a:srgbClr val="FF9900"/>
                </a:solidFill>
              </a:defRPr>
            </a:pPr>
          </a:p>
          <a:p>
            <a:pPr marL="1736138" indent="-1736138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</a:defRPr>
            </a:pPr>
            <a:r>
              <a:t>I. Mancipatio				II. In iure cessio</a:t>
            </a:r>
            <a:endParaRPr sz="15000"/>
          </a:p>
          <a:p>
            <a:pPr marL="1736138" indent="-1736138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</a:defRPr>
            </a:pPr>
            <a:r>
              <a:t>(ius civile)					(ius civile)</a:t>
            </a:r>
            <a:endParaRPr sz="900"/>
          </a:p>
          <a:p>
            <a:pPr marL="651052" indent="-651052" algn="ctr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  <a:effectLst>
                  <a:outerShdw sx="100000" sy="100000" kx="0" ky="0" algn="b" rotWithShape="0" blurRad="38100" dist="33909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III. Traditio</a:t>
            </a:r>
            <a:endParaRPr sz="15000"/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i="1" sz="900">
                <a:solidFill>
                  <a:srgbClr val="FFFF00"/>
                </a:solidFill>
              </a:defRPr>
            </a:pPr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b="1" i="1" sz="900">
                <a:solidFill>
                  <a:srgbClr val="FF9900"/>
                </a:solidFill>
              </a:defRPr>
            </a:pPr>
            <a:r>
              <a:t>							</a:t>
            </a:r>
            <a:endParaRPr>
              <a:solidFill>
                <a:srgbClr val="FFFF00"/>
              </a:solidFill>
            </a:endParaRPr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i="1" sz="900">
                <a:solidFill>
                  <a:srgbClr val="FFFF00"/>
                </a:solidFill>
              </a:defRPr>
            </a:pPr>
            <a:r>
              <a:t>	</a:t>
            </a:r>
          </a:p>
        </p:txBody>
      </p:sp>
      <p:pic>
        <p:nvPicPr>
          <p:cNvPr id="266" name="image28.jpeg" descr="image2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127" y="1394813"/>
            <a:ext cx="3789222" cy="4371334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pic>
        <p:nvPicPr>
          <p:cNvPr id="267" name="image29.jpeg" descr="image29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38569" y="1292400"/>
            <a:ext cx="4608516" cy="5222985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sp>
        <p:nvSpPr>
          <p:cNvPr id="268" name="Shape 268"/>
          <p:cNvSpPr txBox="1"/>
          <p:nvPr/>
        </p:nvSpPr>
        <p:spPr>
          <a:xfrm>
            <a:off x="1177005" y="-2"/>
            <a:ext cx="10138731" cy="904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spcBef>
                <a:spcPts val="2900"/>
              </a:spcBef>
              <a:defRPr b="1" sz="5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Pochodne sposoby nabycia własności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1074597" y="-3"/>
            <a:ext cx="11104258" cy="1292406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1" name="Shape 271"/>
          <p:cNvSpPr txBox="1"/>
          <p:nvPr>
            <p:ph type="body" idx="4294967295"/>
          </p:nvPr>
        </p:nvSpPr>
        <p:spPr>
          <a:xfrm>
            <a:off x="460126" y="1292400"/>
            <a:ext cx="12084548" cy="819291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Tx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Doniosła prawnie czynność, najstarszy sposób przeniesienia władztwa prawnego, znany Rzymianom jeszcze przed wprowadzeniem L</a:t>
            </a:r>
            <a:r>
              <a:rPr i="1"/>
              <a:t>ex Duodecim Tabularum. </a:t>
            </a:r>
            <a:r>
              <a:t>Schyłek wykorzystania czynności - objęcie ochroną właścicieli bonitarnych.</a:t>
            </a:r>
          </a:p>
          <a:p>
            <a:pPr marL="0" indent="0" algn="just" defTabSz="1300480">
              <a:spcBef>
                <a:spcPts val="900"/>
              </a:spcBef>
              <a:buSzTx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Aktu </a:t>
            </a:r>
            <a:r>
              <a:rPr i="1"/>
              <a:t>mancipatio</a:t>
            </a:r>
            <a:r>
              <a:t> mogli dokonać tylko obywatele o zdolności sądowej (ojciec rodziny);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Mancypacja jest właściwym sposobem nabywania rzeczy res mancipi, a dochodzi do skutku poprzez wypowiedzenie określonych słów w obecności trzymającego wagę i pięciu świadków oraz </a:t>
            </a:r>
            <a:r>
              <a:rPr i="1"/>
              <a:t>mancipio accipiens </a:t>
            </a:r>
            <a:r>
              <a:t>(rzeczy zbywanej);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type="title"/>
          </p:nvPr>
        </p:nvSpPr>
        <p:spPr>
          <a:xfrm>
            <a:off x="972185" y="268285"/>
            <a:ext cx="11104259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4" name="Shape 274"/>
          <p:cNvSpPr txBox="1"/>
          <p:nvPr>
            <p:ph type="body" idx="4294967295"/>
          </p:nvPr>
        </p:nvSpPr>
        <p:spPr>
          <a:xfrm>
            <a:off x="562537" y="1702045"/>
            <a:ext cx="12084548" cy="768085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120: „</a:t>
            </a:r>
            <a:r>
              <a:rPr i="1"/>
              <a:t>W ten sposób sprzedaje się obrzędowo osoby i niewolne, i wolne; także zwierzęta, które podlegają mancypacji, do jakich zalicza się woły, konie, muły, osły; takoż grunty, zarówno miejskie, jak i wiejskie, które podlegają mancypacji, a takimi są grunty italskie, zwykło się sprzedawać obrzędowo w ten sam sposób.”</a:t>
            </a:r>
            <a:endParaRPr i="1"/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122: </a:t>
            </a:r>
            <a:r>
              <a:rPr i="1"/>
              <a:t>„Dlatego zaś używa się spiżu i wagi, że niegdyś posługiwano się tylko pieniędzmi spiżowymi [...]. A moc i wartość tych pieniędzy kryły się nie w liczbie, lecz w wadze [...].”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xfrm>
            <a:off x="357716" y="473109"/>
            <a:ext cx="11846561" cy="8909792"/>
          </a:xfrm>
          <a:prstGeom prst="rect">
            <a:avLst/>
          </a:prstGeom>
        </p:spPr>
        <p:txBody>
          <a:bodyPr/>
          <a:lstStyle/>
          <a:p>
            <a:pPr marL="409651" indent="-409651" algn="ctr" defTabSz="1092402">
              <a:lnSpc>
                <a:spcPct val="80000"/>
              </a:lnSpc>
              <a:spcBef>
                <a:spcPts val="2500"/>
              </a:spcBef>
              <a:buSzTx/>
              <a:buNone/>
              <a:defRPr b="1" sz="40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Pojęcie własności</a:t>
            </a:r>
          </a:p>
          <a:p>
            <a:pPr marL="409651" indent="-409651" algn="ctr" defTabSz="1092402">
              <a:lnSpc>
                <a:spcPct val="80000"/>
              </a:lnSpc>
              <a:spcBef>
                <a:spcPts val="2500"/>
              </a:spcBef>
              <a:buSzTx/>
              <a:buNone/>
              <a:defRPr b="1"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 naukowej definicji rzymskiej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Transformacja społeczeństwa (od familii do państwa) jako czynnik sprzyjający rozwojowi prawa własności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Rozdział władztwa nad rzeczą na faktyczne i prawne;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Rozszczepienie się władztwa nad osobą i rzeczą 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Wykształcenie się własności ruchomości i nieruchomości - asynchronizm (LDT - testament </a:t>
            </a:r>
            <a:r>
              <a:rPr i="1"/>
              <a:t>pecunia tutelave</a:t>
            </a:r>
            <a:r>
              <a:t>)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Jedyne określenie ogólne znajduje się w Instytucjach Justyniana:</a:t>
            </a:r>
          </a:p>
          <a:p>
            <a:pPr marL="614476" indent="-614476" algn="ctr" defTabSz="1092402">
              <a:lnSpc>
                <a:spcPct val="80000"/>
              </a:lnSpc>
              <a:spcBef>
                <a:spcPts val="2000"/>
              </a:spcBef>
              <a:buSzTx/>
              <a:buNone/>
              <a:defRPr i="1"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Plena in re potestas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Ujednolicenie pojęcia i zakresu właśności w prawie justyniańskim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sx="100000" sy="100000" kx="0" ky="0" algn="b" rotWithShape="0" blurRad="38100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Fundament ekonomicznej i społecznej struktury państwa (K. Kolańczyk)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956414" y="774222"/>
            <a:ext cx="11104262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7" name="Shape 277"/>
          <p:cNvSpPr txBox="1"/>
          <p:nvPr>
            <p:ph type="body" idx="4294967295"/>
          </p:nvPr>
        </p:nvSpPr>
        <p:spPr>
          <a:xfrm>
            <a:off x="956414" y="2769187"/>
            <a:ext cx="11104262" cy="602789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mancypacja przekształciła się w akt abstrakcyjny (</a:t>
            </a:r>
            <a:r>
              <a:rPr i="1"/>
              <a:t>imaginaria venditio</a:t>
            </a:r>
            <a:r>
              <a:t>) – przyczyną był rozwój gospodarki pieniężnej.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Kupno, darowizna, ustanowienie służebności gruntowej wiejskiej, zastaw, posag, testament. 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Przekazanie władzy nad osobami, emancypacja.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type="title"/>
          </p:nvPr>
        </p:nvSpPr>
        <p:spPr>
          <a:xfrm>
            <a:off x="869774" y="268285"/>
            <a:ext cx="11104258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iure cessio</a:t>
            </a:r>
          </a:p>
        </p:txBody>
      </p:sp>
      <p:sp>
        <p:nvSpPr>
          <p:cNvPr id="280" name="Shape 280"/>
          <p:cNvSpPr txBox="1"/>
          <p:nvPr>
            <p:ph type="body" idx="4294967295"/>
          </p:nvPr>
        </p:nvSpPr>
        <p:spPr>
          <a:xfrm>
            <a:off x="562537" y="1941920"/>
            <a:ext cx="11879724" cy="744098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2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2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z="3600"/>
              <a:t>Drugi sposób przenoszenia władztwa prawnego nad </a:t>
            </a:r>
            <a:r>
              <a:rPr i="1" sz="3600"/>
              <a:t>res mancipi, </a:t>
            </a:r>
            <a:r>
              <a:rPr sz="3600"/>
              <a:t>w szczególności rzeczy niematerialnych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Znany  już w chwili wprowadzenia Ustawy XII Tablic;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Forma pozornego procesu windykacyjnego: </a:t>
            </a:r>
            <a:r>
              <a:rPr i="1"/>
              <a:t>confessio in iure</a:t>
            </a:r>
            <a:r>
              <a:t> – uznanie roszczeń powoda przez pozwanego, pretor/namiestnik dokonuje </a:t>
            </a:r>
            <a:r>
              <a:rPr i="1"/>
              <a:t>addictio,</a:t>
            </a:r>
            <a:r>
              <a:t> wzięcie przedmiotu w dłoń (lub dotknięcie laską) i wypowiedzenie formuły („Obejmuję tę rzecz w posiadanie na mocy prawa Kwirytów,“); 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 abstrakcyjny.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767360" y="268285"/>
            <a:ext cx="11104261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iure cessio</a:t>
            </a:r>
          </a:p>
        </p:txBody>
      </p:sp>
      <p:sp>
        <p:nvSpPr>
          <p:cNvPr id="283" name="Shape 283"/>
          <p:cNvSpPr txBox="1"/>
          <p:nvPr>
            <p:ph type="body" idx="4294967295"/>
          </p:nvPr>
        </p:nvSpPr>
        <p:spPr>
          <a:xfrm>
            <a:off x="664950" y="1804458"/>
            <a:ext cx="11674900" cy="768085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Przysługiwało tylko obywatelom rzymskim; 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możliwości wyznaczania dodatkowych warunków ani terminów ze względu na charakter </a:t>
            </a:r>
            <a:r>
              <a:rPr i="1"/>
              <a:t>addictio</a:t>
            </a:r>
            <a:r>
              <a:t>;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drodze pozornego procesu windykacyjnego nabywano własność kwirytarną (w szczególności na </a:t>
            </a:r>
            <a:r>
              <a:rPr i="1"/>
              <a:t>res mancipi</a:t>
            </a:r>
            <a:r>
              <a:t>), ustanawiano służebności, powierniczo przenoszono własność rzeczy, dokonywano darowizny, wyzwalano niewolników,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 sposoby wykorzystania: adopcja, odstąpienie spadku (</a:t>
            </a:r>
            <a:r>
              <a:rPr i="1"/>
              <a:t>in iure cessio hereditatis</a:t>
            </a:r>
            <a: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Traditio</a:t>
            </a:r>
          </a:p>
        </p:txBody>
      </p:sp>
      <p:sp>
        <p:nvSpPr>
          <p:cNvPr id="286" name="Shape 286"/>
          <p:cNvSpPr txBox="1"/>
          <p:nvPr>
            <p:ph type="body" idx="1"/>
          </p:nvPr>
        </p:nvSpPr>
        <p:spPr>
          <a:xfrm>
            <a:off x="650238" y="1906867"/>
            <a:ext cx="11704323" cy="7271213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Służyła do przeniesienia własności kwirytarnej rzeczy typu nec mancipi (a nie tylko do przeniesienia posiadania)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Przeniesienie w drodze tradycji „własności” rzeczy typu res mancipi tworzyło sytuacje duplex dominium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Iusta causa traditionis (causa vendeni, causa donationis, causa solvendi)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Konieczne elementy – konsensus (zgodne oświadczenie woli stron), causa oraz wydanie rzeczy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89" name="Shape 289"/>
          <p:cNvSpPr txBox="1"/>
          <p:nvPr>
            <p:ph type="body" idx="1"/>
          </p:nvPr>
        </p:nvSpPr>
        <p:spPr>
          <a:xfrm>
            <a:off x="255303" y="370698"/>
            <a:ext cx="12289371" cy="9114616"/>
          </a:xfrm>
          <a:prstGeom prst="rect">
            <a:avLst/>
          </a:prstGeom>
        </p:spPr>
        <p:txBody>
          <a:bodyPr/>
          <a:lstStyle/>
          <a:p>
            <a:pPr marL="482801" indent="-482801" algn="ctr" defTabSz="1287472">
              <a:lnSpc>
                <a:spcPct val="80000"/>
              </a:lnSpc>
              <a:spcBef>
                <a:spcPts val="2400"/>
              </a:spcBef>
              <a:buSzTx/>
              <a:buNone/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 sposoby nabycia własności</a:t>
            </a:r>
            <a:endParaRPr sz="1200"/>
          </a:p>
          <a:p>
            <a:pPr marL="482801" indent="-482801" algn="ctr" defTabSz="1287472">
              <a:lnSpc>
                <a:spcPct val="80000"/>
              </a:lnSpc>
              <a:spcBef>
                <a:spcPts val="700"/>
              </a:spcBef>
              <a:buSzTx/>
              <a:buNone/>
              <a:defRPr b="1" sz="126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Usucapio </a:t>
            </a:r>
            <a:r>
              <a:rPr i="0"/>
              <a:t>(ius civile) - zasiedzenie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Occupatio – zawłaszczenie 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Accessio – akcesja / połączenie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Specificatio – przerobienie rzeczy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Fructuum perceptio – nabycie własności na pożytkach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Thesauri inventio  - odnalezienie skarbu</a:t>
            </a:r>
            <a:endParaRPr sz="1200"/>
          </a:p>
          <a:p>
            <a:pPr marL="678941" indent="-678941" algn="just" defTabSz="1287472">
              <a:lnSpc>
                <a:spcPct val="80000"/>
              </a:lnSpc>
              <a:spcBef>
                <a:spcPts val="700"/>
              </a:spcBef>
              <a:defRPr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24204" indent="-724204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24204" indent="-724204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b="1" i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2801" indent="-482801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2626" indent="-452626" algn="just" defTabSz="1287472">
              <a:lnSpc>
                <a:spcPct val="80000"/>
              </a:lnSpc>
              <a:spcBef>
                <a:spcPts val="700"/>
              </a:spcBef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2801" indent="-482801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Zasiedzenie (usucapio)</a:t>
            </a:r>
          </a:p>
        </p:txBody>
      </p:sp>
      <p:sp>
        <p:nvSpPr>
          <p:cNvPr id="292" name="Shape 292"/>
          <p:cNvSpPr txBox="1"/>
          <p:nvPr>
            <p:ph type="body" idx="1"/>
          </p:nvPr>
        </p:nvSpPr>
        <p:spPr>
          <a:xfrm>
            <a:off x="650238" y="2009278"/>
            <a:ext cx="11704323" cy="7168802"/>
          </a:xfrm>
          <a:prstGeom prst="rect">
            <a:avLst/>
          </a:prstGeom>
        </p:spPr>
        <p:txBody>
          <a:bodyPr/>
          <a:lstStyle/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sposób nabycia własności kwirytarnej na skutek posiadania rzeczy przez określony czas  (przez właściciela bonitarnego lub w sytuacji nabycia rzeczy od niewłaściciela) - uzdrowienie wad formalnych lub materialnych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jedna z najstarszych i najbardziej oryginalnych rzymskich instytucji prawnych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Instytucja, której celem było uregulowanie kwestii własności rzeczy: połączenie w rękach podmiotu posiadającego rzecz zarówno władztwa faktycznego, jak i prawnego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 nabycia własności: pochodna czy pierwotna ? Kwestia praw osób trzecich.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 310"/>
          <p:cNvGrpSpPr/>
          <p:nvPr/>
        </p:nvGrpSpPr>
        <p:grpSpPr>
          <a:xfrm>
            <a:off x="650232" y="780343"/>
            <a:ext cx="11704331" cy="8500149"/>
            <a:chOff x="-2" y="0"/>
            <a:chExt cx="11704330" cy="8500148"/>
          </a:xfrm>
        </p:grpSpPr>
        <p:grpSp>
          <p:nvGrpSpPr>
            <p:cNvPr id="296" name="Group 296"/>
            <p:cNvGrpSpPr/>
            <p:nvPr/>
          </p:nvGrpSpPr>
          <p:grpSpPr>
            <a:xfrm>
              <a:off x="2" y="-1"/>
              <a:ext cx="11704325" cy="2465046"/>
              <a:chOff x="0" y="-1"/>
              <a:chExt cx="11704324" cy="2465045"/>
            </a:xfrm>
          </p:grpSpPr>
          <p:sp>
            <p:nvSpPr>
              <p:cNvPr id="294" name="Shape 294"/>
              <p:cNvSpPr/>
              <p:nvPr/>
            </p:nvSpPr>
            <p:spPr>
              <a:xfrm>
                <a:off x="-1" y="-1"/>
                <a:ext cx="11704326" cy="2465045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5" name="Shape 295"/>
              <p:cNvSpPr txBox="1"/>
              <p:nvPr/>
            </p:nvSpPr>
            <p:spPr>
              <a:xfrm>
                <a:off x="-1" y="-2"/>
                <a:ext cx="11704326" cy="714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>
                <a:lvl1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Rodzaje zasiedzenia</a:t>
                </a:r>
              </a:p>
            </p:txBody>
          </p:sp>
        </p:grpSp>
        <p:grpSp>
          <p:nvGrpSpPr>
            <p:cNvPr id="299" name="Group 299"/>
            <p:cNvGrpSpPr/>
            <p:nvPr/>
          </p:nvGrpSpPr>
          <p:grpSpPr>
            <a:xfrm>
              <a:off x="-3" y="2500152"/>
              <a:ext cx="2899753" cy="5270098"/>
              <a:chOff x="-1" y="0"/>
              <a:chExt cx="2899752" cy="5270096"/>
            </a:xfrm>
          </p:grpSpPr>
          <p:sp>
            <p:nvSpPr>
              <p:cNvPr id="297" name="Shape 297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8" name="Shape 298"/>
              <p:cNvSpPr txBox="1"/>
              <p:nvPr/>
            </p:nvSpPr>
            <p:spPr>
              <a:xfrm>
                <a:off x="-2" y="2227124"/>
                <a:ext cx="2899753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Usucapio</a:t>
                </a:r>
              </a:p>
            </p:txBody>
          </p:sp>
        </p:grpSp>
        <p:grpSp>
          <p:nvGrpSpPr>
            <p:cNvPr id="302" name="Group 302"/>
            <p:cNvGrpSpPr/>
            <p:nvPr/>
          </p:nvGrpSpPr>
          <p:grpSpPr>
            <a:xfrm>
              <a:off x="2934858" y="2500152"/>
              <a:ext cx="2899753" cy="5270098"/>
              <a:chOff x="-1" y="0"/>
              <a:chExt cx="2899752" cy="5270096"/>
            </a:xfrm>
          </p:grpSpPr>
          <p:sp>
            <p:nvSpPr>
              <p:cNvPr id="300" name="Shape 300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1" name="Shape 301"/>
              <p:cNvSpPr txBox="1"/>
              <p:nvPr/>
            </p:nvSpPr>
            <p:spPr>
              <a:xfrm>
                <a:off x="-2" y="1541323"/>
                <a:ext cx="2899753" cy="2187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Longi temporis praescriptio</a:t>
                </a:r>
              </a:p>
            </p:txBody>
          </p:sp>
        </p:grpSp>
        <p:grpSp>
          <p:nvGrpSpPr>
            <p:cNvPr id="305" name="Group 305"/>
            <p:cNvGrpSpPr/>
            <p:nvPr/>
          </p:nvGrpSpPr>
          <p:grpSpPr>
            <a:xfrm>
              <a:off x="5869716" y="2500152"/>
              <a:ext cx="2899753" cy="5270098"/>
              <a:chOff x="-1" y="0"/>
              <a:chExt cx="2899752" cy="5270096"/>
            </a:xfrm>
          </p:grpSpPr>
          <p:sp>
            <p:nvSpPr>
              <p:cNvPr id="303" name="Shape 303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4" name="Shape 304"/>
              <p:cNvSpPr txBox="1"/>
              <p:nvPr/>
            </p:nvSpPr>
            <p:spPr>
              <a:xfrm>
                <a:off x="-2" y="1198423"/>
                <a:ext cx="2899753" cy="2873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Zasiedzenie w prawie justyniańskim</a:t>
                </a:r>
              </a:p>
            </p:txBody>
          </p:sp>
        </p:grpSp>
        <p:grpSp>
          <p:nvGrpSpPr>
            <p:cNvPr id="308" name="Group 308"/>
            <p:cNvGrpSpPr/>
            <p:nvPr/>
          </p:nvGrpSpPr>
          <p:grpSpPr>
            <a:xfrm>
              <a:off x="8804575" y="2500152"/>
              <a:ext cx="2899753" cy="5270098"/>
              <a:chOff x="-1" y="0"/>
              <a:chExt cx="2899752" cy="5270096"/>
            </a:xfrm>
          </p:grpSpPr>
          <p:sp>
            <p:nvSpPr>
              <p:cNvPr id="306" name="Shape 306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7" name="Shape 307"/>
              <p:cNvSpPr txBox="1"/>
              <p:nvPr/>
            </p:nvSpPr>
            <p:spPr>
              <a:xfrm>
                <a:off x="-2" y="1541323"/>
                <a:ext cx="2899753" cy="2187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Longissimi temporis praescriptio</a:t>
                </a:r>
              </a:p>
            </p:txBody>
          </p:sp>
        </p:grpSp>
        <p:sp>
          <p:nvSpPr>
            <p:cNvPr id="309" name="Shape 309"/>
            <p:cNvSpPr/>
            <p:nvPr/>
          </p:nvSpPr>
          <p:spPr>
            <a:xfrm>
              <a:off x="3" y="7805358"/>
              <a:ext cx="11704324" cy="694790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 defTabSz="1157427">
              <a:defRPr sz="4600">
                <a:solidFill>
                  <a:srgbClr val="FFFFFF"/>
                </a:solidFill>
                <a:effectLst>
                  <a:outerShdw sx="100000" sy="100000" kx="0" ky="0" algn="b" rotWithShape="0" blurRad="38100" dist="33909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Wymogi skutecznego zasiedzenia prawa własności w prawie justyniańskim</a:t>
            </a:r>
          </a:p>
        </p:txBody>
      </p:sp>
      <p:grpSp>
        <p:nvGrpSpPr>
          <p:cNvPr id="328" name="Group 328"/>
          <p:cNvGrpSpPr/>
          <p:nvPr/>
        </p:nvGrpSpPr>
        <p:grpSpPr>
          <a:xfrm>
            <a:off x="275414" y="1864076"/>
            <a:ext cx="12618481" cy="7426478"/>
            <a:chOff x="0" y="-1"/>
            <a:chExt cx="12618480" cy="7426476"/>
          </a:xfrm>
        </p:grpSpPr>
        <p:grpSp>
          <p:nvGrpSpPr>
            <p:cNvPr id="315" name="Group 315"/>
            <p:cNvGrpSpPr/>
            <p:nvPr/>
          </p:nvGrpSpPr>
          <p:grpSpPr>
            <a:xfrm>
              <a:off x="124647" y="-2"/>
              <a:ext cx="12493833" cy="885597"/>
              <a:chOff x="0" y="0"/>
              <a:chExt cx="12493831" cy="885595"/>
            </a:xfrm>
          </p:grpSpPr>
          <p:sp>
            <p:nvSpPr>
              <p:cNvPr id="313" name="Shape 313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4" name="Shape 314"/>
              <p:cNvSpPr txBox="1"/>
              <p:nvPr/>
            </p:nvSpPr>
            <p:spPr>
              <a:xfrm>
                <a:off x="19433" y="19432"/>
                <a:ext cx="12454965" cy="8539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Res habilis</a:t>
                </a:r>
              </a:p>
              <a:p>
                <a:pPr marL="177916" indent="-177916" algn="l" defTabSz="1300480">
                  <a:buSzPct val="100000"/>
                  <a:buChar char="•"/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 należały do nich rzeczy wyjęte z obiegu, rzeczy skradzione, nabyte siłą lub należące do Państwa</a:t>
                </a:r>
              </a:p>
            </p:txBody>
          </p:sp>
        </p:grpSp>
        <p:grpSp>
          <p:nvGrpSpPr>
            <p:cNvPr id="318" name="Group 318"/>
            <p:cNvGrpSpPr/>
            <p:nvPr/>
          </p:nvGrpSpPr>
          <p:grpSpPr>
            <a:xfrm>
              <a:off x="124647" y="1635220"/>
              <a:ext cx="12493833" cy="885596"/>
              <a:chOff x="0" y="0"/>
              <a:chExt cx="12493831" cy="885595"/>
            </a:xfrm>
          </p:grpSpPr>
          <p:sp>
            <p:nvSpPr>
              <p:cNvPr id="316" name="Shape 316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7" name="Shape 317"/>
              <p:cNvSpPr txBox="1"/>
              <p:nvPr/>
            </p:nvSpPr>
            <p:spPr>
              <a:xfrm>
                <a:off x="19433" y="19432"/>
                <a:ext cx="12454965" cy="803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Titulus </a:t>
                </a:r>
              </a:p>
              <a:p>
                <a:pPr marL="177916" indent="-177916" algn="l" defTabSz="1300480">
                  <a:buSzPct val="100000"/>
                  <a:buChar char="•"/>
                  <a:defRPr sz="15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Inaczej słuszna i prawdziwa podstawa prawna (nabycie w wyniku kupna, w drodze dziedziczenia, jako majątek posagowy etc)</a:t>
                </a:r>
              </a:p>
            </p:txBody>
          </p:sp>
        </p:grpSp>
        <p:grpSp>
          <p:nvGrpSpPr>
            <p:cNvPr id="321" name="Group 321"/>
            <p:cNvGrpSpPr/>
            <p:nvPr/>
          </p:nvGrpSpPr>
          <p:grpSpPr>
            <a:xfrm>
              <a:off x="-1" y="3195363"/>
              <a:ext cx="12616080" cy="894262"/>
              <a:chOff x="0" y="0"/>
              <a:chExt cx="12616079" cy="894261"/>
            </a:xfrm>
          </p:grpSpPr>
          <p:sp>
            <p:nvSpPr>
              <p:cNvPr id="319" name="Shape 319"/>
              <p:cNvSpPr/>
              <p:nvPr/>
            </p:nvSpPr>
            <p:spPr>
              <a:xfrm>
                <a:off x="-1" y="0"/>
                <a:ext cx="12616081" cy="894262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0" name="Shape 320"/>
              <p:cNvSpPr txBox="1"/>
              <p:nvPr/>
            </p:nvSpPr>
            <p:spPr>
              <a:xfrm>
                <a:off x="19623" y="19623"/>
                <a:ext cx="12576832" cy="752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Bona Fides</a:t>
                </a:r>
              </a:p>
              <a:p>
                <a:pPr marL="177916" indent="-177916" algn="l" defTabSz="1300480">
                  <a:buSzPct val="100000"/>
                  <a:buChar char="•"/>
                  <a:defRPr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Element subiektywny (przeświadczenie, iż posiadanie nie narusza niczyich praw), oceniane na chwilę nabycia posiadania, kwestia usprawiedliwionego błędu, późniejsza  zła wiara nie szkodzi</a:t>
                </a:r>
              </a:p>
            </p:txBody>
          </p:sp>
        </p:grpSp>
        <p:grpSp>
          <p:nvGrpSpPr>
            <p:cNvPr id="324" name="Group 324"/>
            <p:cNvGrpSpPr/>
            <p:nvPr/>
          </p:nvGrpSpPr>
          <p:grpSpPr>
            <a:xfrm>
              <a:off x="124647" y="4905660"/>
              <a:ext cx="12493833" cy="885596"/>
              <a:chOff x="0" y="0"/>
              <a:chExt cx="12493831" cy="885595"/>
            </a:xfrm>
          </p:grpSpPr>
          <p:sp>
            <p:nvSpPr>
              <p:cNvPr id="322" name="Shape 322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3" name="Shape 323"/>
              <p:cNvSpPr txBox="1"/>
              <p:nvPr/>
            </p:nvSpPr>
            <p:spPr>
              <a:xfrm>
                <a:off x="19433" y="19432"/>
                <a:ext cx="12454965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Possesio</a:t>
                </a:r>
              </a:p>
              <a:p>
                <a:pPr marL="177916" indent="-177916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Nieprzerwane posiadania sprawowane we własnym imieniu (suo nomine)</a:t>
                </a:r>
              </a:p>
            </p:txBody>
          </p:sp>
        </p:grpSp>
        <p:grpSp>
          <p:nvGrpSpPr>
            <p:cNvPr id="327" name="Group 327"/>
            <p:cNvGrpSpPr/>
            <p:nvPr/>
          </p:nvGrpSpPr>
          <p:grpSpPr>
            <a:xfrm>
              <a:off x="124647" y="6540879"/>
              <a:ext cx="12493833" cy="885597"/>
              <a:chOff x="0" y="0"/>
              <a:chExt cx="12493831" cy="885595"/>
            </a:xfrm>
          </p:grpSpPr>
          <p:sp>
            <p:nvSpPr>
              <p:cNvPr id="325" name="Shape 325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6" name="Shape 326"/>
              <p:cNvSpPr txBox="1"/>
              <p:nvPr/>
            </p:nvSpPr>
            <p:spPr>
              <a:xfrm>
                <a:off x="19433" y="19432"/>
                <a:ext cx="12454965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Tempus</a:t>
                </a:r>
              </a:p>
              <a:p>
                <a:pPr marL="177916" indent="-177916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3 lata dla ruchomości / 10 lat dla nieruchomości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x="767361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Zawłaszczenie (occupatio)</a:t>
            </a:r>
          </a:p>
        </p:txBody>
      </p:sp>
      <p:sp>
        <p:nvSpPr>
          <p:cNvPr id="331" name="Shape 331"/>
          <p:cNvSpPr txBox="1"/>
          <p:nvPr>
            <p:ph type="body" idx="1"/>
          </p:nvPr>
        </p:nvSpPr>
        <p:spPr>
          <a:xfrm>
            <a:off x="650238" y="1292399"/>
            <a:ext cx="11704323" cy="8090505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Najstarszy i najbardziej naturalny sposób nabycia własności;</a:t>
            </a:r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Kategorie przedmiotów, których własność można nabyć w drodze zawłaszczenia:</a:t>
            </a:r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Rzeczy, które można zawłaszczyć w powietrzu, na ziemi i na morze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należące do nieprzyjaciela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Wyspa powstała na morzu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porzucone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07231" indent="-707231" algn="just">
              <a:buFontTx/>
              <a:buAutoNum type="alphaLcPeriod" startAt="6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wyrzucone w trakcie sztormu; pieniądze rzucone w tłum wyborczy; rzeczy zagubione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/>
        </p:nvSpPr>
        <p:spPr>
          <a:xfrm>
            <a:off x="1623124" y="473109"/>
            <a:ext cx="10020375" cy="1096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6900">
                <a:ln w="13469">
                  <a:solidFill>
                    <a:srgbClr val="4579B8"/>
                  </a:solidFill>
                </a:ln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Specificatio - przetworzenie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3635021" y="4876799"/>
            <a:ext cx="5120642" cy="1501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8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PRZETWORZONY PRZEDMIOT</a:t>
            </a:r>
          </a:p>
        </p:txBody>
      </p:sp>
      <p:sp>
        <p:nvSpPr>
          <p:cNvPr id="335" name="Shape 335"/>
          <p:cNvSpPr/>
          <p:nvPr/>
        </p:nvSpPr>
        <p:spPr>
          <a:xfrm rot="8628457">
            <a:off x="3050258" y="6561101"/>
            <a:ext cx="1740749" cy="5892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36" name="Shape 336"/>
          <p:cNvSpPr/>
          <p:nvPr/>
        </p:nvSpPr>
        <p:spPr>
          <a:xfrm rot="2137791">
            <a:off x="7410025" y="6497883"/>
            <a:ext cx="1740750" cy="58928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37" name="Shape 337"/>
          <p:cNvSpPr txBox="1"/>
          <p:nvPr/>
        </p:nvSpPr>
        <p:spPr>
          <a:xfrm>
            <a:off x="1176300" y="7538718"/>
            <a:ext cx="3994012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MATERIAŁ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7424101" y="7539494"/>
            <a:ext cx="3994011" cy="1400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PRACA TWÓRCZA</a:t>
            </a:r>
            <a:br/>
            <a:r>
              <a:rPr sz="2200"/>
              <a:t>(BEZ POROZUMIENIA Z WŁAŚCICIELEM MATERIAŁU)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x="255305" y="2111691"/>
            <a:ext cx="12289371" cy="2244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>
                <a:ln w="2549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SPECIFICATIO to sposób nabywania własności w skutek gruntowego przetworzenia cudzej rzeczy i wytworzenia w ten sposób nowego przedmiotu (nova species; stąd od glosatorów nazwa specificatio)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xfrm>
            <a:off x="562539" y="1189987"/>
            <a:ext cx="11846560" cy="7988094"/>
          </a:xfrm>
          <a:prstGeom prst="rect">
            <a:avLst/>
          </a:prstGeom>
        </p:spPr>
        <p:txBody>
          <a:bodyPr/>
          <a:lstStyle/>
          <a:p>
            <a:pPr marL="731519" indent="-731519" algn="ctr">
              <a:spcBef>
                <a:spcPts val="2400"/>
              </a:spcBef>
              <a:buSzTx/>
              <a:buNone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a posiadanie: ochrona prawna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petytoryjna, przy pomocy </a:t>
            </a:r>
            <a:r>
              <a:rPr i="1"/>
              <a:t>actiones in rem (</a:t>
            </a:r>
            <a:r>
              <a:t>ochrona posesoryjna – interdykty)</a:t>
            </a:r>
            <a:endParaRPr i="1"/>
          </a:p>
          <a:p>
            <a:pPr marL="709448" indent="-709448" algn="just">
              <a:spcBef>
                <a:spcPts val="2400"/>
              </a:spcBef>
              <a:buFontTx/>
              <a:buChar char="➢"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Actiones in rem </a:t>
            </a:r>
            <a:r>
              <a:rPr i="0"/>
              <a:t>były skuteczne </a:t>
            </a:r>
            <a:r>
              <a:t>erga omnes</a:t>
            </a:r>
            <a:r>
              <a:rPr i="0"/>
              <a:t>, czyli także wobec osób, z którymi właściciela nie łączył uprzednio żaden stosunek prawny.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jako forma „ochrony posiadania” w sytuacji jego utraty 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Zatarcie się eleganckiej dystynkcji w prawie wulgarnym (IV/V w. n.e.)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type="title"/>
          </p:nvPr>
        </p:nvSpPr>
        <p:spPr>
          <a:xfrm>
            <a:off x="562539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Poglądy doktryny prawa rzymskiego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213602" y="2111691"/>
            <a:ext cx="12820982" cy="1785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SABINIANIE – przyjęli założenie, że bez materialnej substancji nie może powstać żadna rzecz – własność przypada więc właścicielowi materiału.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375820" y="5696091"/>
            <a:ext cx="12628982" cy="1785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PROKULIANIE – uważali, że przetworzona rzecz zawdzięcza swoją wartość przede wszystkim wytwórcy i jego talentowi, jemu więc przypisywali własność rzeczy przetworzonej.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body" idx="1"/>
          </p:nvPr>
        </p:nvSpPr>
        <p:spPr>
          <a:xfrm>
            <a:off x="650238" y="2275839"/>
            <a:ext cx="11704323" cy="6436928"/>
          </a:xfrm>
          <a:prstGeom prst="rect">
            <a:avLst/>
          </a:prstGeom>
        </p:spPr>
        <p:txBody>
          <a:bodyPr/>
          <a:lstStyle/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nową rzecz można było przywrócić do stanu pierwotnego, własność nabywał właściciel dawnego materiału.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rzeczy nie można było przywrócić do stanu pierwotnego własność nabywał przetwórca (tylko w wypadku dobrej wiary – bonae fidei)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 obu przypadkach strony mogły dochodzić swoich roszczeń. 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Rozwiązanie to zostało przyjęte przez Justyniana.</a:t>
            </a:r>
          </a:p>
        </p:txBody>
      </p:sp>
      <p:sp>
        <p:nvSpPr>
          <p:cNvPr id="346" name="Shape 346"/>
          <p:cNvSpPr txBox="1"/>
          <p:nvPr>
            <p:ph type="title"/>
          </p:nvPr>
        </p:nvSpPr>
        <p:spPr>
          <a:xfrm>
            <a:off x="706396" y="700009"/>
            <a:ext cx="11592009" cy="1006775"/>
          </a:xfrm>
          <a:prstGeom prst="rect">
            <a:avLst/>
          </a:prstGeom>
        </p:spPr>
        <p:txBody>
          <a:bodyPr/>
          <a:lstStyle>
            <a:lvl1pPr defTabSz="1196441">
              <a:defRPr b="1" sz="5100">
                <a:ln w="15048">
                  <a:solidFill>
                    <a:srgbClr val="054697"/>
                  </a:solidFill>
                </a:ln>
                <a:solidFill>
                  <a:srgbClr val="F4F1E3"/>
                </a:solidFill>
                <a:effectLst>
                  <a:outerShdw sx="100000" sy="100000" kx="0" ky="0" algn="b" rotWithShape="0" blurRad="38100" dist="18694" dir="180000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MEDIA SENTENTIA (opinia pośrednia)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AKCESJA (accessio)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1117608" y="4277114"/>
            <a:ext cx="3274536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1120983" y="2930982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7168011" y="5491264"/>
            <a:ext cx="3274535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x="7163255" y="2930981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185845" y="4243413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1132067" y="5491267"/>
            <a:ext cx="3274535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5" name="Shape 355"/>
          <p:cNvSpPr/>
          <p:nvPr/>
        </p:nvSpPr>
        <p:spPr>
          <a:xfrm>
            <a:off x="5581225" y="3138310"/>
            <a:ext cx="1228234" cy="41543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6" name="Shape 356"/>
          <p:cNvSpPr/>
          <p:nvPr/>
        </p:nvSpPr>
        <p:spPr>
          <a:xfrm>
            <a:off x="5170311" y="4454595"/>
            <a:ext cx="1476588" cy="4086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7" name="Shape 357"/>
          <p:cNvSpPr/>
          <p:nvPr/>
        </p:nvSpPr>
        <p:spPr>
          <a:xfrm>
            <a:off x="5170311" y="5703146"/>
            <a:ext cx="1476588" cy="4086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8" name="Shape 358"/>
          <p:cNvSpPr txBox="1"/>
          <p:nvPr/>
        </p:nvSpPr>
        <p:spPr>
          <a:xfrm>
            <a:off x="1484239" y="7129850"/>
            <a:ext cx="9914571" cy="1501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i="1" sz="4400">
                <a:ln w="25320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Accesio cedit principali</a:t>
            </a:r>
            <a:r>
              <a:rPr i="0"/>
              <a:t> – „Przyrost przypada właścicielowi rzeczy głównej”.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>
            <p:ph type="body" idx="1"/>
          </p:nvPr>
        </p:nvSpPr>
        <p:spPr>
          <a:xfrm>
            <a:off x="650238" y="2275839"/>
            <a:ext cx="11704323" cy="6436928"/>
          </a:xfrm>
          <a:prstGeom prst="rect">
            <a:avLst/>
          </a:prstGeom>
        </p:spPr>
        <p:txBody>
          <a:bodyPr/>
          <a:lstStyle/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i="1"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t>Alluvio</a:t>
            </a:r>
            <a:r>
              <a:rPr i="0"/>
              <a:t> (przymulisko) – w przypadku zrośnięcia z brzegiem własność przypada właścicielowi brzegu.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i="1"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t>Avulsio</a:t>
            </a:r>
            <a:r>
              <a:rPr i="0"/>
              <a:t> (oderwisko) – w przypadku stałego zrośnięcia się z gruntem niżej położonym własność nabywa właściciel gruntu.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i="1"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t>Alveus derelictum </a:t>
            </a:r>
            <a:r>
              <a:rPr i="0"/>
              <a:t>(opuszczone koryto rzeki) – własność przypadała po połowie właścicielom gruntów nadbrzeżnych.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i="1"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Insula in flumine nata </a:t>
            </a:r>
            <a:r>
              <a:rPr i="0"/>
              <a:t>(wyspa powstała na rzece) – kiedy na środku, własność po połowie dla właścicieli gruntów nadbrzeżnych; kiedy po jednej stronie, własność dla właściciela gruntu nabrzeżnego, od którego jest bliżej.   </a:t>
            </a:r>
          </a:p>
        </p:txBody>
      </p:sp>
      <p:sp>
        <p:nvSpPr>
          <p:cNvPr id="361" name="Shape 361"/>
          <p:cNvSpPr txBox="1"/>
          <p:nvPr>
            <p:ph type="title"/>
          </p:nvPr>
        </p:nvSpPr>
        <p:spPr>
          <a:xfrm>
            <a:off x="62858" y="700009"/>
            <a:ext cx="12879108" cy="1006775"/>
          </a:xfrm>
          <a:prstGeom prst="rect">
            <a:avLst/>
          </a:prstGeom>
        </p:spPr>
        <p:txBody>
          <a:bodyPr/>
          <a:lstStyle>
            <a:lvl1pPr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nieruchomości do nieruchomości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/>
          <p:nvPr>
            <p:ph type="title"/>
          </p:nvPr>
        </p:nvSpPr>
        <p:spPr>
          <a:xfrm>
            <a:off x="562539" y="370697"/>
            <a:ext cx="11704323" cy="1625602"/>
          </a:xfrm>
          <a:prstGeom prst="rect">
            <a:avLst/>
          </a:prstGeom>
        </p:spPr>
        <p:txBody>
          <a:bodyPr/>
          <a:lstStyle>
            <a:lvl1pPr algn="just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ruchomości do nieruchomości 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562537" y="1602524"/>
            <a:ext cx="11982137" cy="6385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SUPERFICIES SOLO CEDIT – „To co znajduje się na powierzchni przypada gruntowi”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i="1"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Inaedificatio</a:t>
            </a:r>
            <a:r>
              <a:rPr i="0"/>
              <a:t> (zbudowanie): „co zostało wybudowane przez kogoś na naszym gruncie, chociaż tamten budował to własnym nakładem, staje się na nasze na podstawie prawa naturalnego, co jest bowiem na powierzchni gruntu, idzie w ślad za gruntem”.</a:t>
            </a: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i="1"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Plantatio</a:t>
            </a:r>
            <a:r>
              <a:rPr i="0"/>
              <a:t> (zasadzenie) – rośliny, które zapuściły korzenie stają się własnością właściciela gruntu. Podobnie zasiane ziarno (satio).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algn="just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ruchomości do ruchomości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5539825" y="1785476"/>
            <a:ext cx="1750932" cy="993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</a:t>
            </a:r>
          </a:p>
        </p:txBody>
      </p:sp>
      <p:sp>
        <p:nvSpPr>
          <p:cNvPr id="368" name="Shape 368"/>
          <p:cNvSpPr/>
          <p:nvPr/>
        </p:nvSpPr>
        <p:spPr>
          <a:xfrm>
            <a:off x="6107288" y="3057031"/>
            <a:ext cx="614119" cy="1553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69" name="Shape 369"/>
          <p:cNvSpPr/>
          <p:nvPr/>
        </p:nvSpPr>
        <p:spPr>
          <a:xfrm rot="18476005">
            <a:off x="8421510" y="2865120"/>
            <a:ext cx="614117" cy="1553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0" name="Shape 370"/>
          <p:cNvSpPr/>
          <p:nvPr/>
        </p:nvSpPr>
        <p:spPr>
          <a:xfrm rot="2963267">
            <a:off x="3840479" y="2754488"/>
            <a:ext cx="614119" cy="1553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1" name="Shape 371"/>
          <p:cNvSpPr txBox="1"/>
          <p:nvPr/>
        </p:nvSpPr>
        <p:spPr>
          <a:xfrm>
            <a:off x="1328359" y="4238899"/>
            <a:ext cx="3242884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składowa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8599565" y="4269254"/>
            <a:ext cx="3242885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składowa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5095157" y="4740047"/>
            <a:ext cx="2814483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główna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381829" y="6003325"/>
            <a:ext cx="10241141" cy="2212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just"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ferruminatio – połączenie rzeczy z tego samego metalu (najczęściej żelaza) , trwałe i niewidoczne. </a:t>
            </a:r>
          </a:p>
          <a:p>
            <a:pPr algn="just"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plumbatio – połączenie nietrwałe, za pomocą innego metalu (najczęściej ołów).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ZMIESZANIE</a:t>
            </a:r>
          </a:p>
        </p:txBody>
      </p:sp>
      <p:sp>
        <p:nvSpPr>
          <p:cNvPr id="377" name="Shape 377"/>
          <p:cNvSpPr/>
          <p:nvPr/>
        </p:nvSpPr>
        <p:spPr>
          <a:xfrm rot="2249974">
            <a:off x="4811323" y="1785901"/>
            <a:ext cx="817319" cy="1097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556"/>
                </a:moveTo>
                <a:lnTo>
                  <a:pt x="5400" y="13556"/>
                </a:lnTo>
                <a:lnTo>
                  <a:pt x="5400" y="0"/>
                </a:lnTo>
                <a:lnTo>
                  <a:pt x="16200" y="0"/>
                </a:lnTo>
                <a:lnTo>
                  <a:pt x="16200" y="13556"/>
                </a:lnTo>
                <a:lnTo>
                  <a:pt x="21600" y="13556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8" name="Shape 378"/>
          <p:cNvSpPr/>
          <p:nvPr/>
        </p:nvSpPr>
        <p:spPr>
          <a:xfrm rot="19145414">
            <a:off x="7599680" y="1765581"/>
            <a:ext cx="819576" cy="1158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958"/>
                </a:moveTo>
                <a:lnTo>
                  <a:pt x="5400" y="13958"/>
                </a:lnTo>
                <a:lnTo>
                  <a:pt x="5400" y="0"/>
                </a:lnTo>
                <a:lnTo>
                  <a:pt x="16200" y="0"/>
                </a:lnTo>
                <a:lnTo>
                  <a:pt x="16200" y="13958"/>
                </a:lnTo>
                <a:lnTo>
                  <a:pt x="21600" y="1395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9" name="Shape 379"/>
          <p:cNvSpPr txBox="1"/>
          <p:nvPr/>
        </p:nvSpPr>
        <p:spPr>
          <a:xfrm>
            <a:off x="2955857" y="2678540"/>
            <a:ext cx="1896176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Confusio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8133374" y="2678540"/>
            <a:ext cx="2328348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Commixtio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460127" y="3340628"/>
            <a:ext cx="5222984" cy="3489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zlewania płynów różnych właścicieli.</a:t>
            </a:r>
            <a:br/>
            <a:r>
              <a:t>*Nie można było wydzielić części składowych.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W wyniku połączenia powstawała współwłasność – communio pro indivisio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5887930" y="3422675"/>
            <a:ext cx="6656742" cy="3972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zmieszania rzeczy stałych ( oliwek, zboża, owoców winogrona).</a:t>
            </a:r>
            <a:br/>
            <a:r>
              <a:t>* Jeśli można było oddzielić, każdy mógł żądać swojego wkładu – vindicatio pro parte.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Jeśli natomiast było to niemożliwe powstawała współwłasność.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460126" y="8768430"/>
            <a:ext cx="12186960" cy="650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 obu przypadkach udziały były uzależnione od wartości wkładu!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/>
          <a:p>
            <a:pPr defTabSz="741273">
              <a:defRPr i="1" sz="3000">
                <a:solidFill>
                  <a:srgbClr val="FFFFFF"/>
                </a:solidFill>
                <a:effectLst>
                  <a:outerShdw sx="100000" sy="100000" kx="0" ky="0" algn="b" rotWithShape="0" blurRad="25400" dist="21717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Nabycie własności na pożytkach</a:t>
            </a:r>
            <a:br/>
            <a:r>
              <a:t>(Fructuum perceptio)</a:t>
            </a:r>
            <a:br/>
          </a:p>
        </p:txBody>
      </p:sp>
      <p:sp>
        <p:nvSpPr>
          <p:cNvPr id="386" name="Shape 386"/>
          <p:cNvSpPr txBox="1"/>
          <p:nvPr>
            <p:ph type="body" idx="1"/>
          </p:nvPr>
        </p:nvSpPr>
        <p:spPr>
          <a:xfrm>
            <a:off x="255303" y="1906867"/>
            <a:ext cx="12289371" cy="7846736"/>
          </a:xfrm>
          <a:prstGeom prst="rect">
            <a:avLst/>
          </a:prstGeom>
        </p:spPr>
        <p:txBody>
          <a:bodyPr/>
          <a:lstStyle/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Definicja pożytku</a:t>
            </a:r>
          </a:p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Nabycie – co do zasady własność nabywał właściciel</a:t>
            </a:r>
          </a:p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Wyjątki: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Emfitueta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Dzierżawca</a:t>
            </a:r>
          </a:p>
          <a:p>
            <a:pPr marL="581747" indent="-581747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Moment nabycia własności:</a:t>
            </a:r>
          </a:p>
          <a:p>
            <a:pPr lvl="1" marL="956651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Odłączenie od rzeczy głównej  - separatio (np. właściciel, emfiteuta, posiadacz w dobrej wierze)</a:t>
            </a:r>
          </a:p>
          <a:p>
            <a:pPr lvl="1" marL="956651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Objęcie w posiadanie pożytku po jego odłączeniu - perceptio (np. dzierżawca) - rola actio conducti </a:t>
            </a:r>
          </a:p>
          <a:p>
            <a:pPr marL="581747" indent="-581747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obowiązku zwrotu: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bonae fides - do momentu odebrania / pożytki nie zebrane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malae fides - pożytki zmarnowane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Odnalezienie skarbu </a:t>
            </a:r>
            <a:br/>
            <a:r>
              <a:t>(</a:t>
            </a:r>
            <a:r>
              <a:rPr i="1">
                <a:effectLst>
                  <a:outerShdw sx="100000" sy="100000" kx="0" ky="0" algn="b" rotWithShape="0" blurRad="38100" dist="33147" dir="2700000">
                    <a:srgbClr val="000000">
                      <a:alpha val="43137"/>
                    </a:srgbClr>
                  </a:outerShdw>
                </a:effectLst>
              </a:rPr>
              <a:t>Thesauri inventio )</a:t>
            </a:r>
          </a:p>
        </p:txBody>
      </p:sp>
      <p:sp>
        <p:nvSpPr>
          <p:cNvPr id="389" name="Shape 389"/>
          <p:cNvSpPr txBox="1"/>
          <p:nvPr>
            <p:ph type="body" idx="1"/>
          </p:nvPr>
        </p:nvSpPr>
        <p:spPr>
          <a:xfrm>
            <a:off x="460126" y="1702047"/>
            <a:ext cx="12084548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Skarb w stosunku do której nie sposób ustalić właściciela z uwagi na długi czas ukrycia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Początkowo uważano go za przynależność nieruchomości, na której go znaleziono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rzecz niczyja (nabytek fiscusa) 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Regulacja Hadriana: dwie sytuacje (odnalezienie przypadkowe a odnalezienie celowe)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Odmienność sytuacji:		skarb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 porzucona				rzecz zagubiona</a:t>
            </a:r>
          </a:p>
        </p:txBody>
      </p:sp>
      <p:sp>
        <p:nvSpPr>
          <p:cNvPr id="390" name="Shape 390"/>
          <p:cNvSpPr/>
          <p:nvPr/>
        </p:nvSpPr>
        <p:spPr>
          <a:xfrm>
            <a:off x="6472937" y="6446313"/>
            <a:ext cx="1391517" cy="68925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1" name="Shape 391"/>
          <p:cNvSpPr/>
          <p:nvPr/>
        </p:nvSpPr>
        <p:spPr>
          <a:xfrm rot="2144588">
            <a:off x="6523264" y="7393122"/>
            <a:ext cx="1391517" cy="68925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2" name="Shape 392"/>
          <p:cNvSpPr/>
          <p:nvPr/>
        </p:nvSpPr>
        <p:spPr>
          <a:xfrm rot="5400000">
            <a:off x="2608552" y="7187634"/>
            <a:ext cx="1024116" cy="68925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95" name="Shape 395"/>
          <p:cNvSpPr txBox="1"/>
          <p:nvPr>
            <p:ph type="body" idx="1"/>
          </p:nvPr>
        </p:nvSpPr>
        <p:spPr>
          <a:xfrm>
            <a:off x="507999" y="370696"/>
            <a:ext cx="11846561" cy="8090505"/>
          </a:xfrm>
          <a:prstGeom prst="rect">
            <a:avLst/>
          </a:prstGeom>
        </p:spPr>
        <p:txBody>
          <a:bodyPr/>
          <a:lstStyle/>
          <a:p>
            <a:pPr marL="707230" indent="-707230" algn="just">
              <a:spcBef>
                <a:spcPts val="2700"/>
              </a:spcBef>
              <a:defRPr b="1" i="1">
                <a:solidFill>
                  <a:srgbClr val="FFFF00"/>
                </a:solidFill>
              </a:defRPr>
            </a:pPr>
          </a:p>
          <a:p>
            <a:pPr marL="731519" indent="-731519" algn="just">
              <a:spcBef>
                <a:spcPts val="2700"/>
              </a:spcBef>
              <a:buSzTx/>
              <a:buNone/>
              <a:defRPr b="1" i="1">
                <a:solidFill>
                  <a:srgbClr val="FFFF00"/>
                </a:solidFill>
              </a:defRPr>
            </a:pPr>
          </a:p>
          <a:p>
            <a:pPr algn="just">
              <a:spcBef>
                <a:spcPts val="2700"/>
              </a:spcBef>
              <a:defRPr b="1">
                <a:solidFill>
                  <a:srgbClr val="FF9900"/>
                </a:solidFill>
              </a:defRPr>
            </a:pPr>
          </a:p>
          <a:p>
            <a:pPr marL="487680" indent="-487680" algn="just">
              <a:spcBef>
                <a:spcPts val="2700"/>
              </a:spcBef>
              <a:buSzTx/>
              <a:buNone/>
              <a:defRPr b="1">
                <a:solidFill>
                  <a:srgbClr val="FF9900"/>
                </a:solidFill>
              </a:defRPr>
            </a:pPr>
            <a:r>
              <a:t> </a:t>
            </a:r>
          </a:p>
        </p:txBody>
      </p:sp>
      <p:grpSp>
        <p:nvGrpSpPr>
          <p:cNvPr id="408" name="Group 408"/>
          <p:cNvGrpSpPr/>
          <p:nvPr/>
        </p:nvGrpSpPr>
        <p:grpSpPr>
          <a:xfrm>
            <a:off x="2295224" y="-2"/>
            <a:ext cx="8669663" cy="9753605"/>
            <a:chOff x="0" y="0"/>
            <a:chExt cx="8669662" cy="9753603"/>
          </a:xfrm>
        </p:grpSpPr>
        <p:grpSp>
          <p:nvGrpSpPr>
            <p:cNvPr id="398" name="Group 398"/>
            <p:cNvGrpSpPr/>
            <p:nvPr/>
          </p:nvGrpSpPr>
          <p:grpSpPr>
            <a:xfrm>
              <a:off x="2600895" y="0"/>
              <a:ext cx="3467871" cy="3901443"/>
              <a:chOff x="0" y="0"/>
              <a:chExt cx="3467869" cy="3901442"/>
            </a:xfrm>
          </p:grpSpPr>
          <p:sp>
            <p:nvSpPr>
              <p:cNvPr id="396" name="Shape 396"/>
              <p:cNvSpPr/>
              <p:nvPr/>
            </p:nvSpPr>
            <p:spPr>
              <a:xfrm>
                <a:off x="-1" y="0"/>
                <a:ext cx="3467870" cy="39014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97" name="Shape 397"/>
              <p:cNvSpPr txBox="1"/>
              <p:nvPr/>
            </p:nvSpPr>
            <p:spPr>
              <a:xfrm>
                <a:off x="-1" y="1047496"/>
                <a:ext cx="3467869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Rei vindicatio</a:t>
                </a:r>
              </a:p>
            </p:txBody>
          </p:sp>
        </p:grpSp>
        <p:grpSp>
          <p:nvGrpSpPr>
            <p:cNvPr id="401" name="Group 401"/>
            <p:cNvGrpSpPr/>
            <p:nvPr/>
          </p:nvGrpSpPr>
          <p:grpSpPr>
            <a:xfrm>
              <a:off x="1733930" y="3901440"/>
              <a:ext cx="5201802" cy="1950723"/>
              <a:chOff x="0" y="0"/>
              <a:chExt cx="5201801" cy="1950722"/>
            </a:xfrm>
          </p:grpSpPr>
          <p:sp>
            <p:nvSpPr>
              <p:cNvPr id="399" name="Shape 399"/>
              <p:cNvSpPr/>
              <p:nvPr/>
            </p:nvSpPr>
            <p:spPr>
              <a:xfrm>
                <a:off x="-1" y="-1"/>
                <a:ext cx="5201803" cy="1950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0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36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0" name="Shape 400"/>
              <p:cNvSpPr txBox="1"/>
              <p:nvPr/>
            </p:nvSpPr>
            <p:spPr>
              <a:xfrm>
                <a:off x="0" y="688088"/>
                <a:ext cx="5201800" cy="5745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Actio negatoria</a:t>
                </a:r>
              </a:p>
            </p:txBody>
          </p:sp>
        </p:grpSp>
        <p:grpSp>
          <p:nvGrpSpPr>
            <p:cNvPr id="404" name="Group 404"/>
            <p:cNvGrpSpPr/>
            <p:nvPr/>
          </p:nvGrpSpPr>
          <p:grpSpPr>
            <a:xfrm>
              <a:off x="866964" y="5852160"/>
              <a:ext cx="6935733" cy="1950725"/>
              <a:chOff x="-1" y="0"/>
              <a:chExt cx="6935732" cy="1950724"/>
            </a:xfrm>
          </p:grpSpPr>
          <p:sp>
            <p:nvSpPr>
              <p:cNvPr id="402" name="Shape 402"/>
              <p:cNvSpPr/>
              <p:nvPr/>
            </p:nvSpPr>
            <p:spPr>
              <a:xfrm>
                <a:off x="-2" y="0"/>
                <a:ext cx="6935734" cy="1950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9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rgbClr val="FF9900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i="1" sz="4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3" name="Shape 403"/>
              <p:cNvSpPr txBox="1"/>
              <p:nvPr/>
            </p:nvSpPr>
            <p:spPr>
              <a:xfrm>
                <a:off x="-1" y="599187"/>
                <a:ext cx="6935732" cy="752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40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Ochrona prawa własności</a:t>
                </a:r>
              </a:p>
            </p:txBody>
          </p:sp>
        </p:grpSp>
        <p:grpSp>
          <p:nvGrpSpPr>
            <p:cNvPr id="407" name="Group 407"/>
            <p:cNvGrpSpPr/>
            <p:nvPr/>
          </p:nvGrpSpPr>
          <p:grpSpPr>
            <a:xfrm>
              <a:off x="0" y="7802881"/>
              <a:ext cx="8669663" cy="1950724"/>
              <a:chOff x="0" y="0"/>
              <a:chExt cx="8669662" cy="1950722"/>
            </a:xfrm>
          </p:grpSpPr>
          <p:sp>
            <p:nvSpPr>
              <p:cNvPr id="405" name="Shape 405"/>
              <p:cNvSpPr/>
              <p:nvPr/>
            </p:nvSpPr>
            <p:spPr>
              <a:xfrm>
                <a:off x="0" y="-1"/>
                <a:ext cx="8669663" cy="1950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44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16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6" name="Shape 406"/>
              <p:cNvSpPr txBox="1"/>
              <p:nvPr/>
            </p:nvSpPr>
            <p:spPr>
              <a:xfrm>
                <a:off x="0" y="688088"/>
                <a:ext cx="8669662" cy="5745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Actio Publiciana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body" idx="1"/>
          </p:nvPr>
        </p:nvSpPr>
        <p:spPr>
          <a:xfrm>
            <a:off x="507999" y="-2"/>
            <a:ext cx="11846561" cy="9753604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2900"/>
              </a:spcBef>
              <a:buSzTx/>
              <a:buNone/>
              <a:defRPr b="1" sz="5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Rodzaje prawnego  władztwa nad rzeczami w państwie rzymskim</a:t>
            </a:r>
          </a:p>
        </p:txBody>
      </p:sp>
      <p:grpSp>
        <p:nvGrpSpPr>
          <p:cNvPr id="177" name="Group 177"/>
          <p:cNvGrpSpPr/>
          <p:nvPr/>
        </p:nvGrpSpPr>
        <p:grpSpPr>
          <a:xfrm>
            <a:off x="2039902" y="1692446"/>
            <a:ext cx="8411526" cy="7817700"/>
            <a:chOff x="-1" y="-1"/>
            <a:chExt cx="8411524" cy="7817699"/>
          </a:xfrm>
        </p:grpSpPr>
        <p:sp>
          <p:nvSpPr>
            <p:cNvPr id="163" name="Shape 163"/>
            <p:cNvSpPr/>
            <p:nvPr/>
          </p:nvSpPr>
          <p:spPr>
            <a:xfrm>
              <a:off x="4488152" y="2770842"/>
              <a:ext cx="3923372" cy="2354025"/>
            </a:xfrm>
            <a:prstGeom prst="roundRect">
              <a:avLst>
                <a:gd name="adj" fmla="val 10000"/>
              </a:avLst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effectLst>
                    <a:outerShdw sx="100000" sy="100000" kx="0" ky="0" algn="b" rotWithShape="0" blurRad="38100" dist="38100" dir="2700000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166" name="Group 166"/>
            <p:cNvGrpSpPr/>
            <p:nvPr/>
          </p:nvGrpSpPr>
          <p:grpSpPr>
            <a:xfrm>
              <a:off x="-2" y="21678"/>
              <a:ext cx="8207401" cy="4079015"/>
              <a:chOff x="0" y="-1"/>
              <a:chExt cx="8207400" cy="4079013"/>
            </a:xfrm>
          </p:grpSpPr>
          <p:sp>
            <p:nvSpPr>
              <p:cNvPr id="164" name="Shape 164"/>
              <p:cNvSpPr/>
              <p:nvPr/>
            </p:nvSpPr>
            <p:spPr>
              <a:xfrm>
                <a:off x="-1" y="-2"/>
                <a:ext cx="3923373" cy="235402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645124" y="3418612"/>
                <a:ext cx="3562277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Własność Latynów</a:t>
                </a:r>
              </a:p>
            </p:txBody>
          </p:sp>
        </p:grpSp>
        <p:grpSp>
          <p:nvGrpSpPr>
            <p:cNvPr id="170" name="Group 170"/>
            <p:cNvGrpSpPr/>
            <p:nvPr/>
          </p:nvGrpSpPr>
          <p:grpSpPr>
            <a:xfrm>
              <a:off x="34876" y="-2"/>
              <a:ext cx="8285351" cy="2432034"/>
              <a:chOff x="0" y="0"/>
              <a:chExt cx="8285349" cy="2432032"/>
            </a:xfrm>
          </p:grpSpPr>
          <p:sp>
            <p:nvSpPr>
              <p:cNvPr id="167" name="Shape 167"/>
              <p:cNvSpPr/>
              <p:nvPr/>
            </p:nvSpPr>
            <p:spPr>
              <a:xfrm>
                <a:off x="4361977" y="72401"/>
                <a:ext cx="3923373" cy="2354024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4430962" y="66788"/>
                <a:ext cx="3785403" cy="2365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Stan </a:t>
                </a:r>
                <a:r>
                  <a:rPr i="1"/>
                  <a:t>res in bonis habere</a:t>
                </a:r>
                <a:endParaRPr i="1"/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 (własność bonitarna)</a:t>
                </a: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-1" y="-1"/>
                <a:ext cx="3723446" cy="2336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ex iure Quiritium </a:t>
                </a:r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(własność kwirytarna)</a:t>
                </a:r>
              </a:p>
            </p:txBody>
          </p:sp>
        </p:grpSp>
        <p:grpSp>
          <p:nvGrpSpPr>
            <p:cNvPr id="173" name="Group 173"/>
            <p:cNvGrpSpPr/>
            <p:nvPr/>
          </p:nvGrpSpPr>
          <p:grpSpPr>
            <a:xfrm>
              <a:off x="81150" y="2818757"/>
              <a:ext cx="3923374" cy="2354025"/>
              <a:chOff x="0" y="0"/>
              <a:chExt cx="3923372" cy="2354023"/>
            </a:xfrm>
          </p:grpSpPr>
          <p:sp>
            <p:nvSpPr>
              <p:cNvPr id="171" name="Shape 171"/>
              <p:cNvSpPr/>
              <p:nvPr/>
            </p:nvSpPr>
            <p:spPr>
              <a:xfrm>
                <a:off x="-1" y="0"/>
                <a:ext cx="3923373" cy="2354024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68983" y="553186"/>
                <a:ext cx="3785403" cy="12476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Własność peregrynów</a:t>
                </a:r>
              </a:p>
            </p:txBody>
          </p:sp>
        </p:grpSp>
        <p:grpSp>
          <p:nvGrpSpPr>
            <p:cNvPr id="176" name="Group 176"/>
            <p:cNvGrpSpPr/>
            <p:nvPr/>
          </p:nvGrpSpPr>
          <p:grpSpPr>
            <a:xfrm>
              <a:off x="2160703" y="5463671"/>
              <a:ext cx="3923373" cy="2354027"/>
              <a:chOff x="0" y="0"/>
              <a:chExt cx="3923372" cy="2354026"/>
            </a:xfrm>
          </p:grpSpPr>
          <p:sp>
            <p:nvSpPr>
              <p:cNvPr id="174" name="Shape 174"/>
              <p:cNvSpPr/>
              <p:nvPr/>
            </p:nvSpPr>
            <p:spPr>
              <a:xfrm>
                <a:off x="0" y="-1"/>
                <a:ext cx="3923373" cy="2354027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8984" y="273788"/>
                <a:ext cx="3785403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Quasi-własność gruntów prowincjonalnych</a:t>
                </a:r>
              </a:p>
            </p:txBody>
          </p:sp>
        </p:grpSp>
      </p:grpSp>
      <p:sp>
        <p:nvSpPr>
          <p:cNvPr id="178" name="Shape 178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Ochrona własności</a:t>
            </a:r>
          </a:p>
        </p:txBody>
      </p:sp>
      <p:sp>
        <p:nvSpPr>
          <p:cNvPr id="411" name="Shape 411"/>
          <p:cNvSpPr txBox="1"/>
          <p:nvPr>
            <p:ph type="body" idx="1"/>
          </p:nvPr>
        </p:nvSpPr>
        <p:spPr>
          <a:xfrm>
            <a:off x="650238" y="2275838"/>
            <a:ext cx="11704323" cy="6799830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Dokonywana powództwami </a:t>
            </a:r>
            <a:r>
              <a:rPr i="1"/>
              <a:t>in rem</a:t>
            </a:r>
            <a:endParaRPr i="1"/>
          </a:p>
          <a:p>
            <a:pPr algn="just">
              <a:buFontTx/>
              <a:buChar char="➢"/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Wieloaspektowość ochrony własności: </a:t>
            </a:r>
            <a:r>
              <a:rPr i="0"/>
              <a:t>z punktu widzenia prawa prywatnego, publicznego (także karnego), sakralnego, z punktu widzenia politycznego</a:t>
            </a:r>
          </a:p>
          <a:p>
            <a:pPr algn="just"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o charakterze procesowym (w odróżnieniu do ochrony petytoryjnej w formie interdyktów)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Skarga windykacyjna</a:t>
            </a:r>
          </a:p>
        </p:txBody>
      </p:sp>
      <p:sp>
        <p:nvSpPr>
          <p:cNvPr id="414" name="Shape 414"/>
          <p:cNvSpPr txBox="1"/>
          <p:nvPr>
            <p:ph type="body" idx="1"/>
          </p:nvPr>
        </p:nvSpPr>
        <p:spPr>
          <a:xfrm>
            <a:off x="357716" y="1497222"/>
            <a:ext cx="12647085" cy="8256380"/>
          </a:xfrm>
          <a:prstGeom prst="rect">
            <a:avLst/>
          </a:prstGeom>
        </p:spPr>
        <p:txBody>
          <a:bodyPr/>
          <a:lstStyle/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Cel: „wydobycie” rzeczy od osoby nieuprawnionej, stwierdzenie prawa własności powoda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Skarga nieposiadającego właściciela przeciwko posiadającemu „niewłaścicielowi” (posiadaczowi)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Rozwój: od sacramento in rem po odrębne powództwo wraz z dopuszczenie do „oszacowania”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Legitymacja czynna (powód) – początkowo jedynie właściciel kwirytarny, z czasem każdy właściciel (także wg ius gentium); 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Legitymacja bierna (pozwany) – każdy kto włada rzeczą, (w prawie klasycznym nie tylko wobec posiadacza suo nomine, ale także wobec detentora)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Skarga windykacyjna II</a:t>
            </a:r>
          </a:p>
        </p:txBody>
      </p:sp>
      <p:sp>
        <p:nvSpPr>
          <p:cNvPr id="417" name="Shape 417"/>
          <p:cNvSpPr txBox="1"/>
          <p:nvPr>
            <p:ph type="body" idx="1"/>
          </p:nvPr>
        </p:nvSpPr>
        <p:spPr>
          <a:xfrm>
            <a:off x="650238" y="1804458"/>
            <a:ext cx="11704323" cy="7680854"/>
          </a:xfrm>
          <a:prstGeom prst="rect">
            <a:avLst/>
          </a:prstGeom>
        </p:spPr>
        <p:txBody>
          <a:bodyPr/>
          <a:lstStyle/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Fictus possesor – fikcyjny posiadacz (kto wdał się w spór lub wyzbył się podstępnie posiadania)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Formuła sakralnego „zakładu” - legis actio sacramentum in rem 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</a:p>
          <a:p>
            <a:pPr marL="638502" indent="-638502" algn="just" defTabSz="1170430">
              <a:spcBef>
                <a:spcPts val="700"/>
              </a:spcBef>
              <a:buFontTx/>
              <a:buAutoNum type="alphaLcPeriod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Powód – dowód własności (probatio diabolica) - skutek nie udźwignięcia ciężaru?</a:t>
            </a:r>
          </a:p>
          <a:p>
            <a:pPr marL="638502" indent="-638502" algn="just" defTabSz="1170430">
              <a:spcBef>
                <a:spcPts val="700"/>
              </a:spcBef>
              <a:buFontTx/>
              <a:buAutoNum type="alphaLcPeriod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Pozwany – kwestionowanie twierdzeń powoda przez zaprzeczenie/ udowadnianie  własnych praw/ekscepcje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Klasyfikacja skargi – jedna z actiones in rem oraz actiones arbitrariae (odszkodowanie przy braku zwrotu rzeczy w naturze, wg oszacowania sędziego)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Konkurencja skarg: pierwszeństwo stosunku obligacyjnego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Skarga windykacyjna III: </a:t>
            </a:r>
            <a:br/>
            <a:r>
              <a:t>Pożytki i nakłady</a:t>
            </a:r>
          </a:p>
        </p:txBody>
      </p:sp>
      <p:sp>
        <p:nvSpPr>
          <p:cNvPr id="420" name="Shape 420"/>
          <p:cNvSpPr txBox="1"/>
          <p:nvPr>
            <p:ph type="body" idx="1"/>
          </p:nvPr>
        </p:nvSpPr>
        <p:spPr>
          <a:xfrm>
            <a:off x="255303" y="1702044"/>
            <a:ext cx="12494194" cy="8051559"/>
          </a:xfrm>
          <a:prstGeom prst="rect">
            <a:avLst/>
          </a:prstGeom>
        </p:spPr>
        <p:txBody>
          <a:bodyPr/>
          <a:lstStyle/>
          <a:p>
            <a:pPr marL="480059" indent="-480059">
              <a:buFontTx/>
              <a:buChar char="➢"/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pożytki – obowiązek zwrotu </a:t>
            </a:r>
            <a:r>
              <a:rPr i="1"/>
              <a:t>cum omnia causa</a:t>
            </a:r>
            <a:endParaRPr i="1"/>
          </a:p>
          <a:p>
            <a:pPr marL="480059" indent="-480059">
              <a:buFontTx/>
              <a:buChar char="➢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>
              <a:buSzTx/>
              <a:buNone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	posiadacz w złej wierze</a:t>
            </a:r>
          </a:p>
          <a:p>
            <a:pPr marL="487680" indent="-487680">
              <a:buSzTx/>
              <a:buNone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0059" indent="-480059">
              <a:buFontTx/>
              <a:buChar char="➢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nakłady – </a:t>
            </a:r>
            <a:r>
              <a:rPr i="0"/>
              <a:t>koszty poniesione w związku z posiadaniem rzeczy spornej: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necessariae – „zawsze i każdy”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utiles – 	zwrot dla posiadacza w dobrej 				wierze (</a:t>
            </a:r>
            <a:r>
              <a:rPr i="0"/>
              <a:t>ius retentionis)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voluptuariae – </a:t>
            </a:r>
            <a:r>
              <a:rPr i="0"/>
              <a:t>ius tollendi</a:t>
            </a:r>
          </a:p>
        </p:txBody>
      </p:sp>
      <p:sp>
        <p:nvSpPr>
          <p:cNvPr id="421" name="Shape 421"/>
          <p:cNvSpPr/>
          <p:nvPr/>
        </p:nvSpPr>
        <p:spPr>
          <a:xfrm rot="19457955">
            <a:off x="7181053" y="2220328"/>
            <a:ext cx="689257" cy="1271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747"/>
                </a:moveTo>
                <a:lnTo>
                  <a:pt x="5400" y="15747"/>
                </a:lnTo>
                <a:lnTo>
                  <a:pt x="5400" y="0"/>
                </a:lnTo>
                <a:lnTo>
                  <a:pt x="16200" y="0"/>
                </a:lnTo>
                <a:lnTo>
                  <a:pt x="16200" y="15747"/>
                </a:lnTo>
                <a:lnTo>
                  <a:pt x="21600" y="1574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22" name="Shape 422"/>
          <p:cNvSpPr/>
          <p:nvPr/>
        </p:nvSpPr>
        <p:spPr>
          <a:xfrm rot="1948909">
            <a:off x="3881563" y="2414025"/>
            <a:ext cx="689258" cy="11194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950"/>
                </a:moveTo>
                <a:lnTo>
                  <a:pt x="5400" y="149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4950"/>
                </a:lnTo>
                <a:lnTo>
                  <a:pt x="21600" y="1495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Actio negatoria</a:t>
            </a:r>
          </a:p>
        </p:txBody>
      </p:sp>
      <p:sp>
        <p:nvSpPr>
          <p:cNvPr id="425" name="Shape 425"/>
          <p:cNvSpPr txBox="1"/>
          <p:nvPr>
            <p:ph type="body" idx="1"/>
          </p:nvPr>
        </p:nvSpPr>
        <p:spPr>
          <a:xfrm>
            <a:off x="357715" y="1292400"/>
            <a:ext cx="12391781" cy="8192914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Skarga posiadającego właściciela przeciwko podmiotowi naruszającemu jego prawo własności;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Treścią powództwa było udowodnienie, iż własność jest wolna od ograniczeń (np. w postaci służebności drogi)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– prawo własności oraz fakt jej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osoba trzecia – ewentualna podstawa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Możliwe roszczenia: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uznanie własności za wolną od ograniczeń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nakazanie zaprzestania naruszania własności 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zabezpieczenie nienaruszania własności an przyszłość (cautio de non amplius turbando)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zasądzenie odszkodowania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defTabSz="1131416"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Powództwa rzeczowe chroniące pewne aspekty prawa własności</a:t>
            </a:r>
          </a:p>
        </p:txBody>
      </p:sp>
      <p:sp>
        <p:nvSpPr>
          <p:cNvPr id="428" name="Shape 428"/>
          <p:cNvSpPr txBox="1"/>
          <p:nvPr>
            <p:ph type="body" idx="1"/>
          </p:nvPr>
        </p:nvSpPr>
        <p:spPr>
          <a:xfrm>
            <a:off x="650238" y="2275838"/>
            <a:ext cx="11704323" cy="6902241"/>
          </a:xfrm>
          <a:prstGeom prst="rect">
            <a:avLst/>
          </a:prstGeom>
        </p:spPr>
        <p:txBody>
          <a:bodyPr/>
          <a:lstStyle/>
          <a:p>
            <a:pPr algn="just">
              <a:defRPr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finium regundorum </a:t>
            </a:r>
            <a:r>
              <a:rPr b="0"/>
              <a:t>– o ustalenie zatartych granic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aquae pluviae arcendae </a:t>
            </a:r>
            <a:r>
              <a:rPr b="0" i="0"/>
              <a:t>– o przywrócenie do stanu początkowego cieku wodnego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operis novi nuntiatio </a:t>
            </a:r>
            <a:r>
              <a:rPr b="0" i="0"/>
              <a:t>– protest wobec budowy nowego budynku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cautio damni infecti </a:t>
            </a:r>
            <a:r>
              <a:rPr b="0" i="0"/>
              <a:t>– żądanie zabezpieczenia szkody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/>
          <p:nvPr>
            <p:ph type="title"/>
          </p:nvPr>
        </p:nvSpPr>
        <p:spPr>
          <a:xfrm>
            <a:off x="562539" y="-2"/>
            <a:ext cx="11704323" cy="1497228"/>
          </a:xfrm>
          <a:prstGeom prst="rect">
            <a:avLst/>
          </a:prstGeom>
        </p:spPr>
        <p:txBody>
          <a:bodyPr/>
          <a:lstStyle/>
          <a:p>
            <a:pPr defTabSz="1042853">
              <a:defRPr sz="4300">
                <a:solidFill>
                  <a:srgbClr val="FFFFFF"/>
                </a:solidFill>
              </a:defRPr>
            </a:pPr>
            <a:r>
              <a:t>Środki ochrony prawa własności </a:t>
            </a:r>
            <a:br/>
            <a:r>
              <a:t>wg ius honorarium</a:t>
            </a:r>
          </a:p>
        </p:txBody>
      </p:sp>
      <p:sp>
        <p:nvSpPr>
          <p:cNvPr id="431" name="Shape 431"/>
          <p:cNvSpPr txBox="1"/>
          <p:nvPr>
            <p:ph type="body" idx="1"/>
          </p:nvPr>
        </p:nvSpPr>
        <p:spPr>
          <a:xfrm>
            <a:off x="357715" y="1702047"/>
            <a:ext cx="12391781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system środków ochrony sytuacji prawnej właścicieli bonitarnych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składał się z interdyktów, ekscepcji oraz skargi publicjańskiej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ekscepcja – zarzut procesowy, bierna forma obrony swojego stanowiska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najpowszechniejsze ekscepcje: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rei venditae et traditae,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doli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iusti domini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/>
          <p:nvPr>
            <p:ph type="title"/>
          </p:nvPr>
        </p:nvSpPr>
        <p:spPr>
          <a:xfrm>
            <a:off x="562539" y="-2"/>
            <a:ext cx="11704323" cy="11066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Actio Publiciana</a:t>
            </a:r>
          </a:p>
        </p:txBody>
      </p:sp>
      <p:sp>
        <p:nvSpPr>
          <p:cNvPr id="434" name="Shape 434"/>
          <p:cNvSpPr txBox="1"/>
          <p:nvPr>
            <p:ph type="body" idx="1"/>
          </p:nvPr>
        </p:nvSpPr>
        <p:spPr>
          <a:xfrm>
            <a:off x="357714" y="1189988"/>
            <a:ext cx="12289372" cy="8563614"/>
          </a:xfrm>
          <a:prstGeom prst="rect">
            <a:avLst/>
          </a:prstGeom>
        </p:spPr>
        <p:txBody>
          <a:bodyPr/>
          <a:lstStyle/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stworzona około I w p.n.e. jako odpowiedź na sytuację duplex dominium, w celu ochrony słusznych praw właścicieli bonitarnych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wzorowana na rei vindicatio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fikcja prawna w formułce – jaka? 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Legitymacja czynna w prawie klasycznym: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bonitarny (exceptio iusti dominii/replicatio doli)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kwirytarny – uniknięcie konieczności przeprowadzenia dowodu diabelskiego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(ad usucapionem) – względna skuteczność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„</a:t>
            </a:r>
            <a:r>
              <a:rPr i="1"/>
              <a:t>Meum esse ex iure Quiritum”</a:t>
            </a:r>
          </a:p>
        </p:txBody>
      </p:sp>
      <p:sp>
        <p:nvSpPr>
          <p:cNvPr id="181" name="Shape 181"/>
          <p:cNvSpPr txBox="1"/>
          <p:nvPr>
            <p:ph type="body" idx="1"/>
          </p:nvPr>
        </p:nvSpPr>
        <p:spPr>
          <a:xfrm>
            <a:off x="650238" y="1804456"/>
            <a:ext cx="11704323" cy="7578447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podmiotowy: obywatele rzymscy sui iuris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przedmiotowy: szeroki krąg przedmiotów (kwestia gruntów prowincjonalnych)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uprawnień: plena </a:t>
            </a:r>
            <a:r>
              <a:rPr i="1"/>
              <a:t>in re potestas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Określenia: </a:t>
            </a:r>
            <a:r>
              <a:rPr i="1"/>
              <a:t>dominium, proprietas</a:t>
            </a:r>
            <a:r>
              <a:t>;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Wysoki formalizm przenoszenia własności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Bogaty katalog środków ochrony procesowej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bonis habere</a:t>
            </a:r>
          </a:p>
        </p:txBody>
      </p:sp>
      <p:sp>
        <p:nvSpPr>
          <p:cNvPr id="184" name="Shape 184"/>
          <p:cNvSpPr txBox="1"/>
          <p:nvPr>
            <p:ph type="body" idx="1"/>
          </p:nvPr>
        </p:nvSpPr>
        <p:spPr>
          <a:xfrm>
            <a:off x="650238" y="1599635"/>
            <a:ext cx="11704323" cy="7783267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 prawa pretorskiego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przyczyny powstania: nabycie posiadania/niedochowanie formalności (res mancipi)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Podobne regulacje: nieformalne nabycie spadku/nabycie majątku upadłego dłużnika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Ochrona: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Interdykty posesoryjne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Ekscepcje procesowe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Publiciana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Sytuacja duplex dominium oraz aspekt „</a:t>
            </a:r>
            <a:r>
              <a:rPr i="1"/>
              <a:t>nudum ius Quiritum</a:t>
            </a:r>
            <a:r>
              <a:t>” prawa własności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 defTabSz="1092402">
              <a:defRPr i="1" sz="5200">
                <a:solidFill>
                  <a:srgbClr val="FFFFFF"/>
                </a:solidFill>
              </a:defRPr>
            </a:lvl1pPr>
          </a:lstStyle>
          <a:p>
            <a:pPr/>
            <a:r>
              <a:t>Quasi-własność gruntów prowincjonalnych</a:t>
            </a:r>
          </a:p>
        </p:txBody>
      </p:sp>
      <p:sp>
        <p:nvSpPr>
          <p:cNvPr id="187" name="Shape 187"/>
          <p:cNvSpPr txBox="1"/>
          <p:nvPr>
            <p:ph type="body" idx="1"/>
          </p:nvPr>
        </p:nvSpPr>
        <p:spPr>
          <a:xfrm>
            <a:off x="650238" y="1599635"/>
            <a:ext cx="11704323" cy="7783267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własność ziemi nabywanej w drodze podbojów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prowincje senackie a prowincje cesarskie (stipendium a tributum)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zasiedzenia, dziedziczenia i sprzedaży?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90" name="Shape 190"/>
          <p:cNvSpPr txBox="1"/>
          <p:nvPr>
            <p:ph type="body" idx="1"/>
          </p:nvPr>
        </p:nvSpPr>
        <p:spPr>
          <a:xfrm>
            <a:off x="507999" y="473109"/>
            <a:ext cx="11846561" cy="8704972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Własność wg prawa rzymskiego</a:t>
            </a:r>
          </a:p>
          <a:p>
            <a: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a własność wg </a:t>
            </a:r>
            <a:r>
              <a:rPr i="1"/>
              <a:t>ius gentium </a:t>
            </a:r>
          </a:p>
        </p:txBody>
      </p:sp>
      <p:grpSp>
        <p:nvGrpSpPr>
          <p:cNvPr id="197" name="Group 197"/>
          <p:cNvGrpSpPr/>
          <p:nvPr/>
        </p:nvGrpSpPr>
        <p:grpSpPr>
          <a:xfrm>
            <a:off x="972179" y="2909524"/>
            <a:ext cx="11367676" cy="5413186"/>
            <a:chOff x="-2" y="-2"/>
            <a:chExt cx="11367674" cy="5413184"/>
          </a:xfrm>
        </p:grpSpPr>
        <p:grpSp>
          <p:nvGrpSpPr>
            <p:cNvPr id="193" name="Group 193"/>
            <p:cNvGrpSpPr/>
            <p:nvPr/>
          </p:nvGrpSpPr>
          <p:grpSpPr>
            <a:xfrm>
              <a:off x="-3" y="-3"/>
              <a:ext cx="5429031" cy="5413186"/>
              <a:chOff x="-1" y="-1"/>
              <a:chExt cx="5429029" cy="5413184"/>
            </a:xfrm>
          </p:grpSpPr>
          <p:sp>
            <p:nvSpPr>
              <p:cNvPr id="191" name="Shape 191"/>
              <p:cNvSpPr/>
              <p:nvPr/>
            </p:nvSpPr>
            <p:spPr>
              <a:xfrm rot="10800000">
                <a:off x="-1" y="-1"/>
                <a:ext cx="5413182" cy="5413184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 rot="61692">
                <a:off x="947305" y="1803366"/>
                <a:ext cx="4465876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Duplex</a:t>
                </a:r>
                <a:endParaRPr sz="8200"/>
              </a:p>
              <a:p>
                <a: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</a:t>
                </a:r>
              </a:p>
            </p:txBody>
          </p:sp>
        </p:grpSp>
        <p:grpSp>
          <p:nvGrpSpPr>
            <p:cNvPr id="196" name="Group 196"/>
            <p:cNvGrpSpPr/>
            <p:nvPr/>
          </p:nvGrpSpPr>
          <p:grpSpPr>
            <a:xfrm>
              <a:off x="5954488" y="1"/>
              <a:ext cx="5413185" cy="5413181"/>
              <a:chOff x="-1" y="0"/>
              <a:chExt cx="5413183" cy="5413180"/>
            </a:xfrm>
          </p:grpSpPr>
          <p:sp>
            <p:nvSpPr>
              <p:cNvPr id="194" name="Shape 194"/>
              <p:cNvSpPr/>
              <p:nvPr/>
            </p:nvSpPr>
            <p:spPr>
              <a:xfrm>
                <a:off x="-1" y="-1"/>
                <a:ext cx="5413184" cy="5413181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95" name="Shape 195"/>
              <p:cNvSpPr txBox="1"/>
              <p:nvPr/>
            </p:nvSpPr>
            <p:spPr>
              <a:xfrm>
                <a:off x="-2" y="1803364"/>
                <a:ext cx="4465878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Unum dominium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00" name="Shape 200"/>
          <p:cNvSpPr txBox="1"/>
          <p:nvPr>
            <p:ph type="body" idx="1"/>
          </p:nvPr>
        </p:nvSpPr>
        <p:spPr>
          <a:xfrm>
            <a:off x="507999" y="-2"/>
            <a:ext cx="11846561" cy="9075670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Uprawnienia właściciela</a:t>
            </a:r>
          </a:p>
        </p:txBody>
      </p:sp>
      <p:grpSp>
        <p:nvGrpSpPr>
          <p:cNvPr id="221" name="Group 221"/>
          <p:cNvGrpSpPr/>
          <p:nvPr/>
        </p:nvGrpSpPr>
        <p:grpSpPr>
          <a:xfrm>
            <a:off x="2219142" y="1189988"/>
            <a:ext cx="8566519" cy="7565467"/>
            <a:chOff x="-1" y="0"/>
            <a:chExt cx="8566518" cy="7565465"/>
          </a:xfrm>
        </p:grpSpPr>
        <p:grpSp>
          <p:nvGrpSpPr>
            <p:cNvPr id="203" name="Group 203"/>
            <p:cNvGrpSpPr/>
            <p:nvPr/>
          </p:nvGrpSpPr>
          <p:grpSpPr>
            <a:xfrm>
              <a:off x="3124592" y="-1"/>
              <a:ext cx="2317332" cy="1622137"/>
              <a:chOff x="0" y="0"/>
              <a:chExt cx="2317331" cy="1622135"/>
            </a:xfrm>
          </p:grpSpPr>
          <p:sp>
            <p:nvSpPr>
              <p:cNvPr id="201" name="Shape 201"/>
              <p:cNvSpPr/>
              <p:nvPr/>
            </p:nvSpPr>
            <p:spPr>
              <a:xfrm>
                <a:off x="-1" y="-1"/>
                <a:ext cx="2317332" cy="1622137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b="1" sz="3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02" name="Shape 202"/>
              <p:cNvSpPr txBox="1"/>
              <p:nvPr/>
            </p:nvSpPr>
            <p:spPr>
              <a:xfrm>
                <a:off x="94998" y="238043"/>
                <a:ext cx="2127332" cy="11460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33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possidendi</a:t>
                </a:r>
              </a:p>
            </p:txBody>
          </p:sp>
        </p:grpSp>
        <p:sp>
          <p:nvSpPr>
            <p:cNvPr id="204" name="Shape 204"/>
            <p:cNvSpPr/>
            <p:nvPr/>
          </p:nvSpPr>
          <p:spPr>
            <a:xfrm>
              <a:off x="5722744" y="1143254"/>
              <a:ext cx="1109735" cy="88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61" y="5139"/>
                    <a:pt x="15732" y="12508"/>
                    <a:pt x="21600" y="2160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07" name="Group 207"/>
            <p:cNvGrpSpPr/>
            <p:nvPr/>
          </p:nvGrpSpPr>
          <p:grpSpPr>
            <a:xfrm>
              <a:off x="6249185" y="2270150"/>
              <a:ext cx="2317332" cy="1622135"/>
              <a:chOff x="0" y="0"/>
              <a:chExt cx="2317331" cy="1622134"/>
            </a:xfrm>
          </p:grpSpPr>
          <p:sp>
            <p:nvSpPr>
              <p:cNvPr id="205" name="Shape 205"/>
              <p:cNvSpPr/>
              <p:nvPr/>
            </p:nvSpPr>
            <p:spPr>
              <a:xfrm>
                <a:off x="-1" y="-1"/>
                <a:ext cx="2317332" cy="1622136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06" name="Shape 206"/>
              <p:cNvSpPr txBox="1"/>
              <p:nvPr/>
            </p:nvSpPr>
            <p:spPr>
              <a:xfrm>
                <a:off x="94998" y="561892"/>
                <a:ext cx="2127332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utendi</a:t>
                </a:r>
              </a:p>
            </p:txBody>
          </p:sp>
        </p:grpSp>
        <p:sp>
          <p:nvSpPr>
            <p:cNvPr id="208" name="Shape 208"/>
            <p:cNvSpPr/>
            <p:nvPr/>
          </p:nvSpPr>
          <p:spPr>
            <a:xfrm>
              <a:off x="7169228" y="4216922"/>
              <a:ext cx="396989" cy="144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90" y="7560"/>
                    <a:pt x="13192" y="14956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1" name="Group 211"/>
            <p:cNvGrpSpPr/>
            <p:nvPr/>
          </p:nvGrpSpPr>
          <p:grpSpPr>
            <a:xfrm>
              <a:off x="5055696" y="5943332"/>
              <a:ext cx="2317332" cy="1622134"/>
              <a:chOff x="0" y="0"/>
              <a:chExt cx="2317331" cy="1622133"/>
            </a:xfrm>
          </p:grpSpPr>
          <p:sp>
            <p:nvSpPr>
              <p:cNvPr id="209" name="Shape 209"/>
              <p:cNvSpPr/>
              <p:nvPr/>
            </p:nvSpPr>
            <p:spPr>
              <a:xfrm>
                <a:off x="0" y="0"/>
                <a:ext cx="2317332" cy="1622134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0" name="Shape 210"/>
              <p:cNvSpPr txBox="1"/>
              <p:nvPr/>
            </p:nvSpPr>
            <p:spPr>
              <a:xfrm>
                <a:off x="94998" y="561892"/>
                <a:ext cx="2127333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abutendi</a:t>
                </a:r>
              </a:p>
            </p:txBody>
          </p:sp>
        </p:grpSp>
        <p:sp>
          <p:nvSpPr>
            <p:cNvPr id="212" name="Shape 212"/>
            <p:cNvSpPr/>
            <p:nvPr/>
          </p:nvSpPr>
          <p:spPr>
            <a:xfrm>
              <a:off x="3739948" y="7336523"/>
              <a:ext cx="1086617" cy="4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46" y="21600"/>
                    <a:pt x="7154" y="2160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5" name="Group 215"/>
            <p:cNvGrpSpPr/>
            <p:nvPr/>
          </p:nvGrpSpPr>
          <p:grpSpPr>
            <a:xfrm>
              <a:off x="1193486" y="5943332"/>
              <a:ext cx="2317332" cy="1622134"/>
              <a:chOff x="0" y="0"/>
              <a:chExt cx="2317331" cy="1622133"/>
            </a:xfrm>
          </p:grpSpPr>
          <p:sp>
            <p:nvSpPr>
              <p:cNvPr id="213" name="Shape 213"/>
              <p:cNvSpPr/>
              <p:nvPr/>
            </p:nvSpPr>
            <p:spPr>
              <a:xfrm>
                <a:off x="-1" y="0"/>
                <a:ext cx="2317332" cy="1622134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4" name="Shape 214"/>
              <p:cNvSpPr txBox="1"/>
              <p:nvPr/>
            </p:nvSpPr>
            <p:spPr>
              <a:xfrm>
                <a:off x="94998" y="561892"/>
                <a:ext cx="2127332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fruendi</a:t>
                </a:r>
              </a:p>
            </p:txBody>
          </p:sp>
        </p:grpSp>
        <p:sp>
          <p:nvSpPr>
            <p:cNvPr id="216" name="Shape 216"/>
            <p:cNvSpPr/>
            <p:nvPr/>
          </p:nvSpPr>
          <p:spPr>
            <a:xfrm>
              <a:off x="1000297" y="4216922"/>
              <a:ext cx="396988" cy="144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8408" y="14956"/>
                    <a:pt x="1010" y="756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9" name="Group 219"/>
            <p:cNvGrpSpPr/>
            <p:nvPr/>
          </p:nvGrpSpPr>
          <p:grpSpPr>
            <a:xfrm>
              <a:off x="-2" y="2270150"/>
              <a:ext cx="2317333" cy="1622135"/>
              <a:chOff x="0" y="0"/>
              <a:chExt cx="2317332" cy="1622134"/>
            </a:xfrm>
          </p:grpSpPr>
          <p:sp>
            <p:nvSpPr>
              <p:cNvPr id="217" name="Shape 217"/>
              <p:cNvSpPr/>
              <p:nvPr/>
            </p:nvSpPr>
            <p:spPr>
              <a:xfrm>
                <a:off x="-1" y="-1"/>
                <a:ext cx="2317333" cy="1622136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8" name="Shape 218"/>
              <p:cNvSpPr txBox="1"/>
              <p:nvPr/>
            </p:nvSpPr>
            <p:spPr>
              <a:xfrm>
                <a:off x="94998" y="561892"/>
                <a:ext cx="2127333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disponendi</a:t>
                </a:r>
              </a:p>
            </p:txBody>
          </p:sp>
        </p:grpSp>
        <p:sp>
          <p:nvSpPr>
            <p:cNvPr id="220" name="Shape 220"/>
            <p:cNvSpPr/>
            <p:nvPr/>
          </p:nvSpPr>
          <p:spPr>
            <a:xfrm>
              <a:off x="1734034" y="1143254"/>
              <a:ext cx="1109736" cy="88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8" y="12508"/>
                    <a:pt x="13239" y="5139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