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71" r:id="rId3"/>
    <p:sldId id="260" r:id="rId4"/>
    <p:sldId id="259" r:id="rId5"/>
    <p:sldId id="270" r:id="rId6"/>
    <p:sldId id="257" r:id="rId7"/>
    <p:sldId id="275" r:id="rId8"/>
    <p:sldId id="276" r:id="rId9"/>
    <p:sldId id="277" r:id="rId10"/>
    <p:sldId id="287" r:id="rId11"/>
    <p:sldId id="278" r:id="rId12"/>
    <p:sldId id="279" r:id="rId13"/>
    <p:sldId id="28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59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7E480A-6029-4942-9165-DB65D2D7FEB0}" type="datetimeFigureOut">
              <a:rPr lang="ru-RU" smtClean="0"/>
              <a:t>25.10.2016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3B8463-A6B1-44BF-9CD4-212C24B0F288}" type="slidenum">
              <a:rPr lang="ru-RU" smtClean="0"/>
              <a:t>‹#›</a:t>
            </a:fld>
            <a:endParaRPr lang="ru-RU"/>
          </a:p>
        </p:txBody>
      </p:sp>
    </p:spTree>
    <p:extLst>
      <p:ext uri="{BB962C8B-B14F-4D97-AF65-F5344CB8AC3E}">
        <p14:creationId xmlns:p14="http://schemas.microsoft.com/office/powerpoint/2010/main" val="3886468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Заметки</a:t>
            </a:r>
            <a:r>
              <a:rPr lang="ru-RU" baseline="0" dirty="0" smtClean="0"/>
              <a:t> на непонятном </a:t>
            </a:r>
            <a:r>
              <a:rPr lang="ru-RU" baseline="0" dirty="0" err="1" smtClean="0"/>
              <a:t>Кирилическом</a:t>
            </a:r>
            <a:r>
              <a:rPr lang="ru-RU" baseline="0" dirty="0" smtClean="0"/>
              <a:t> языке </a:t>
            </a:r>
            <a:endParaRPr lang="ru-RU" dirty="0"/>
          </a:p>
        </p:txBody>
      </p:sp>
      <p:sp>
        <p:nvSpPr>
          <p:cNvPr id="4" name="Номер слайда 3"/>
          <p:cNvSpPr>
            <a:spLocks noGrp="1"/>
          </p:cNvSpPr>
          <p:nvPr>
            <p:ph type="sldNum" sz="quarter" idx="10"/>
          </p:nvPr>
        </p:nvSpPr>
        <p:spPr/>
        <p:txBody>
          <a:bodyPr/>
          <a:lstStyle/>
          <a:p>
            <a:fld id="{E93B8463-A6B1-44BF-9CD4-212C24B0F288}" type="slidenum">
              <a:rPr lang="ru-RU" smtClean="0"/>
              <a:t>1</a:t>
            </a:fld>
            <a:endParaRPr lang="ru-RU"/>
          </a:p>
        </p:txBody>
      </p:sp>
    </p:spTree>
    <p:extLst>
      <p:ext uri="{BB962C8B-B14F-4D97-AF65-F5344CB8AC3E}">
        <p14:creationId xmlns:p14="http://schemas.microsoft.com/office/powerpoint/2010/main" val="15173687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93B8463-A6B1-44BF-9CD4-212C24B0F288}" type="slidenum">
              <a:rPr lang="ru-RU" smtClean="0"/>
              <a:t>4</a:t>
            </a:fld>
            <a:endParaRPr lang="ru-RU"/>
          </a:p>
        </p:txBody>
      </p:sp>
    </p:spTree>
    <p:extLst>
      <p:ext uri="{BB962C8B-B14F-4D97-AF65-F5344CB8AC3E}">
        <p14:creationId xmlns:p14="http://schemas.microsoft.com/office/powerpoint/2010/main" val="3074855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23.10.2016</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23.10.2016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23.10.2016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23.10.2016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23.10.2016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23.10.2016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23.10.2016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23.10.2016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23.10.2016</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23.10.2016</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23.10.2016</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716016" y="188640"/>
            <a:ext cx="3672408" cy="4608512"/>
          </a:xfrm>
        </p:spPr>
        <p:txBody>
          <a:bodyPr>
            <a:normAutofit/>
          </a:bodyPr>
          <a:lstStyle/>
          <a:p>
            <a:r>
              <a:rPr lang="en-US" b="1" dirty="0" smtClean="0">
                <a:effectLst>
                  <a:outerShdw blurRad="38100" dist="38100" dir="2700000" algn="tl">
                    <a:srgbClr val="000000">
                      <a:alpha val="43137"/>
                    </a:srgbClr>
                  </a:outerShdw>
                </a:effectLst>
              </a:rPr>
              <a:t>   CIVIL LAW</a:t>
            </a:r>
            <a:r>
              <a:rPr lang="en-US" dirty="0" smtClean="0"/>
              <a:t/>
            </a:r>
            <a:br>
              <a:rPr lang="en-US" dirty="0" smtClean="0"/>
            </a:br>
            <a:r>
              <a:rPr lang="en-US" dirty="0" smtClean="0"/>
              <a:t/>
            </a:r>
            <a:br>
              <a:rPr lang="en-US" dirty="0" smtClean="0"/>
            </a:br>
            <a:r>
              <a:rPr lang="en-US" dirty="0"/>
              <a:t/>
            </a:r>
            <a:br>
              <a:rPr lang="en-US" dirty="0"/>
            </a:br>
            <a:r>
              <a:rPr lang="en-US" dirty="0"/>
              <a:t/>
            </a:r>
            <a:br>
              <a:rPr lang="en-US" dirty="0"/>
            </a:br>
            <a:r>
              <a:rPr lang="en-US" dirty="0" smtClean="0"/>
              <a:t/>
            </a:r>
            <a:br>
              <a:rPr lang="en-US" dirty="0" smtClean="0"/>
            </a:br>
            <a:r>
              <a:rPr lang="en-US" dirty="0" smtClean="0">
                <a:effectLst>
                  <a:outerShdw blurRad="38100" dist="38100" dir="2700000" algn="tl">
                    <a:srgbClr val="000000">
                      <a:alpha val="43137"/>
                    </a:srgbClr>
                  </a:outerShdw>
                </a:effectLst>
              </a:rPr>
              <a:t>Limited Liability Companies</a:t>
            </a:r>
            <a:endParaRPr lang="ru-RU" dirty="0">
              <a:effectLst>
                <a:outerShdw blurRad="38100" dist="38100" dir="2700000" algn="tl">
                  <a:srgbClr val="000000">
                    <a:alpha val="43137"/>
                  </a:srgbClr>
                </a:outerShdw>
              </a:effectLst>
            </a:endParaRPr>
          </a:p>
        </p:txBody>
      </p:sp>
      <p:sp>
        <p:nvSpPr>
          <p:cNvPr id="3" name="Подзаголовок 2"/>
          <p:cNvSpPr>
            <a:spLocks noGrp="1"/>
          </p:cNvSpPr>
          <p:nvPr>
            <p:ph type="subTitle" idx="1"/>
          </p:nvPr>
        </p:nvSpPr>
        <p:spPr>
          <a:xfrm>
            <a:off x="4355976" y="4725144"/>
            <a:ext cx="4320480" cy="2348880"/>
          </a:xfrm>
        </p:spPr>
        <p:txBody>
          <a:bodyPr/>
          <a:lstStyle/>
          <a:p>
            <a:pPr algn="ctr"/>
            <a:endParaRPr lang="en-US" spc="600" dirty="0" smtClean="0"/>
          </a:p>
          <a:p>
            <a:pPr algn="ctr"/>
            <a:r>
              <a:rPr lang="en-US" spc="600" dirty="0" smtClean="0"/>
              <a:t>Bandrovsky </a:t>
            </a:r>
            <a:br>
              <a:rPr lang="en-US" spc="600" dirty="0" smtClean="0"/>
            </a:br>
            <a:r>
              <a:rPr lang="en-US" spc="600" dirty="0" smtClean="0"/>
              <a:t>Vladyslav</a:t>
            </a:r>
            <a:endParaRPr lang="ru-RU" spc="600" dirty="0"/>
          </a:p>
        </p:txBody>
      </p:sp>
      <p:pic>
        <p:nvPicPr>
          <p:cNvPr id="6146" name="Picture 2" descr="D:\Wroclaw University\Civil Law\Limited liability entities\Pictures\Form-an-LL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30" y="2348880"/>
            <a:ext cx="3833507"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953199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344934" cy="1080120"/>
          </a:xfrm>
        </p:spPr>
        <p:txBody>
          <a:bodyPr>
            <a:normAutofit fontScale="90000"/>
          </a:bodyPr>
          <a:lstStyle/>
          <a:p>
            <a:r>
              <a:rPr lang="en-US" dirty="0">
                <a:effectLst>
                  <a:outerShdw blurRad="38100" dist="38100" dir="2700000" algn="tl">
                    <a:srgbClr val="000000">
                      <a:alpha val="43137"/>
                    </a:srgbClr>
                  </a:outerShdw>
                </a:effectLst>
              </a:rPr>
              <a:t>Art. 270. </a:t>
            </a:r>
            <a:r>
              <a:rPr lang="en-US" dirty="0" smtClean="0">
                <a:effectLst>
                  <a:outerShdw blurRad="38100" dist="38100" dir="2700000" algn="tl">
                    <a:srgbClr val="000000">
                      <a:alpha val="43137"/>
                    </a:srgbClr>
                  </a:outerShdw>
                </a:effectLst>
              </a:rPr>
              <a:t>Reasons of the dissolution</a:t>
            </a: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827584" y="1844824"/>
            <a:ext cx="7344816" cy="4392488"/>
          </a:xfrm>
        </p:spPr>
        <p:txBody>
          <a:bodyPr>
            <a:normAutofit fontScale="92500"/>
          </a:bodyPr>
          <a:lstStyle/>
          <a:p>
            <a:pPr marL="68580" indent="0">
              <a:buNone/>
            </a:pPr>
            <a:r>
              <a:rPr lang="en-US" dirty="0" smtClean="0"/>
              <a:t>1</a:t>
            </a:r>
            <a:r>
              <a:rPr lang="en-US" dirty="0"/>
              <a:t>) the reasons stipulated in the articles of association, </a:t>
            </a:r>
            <a:endParaRPr lang="en-US" dirty="0" smtClean="0"/>
          </a:p>
          <a:p>
            <a:pPr marL="68580" indent="0">
              <a:buNone/>
            </a:pPr>
            <a:r>
              <a:rPr lang="en-US" dirty="0" smtClean="0"/>
              <a:t>2</a:t>
            </a:r>
            <a:r>
              <a:rPr lang="en-US" dirty="0"/>
              <a:t>) a resolution of the shareholders on dissolution of the company or on the transfer of the seat of the company abroad, recorded in the minutes recorded by a notary, </a:t>
            </a:r>
            <a:endParaRPr lang="en-US" dirty="0" smtClean="0"/>
          </a:p>
          <a:p>
            <a:pPr marL="68580" indent="0">
              <a:buNone/>
            </a:pPr>
            <a:r>
              <a:rPr lang="en-US" dirty="0" smtClean="0"/>
              <a:t>3</a:t>
            </a:r>
            <a:r>
              <a:rPr lang="en-US" dirty="0"/>
              <a:t>) a declaration of bankruptcy of the company, </a:t>
            </a:r>
            <a:endParaRPr lang="en-US" dirty="0" smtClean="0"/>
          </a:p>
          <a:p>
            <a:pPr marL="68580" indent="0">
              <a:buNone/>
            </a:pPr>
            <a:r>
              <a:rPr lang="en-US" dirty="0" smtClean="0"/>
              <a:t>4</a:t>
            </a:r>
            <a:r>
              <a:rPr lang="en-US" dirty="0"/>
              <a:t>) other reasons provided for in the law</a:t>
            </a:r>
            <a:r>
              <a:rPr lang="en-US" dirty="0" smtClean="0"/>
              <a:t>.</a:t>
            </a:r>
          </a:p>
          <a:p>
            <a:endParaRPr lang="en-US" dirty="0"/>
          </a:p>
          <a:p>
            <a:r>
              <a:rPr lang="en-US" dirty="0"/>
              <a:t>Additionally, the company may be </a:t>
            </a:r>
            <a:r>
              <a:rPr lang="en-US" dirty="0" err="1"/>
              <a:t>dissoluted</a:t>
            </a:r>
            <a:r>
              <a:rPr lang="en-US" dirty="0"/>
              <a:t> by a court	`s judgment</a:t>
            </a:r>
            <a:endParaRPr lang="ru-RU" dirty="0"/>
          </a:p>
        </p:txBody>
      </p:sp>
    </p:spTree>
    <p:extLst>
      <p:ext uri="{BB962C8B-B14F-4D97-AF65-F5344CB8AC3E}">
        <p14:creationId xmlns:p14="http://schemas.microsoft.com/office/powerpoint/2010/main" val="18432535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fontScale="90000"/>
          </a:bodyPr>
          <a:lstStyle/>
          <a:p>
            <a:r>
              <a:rPr lang="en-US" dirty="0">
                <a:effectLst>
                  <a:outerShdw blurRad="38100" dist="38100" dir="2700000" algn="tl">
                    <a:srgbClr val="000000">
                      <a:alpha val="43137"/>
                    </a:srgbClr>
                  </a:outerShdw>
                </a:effectLst>
              </a:rPr>
              <a:t>The liquidation shall be </a:t>
            </a:r>
            <a:r>
              <a:rPr lang="en-US" dirty="0" smtClean="0">
                <a:effectLst>
                  <a:outerShdw blurRad="38100" dist="38100" dir="2700000" algn="tl">
                    <a:srgbClr val="000000">
                      <a:alpha val="43137"/>
                    </a:srgbClr>
                  </a:outerShdw>
                </a:effectLst>
              </a:rPr>
              <a:t>opened:</a:t>
            </a: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pPr>
              <a:buFont typeface="Wingdings" pitchFamily="2" charset="2"/>
              <a:buChar char="v"/>
            </a:pPr>
            <a:r>
              <a:rPr lang="en-US" dirty="0" smtClean="0"/>
              <a:t>on </a:t>
            </a:r>
            <a:r>
              <a:rPr lang="en-US" dirty="0"/>
              <a:t>the date when the </a:t>
            </a:r>
            <a:r>
              <a:rPr lang="en-US" dirty="0" err="1"/>
              <a:t>judgement</a:t>
            </a:r>
            <a:r>
              <a:rPr lang="en-US" dirty="0"/>
              <a:t> on dissolution </a:t>
            </a:r>
            <a:r>
              <a:rPr lang="en-US" dirty="0" smtClean="0"/>
              <a:t>becomes </a:t>
            </a:r>
            <a:r>
              <a:rPr lang="en-US" dirty="0"/>
              <a:t>final and non-appealable, </a:t>
            </a:r>
            <a:endParaRPr lang="en-US" dirty="0" smtClean="0"/>
          </a:p>
          <a:p>
            <a:pPr>
              <a:buFont typeface="Wingdings" pitchFamily="2" charset="2"/>
              <a:buChar char="v"/>
            </a:pPr>
            <a:r>
              <a:rPr lang="en-US" dirty="0" smtClean="0"/>
              <a:t>on </a:t>
            </a:r>
            <a:r>
              <a:rPr lang="en-US" dirty="0"/>
              <a:t>the date of adoption by the shareholders of the resolution on dissolution </a:t>
            </a:r>
            <a:r>
              <a:rPr lang="en-US" dirty="0" smtClean="0"/>
              <a:t>of the </a:t>
            </a:r>
            <a:r>
              <a:rPr lang="en-US" dirty="0"/>
              <a:t>company </a:t>
            </a:r>
            <a:endParaRPr lang="en-US" dirty="0" smtClean="0"/>
          </a:p>
          <a:p>
            <a:pPr>
              <a:buFont typeface="Wingdings" pitchFamily="2" charset="2"/>
              <a:buChar char="v"/>
            </a:pPr>
            <a:r>
              <a:rPr lang="en-US" dirty="0" smtClean="0"/>
              <a:t>or </a:t>
            </a:r>
            <a:r>
              <a:rPr lang="en-US" dirty="0"/>
              <a:t>of the occurrence of another reason for its dissolution</a:t>
            </a:r>
            <a:r>
              <a:rPr lang="en-US" dirty="0" smtClean="0"/>
              <a:t>. </a:t>
            </a:r>
          </a:p>
          <a:p>
            <a:pPr>
              <a:buFont typeface="Wingdings" pitchFamily="2" charset="2"/>
              <a:buChar char="v"/>
            </a:pPr>
            <a:endParaRPr lang="en-US" dirty="0" smtClean="0"/>
          </a:p>
          <a:p>
            <a:endParaRPr lang="ru-RU" dirty="0"/>
          </a:p>
        </p:txBody>
      </p:sp>
      <p:pic>
        <p:nvPicPr>
          <p:cNvPr id="6" name="Picture 2" descr="D:\Wroclaw University\Civil Law\Limited liability entities\Pictures\CEO_5.29.1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08304" y="5083713"/>
            <a:ext cx="1361586" cy="1364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35784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D:\Wroclaw University\Civil Law\Limited liability entities\Pictures\CEO_5.29.1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5157192"/>
            <a:ext cx="1361586" cy="1364612"/>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043490" y="1027664"/>
            <a:ext cx="7024744" cy="745152"/>
          </a:xfrm>
        </p:spPr>
        <p:txBody>
          <a:bodyPr>
            <a:normAutofit fontScale="90000"/>
          </a:bodyPr>
          <a:lstStyle/>
          <a:p>
            <a:r>
              <a:rPr lang="en-US" dirty="0">
                <a:effectLst>
                  <a:outerShdw blurRad="38100" dist="38100" dir="2700000" algn="tl">
                    <a:srgbClr val="000000">
                      <a:alpha val="43137"/>
                    </a:srgbClr>
                  </a:outerShdw>
                </a:effectLst>
              </a:rPr>
              <a:t>During the liquidation </a:t>
            </a:r>
            <a:r>
              <a:rPr lang="en-US" dirty="0" smtClean="0">
                <a:effectLst>
                  <a:outerShdw blurRad="38100" dist="38100" dir="2700000" algn="tl">
                    <a:srgbClr val="000000">
                      <a:alpha val="43137"/>
                    </a:srgbClr>
                  </a:outerShdw>
                </a:effectLst>
              </a:rPr>
              <a:t>process:</a:t>
            </a: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fontScale="85000" lnSpcReduction="20000"/>
          </a:bodyPr>
          <a:lstStyle/>
          <a:p>
            <a:pPr>
              <a:buFont typeface="Wingdings" pitchFamily="2" charset="2"/>
              <a:buChar char="v"/>
            </a:pPr>
            <a:r>
              <a:rPr lang="en-US" dirty="0"/>
              <a:t>Liquidation shall be carried out under the name of the company with the additional words „w </a:t>
            </a:r>
            <a:r>
              <a:rPr lang="en-US" dirty="0" err="1"/>
              <a:t>likwidacji</a:t>
            </a:r>
            <a:r>
              <a:rPr lang="en-US" dirty="0"/>
              <a:t>” („in liquidation”).</a:t>
            </a:r>
            <a:endParaRPr lang="ru-RU" dirty="0"/>
          </a:p>
          <a:p>
            <a:pPr>
              <a:buFont typeface="Wingdings" pitchFamily="2" charset="2"/>
              <a:buChar char="v"/>
            </a:pPr>
            <a:endParaRPr lang="en-US" dirty="0"/>
          </a:p>
          <a:p>
            <a:pPr>
              <a:buFont typeface="Wingdings" pitchFamily="2" charset="2"/>
              <a:buChar char="v"/>
            </a:pPr>
            <a:r>
              <a:rPr lang="en-US" dirty="0" smtClean="0"/>
              <a:t>the </a:t>
            </a:r>
            <a:r>
              <a:rPr lang="en-US" dirty="0"/>
              <a:t>company shall retain legal personality.</a:t>
            </a:r>
            <a:endParaRPr lang="ru-RU" dirty="0"/>
          </a:p>
          <a:p>
            <a:pPr>
              <a:buFont typeface="Wingdings" pitchFamily="2" charset="2"/>
              <a:buChar char="v"/>
            </a:pPr>
            <a:endParaRPr lang="en-US" dirty="0" smtClean="0"/>
          </a:p>
          <a:p>
            <a:pPr>
              <a:buFont typeface="Wingdings" pitchFamily="2" charset="2"/>
              <a:buChar char="v"/>
            </a:pPr>
            <a:r>
              <a:rPr lang="en-US" dirty="0" smtClean="0"/>
              <a:t>no </a:t>
            </a:r>
            <a:r>
              <a:rPr lang="en-US" dirty="0"/>
              <a:t>payment, even partial, of the profits may be made to the shareholders, nor may </a:t>
            </a:r>
            <a:r>
              <a:rPr lang="en-US" dirty="0" smtClean="0"/>
              <a:t>the company </a:t>
            </a:r>
            <a:r>
              <a:rPr lang="en-US" dirty="0"/>
              <a:t>assets be distributed before satisfaction of all debts</a:t>
            </a:r>
            <a:r>
              <a:rPr lang="en-US" dirty="0" smtClean="0"/>
              <a:t>.</a:t>
            </a:r>
          </a:p>
          <a:p>
            <a:pPr>
              <a:buFont typeface="Wingdings" pitchFamily="2" charset="2"/>
              <a:buChar char="v"/>
            </a:pPr>
            <a:r>
              <a:rPr lang="en-US" dirty="0"/>
              <a:t>The members of the management board shall </a:t>
            </a:r>
            <a:endParaRPr lang="en-US" dirty="0" smtClean="0"/>
          </a:p>
          <a:p>
            <a:pPr marL="68580" indent="0">
              <a:buNone/>
            </a:pPr>
            <a:r>
              <a:rPr lang="en-US" dirty="0"/>
              <a:t> </a:t>
            </a:r>
            <a:r>
              <a:rPr lang="en-US" dirty="0" smtClean="0"/>
              <a:t>   act </a:t>
            </a:r>
            <a:r>
              <a:rPr lang="en-US" dirty="0"/>
              <a:t>as the liquidators</a:t>
            </a:r>
            <a:endParaRPr lang="ru-RU" dirty="0"/>
          </a:p>
          <a:p>
            <a:endParaRPr lang="ru-RU" dirty="0"/>
          </a:p>
        </p:txBody>
      </p:sp>
    </p:spTree>
    <p:extLst>
      <p:ext uri="{BB962C8B-B14F-4D97-AF65-F5344CB8AC3E}">
        <p14:creationId xmlns:p14="http://schemas.microsoft.com/office/powerpoint/2010/main" val="14374973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027664"/>
            <a:ext cx="7056784" cy="2833384"/>
          </a:xfrm>
        </p:spPr>
        <p:txBody>
          <a:bodyPr/>
          <a:lstStyle/>
          <a:p>
            <a:r>
              <a:rPr lang="en-US" b="1" smtClean="0">
                <a:effectLst>
                  <a:outerShdw blurRad="38100" dist="38100" dir="2700000" algn="tl">
                    <a:srgbClr val="000000">
                      <a:alpha val="43137"/>
                    </a:srgbClr>
                  </a:outerShdw>
                </a:effectLst>
              </a:rPr>
              <a:t>Now, </a:t>
            </a:r>
            <a:r>
              <a:rPr lang="en-US" b="1" dirty="0" smtClean="0">
                <a:effectLst>
                  <a:outerShdw blurRad="38100" dist="38100" dir="2700000" algn="tl">
                    <a:srgbClr val="000000">
                      <a:alpha val="43137"/>
                    </a:srgbClr>
                  </a:outerShdw>
                </a:effectLst>
              </a:rPr>
              <a:t>create your own LLC</a:t>
            </a:r>
            <a:endParaRPr lang="ru-RU"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12175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6984894" cy="1393224"/>
          </a:xfrm>
        </p:spPr>
        <p:txBody>
          <a:bodyPr/>
          <a:lstStyle/>
          <a:p>
            <a:pPr algn="ctr"/>
            <a:r>
              <a:rPr lang="en-US" b="1" dirty="0" smtClean="0">
                <a:effectLst>
                  <a:outerShdw blurRad="38100" dist="38100" dir="2700000" algn="tl">
                    <a:srgbClr val="000000">
                      <a:alpha val="43137"/>
                    </a:srgbClr>
                  </a:outerShdw>
                </a:effectLst>
              </a:rPr>
              <a:t>HOW LLC is run?</a:t>
            </a:r>
            <a:endParaRPr lang="ru-RU" b="1" dirty="0">
              <a:effectLst>
                <a:outerShdw blurRad="38100" dist="38100" dir="2700000" algn="tl">
                  <a:srgbClr val="000000">
                    <a:alpha val="43137"/>
                  </a:srgbClr>
                </a:outerShdw>
              </a:effectLst>
            </a:endParaRPr>
          </a:p>
        </p:txBody>
      </p:sp>
      <p:pic>
        <p:nvPicPr>
          <p:cNvPr id="1026" name="Picture 2" descr="D:\Wroclaw University\Civil Law\Limited liability entities\Pictures\iStock_000028924588Medi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23728" y="2644227"/>
            <a:ext cx="4896544" cy="35511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50658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GB" b="1" dirty="0"/>
              <a:t>Minimum </a:t>
            </a:r>
            <a:r>
              <a:rPr lang="en-GB" b="1" dirty="0" smtClean="0"/>
              <a:t>capital </a:t>
            </a:r>
            <a:endParaRPr lang="ru-RU" dirty="0"/>
          </a:p>
        </p:txBody>
      </p:sp>
      <p:sp>
        <p:nvSpPr>
          <p:cNvPr id="3" name="Объект 2"/>
          <p:cNvSpPr>
            <a:spLocks noGrp="1"/>
          </p:cNvSpPr>
          <p:nvPr>
            <p:ph idx="1"/>
          </p:nvPr>
        </p:nvSpPr>
        <p:spPr/>
        <p:txBody>
          <a:bodyPr>
            <a:normAutofit/>
          </a:bodyPr>
          <a:lstStyle/>
          <a:p>
            <a:r>
              <a:rPr lang="en-US" dirty="0"/>
              <a:t>Minimum capital amounts to 5.000 </a:t>
            </a:r>
            <a:r>
              <a:rPr lang="en-US" dirty="0" smtClean="0"/>
              <a:t>PLN. </a:t>
            </a:r>
            <a:br>
              <a:rPr lang="en-US" dirty="0" smtClean="0"/>
            </a:br>
            <a:endParaRPr lang="en-US" dirty="0" smtClean="0"/>
          </a:p>
          <a:p>
            <a:r>
              <a:rPr lang="en-US" dirty="0" smtClean="0"/>
              <a:t>Minimum share should be at minimum of 50 PLN.</a:t>
            </a:r>
            <a:endParaRPr lang="ru-RU" dirty="0"/>
          </a:p>
        </p:txBody>
      </p:sp>
      <p:pic>
        <p:nvPicPr>
          <p:cNvPr id="2050" name="Picture 2" descr="D:\Wroclaw University\Civil Law\Limited liability entities\Pictures\llc-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28226" y="5013176"/>
            <a:ext cx="1746026" cy="1411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67621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056902" cy="457120"/>
          </a:xfrm>
        </p:spPr>
        <p:txBody>
          <a:bodyPr>
            <a:normAutofit fontScale="90000"/>
          </a:bodyPr>
          <a:lstStyle/>
          <a:p>
            <a:r>
              <a:rPr lang="en-GB" dirty="0">
                <a:effectLst>
                  <a:outerShdw blurRad="38100" dist="38100" dir="2700000" algn="tl">
                    <a:srgbClr val="000000">
                      <a:alpha val="43137"/>
                    </a:srgbClr>
                  </a:outerShdw>
                </a:effectLst>
              </a:rPr>
              <a:t>Organs of a company</a:t>
            </a:r>
            <a:endParaRPr lang="ru-RU" dirty="0">
              <a:effectLst>
                <a:outerShdw blurRad="38100" dist="38100" dir="2700000" algn="tl">
                  <a:srgbClr val="000000">
                    <a:alpha val="43137"/>
                  </a:srgbClr>
                </a:outerShdw>
              </a:effectLs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861018824"/>
              </p:ext>
            </p:extLst>
          </p:nvPr>
        </p:nvGraphicFramePr>
        <p:xfrm>
          <a:off x="683568" y="1581062"/>
          <a:ext cx="7776864" cy="4800266"/>
        </p:xfrm>
        <a:graphic>
          <a:graphicData uri="http://schemas.openxmlformats.org/drawingml/2006/table">
            <a:tbl>
              <a:tblPr firstRow="1" bandRow="1">
                <a:tableStyleId>{5C22544A-7EE6-4342-B048-85BDC9FD1C3A}</a:tableStyleId>
              </a:tblPr>
              <a:tblGrid>
                <a:gridCol w="2592288"/>
                <a:gridCol w="2592288"/>
                <a:gridCol w="2592288"/>
              </a:tblGrid>
              <a:tr h="474900">
                <a:tc>
                  <a:txBody>
                    <a:bodyPr/>
                    <a:lstStyle/>
                    <a:p>
                      <a:r>
                        <a:rPr lang="en-US" dirty="0" smtClean="0"/>
                        <a:t>General Assembly </a:t>
                      </a:r>
                      <a:endParaRPr lang="ru-RU" dirty="0"/>
                    </a:p>
                  </a:txBody>
                  <a:tcPr/>
                </a:tc>
                <a:tc>
                  <a:txBody>
                    <a:bodyPr/>
                    <a:lstStyle/>
                    <a:p>
                      <a:r>
                        <a:rPr lang="en-US" dirty="0" smtClean="0"/>
                        <a:t>Management Board </a:t>
                      </a:r>
                      <a:endParaRPr lang="ru-RU" dirty="0"/>
                    </a:p>
                  </a:txBody>
                  <a:tcPr/>
                </a:tc>
                <a:tc>
                  <a:txBody>
                    <a:bodyPr/>
                    <a:lstStyle/>
                    <a:p>
                      <a:r>
                        <a:rPr lang="en-US" dirty="0" smtClean="0"/>
                        <a:t>Supervisory Board </a:t>
                      </a:r>
                      <a:endParaRPr lang="ru-RU" dirty="0"/>
                    </a:p>
                  </a:txBody>
                  <a:tcPr/>
                </a:tc>
              </a:tr>
              <a:tr h="4325366">
                <a:tc>
                  <a:txBody>
                    <a:bodyPr/>
                    <a:lstStyle/>
                    <a:p>
                      <a:r>
                        <a:rPr lang="en-US" dirty="0" smtClean="0"/>
                        <a:t>The Superior authority of a company.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GA is summoned by Management board, Supervisory Board or the shareholders representing not less than 10 % of the share capital. </a:t>
                      </a:r>
                      <a:endParaRPr lang="ru-RU" dirty="0"/>
                    </a:p>
                  </a:txBody>
                  <a:tcPr/>
                </a:tc>
                <a:tc>
                  <a:txBody>
                    <a:bodyPr/>
                    <a:lstStyle/>
                    <a:p>
                      <a:r>
                        <a:rPr lang="en-US" dirty="0" smtClean="0"/>
                        <a:t>Company is represented by a Management Board (consisting at least of one person) according to principles laid down in a company deed or a company charter. A company may be also represented by proxy. </a:t>
                      </a:r>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May be optionally appointed. In limited liability companies whose initial capital exceeds PLN 500.000 and the number of share holders exceeds twenty five the Supervisory Board or audit commission shall be compulsory.</a:t>
                      </a:r>
                      <a:endParaRPr lang="ru-RU" dirty="0" smtClean="0"/>
                    </a:p>
                    <a:p>
                      <a:endParaRPr lang="ru-RU" dirty="0"/>
                    </a:p>
                  </a:txBody>
                  <a:tcPr/>
                </a:tc>
              </a:tr>
            </a:tbl>
          </a:graphicData>
        </a:graphic>
      </p:graphicFrame>
    </p:spTree>
    <p:extLst>
      <p:ext uri="{BB962C8B-B14F-4D97-AF65-F5344CB8AC3E}">
        <p14:creationId xmlns:p14="http://schemas.microsoft.com/office/powerpoint/2010/main" val="172228290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548680"/>
            <a:ext cx="7384666" cy="864096"/>
          </a:xfrm>
        </p:spPr>
        <p:txBody>
          <a:bodyPr>
            <a:normAutofit/>
          </a:bodyPr>
          <a:lstStyle/>
          <a:p>
            <a:r>
              <a:rPr lang="en-US" dirty="0" smtClean="0">
                <a:effectLst>
                  <a:outerShdw blurRad="38100" dist="38100" dir="2700000" algn="tl">
                    <a:srgbClr val="000000">
                      <a:alpha val="43137"/>
                    </a:srgbClr>
                  </a:outerShdw>
                </a:effectLst>
              </a:rPr>
              <a:t>Transfer</a:t>
            </a:r>
            <a:r>
              <a:rPr lang="en-US" dirty="0" smtClean="0"/>
              <a:t> </a:t>
            </a:r>
            <a:endParaRPr lang="ru-RU" dirty="0"/>
          </a:p>
        </p:txBody>
      </p:sp>
      <p:sp>
        <p:nvSpPr>
          <p:cNvPr id="3" name="Объект 2"/>
          <p:cNvSpPr>
            <a:spLocks noGrp="1"/>
          </p:cNvSpPr>
          <p:nvPr>
            <p:ph idx="1"/>
          </p:nvPr>
        </p:nvSpPr>
        <p:spPr>
          <a:xfrm>
            <a:off x="611560" y="1484784"/>
            <a:ext cx="7992888" cy="3816424"/>
          </a:xfrm>
        </p:spPr>
        <p:txBody>
          <a:bodyPr>
            <a:normAutofit fontScale="92500"/>
          </a:bodyPr>
          <a:lstStyle/>
          <a:p>
            <a:pPr marL="68580" indent="0">
              <a:buNone/>
            </a:pPr>
            <a:r>
              <a:rPr lang="en-US" dirty="0" smtClean="0"/>
              <a:t>Shares </a:t>
            </a:r>
            <a:r>
              <a:rPr lang="en-US" dirty="0"/>
              <a:t>in an LLC may be transferred or </a:t>
            </a:r>
            <a:r>
              <a:rPr lang="en-US" dirty="0" smtClean="0"/>
              <a:t>pledged.</a:t>
            </a:r>
            <a:r>
              <a:rPr lang="ru-RU" dirty="0" smtClean="0"/>
              <a:t> </a:t>
            </a:r>
            <a:r>
              <a:rPr lang="en-US" dirty="0" smtClean="0"/>
              <a:t>Shares </a:t>
            </a:r>
            <a:r>
              <a:rPr lang="en-US" dirty="0"/>
              <a:t>cannot be traded on regulated or non-regulated markets and may be transferred only by way of a written agreement with notarized signatures.</a:t>
            </a:r>
            <a:endParaRPr lang="ru-RU" dirty="0"/>
          </a:p>
          <a:p>
            <a:pPr marL="68580" indent="0">
              <a:buNone/>
            </a:pPr>
            <a:endParaRPr lang="en-US" dirty="0" smtClean="0"/>
          </a:p>
          <a:p>
            <a:pPr marL="68580" indent="0">
              <a:buNone/>
            </a:pPr>
            <a:r>
              <a:rPr lang="en-US" dirty="0" smtClean="0"/>
              <a:t>The </a:t>
            </a:r>
            <a:r>
              <a:rPr lang="en-US" dirty="0"/>
              <a:t>Deed </a:t>
            </a:r>
            <a:r>
              <a:rPr lang="en-US" dirty="0" smtClean="0"/>
              <a:t>may </a:t>
            </a:r>
            <a:r>
              <a:rPr lang="en-US" dirty="0"/>
              <a:t>impose </a:t>
            </a:r>
            <a:r>
              <a:rPr lang="en-US" b="1" dirty="0" smtClean="0"/>
              <a:t>limitations</a:t>
            </a:r>
            <a:r>
              <a:rPr lang="en-US" dirty="0" smtClean="0"/>
              <a:t>:</a:t>
            </a:r>
          </a:p>
          <a:p>
            <a:pPr lvl="1">
              <a:buFont typeface="Wingdings" pitchFamily="2" charset="2"/>
              <a:buChar char="v"/>
            </a:pPr>
            <a:r>
              <a:rPr lang="en-US" i="1" dirty="0" smtClean="0"/>
              <a:t>the </a:t>
            </a:r>
            <a:r>
              <a:rPr lang="en-US" i="1" dirty="0"/>
              <a:t>consent of other shareholders </a:t>
            </a:r>
            <a:endParaRPr lang="en-US" i="1" dirty="0" smtClean="0"/>
          </a:p>
          <a:p>
            <a:pPr lvl="1">
              <a:buFont typeface="Wingdings" pitchFamily="2" charset="2"/>
              <a:buChar char="v"/>
            </a:pPr>
            <a:r>
              <a:rPr lang="en-US" i="1" dirty="0" smtClean="0"/>
              <a:t>“right </a:t>
            </a:r>
            <a:r>
              <a:rPr lang="en-US" i="1" dirty="0"/>
              <a:t>of preemption” </a:t>
            </a:r>
            <a:endParaRPr lang="en-US" i="1" dirty="0" smtClean="0"/>
          </a:p>
          <a:p>
            <a:pPr lvl="1">
              <a:buFont typeface="Wingdings" pitchFamily="2" charset="2"/>
              <a:buChar char="v"/>
            </a:pPr>
            <a:r>
              <a:rPr lang="en-US" i="1" dirty="0" smtClean="0"/>
              <a:t>“</a:t>
            </a:r>
            <a:r>
              <a:rPr lang="en-US" i="1" dirty="0"/>
              <a:t>right of first refusal” to other shareholders, giving them a priority right to buy any shares to be </a:t>
            </a:r>
            <a:r>
              <a:rPr lang="en-US" i="1" dirty="0" smtClean="0"/>
              <a:t>sold. </a:t>
            </a:r>
          </a:p>
          <a:p>
            <a:pPr>
              <a:buFont typeface="Wingdings" pitchFamily="2" charset="2"/>
              <a:buChar char="v"/>
            </a:pPr>
            <a:endParaRPr lang="en-US" dirty="0" smtClean="0"/>
          </a:p>
        </p:txBody>
      </p:sp>
      <p:pic>
        <p:nvPicPr>
          <p:cNvPr id="3074" name="Picture 2" descr="D:\Wroclaw University\Civil Law\Limited liability entities\Pictures\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5418636"/>
            <a:ext cx="3214888" cy="1012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495551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2850073702"/>
              </p:ext>
            </p:extLst>
          </p:nvPr>
        </p:nvGraphicFramePr>
        <p:xfrm>
          <a:off x="899592" y="1628798"/>
          <a:ext cx="7488832" cy="4536505"/>
        </p:xfrm>
        <a:graphic>
          <a:graphicData uri="http://schemas.openxmlformats.org/drawingml/2006/table">
            <a:tbl>
              <a:tblPr firstRow="1" bandRow="1">
                <a:tableStyleId>{5C22544A-7EE6-4342-B048-85BDC9FD1C3A}</a:tableStyleId>
              </a:tblPr>
              <a:tblGrid>
                <a:gridCol w="3744416"/>
                <a:gridCol w="3744416"/>
              </a:tblGrid>
              <a:tr h="721717">
                <a:tc>
                  <a:txBody>
                    <a:bodyPr/>
                    <a:lstStyle/>
                    <a:p>
                      <a:r>
                        <a:rPr lang="en-GB" dirty="0" smtClean="0"/>
                        <a:t>Company liability</a:t>
                      </a:r>
                      <a:endParaRPr lang="ru-RU" dirty="0"/>
                    </a:p>
                  </a:txBody>
                  <a:tcPr/>
                </a:tc>
                <a:tc>
                  <a:txBody>
                    <a:bodyPr/>
                    <a:lstStyle/>
                    <a:p>
                      <a:r>
                        <a:rPr lang="en-US" dirty="0" smtClean="0"/>
                        <a:t>Shareholder and management board liability</a:t>
                      </a:r>
                      <a:endParaRPr lang="ru-RU" dirty="0"/>
                    </a:p>
                  </a:txBody>
                  <a:tcPr/>
                </a:tc>
              </a:tr>
              <a:tr h="38147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Company is liable for its debts and obligations with its whole property without any limitations.</a:t>
                      </a:r>
                    </a:p>
                    <a:p>
                      <a:endParaRPr lang="ru-R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shareholders are not liable for the company’s obligations, they bear a risk up to the value of shares contributed. Where execution against the company has proved ineffective the members of the management board shall be liable jointly and severally for the obligations of the company. </a:t>
                      </a:r>
                      <a:endParaRPr lang="ru-RU" dirty="0" smtClean="0"/>
                    </a:p>
                    <a:p>
                      <a:endParaRPr lang="ru-RU" dirty="0"/>
                    </a:p>
                  </a:txBody>
                  <a:tcPr/>
                </a:tc>
              </a:tr>
            </a:tbl>
          </a:graphicData>
        </a:graphic>
      </p:graphicFrame>
      <p:sp>
        <p:nvSpPr>
          <p:cNvPr id="7" name="Заголовок 6"/>
          <p:cNvSpPr>
            <a:spLocks noGrp="1"/>
          </p:cNvSpPr>
          <p:nvPr>
            <p:ph type="title"/>
          </p:nvPr>
        </p:nvSpPr>
        <p:spPr>
          <a:xfrm>
            <a:off x="1043490" y="764704"/>
            <a:ext cx="7024744" cy="792088"/>
          </a:xfrm>
        </p:spPr>
        <p:txBody>
          <a:bodyPr/>
          <a:lstStyle/>
          <a:p>
            <a:r>
              <a:rPr lang="en-US" dirty="0" smtClean="0">
                <a:effectLst>
                  <a:outerShdw blurRad="38100" dist="38100" dir="2700000" algn="tl">
                    <a:srgbClr val="000000">
                      <a:alpha val="43137"/>
                    </a:srgbClr>
                  </a:outerShdw>
                </a:effectLst>
              </a:rPr>
              <a:t>Liability</a:t>
            </a:r>
            <a:endParaRPr lang="ru-RU"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0141518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1027664"/>
            <a:ext cx="7240650" cy="889168"/>
          </a:xfrm>
        </p:spPr>
        <p:txBody>
          <a:bodyPr/>
          <a:lstStyle/>
          <a:p>
            <a:r>
              <a:rPr lang="en-US" dirty="0" smtClean="0">
                <a:effectLst>
                  <a:outerShdw blurRad="38100" dist="38100" dir="2700000" algn="tl">
                    <a:srgbClr val="000000">
                      <a:alpha val="43137"/>
                    </a:srgbClr>
                  </a:outerShdw>
                </a:effectLst>
              </a:rPr>
              <a:t>Civil Liability</a:t>
            </a: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827584" y="1844824"/>
            <a:ext cx="7473438" cy="4536504"/>
          </a:xfrm>
        </p:spPr>
        <p:txBody>
          <a:bodyPr>
            <a:normAutofit/>
          </a:bodyPr>
          <a:lstStyle/>
          <a:p>
            <a:pPr>
              <a:buFont typeface="Wingdings" pitchFamily="2" charset="2"/>
              <a:buChar char="v"/>
            </a:pPr>
            <a:r>
              <a:rPr lang="en-US" dirty="0"/>
              <a:t>If members of the management board have, </a:t>
            </a:r>
            <a:r>
              <a:rPr lang="en-US" b="1" dirty="0" smtClean="0"/>
              <a:t>willfully </a:t>
            </a:r>
            <a:r>
              <a:rPr lang="en-US" b="1" dirty="0"/>
              <a:t>or out of negligence</a:t>
            </a:r>
            <a:r>
              <a:rPr lang="en-US" dirty="0"/>
              <a:t>, provided false data in the process of the registration, they shall be liable to the creditors of the company, jointly and severally with the company, </a:t>
            </a:r>
            <a:r>
              <a:rPr lang="en-US" b="1" dirty="0"/>
              <a:t>for three years</a:t>
            </a:r>
            <a:r>
              <a:rPr lang="en-US" dirty="0"/>
              <a:t> from the date of registration of the company or registration of the increase of the share capital. </a:t>
            </a:r>
            <a:endParaRPr lang="ru-RU" dirty="0"/>
          </a:p>
          <a:p>
            <a:endParaRPr lang="ru-RU" dirty="0"/>
          </a:p>
        </p:txBody>
      </p:sp>
      <p:pic>
        <p:nvPicPr>
          <p:cNvPr id="4098" name="Picture 2" descr="D:\Wroclaw University\Civil Law\Limited liability entities\Pictures\CEO_5.29.1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4248" y="4652656"/>
            <a:ext cx="1812745" cy="1816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6072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200918" cy="1537240"/>
          </a:xfrm>
        </p:spPr>
        <p:txBody>
          <a:bodyPr>
            <a:normAutofit fontScale="90000"/>
          </a:bodyPr>
          <a:lstStyle/>
          <a:p>
            <a:r>
              <a:rPr lang="en-US" dirty="0">
                <a:effectLst>
                  <a:outerShdw blurRad="38100" dist="38100" dir="2700000" algn="tl">
                    <a:srgbClr val="000000">
                      <a:alpha val="43137"/>
                    </a:srgbClr>
                  </a:outerShdw>
                </a:effectLst>
              </a:rPr>
              <a:t>Art. 293. Fault of members of company governing bodies.</a:t>
            </a:r>
            <a:r>
              <a:rPr lang="ru-RU" dirty="0"/>
              <a:t/>
            </a:r>
            <a:br>
              <a:rPr lang="ru-RU" dirty="0"/>
            </a:br>
            <a:endParaRPr lang="ru-RU" dirty="0"/>
          </a:p>
        </p:txBody>
      </p:sp>
      <p:sp>
        <p:nvSpPr>
          <p:cNvPr id="3" name="Объект 2"/>
          <p:cNvSpPr>
            <a:spLocks noGrp="1"/>
          </p:cNvSpPr>
          <p:nvPr>
            <p:ph idx="1"/>
          </p:nvPr>
        </p:nvSpPr>
        <p:spPr>
          <a:xfrm>
            <a:off x="1043492" y="2323652"/>
            <a:ext cx="7128908" cy="3985668"/>
          </a:xfrm>
        </p:spPr>
        <p:txBody>
          <a:bodyPr>
            <a:normAutofit/>
          </a:bodyPr>
          <a:lstStyle/>
          <a:p>
            <a:pPr>
              <a:buFont typeface="Wingdings" pitchFamily="2" charset="2"/>
              <a:buChar char="v"/>
            </a:pPr>
            <a:r>
              <a:rPr lang="en-US" dirty="0"/>
              <a:t>A member of the </a:t>
            </a:r>
            <a:r>
              <a:rPr lang="en-US" dirty="0" smtClean="0"/>
              <a:t>MB , </a:t>
            </a:r>
            <a:r>
              <a:rPr lang="en-US" dirty="0"/>
              <a:t>the supervisory </a:t>
            </a:r>
            <a:r>
              <a:rPr lang="en-US" dirty="0" smtClean="0"/>
              <a:t>board (audit committee) </a:t>
            </a:r>
            <a:r>
              <a:rPr lang="en-US" dirty="0"/>
              <a:t>and a liquidator shall be liable to the company for damage caused by acts or omissions in breach of the law or the provisions of the articles of association, unless he is not at fault. </a:t>
            </a:r>
            <a:endParaRPr lang="ru-RU" dirty="0"/>
          </a:p>
          <a:p>
            <a:pPr>
              <a:buFont typeface="Wingdings" pitchFamily="2" charset="2"/>
              <a:buChar char="v"/>
            </a:pPr>
            <a:r>
              <a:rPr lang="en-US" dirty="0"/>
              <a:t>If the damage has been caused by several persons jointly, they shall be jointly and severally liable for such damage. </a:t>
            </a:r>
            <a:endParaRPr lang="ru-RU" dirty="0"/>
          </a:p>
          <a:p>
            <a:endParaRPr lang="ru-RU" dirty="0"/>
          </a:p>
        </p:txBody>
      </p:sp>
    </p:spTree>
    <p:extLst>
      <p:ext uri="{BB962C8B-B14F-4D97-AF65-F5344CB8AC3E}">
        <p14:creationId xmlns:p14="http://schemas.microsoft.com/office/powerpoint/2010/main" val="116939421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1027664"/>
            <a:ext cx="7128910" cy="1393224"/>
          </a:xfrm>
        </p:spPr>
        <p:txBody>
          <a:bodyPr>
            <a:normAutofit fontScale="90000"/>
          </a:bodyPr>
          <a:lstStyle/>
          <a:p>
            <a:r>
              <a:rPr lang="en-US" dirty="0">
                <a:effectLst>
                  <a:outerShdw blurRad="38100" dist="38100" dir="2700000" algn="tl">
                    <a:srgbClr val="000000">
                      <a:alpha val="43137"/>
                    </a:srgbClr>
                  </a:outerShdw>
                </a:effectLst>
              </a:rPr>
              <a:t>Art. 295. Action of </a:t>
            </a:r>
            <a:r>
              <a:rPr lang="en-US" dirty="0" smtClean="0">
                <a:effectLst>
                  <a:outerShdw blurRad="38100" dist="38100" dir="2700000" algn="tl">
                    <a:srgbClr val="000000">
                      <a:alpha val="43137"/>
                    </a:srgbClr>
                  </a:outerShdw>
                </a:effectLst>
              </a:rPr>
              <a:t>shareholder </a:t>
            </a:r>
            <a:r>
              <a:rPr lang="en-US" i="1" dirty="0" smtClean="0">
                <a:effectLst>
                  <a:outerShdw blurRad="38100" dist="38100" dir="2700000" algn="tl">
                    <a:srgbClr val="000000">
                      <a:alpha val="43137"/>
                    </a:srgbClr>
                  </a:outerShdw>
                </a:effectLst>
              </a:rPr>
              <a:t>(</a:t>
            </a:r>
            <a:r>
              <a:rPr lang="en-US" i="1" dirty="0" err="1" smtClean="0">
                <a:effectLst>
                  <a:outerShdw blurRad="38100" dist="38100" dir="2700000" algn="tl">
                    <a:srgbClr val="000000">
                      <a:alpha val="43137"/>
                    </a:srgbClr>
                  </a:outerShdw>
                </a:effectLst>
              </a:rPr>
              <a:t>defence</a:t>
            </a:r>
            <a:r>
              <a:rPr lang="en-US" i="1" dirty="0" smtClean="0">
                <a:effectLst>
                  <a:outerShdw blurRad="38100" dist="38100" dir="2700000" algn="tl">
                    <a:srgbClr val="000000">
                      <a:alpha val="43137"/>
                    </a:srgbClr>
                  </a:outerShdw>
                </a:effectLst>
              </a:rPr>
              <a:t> </a:t>
            </a:r>
            <a:r>
              <a:rPr lang="en-US" i="1" dirty="0">
                <a:effectLst>
                  <a:outerShdw blurRad="38100" dist="38100" dir="2700000" algn="tl">
                    <a:srgbClr val="000000">
                      <a:alpha val="43137"/>
                    </a:srgbClr>
                  </a:outerShdw>
                </a:effectLst>
              </a:rPr>
              <a:t>of </a:t>
            </a:r>
            <a:r>
              <a:rPr lang="en-US" i="1" dirty="0" smtClean="0">
                <a:effectLst>
                  <a:outerShdw blurRad="38100" dist="38100" dir="2700000" algn="tl">
                    <a:srgbClr val="000000">
                      <a:alpha val="43137"/>
                    </a:srgbClr>
                  </a:outerShdw>
                </a:effectLst>
              </a:rPr>
              <a:t>defendant). </a:t>
            </a:r>
            <a:r>
              <a:rPr lang="ru-RU" dirty="0"/>
              <a:t/>
            </a:r>
            <a:br>
              <a:rPr lang="ru-RU" dirty="0"/>
            </a:br>
            <a:endParaRPr lang="ru-RU" dirty="0"/>
          </a:p>
        </p:txBody>
      </p:sp>
      <p:sp>
        <p:nvSpPr>
          <p:cNvPr id="3" name="Объект 2"/>
          <p:cNvSpPr>
            <a:spLocks noGrp="1"/>
          </p:cNvSpPr>
          <p:nvPr>
            <p:ph idx="1"/>
          </p:nvPr>
        </p:nvSpPr>
        <p:spPr>
          <a:xfrm>
            <a:off x="611560" y="2060849"/>
            <a:ext cx="7848872" cy="2736303"/>
          </a:xfrm>
        </p:spPr>
        <p:txBody>
          <a:bodyPr/>
          <a:lstStyle/>
          <a:p>
            <a:pPr>
              <a:buFont typeface="Wingdings" pitchFamily="2" charset="2"/>
              <a:buChar char="v"/>
            </a:pPr>
            <a:r>
              <a:rPr lang="en-US" dirty="0"/>
              <a:t>If the company does not bring an action for a redress of damage caused to it </a:t>
            </a:r>
            <a:r>
              <a:rPr lang="en-US" b="1" dirty="0"/>
              <a:t>within one year</a:t>
            </a:r>
            <a:r>
              <a:rPr lang="en-US" dirty="0"/>
              <a:t> of the date on which the act causing the damage is discovered, each shareholder may file a writ in an action for a redress of damage caused to the company. </a:t>
            </a:r>
            <a:endParaRPr lang="ru-RU" dirty="0"/>
          </a:p>
          <a:p>
            <a:endParaRPr lang="ru-RU" dirty="0"/>
          </a:p>
        </p:txBody>
      </p:sp>
      <p:pic>
        <p:nvPicPr>
          <p:cNvPr id="7170" name="Picture 2" descr="D:\Wroclaw University\Civil Law\Limited liability entities\Pictures\LLC-580x25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509120"/>
            <a:ext cx="3885764" cy="1715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0056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Остин">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2758</TotalTime>
  <Words>707</Words>
  <Application>Microsoft Office PowerPoint</Application>
  <PresentationFormat>Экран (4:3)</PresentationFormat>
  <Paragraphs>58</Paragraphs>
  <Slides>13</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Остин</vt:lpstr>
      <vt:lpstr>   CIVIL LAW     Limited Liability Companies</vt:lpstr>
      <vt:lpstr>HOW LLC is run?</vt:lpstr>
      <vt:lpstr>Minimum capital </vt:lpstr>
      <vt:lpstr>Organs of a company</vt:lpstr>
      <vt:lpstr>Transfer </vt:lpstr>
      <vt:lpstr>Liability</vt:lpstr>
      <vt:lpstr>Civil Liability</vt:lpstr>
      <vt:lpstr>Art. 293. Fault of members of company governing bodies. </vt:lpstr>
      <vt:lpstr>Art. 295. Action of shareholder (defence of defendant).  </vt:lpstr>
      <vt:lpstr>Art. 270. Reasons of the dissolution</vt:lpstr>
      <vt:lpstr>The liquidation shall be opened:</vt:lpstr>
      <vt:lpstr>During the liquidation process:</vt:lpstr>
      <vt:lpstr>Now, create your own LLC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komp</dc:creator>
  <cp:lastModifiedBy>komp</cp:lastModifiedBy>
  <cp:revision>20</cp:revision>
  <dcterms:created xsi:type="dcterms:W3CDTF">2016-10-23T13:22:47Z</dcterms:created>
  <dcterms:modified xsi:type="dcterms:W3CDTF">2016-10-25T11:32:15Z</dcterms:modified>
</cp:coreProperties>
</file>