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35B9-D9EF-42AA-BDEB-E0914EAFADAB}" type="datetimeFigureOut">
              <a:rPr lang="pl-PL" smtClean="0"/>
              <a:t>2015-03-16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6649-3464-40F5-9E19-6514751F9B1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1184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35B9-D9EF-42AA-BDEB-E0914EAFADAB}" type="datetimeFigureOut">
              <a:rPr lang="pl-PL" smtClean="0"/>
              <a:t>2015-03-16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6649-3464-40F5-9E19-6514751F9B1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15259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35B9-D9EF-42AA-BDEB-E0914EAFADAB}" type="datetimeFigureOut">
              <a:rPr lang="pl-PL" smtClean="0"/>
              <a:t>2015-03-16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6649-3464-40F5-9E19-6514751F9B1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01065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35B9-D9EF-42AA-BDEB-E0914EAFADAB}" type="datetimeFigureOut">
              <a:rPr lang="pl-PL" smtClean="0"/>
              <a:t>2015-03-16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6649-3464-40F5-9E19-6514751F9B1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9730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35B9-D9EF-42AA-BDEB-E0914EAFADAB}" type="datetimeFigureOut">
              <a:rPr lang="pl-PL" smtClean="0"/>
              <a:t>2015-03-16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6649-3464-40F5-9E19-6514751F9B1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76944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35B9-D9EF-42AA-BDEB-E0914EAFADAB}" type="datetimeFigureOut">
              <a:rPr lang="pl-PL" smtClean="0"/>
              <a:t>2015-03-16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6649-3464-40F5-9E19-6514751F9B1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30626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35B9-D9EF-42AA-BDEB-E0914EAFADAB}" type="datetimeFigureOut">
              <a:rPr lang="pl-PL" smtClean="0"/>
              <a:t>2015-03-16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6649-3464-40F5-9E19-6514751F9B1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2094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35B9-D9EF-42AA-BDEB-E0914EAFADAB}" type="datetimeFigureOut">
              <a:rPr lang="pl-PL" smtClean="0"/>
              <a:t>2015-03-16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6649-3464-40F5-9E19-6514751F9B1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899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35B9-D9EF-42AA-BDEB-E0914EAFADAB}" type="datetimeFigureOut">
              <a:rPr lang="pl-PL" smtClean="0"/>
              <a:t>2015-03-16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6649-3464-40F5-9E19-6514751F9B1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8497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35B9-D9EF-42AA-BDEB-E0914EAFADAB}" type="datetimeFigureOut">
              <a:rPr lang="pl-PL" smtClean="0"/>
              <a:t>2015-03-16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6649-3464-40F5-9E19-6514751F9B1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8982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35B9-D9EF-42AA-BDEB-E0914EAFADAB}" type="datetimeFigureOut">
              <a:rPr lang="pl-PL" smtClean="0"/>
              <a:t>2015-03-16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6649-3464-40F5-9E19-6514751F9B1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937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35B9-D9EF-42AA-BDEB-E0914EAFADAB}" type="datetimeFigureOut">
              <a:rPr lang="pl-PL" smtClean="0"/>
              <a:t>2015-03-16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E6649-3464-40F5-9E19-6514751F9B1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22902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Prawo konstytucyjne</a:t>
            </a:r>
            <a:br>
              <a:rPr lang="pl-PL" dirty="0" smtClean="0"/>
            </a:br>
            <a:r>
              <a:rPr lang="pl-PL" dirty="0" smtClean="0"/>
              <a:t>III </a:t>
            </a:r>
            <a:r>
              <a:rPr lang="pl-PL" dirty="0" smtClean="0"/>
              <a:t>zajęcia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Prawo parlame</a:t>
            </a:r>
            <a:r>
              <a:rPr lang="pl-PL" dirty="0" smtClean="0"/>
              <a:t>ntarne I</a:t>
            </a:r>
            <a:endParaRPr lang="pl-PL" dirty="0"/>
          </a:p>
        </p:txBody>
      </p:sp>
      <p:sp>
        <p:nvSpPr>
          <p:cNvPr id="4" name="Podtytuł 2"/>
          <p:cNvSpPr txBox="1">
            <a:spLocks/>
          </p:cNvSpPr>
          <p:nvPr/>
        </p:nvSpPr>
        <p:spPr>
          <a:xfrm>
            <a:off x="7987049" y="5257800"/>
            <a:ext cx="3719848" cy="126062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dirty="0" smtClean="0"/>
              <a:t>Mateusz Radajewski</a:t>
            </a:r>
          </a:p>
          <a:p>
            <a:pPr algn="just"/>
            <a:r>
              <a:rPr lang="pl-PL" dirty="0" smtClean="0"/>
              <a:t>Katedra Prawa Konstytucyjnego</a:t>
            </a:r>
          </a:p>
          <a:p>
            <a:pPr algn="just"/>
            <a:r>
              <a:rPr lang="pl-PL" dirty="0" smtClean="0"/>
              <a:t>Wydział Prawa, Administracji i Ekonomii</a:t>
            </a:r>
          </a:p>
          <a:p>
            <a:pPr algn="just"/>
            <a:r>
              <a:rPr lang="pl-PL" dirty="0" smtClean="0"/>
              <a:t>Uniwersytet Wrocławski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28907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93551"/>
          </a:xfrm>
        </p:spPr>
        <p:txBody>
          <a:bodyPr/>
          <a:lstStyle/>
          <a:p>
            <a:pPr algn="ctr"/>
            <a:r>
              <a:rPr lang="pl-PL" dirty="0" smtClean="0"/>
              <a:t>Dyskontynuacja prac parlamentu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5534" y="1050876"/>
            <a:ext cx="11835461" cy="58071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Prace parlamentu niezakończone przed upływem kadencji uznaje się za zamknięte.</a:t>
            </a:r>
          </a:p>
          <a:p>
            <a:pPr marL="0" indent="0" algn="just">
              <a:buNone/>
            </a:pPr>
            <a:r>
              <a:rPr lang="pl-PL" dirty="0" smtClean="0"/>
              <a:t>Wyjątki:</a:t>
            </a:r>
          </a:p>
          <a:p>
            <a:pPr marL="514350" indent="-514350" algn="just">
              <a:buAutoNum type="arabicParenR"/>
            </a:pPr>
            <a:r>
              <a:rPr lang="pl-PL" dirty="0" smtClean="0"/>
              <a:t>art. 4 ust. 3 ustawy o wykonywaniu inicjatywy ustawodawczej </a:t>
            </a:r>
            <a:r>
              <a:rPr lang="pl-PL" dirty="0"/>
              <a:t>przez </a:t>
            </a:r>
            <a:r>
              <a:rPr lang="pl-PL" dirty="0" smtClean="0"/>
              <a:t>obywateli</a:t>
            </a:r>
          </a:p>
          <a:p>
            <a:pPr marL="0" indent="0" algn="just">
              <a:buNone/>
            </a:pPr>
            <a:r>
              <a:rPr lang="pl-PL" dirty="0" smtClean="0"/>
              <a:t>2) art. 21 ust. 1 ustawy o sejmowej komisji śledczej</a:t>
            </a:r>
          </a:p>
          <a:p>
            <a:pPr marL="0" indent="0" algn="just">
              <a:buNone/>
            </a:pPr>
            <a:r>
              <a:rPr lang="pl-PL" dirty="0" smtClean="0"/>
              <a:t>3) art. 13a ust. 1 ustawy o Trybunale Stanu*</a:t>
            </a:r>
          </a:p>
          <a:p>
            <a:pPr marL="0" indent="0" algn="just">
              <a:buNone/>
            </a:pPr>
            <a:r>
              <a:rPr lang="pl-PL" dirty="0" smtClean="0"/>
              <a:t>4) art. 148e Regulaminu Sejmu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sz="1600" dirty="0" smtClean="0"/>
              <a:t>* W tym wypadku mowa jest nie tylko o następnej, ale i kolejnych kadencjach</a:t>
            </a:r>
          </a:p>
        </p:txBody>
      </p:sp>
    </p:spTree>
    <p:extLst>
      <p:ext uri="{BB962C8B-B14F-4D97-AF65-F5344CB8AC3E}">
        <p14:creationId xmlns:p14="http://schemas.microsoft.com/office/powerpoint/2010/main" val="31249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pl-PL" dirty="0" smtClean="0"/>
              <a:t>Definicja parlamentu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518" y="1825625"/>
            <a:ext cx="10877282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pl-PL" b="1" dirty="0" smtClean="0"/>
              <a:t>Parlament</a:t>
            </a:r>
            <a:r>
              <a:rPr lang="pl-PL" dirty="0" smtClean="0"/>
              <a:t> – naczelny organ państwa złożony (przynajmniej w części) z demokratycznie wybranych przedstawicieli sprawujący władzę ustawodawczą.</a:t>
            </a:r>
            <a:endParaRPr lang="pl-PL" dirty="0"/>
          </a:p>
          <a:p>
            <a:pPr marL="457200" lvl="1" indent="0">
              <a:buNone/>
            </a:pPr>
            <a:endParaRPr lang="pl-PL" dirty="0"/>
          </a:p>
          <a:p>
            <a:pPr marL="457200" lvl="1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362339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pl-PL" dirty="0" smtClean="0"/>
              <a:t>Autonomia parlamentu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518" y="1037230"/>
            <a:ext cx="10877282" cy="5139733"/>
          </a:xfrm>
        </p:spPr>
        <p:txBody>
          <a:bodyPr>
            <a:normAutofit/>
          </a:bodyPr>
          <a:lstStyle/>
          <a:p>
            <a:pPr marL="514350" indent="-514350" algn="just">
              <a:buAutoNum type="arabicParenR"/>
            </a:pPr>
            <a:r>
              <a:rPr lang="pl-PL" b="1" dirty="0" smtClean="0"/>
              <a:t>f</a:t>
            </a:r>
            <a:r>
              <a:rPr lang="pl-PL" b="1" dirty="0" smtClean="0"/>
              <a:t>ormalna (regulaminowa):</a:t>
            </a:r>
          </a:p>
          <a:p>
            <a:pPr marL="0" indent="0" algn="just">
              <a:buNone/>
            </a:pPr>
            <a:r>
              <a:rPr lang="pl-PL" dirty="0" smtClean="0"/>
              <a:t>„</a:t>
            </a:r>
            <a:r>
              <a:rPr lang="pl-PL" dirty="0"/>
              <a:t>Organizację wewnętrzną i porządek prac Sejmu oraz tryb powoływania i działalności jego organów, jak też sposób wykonywania konstytucyjnych i ustawowych obowiązków organów państwowych wobec Sejmu określa regulamin Sejmu uchwalony przez </a:t>
            </a:r>
            <a:r>
              <a:rPr lang="pl-PL" dirty="0" smtClean="0"/>
              <a:t>Sejm” </a:t>
            </a:r>
            <a:r>
              <a:rPr lang="pl-PL" dirty="0"/>
              <a:t>(art. 112 Konstytucji RP</a:t>
            </a:r>
            <a:r>
              <a:rPr lang="pl-PL" dirty="0" smtClean="0"/>
              <a:t>)</a:t>
            </a:r>
          </a:p>
          <a:p>
            <a:pPr marL="0" indent="0" algn="just">
              <a:buNone/>
            </a:pPr>
            <a:r>
              <a:rPr lang="pl-PL" b="1" dirty="0" smtClean="0"/>
              <a:t>2) mat</a:t>
            </a:r>
            <a:r>
              <a:rPr lang="pl-PL" b="1" dirty="0" smtClean="0"/>
              <a:t>erialna:</a:t>
            </a:r>
          </a:p>
          <a:p>
            <a:pPr algn="just">
              <a:buFontTx/>
              <a:buChar char="-"/>
            </a:pPr>
            <a:r>
              <a:rPr lang="pl-PL" dirty="0"/>
              <a:t>p</a:t>
            </a:r>
            <a:r>
              <a:rPr lang="pl-PL" dirty="0" smtClean="0"/>
              <a:t>ersonalna</a:t>
            </a:r>
          </a:p>
          <a:p>
            <a:pPr algn="just">
              <a:buFontTx/>
              <a:buChar char="-"/>
            </a:pPr>
            <a:r>
              <a:rPr lang="pl-PL" dirty="0"/>
              <a:t>b</a:t>
            </a:r>
            <a:r>
              <a:rPr lang="pl-PL" dirty="0" smtClean="0"/>
              <a:t>udżetowo-finansowa</a:t>
            </a:r>
          </a:p>
          <a:p>
            <a:pPr algn="just">
              <a:buFontTx/>
              <a:buChar char="-"/>
            </a:pPr>
            <a:r>
              <a:rPr lang="pl-PL" dirty="0" smtClean="0"/>
              <a:t>terytorialna</a:t>
            </a:r>
          </a:p>
          <a:p>
            <a:pPr algn="just">
              <a:buFontTx/>
              <a:buChar char="-"/>
            </a:pPr>
            <a:r>
              <a:rPr lang="pl-PL" dirty="0" smtClean="0"/>
              <a:t>jurysdykcyjna</a:t>
            </a:r>
            <a:endParaRPr lang="pl-PL" dirty="0"/>
          </a:p>
          <a:p>
            <a:pPr marL="457200" lvl="1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446245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pl-PL" dirty="0" smtClean="0"/>
              <a:t>Dwuizbowość (bikameralizm)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67336" y="1433015"/>
            <a:ext cx="10877282" cy="513973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1) Geneza:</a:t>
            </a:r>
          </a:p>
          <a:p>
            <a:pPr algn="just">
              <a:buFontTx/>
              <a:buChar char="-"/>
            </a:pPr>
            <a:r>
              <a:rPr lang="pl-PL" dirty="0"/>
              <a:t>d</a:t>
            </a:r>
            <a:r>
              <a:rPr lang="pl-PL" dirty="0" smtClean="0"/>
              <a:t>emokratyzacja</a:t>
            </a:r>
          </a:p>
          <a:p>
            <a:pPr algn="just">
              <a:buFontTx/>
              <a:buChar char="-"/>
            </a:pPr>
            <a:r>
              <a:rPr lang="pl-PL" dirty="0" smtClean="0"/>
              <a:t>federalizm</a:t>
            </a:r>
          </a:p>
          <a:p>
            <a:pPr marL="0" indent="0" algn="just">
              <a:buNone/>
            </a:pPr>
            <a:r>
              <a:rPr lang="pl-PL" b="1" dirty="0" smtClean="0"/>
              <a:t>2) Podział kompetencji:</a:t>
            </a:r>
          </a:p>
          <a:p>
            <a:pPr marL="0" indent="0" algn="just">
              <a:buNone/>
            </a:pPr>
            <a:r>
              <a:rPr lang="pl-PL" dirty="0" smtClean="0"/>
              <a:t>- bikameralizm symetryczny (np. Francja)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- bikameralizm niesymetryczny (np. Polska)</a:t>
            </a:r>
            <a:endParaRPr lang="pl-PL" dirty="0"/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/>
          </a:p>
          <a:p>
            <a:pPr marL="457200" lvl="1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630574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pl-PL" dirty="0" smtClean="0"/>
              <a:t>Zgromadzenie Narodowe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3688" y="1201003"/>
            <a:ext cx="11669990" cy="54591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„W </a:t>
            </a:r>
            <a:r>
              <a:rPr lang="pl-PL" dirty="0"/>
              <a:t>przypadkach określonych w Konstytucji Sejm i Senat, obradując wspólnie pod przewodnictwem Marszałka Sejmu lub w jego zastępstwie Marszałka Senatu, działają jako Zgromadzenie </a:t>
            </a:r>
            <a:r>
              <a:rPr lang="pl-PL" dirty="0" smtClean="0"/>
              <a:t>Narodowe” (art. 114 ust. 1 Konstytucji RP)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„W przypadkach określonych w Konstytucji”:</a:t>
            </a:r>
          </a:p>
          <a:p>
            <a:pPr marL="514350" indent="-514350" algn="just">
              <a:buAutoNum type="alphaLcParenR"/>
            </a:pPr>
            <a:r>
              <a:rPr lang="pl-PL" dirty="0" smtClean="0"/>
              <a:t>art. 130</a:t>
            </a:r>
          </a:p>
          <a:p>
            <a:pPr marL="514350" indent="-514350" algn="just">
              <a:buAutoNum type="alphaLcParenR"/>
            </a:pPr>
            <a:r>
              <a:rPr lang="pl-PL" dirty="0"/>
              <a:t>a</a:t>
            </a:r>
            <a:r>
              <a:rPr lang="pl-PL" dirty="0" smtClean="0"/>
              <a:t>rt. 131 ust. 2</a:t>
            </a:r>
          </a:p>
          <a:p>
            <a:pPr marL="514350" indent="-514350" algn="just">
              <a:buAutoNum type="alphaLcParenR"/>
            </a:pPr>
            <a:r>
              <a:rPr lang="pl-PL" dirty="0"/>
              <a:t>a</a:t>
            </a:r>
            <a:r>
              <a:rPr lang="pl-PL" dirty="0" smtClean="0"/>
              <a:t>rt. 145 ust. 2</a:t>
            </a:r>
          </a:p>
          <a:p>
            <a:pPr marL="514350" indent="-514350" algn="just">
              <a:buAutoNum type="alphaLcParenR"/>
            </a:pPr>
            <a:r>
              <a:rPr lang="pl-PL" dirty="0" smtClean="0"/>
              <a:t>art. 140</a:t>
            </a:r>
          </a:p>
          <a:p>
            <a:pPr marL="514350" indent="-514350" algn="just">
              <a:buAutoNum type="alphaLcParenR"/>
            </a:pPr>
            <a:r>
              <a:rPr lang="pl-PL" dirty="0" smtClean="0"/>
              <a:t>art. 114 ust. 2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/>
          </a:p>
          <a:p>
            <a:pPr marL="457200" lvl="1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4174616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pl-PL" dirty="0" smtClean="0"/>
              <a:t>Kadencja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3688" y="1201003"/>
            <a:ext cx="11669990" cy="54591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Dwa możliwe sposoby określania kadencji:</a:t>
            </a:r>
          </a:p>
          <a:p>
            <a:pPr marL="514350" indent="-514350" algn="just">
              <a:buAutoNum type="arabicParenR"/>
            </a:pPr>
            <a:r>
              <a:rPr lang="pl-PL" dirty="0" smtClean="0"/>
              <a:t>X lat od dnia wyborów</a:t>
            </a:r>
          </a:p>
          <a:p>
            <a:pPr marL="514350" indent="-514350" algn="just">
              <a:buAutoNum type="arabicParenR"/>
            </a:pPr>
            <a:r>
              <a:rPr lang="pl-PL" dirty="0" smtClean="0"/>
              <a:t>od pierwszego dnia zebrania się parlamentu do dnia poprzedzającego zebranie się parlamentu następnej kadencji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sz="1900" b="1" dirty="0"/>
              <a:t>A</a:t>
            </a:r>
            <a:r>
              <a:rPr lang="pl-PL" sz="1900" b="1" dirty="0" smtClean="0"/>
              <a:t>rt. 98 Konstytucji RP</a:t>
            </a:r>
          </a:p>
          <a:p>
            <a:pPr marL="0" indent="0" algn="just">
              <a:buNone/>
            </a:pPr>
            <a:r>
              <a:rPr lang="pl-PL" sz="1900" dirty="0" smtClean="0"/>
              <a:t>1. Sejm </a:t>
            </a:r>
            <a:r>
              <a:rPr lang="pl-PL" sz="1900" dirty="0"/>
              <a:t>i Senat są wybierane na czteroletnie kadencje. Kadencje Sejmu i Senatu rozpoczynają się z dniem zebrania się Sejmu na pierwsze posiedzenie i trwają do dnia poprzedzającego dzień zebrania się Sejmu następnej kadencji</a:t>
            </a:r>
            <a:r>
              <a:rPr lang="pl-PL" sz="1900" dirty="0" smtClean="0"/>
              <a:t>.</a:t>
            </a:r>
          </a:p>
          <a:p>
            <a:pPr marL="0" indent="0" algn="just">
              <a:buNone/>
            </a:pPr>
            <a:r>
              <a:rPr lang="pl-PL" sz="1900" dirty="0" smtClean="0"/>
              <a:t>2. </a:t>
            </a:r>
            <a:r>
              <a:rPr lang="pl-PL" sz="1900" dirty="0"/>
              <a:t>Wybory do Sejmu i Senatu zarządza Prezydent Rzeczypospolitej </a:t>
            </a:r>
            <a:r>
              <a:rPr lang="pl-PL" sz="1900" dirty="0" smtClean="0"/>
              <a:t>(…), </a:t>
            </a:r>
            <a:r>
              <a:rPr lang="pl-PL" sz="1900" dirty="0"/>
              <a:t>wyznaczając wybory na dzień </a:t>
            </a:r>
            <a:r>
              <a:rPr lang="pl-PL" sz="1900" dirty="0" smtClean="0"/>
              <a:t>(…) </a:t>
            </a:r>
            <a:r>
              <a:rPr lang="pl-PL" sz="1900" dirty="0"/>
              <a:t>przypadający w ciągu 30 dni przed upływem 4 lat od rozpoczęcia kadencji Sejmu i Senatu</a:t>
            </a:r>
            <a:r>
              <a:rPr lang="pl-PL" sz="1900" dirty="0" smtClean="0"/>
              <a:t>.</a:t>
            </a:r>
          </a:p>
          <a:p>
            <a:pPr marL="0" indent="0" algn="ctr">
              <a:buNone/>
            </a:pPr>
            <a:r>
              <a:rPr lang="pl-PL" sz="1900" b="1" dirty="0" smtClean="0"/>
              <a:t>Art. 109 ust. 2 Konstytucji RP</a:t>
            </a:r>
          </a:p>
          <a:p>
            <a:pPr marL="0" indent="0" algn="just">
              <a:buNone/>
            </a:pPr>
            <a:r>
              <a:rPr lang="pl-PL" sz="1900" dirty="0"/>
              <a:t>Pierwsze posiedzenia Sejmu i Senatu Prezydent Rzeczypospolitej zwołuje na dzień przypadający w ciągu 30 dni od dnia </a:t>
            </a:r>
            <a:r>
              <a:rPr lang="pl-PL" sz="1900" dirty="0" smtClean="0"/>
              <a:t>wyborów (…)</a:t>
            </a:r>
            <a:endParaRPr lang="pl-PL" sz="1900" dirty="0" smtClean="0"/>
          </a:p>
          <a:p>
            <a:pPr marL="0" indent="0" algn="just">
              <a:buNone/>
            </a:pPr>
            <a:endParaRPr lang="pl-PL" dirty="0"/>
          </a:p>
          <a:p>
            <a:pPr marL="457200" lvl="1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714155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pl-PL" dirty="0" smtClean="0"/>
              <a:t>Przedłużenie kadencji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3688" y="1201003"/>
            <a:ext cx="11669990" cy="54591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b="1" dirty="0"/>
              <a:t>A</a:t>
            </a:r>
            <a:r>
              <a:rPr lang="pl-PL" b="1" dirty="0" smtClean="0"/>
              <a:t>rt. 228 ust. 7 zd. 1 Konstytucji RP</a:t>
            </a:r>
          </a:p>
          <a:p>
            <a:pPr marL="0" indent="0" algn="just">
              <a:buNone/>
            </a:pPr>
            <a:r>
              <a:rPr lang="pl-PL" dirty="0"/>
              <a:t>W czasie stanu nadzwyczajnego oraz w ciągu 90 dni po jego zakończeniu nie może być skrócona kadencja Sejmu, przeprowadzone referendum ogólnokrajowe, nie mogą być przeprowadzane wybory do Sejmu, Senatu, organów samorządu terytorialnego oraz wybory Prezydenta Rzeczypospolitej, a kadencje tych organów ulegają </a:t>
            </a:r>
            <a:r>
              <a:rPr lang="pl-PL" b="1" u="sng" dirty="0"/>
              <a:t>odpowiedniemu przedłużeniu</a:t>
            </a:r>
            <a:r>
              <a:rPr lang="pl-PL" dirty="0"/>
              <a:t>.</a:t>
            </a:r>
            <a:endParaRPr lang="pl-PL" dirty="0"/>
          </a:p>
          <a:p>
            <a:pPr marL="457200" lvl="1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096286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77922"/>
          </a:xfrm>
        </p:spPr>
        <p:txBody>
          <a:bodyPr/>
          <a:lstStyle/>
          <a:p>
            <a:pPr algn="ctr"/>
            <a:r>
              <a:rPr lang="pl-PL" dirty="0" smtClean="0"/>
              <a:t>Skracanie kadencji</a:t>
            </a:r>
            <a:endParaRPr lang="pl-PL" dirty="0"/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95534" y="777922"/>
            <a:ext cx="11258266" cy="6080077"/>
          </a:xfrm>
        </p:spPr>
        <p:txBody>
          <a:bodyPr>
            <a:normAutofit lnSpcReduction="10000"/>
          </a:bodyPr>
          <a:lstStyle/>
          <a:p>
            <a:pPr marL="514350" indent="-514350" algn="just">
              <a:buAutoNum type="arabicParenR"/>
            </a:pPr>
            <a:r>
              <a:rPr lang="pl-PL" b="1" dirty="0" smtClean="0"/>
              <a:t>samorozwiązanie Sejmu </a:t>
            </a:r>
            <a:r>
              <a:rPr lang="pl-PL" dirty="0" smtClean="0"/>
              <a:t>(art. 98 ust. 3 Konstytucji RP):</a:t>
            </a:r>
            <a:endParaRPr lang="pl-PL" dirty="0" smtClean="0"/>
          </a:p>
          <a:p>
            <a:pPr marL="0" indent="0" algn="just">
              <a:buNone/>
            </a:pPr>
            <a:r>
              <a:rPr lang="pl-PL" i="1" dirty="0" smtClean="0"/>
              <a:t>„Sejm </a:t>
            </a:r>
            <a:r>
              <a:rPr lang="pl-PL" i="1" dirty="0"/>
              <a:t>może skrócić swoją kadencję uchwałą podjętą większością co najmniej 2/3 głosów ustawowej liczby posłów. Skrócenie kadencji Sejmu oznacza jednoczesne skrócenie kadencji </a:t>
            </a:r>
            <a:r>
              <a:rPr lang="pl-PL" i="1" dirty="0" smtClean="0"/>
              <a:t>Senatu.”</a:t>
            </a:r>
          </a:p>
          <a:p>
            <a:pPr marL="0" indent="0" algn="just">
              <a:buNone/>
            </a:pPr>
            <a:r>
              <a:rPr lang="pl-PL" b="1" dirty="0" smtClean="0"/>
              <a:t>2) rozwiązanie Sejmu i Senatu przez Prezydenta RP:</a:t>
            </a:r>
            <a:endParaRPr lang="pl-PL" b="1" dirty="0"/>
          </a:p>
          <a:p>
            <a:pPr marL="0" indent="0" algn="just">
              <a:buNone/>
            </a:pPr>
            <a:r>
              <a:rPr lang="pl-PL" b="1" dirty="0" smtClean="0"/>
              <a:t>a) </a:t>
            </a:r>
            <a:r>
              <a:rPr lang="pl-PL" b="1" dirty="0" smtClean="0"/>
              <a:t>obligatoryjne</a:t>
            </a:r>
            <a:r>
              <a:rPr lang="pl-PL" dirty="0" smtClean="0"/>
              <a:t> (art. 155 ust. 2 Konstytucji RP):</a:t>
            </a:r>
          </a:p>
          <a:p>
            <a:pPr marL="0" indent="0" algn="just">
              <a:buNone/>
            </a:pPr>
            <a:r>
              <a:rPr lang="pl-PL" i="1" dirty="0" smtClean="0"/>
              <a:t>„W razie nieudzielenia Radzie Ministrów wotum zaufania w trybie określonym w ust. 1, Prezydent Rzeczypospolitej skraca kadencję Sejmu i zarządza wybory.”*</a:t>
            </a:r>
          </a:p>
          <a:p>
            <a:pPr marL="0" indent="0" algn="just">
              <a:buNone/>
            </a:pPr>
            <a:r>
              <a:rPr lang="pl-PL" b="1" dirty="0" smtClean="0"/>
              <a:t>b) fakultatywne </a:t>
            </a:r>
            <a:r>
              <a:rPr lang="pl-PL" dirty="0" smtClean="0"/>
              <a:t>(art. 225 Konstytucji RP):</a:t>
            </a:r>
          </a:p>
          <a:p>
            <a:pPr marL="0" indent="0" algn="just">
              <a:buNone/>
            </a:pPr>
            <a:r>
              <a:rPr lang="pl-PL" i="1" dirty="0"/>
              <a:t>„Jeżeli w ciągu 4 miesięcy od dnia przedłożenia Sejmowi projektu ustawy budżetowej nie zostanie ona przedstawiona Prezydentowi Rzeczypospolitej do podpisu, Prezydent Rzeczypospolitej może w ciągu 14 dni zarządzić skrócenie kadencji </a:t>
            </a:r>
            <a:r>
              <a:rPr lang="pl-PL" i="1" dirty="0" smtClean="0"/>
              <a:t>Sejmu.”</a:t>
            </a:r>
          </a:p>
          <a:p>
            <a:pPr marL="0" indent="0" algn="just">
              <a:buNone/>
            </a:pPr>
            <a:r>
              <a:rPr lang="pl-PL" sz="1600" dirty="0" smtClean="0"/>
              <a:t>* Jak to pogodzić z treścią art. 131 ust. 4 Konstytucji RP?</a:t>
            </a:r>
            <a:endParaRPr lang="pl-PL" sz="1600" dirty="0" smtClean="0"/>
          </a:p>
        </p:txBody>
      </p:sp>
    </p:spTree>
    <p:extLst>
      <p:ext uri="{BB962C8B-B14F-4D97-AF65-F5344CB8AC3E}">
        <p14:creationId xmlns:p14="http://schemas.microsoft.com/office/powerpoint/2010/main" val="323381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77922"/>
          </a:xfrm>
        </p:spPr>
        <p:txBody>
          <a:bodyPr/>
          <a:lstStyle/>
          <a:p>
            <a:pPr algn="ctr"/>
            <a:r>
              <a:rPr lang="pl-PL" dirty="0" smtClean="0"/>
              <a:t>Skutki skrócenia kadencji</a:t>
            </a:r>
            <a:endParaRPr lang="pl-PL" dirty="0"/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95534" y="777923"/>
            <a:ext cx="11258266" cy="592312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b="1" dirty="0" smtClean="0"/>
              <a:t>Art. 98 ust. 5 Konstytucji RP</a:t>
            </a:r>
          </a:p>
          <a:p>
            <a:pPr marL="0" indent="0" algn="just">
              <a:buNone/>
            </a:pPr>
            <a:r>
              <a:rPr lang="pl-PL" dirty="0"/>
              <a:t>Prezydent Rzeczypospolitej, zarządzając skrócenie kadencji Sejmu, zarządza jednocześnie wybory do Sejmu i Senatu i wyznacza ich datę na dzień przypadający nie później niż w ciągu 45 dni od dnia zarządzenia skrócenia kadencji Sejmu. Prezydent Rzeczypospolitej zwołuje pierwsze posiedzenie nowo wybranego Sejmu nie później niż na </a:t>
            </a:r>
            <a:r>
              <a:rPr lang="pl-PL" b="1" u="sng" dirty="0" smtClean="0"/>
              <a:t>15. dzień</a:t>
            </a:r>
            <a:r>
              <a:rPr lang="pl-PL" dirty="0" smtClean="0"/>
              <a:t>* po </a:t>
            </a:r>
            <a:r>
              <a:rPr lang="pl-PL" dirty="0"/>
              <a:t>dniu przeprowadzenia wyborów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sz="1600" dirty="0" smtClean="0"/>
          </a:p>
          <a:p>
            <a:pPr marL="0" indent="0" algn="just">
              <a:buNone/>
            </a:pPr>
            <a:endParaRPr lang="pl-PL" sz="1600" dirty="0"/>
          </a:p>
          <a:p>
            <a:pPr marL="0" indent="0" algn="just">
              <a:buNone/>
            </a:pPr>
            <a:endParaRPr lang="pl-PL" sz="1600" dirty="0" smtClean="0"/>
          </a:p>
          <a:p>
            <a:pPr marL="0" indent="0" algn="just">
              <a:buNone/>
            </a:pPr>
            <a:r>
              <a:rPr lang="pl-PL" sz="1600" dirty="0" smtClean="0"/>
              <a:t>* W normalnych wypadkach, zgodnie z art. 109 ust. 2 Konstytucji RP, termin te wynosi 30 dni</a:t>
            </a:r>
          </a:p>
        </p:txBody>
      </p:sp>
    </p:spTree>
    <p:extLst>
      <p:ext uri="{BB962C8B-B14F-4D97-AF65-F5344CB8AC3E}">
        <p14:creationId xmlns:p14="http://schemas.microsoft.com/office/powerpoint/2010/main" val="99375569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698</Words>
  <Application>Microsoft Office PowerPoint</Application>
  <PresentationFormat>Panoramiczny</PresentationFormat>
  <Paragraphs>79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Motyw pakietu Office</vt:lpstr>
      <vt:lpstr>Prawo konstytucyjne III zajęcia</vt:lpstr>
      <vt:lpstr>Definicja parlamentu</vt:lpstr>
      <vt:lpstr>Autonomia parlamentu</vt:lpstr>
      <vt:lpstr>Dwuizbowość (bikameralizm)</vt:lpstr>
      <vt:lpstr>Zgromadzenie Narodowe</vt:lpstr>
      <vt:lpstr>Kadencja</vt:lpstr>
      <vt:lpstr>Przedłużenie kadencji</vt:lpstr>
      <vt:lpstr>Skracanie kadencji</vt:lpstr>
      <vt:lpstr>Skutki skrócenia kadencji</vt:lpstr>
      <vt:lpstr>Dyskontynuacja prac parlamentu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konstytucyjne I zajęcia</dc:title>
  <dc:creator>Mateusz</dc:creator>
  <cp:lastModifiedBy>Mateusz</cp:lastModifiedBy>
  <cp:revision>94</cp:revision>
  <dcterms:created xsi:type="dcterms:W3CDTF">2015-03-02T14:41:58Z</dcterms:created>
  <dcterms:modified xsi:type="dcterms:W3CDTF">2015-03-16T21:25:56Z</dcterms:modified>
</cp:coreProperties>
</file>