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118.xml" ContentType="application/vnd.openxmlformats-officedocument.presentationml.slide+xml"/>
  <Override PartName="/ppt/diagrams/layout1.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0"/>
  </p:notesMasterIdLst>
  <p:handoutMasterIdLst>
    <p:handoutMasterId r:id="rId121"/>
  </p:handoutMasterIdLst>
  <p:sldIdLst>
    <p:sldId id="256" r:id="rId2"/>
    <p:sldId id="257" r:id="rId3"/>
    <p:sldId id="258" r:id="rId4"/>
    <p:sldId id="259" r:id="rId5"/>
    <p:sldId id="260" r:id="rId6"/>
    <p:sldId id="261" r:id="rId7"/>
    <p:sldId id="262" r:id="rId8"/>
    <p:sldId id="263" r:id="rId9"/>
    <p:sldId id="264" r:id="rId10"/>
    <p:sldId id="265" r:id="rId11"/>
    <p:sldId id="267" r:id="rId12"/>
    <p:sldId id="269" r:id="rId13"/>
    <p:sldId id="270" r:id="rId14"/>
    <p:sldId id="271" r:id="rId15"/>
    <p:sldId id="272" r:id="rId16"/>
    <p:sldId id="274" r:id="rId17"/>
    <p:sldId id="276" r:id="rId18"/>
    <p:sldId id="273" r:id="rId19"/>
    <p:sldId id="277" r:id="rId20"/>
    <p:sldId id="317" r:id="rId21"/>
    <p:sldId id="278" r:id="rId22"/>
    <p:sldId id="292" r:id="rId23"/>
    <p:sldId id="293" r:id="rId24"/>
    <p:sldId id="294" r:id="rId25"/>
    <p:sldId id="295"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6" r:id="rId39"/>
    <p:sldId id="337" r:id="rId40"/>
    <p:sldId id="298" r:id="rId41"/>
    <p:sldId id="299" r:id="rId42"/>
    <p:sldId id="297" r:id="rId43"/>
    <p:sldId id="300" r:id="rId44"/>
    <p:sldId id="301" r:id="rId45"/>
    <p:sldId id="302" r:id="rId46"/>
    <p:sldId id="303" r:id="rId47"/>
    <p:sldId id="304" r:id="rId48"/>
    <p:sldId id="305" r:id="rId49"/>
    <p:sldId id="306" r:id="rId50"/>
    <p:sldId id="307" r:id="rId51"/>
    <p:sldId id="308" r:id="rId52"/>
    <p:sldId id="346" r:id="rId53"/>
    <p:sldId id="309" r:id="rId54"/>
    <p:sldId id="310" r:id="rId55"/>
    <p:sldId id="311" r:id="rId56"/>
    <p:sldId id="312" r:id="rId57"/>
    <p:sldId id="313" r:id="rId58"/>
    <p:sldId id="321" r:id="rId59"/>
    <p:sldId id="314" r:id="rId60"/>
    <p:sldId id="315" r:id="rId61"/>
    <p:sldId id="318" r:id="rId62"/>
    <p:sldId id="320" r:id="rId63"/>
    <p:sldId id="316" r:id="rId64"/>
    <p:sldId id="322" r:id="rId65"/>
    <p:sldId id="323" r:id="rId66"/>
    <p:sldId id="324" r:id="rId67"/>
    <p:sldId id="325" r:id="rId68"/>
    <p:sldId id="330" r:id="rId69"/>
    <p:sldId id="331" r:id="rId70"/>
    <p:sldId id="332" r:id="rId71"/>
    <p:sldId id="333" r:id="rId72"/>
    <p:sldId id="334" r:id="rId73"/>
    <p:sldId id="335" r:id="rId74"/>
    <p:sldId id="339" r:id="rId75"/>
    <p:sldId id="348" r:id="rId76"/>
    <p:sldId id="342" r:id="rId77"/>
    <p:sldId id="343" r:id="rId78"/>
    <p:sldId id="345" r:id="rId79"/>
    <p:sldId id="347" r:id="rId80"/>
    <p:sldId id="349" r:id="rId81"/>
    <p:sldId id="350" r:id="rId82"/>
    <p:sldId id="326" r:id="rId83"/>
    <p:sldId id="351" r:id="rId84"/>
    <p:sldId id="352" r:id="rId85"/>
    <p:sldId id="327" r:id="rId86"/>
    <p:sldId id="328" r:id="rId87"/>
    <p:sldId id="340" r:id="rId88"/>
    <p:sldId id="344" r:id="rId89"/>
    <p:sldId id="353" r:id="rId90"/>
    <p:sldId id="341" r:id="rId91"/>
    <p:sldId id="354" r:id="rId92"/>
    <p:sldId id="355" r:id="rId93"/>
    <p:sldId id="356" r:id="rId94"/>
    <p:sldId id="357" r:id="rId95"/>
    <p:sldId id="358" r:id="rId96"/>
    <p:sldId id="359" r:id="rId97"/>
    <p:sldId id="360" r:id="rId98"/>
    <p:sldId id="361" r:id="rId99"/>
    <p:sldId id="362" r:id="rId100"/>
    <p:sldId id="363" r:id="rId101"/>
    <p:sldId id="364" r:id="rId102"/>
    <p:sldId id="365" r:id="rId103"/>
    <p:sldId id="366" r:id="rId104"/>
    <p:sldId id="367" r:id="rId105"/>
    <p:sldId id="368" r:id="rId106"/>
    <p:sldId id="369" r:id="rId107"/>
    <p:sldId id="370" r:id="rId108"/>
    <p:sldId id="371" r:id="rId109"/>
    <p:sldId id="372" r:id="rId110"/>
    <p:sldId id="373" r:id="rId111"/>
    <p:sldId id="374" r:id="rId112"/>
    <p:sldId id="375" r:id="rId113"/>
    <p:sldId id="376" r:id="rId114"/>
    <p:sldId id="377" r:id="rId115"/>
    <p:sldId id="378" r:id="rId116"/>
    <p:sldId id="379" r:id="rId117"/>
    <p:sldId id="380" r:id="rId118"/>
    <p:sldId id="381" r:id="rId1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07" d="100"/>
          <a:sy n="107" d="100"/>
        </p:scale>
        <p:origin x="-96" y="-12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notesMaster" Target="notesMasters/notesMaster1.xml"/><Relationship Id="rId125"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1D33B9-23BF-488A-ABEA-4AF79E2351CB}"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pl-PL"/>
        </a:p>
      </dgm:t>
    </dgm:pt>
    <dgm:pt modelId="{F73BAC4B-7274-40FF-A947-C41309516C9F}">
      <dgm:prSet phldrT="[Tekst]"/>
      <dgm:spPr/>
      <dgm:t>
        <a:bodyPr/>
        <a:lstStyle/>
        <a:p>
          <a:r>
            <a:rPr lang="pl-PL" dirty="0" smtClean="0"/>
            <a:t>Środki zaskarżenia</a:t>
          </a:r>
          <a:endParaRPr lang="pl-PL" dirty="0"/>
        </a:p>
      </dgm:t>
    </dgm:pt>
    <dgm:pt modelId="{4798A96B-9B98-4881-B0F3-8F9A5FF3FB36}" type="parTrans" cxnId="{AF2189F7-379A-462C-B190-11A328AC8467}">
      <dgm:prSet/>
      <dgm:spPr/>
      <dgm:t>
        <a:bodyPr/>
        <a:lstStyle/>
        <a:p>
          <a:endParaRPr lang="pl-PL"/>
        </a:p>
      </dgm:t>
    </dgm:pt>
    <dgm:pt modelId="{40FB1D35-0DA5-4065-8BAA-4F37AF3BB3CE}" type="sibTrans" cxnId="{AF2189F7-379A-462C-B190-11A328AC8467}">
      <dgm:prSet/>
      <dgm:spPr/>
      <dgm:t>
        <a:bodyPr/>
        <a:lstStyle/>
        <a:p>
          <a:endParaRPr lang="pl-PL"/>
        </a:p>
      </dgm:t>
    </dgm:pt>
    <dgm:pt modelId="{EF0D44CF-7897-441E-B91C-D3F729831B47}">
      <dgm:prSet phldrT="[Tekst]"/>
      <dgm:spPr/>
      <dgm:t>
        <a:bodyPr/>
        <a:lstStyle/>
        <a:p>
          <a:r>
            <a:rPr lang="pl-PL" dirty="0" smtClean="0"/>
            <a:t>Środki nadzoru</a:t>
          </a:r>
          <a:endParaRPr lang="pl-PL" dirty="0"/>
        </a:p>
      </dgm:t>
    </dgm:pt>
    <dgm:pt modelId="{07BF9BF9-6C87-4F5C-A222-C87218EF1586}" type="parTrans" cxnId="{72B00EDB-3676-400F-946B-46827959960E}">
      <dgm:prSet/>
      <dgm:spPr/>
      <dgm:t>
        <a:bodyPr/>
        <a:lstStyle/>
        <a:p>
          <a:endParaRPr lang="pl-PL"/>
        </a:p>
      </dgm:t>
    </dgm:pt>
    <dgm:pt modelId="{8EC7F8A3-AB7F-47EE-A278-35A09BA970D9}" type="sibTrans" cxnId="{72B00EDB-3676-400F-946B-46827959960E}">
      <dgm:prSet/>
      <dgm:spPr/>
      <dgm:t>
        <a:bodyPr/>
        <a:lstStyle/>
        <a:p>
          <a:endParaRPr lang="pl-PL"/>
        </a:p>
      </dgm:t>
    </dgm:pt>
    <dgm:pt modelId="{56CC0F75-5EE3-49F5-A4D0-E4C48D886347}">
      <dgm:prSet phldrT="[Tekst]"/>
      <dgm:spPr/>
      <dgm:t>
        <a:bodyPr/>
        <a:lstStyle/>
        <a:p>
          <a:r>
            <a:rPr lang="pl-PL" dirty="0" smtClean="0"/>
            <a:t>Odwołalność decyzji</a:t>
          </a:r>
          <a:endParaRPr lang="pl-PL" dirty="0"/>
        </a:p>
      </dgm:t>
    </dgm:pt>
    <dgm:pt modelId="{7B8ABC6B-BB0A-4514-B93D-02B2CBD2FB3A}" type="parTrans" cxnId="{F1403706-0E73-4F48-95B3-334BADF5A1EF}">
      <dgm:prSet/>
      <dgm:spPr/>
      <dgm:t>
        <a:bodyPr/>
        <a:lstStyle/>
        <a:p>
          <a:endParaRPr lang="pl-PL"/>
        </a:p>
      </dgm:t>
    </dgm:pt>
    <dgm:pt modelId="{7A1FCCB6-E7C0-433A-8A11-C6C92BE06C0C}" type="sibTrans" cxnId="{F1403706-0E73-4F48-95B3-334BADF5A1EF}">
      <dgm:prSet/>
      <dgm:spPr/>
      <dgm:t>
        <a:bodyPr/>
        <a:lstStyle/>
        <a:p>
          <a:endParaRPr lang="pl-PL"/>
        </a:p>
      </dgm:t>
    </dgm:pt>
    <dgm:pt modelId="{09BBA46E-C521-400D-95DD-B01FA769CA79}" type="pres">
      <dgm:prSet presAssocID="{371D33B9-23BF-488A-ABEA-4AF79E2351CB}" presName="diagram" presStyleCnt="0">
        <dgm:presLayoutVars>
          <dgm:dir/>
          <dgm:resizeHandles val="exact"/>
        </dgm:presLayoutVars>
      </dgm:prSet>
      <dgm:spPr/>
      <dgm:t>
        <a:bodyPr/>
        <a:lstStyle/>
        <a:p>
          <a:endParaRPr lang="pl-PL"/>
        </a:p>
      </dgm:t>
    </dgm:pt>
    <dgm:pt modelId="{7DE1DC3F-272D-43D1-AD4A-3F5AC82897CB}" type="pres">
      <dgm:prSet presAssocID="{F73BAC4B-7274-40FF-A947-C41309516C9F}" presName="node" presStyleLbl="node1" presStyleIdx="0" presStyleCnt="3">
        <dgm:presLayoutVars>
          <dgm:bulletEnabled val="1"/>
        </dgm:presLayoutVars>
      </dgm:prSet>
      <dgm:spPr/>
      <dgm:t>
        <a:bodyPr/>
        <a:lstStyle/>
        <a:p>
          <a:endParaRPr lang="pl-PL"/>
        </a:p>
      </dgm:t>
    </dgm:pt>
    <dgm:pt modelId="{B16AE1E5-B90E-4B6E-A369-C0765B66A425}" type="pres">
      <dgm:prSet presAssocID="{40FB1D35-0DA5-4065-8BAA-4F37AF3BB3CE}" presName="sibTrans" presStyleCnt="0"/>
      <dgm:spPr/>
    </dgm:pt>
    <dgm:pt modelId="{26FED7A5-CCD5-4F1E-9ECF-051F6FA5CEE7}" type="pres">
      <dgm:prSet presAssocID="{EF0D44CF-7897-441E-B91C-D3F729831B47}" presName="node" presStyleLbl="node1" presStyleIdx="1" presStyleCnt="3">
        <dgm:presLayoutVars>
          <dgm:bulletEnabled val="1"/>
        </dgm:presLayoutVars>
      </dgm:prSet>
      <dgm:spPr/>
      <dgm:t>
        <a:bodyPr/>
        <a:lstStyle/>
        <a:p>
          <a:endParaRPr lang="pl-PL"/>
        </a:p>
      </dgm:t>
    </dgm:pt>
    <dgm:pt modelId="{92172C91-EF40-41A0-9640-BA22E6BB4038}" type="pres">
      <dgm:prSet presAssocID="{8EC7F8A3-AB7F-47EE-A278-35A09BA970D9}" presName="sibTrans" presStyleCnt="0"/>
      <dgm:spPr/>
    </dgm:pt>
    <dgm:pt modelId="{D13059D8-DA6F-4579-AD72-5BB0844E55B5}" type="pres">
      <dgm:prSet presAssocID="{56CC0F75-5EE3-49F5-A4D0-E4C48D886347}" presName="node" presStyleLbl="node1" presStyleIdx="2" presStyleCnt="3">
        <dgm:presLayoutVars>
          <dgm:bulletEnabled val="1"/>
        </dgm:presLayoutVars>
      </dgm:prSet>
      <dgm:spPr/>
      <dgm:t>
        <a:bodyPr/>
        <a:lstStyle/>
        <a:p>
          <a:endParaRPr lang="pl-PL"/>
        </a:p>
      </dgm:t>
    </dgm:pt>
  </dgm:ptLst>
  <dgm:cxnLst>
    <dgm:cxn modelId="{20D7A94C-83B0-40BD-95A9-835747480587}" type="presOf" srcId="{371D33B9-23BF-488A-ABEA-4AF79E2351CB}" destId="{09BBA46E-C521-400D-95DD-B01FA769CA79}" srcOrd="0" destOrd="0" presId="urn:microsoft.com/office/officeart/2005/8/layout/default#1"/>
    <dgm:cxn modelId="{72B00EDB-3676-400F-946B-46827959960E}" srcId="{371D33B9-23BF-488A-ABEA-4AF79E2351CB}" destId="{EF0D44CF-7897-441E-B91C-D3F729831B47}" srcOrd="1" destOrd="0" parTransId="{07BF9BF9-6C87-4F5C-A222-C87218EF1586}" sibTransId="{8EC7F8A3-AB7F-47EE-A278-35A09BA970D9}"/>
    <dgm:cxn modelId="{18610B85-F1E0-4DFD-8513-CDDA9FB7D850}" type="presOf" srcId="{EF0D44CF-7897-441E-B91C-D3F729831B47}" destId="{26FED7A5-CCD5-4F1E-9ECF-051F6FA5CEE7}" srcOrd="0" destOrd="0" presId="urn:microsoft.com/office/officeart/2005/8/layout/default#1"/>
    <dgm:cxn modelId="{B0289BE3-A9CB-4ACA-A19F-8437B2FC8895}" type="presOf" srcId="{56CC0F75-5EE3-49F5-A4D0-E4C48D886347}" destId="{D13059D8-DA6F-4579-AD72-5BB0844E55B5}" srcOrd="0" destOrd="0" presId="urn:microsoft.com/office/officeart/2005/8/layout/default#1"/>
    <dgm:cxn modelId="{F1403706-0E73-4F48-95B3-334BADF5A1EF}" srcId="{371D33B9-23BF-488A-ABEA-4AF79E2351CB}" destId="{56CC0F75-5EE3-49F5-A4D0-E4C48D886347}" srcOrd="2" destOrd="0" parTransId="{7B8ABC6B-BB0A-4514-B93D-02B2CBD2FB3A}" sibTransId="{7A1FCCB6-E7C0-433A-8A11-C6C92BE06C0C}"/>
    <dgm:cxn modelId="{A8603836-38C3-4CA7-B375-7A361CEF01BB}" type="presOf" srcId="{F73BAC4B-7274-40FF-A947-C41309516C9F}" destId="{7DE1DC3F-272D-43D1-AD4A-3F5AC82897CB}" srcOrd="0" destOrd="0" presId="urn:microsoft.com/office/officeart/2005/8/layout/default#1"/>
    <dgm:cxn modelId="{AF2189F7-379A-462C-B190-11A328AC8467}" srcId="{371D33B9-23BF-488A-ABEA-4AF79E2351CB}" destId="{F73BAC4B-7274-40FF-A947-C41309516C9F}" srcOrd="0" destOrd="0" parTransId="{4798A96B-9B98-4881-B0F3-8F9A5FF3FB36}" sibTransId="{40FB1D35-0DA5-4065-8BAA-4F37AF3BB3CE}"/>
    <dgm:cxn modelId="{38759E64-F27E-407B-BE67-69FCA2C6486D}" type="presParOf" srcId="{09BBA46E-C521-400D-95DD-B01FA769CA79}" destId="{7DE1DC3F-272D-43D1-AD4A-3F5AC82897CB}" srcOrd="0" destOrd="0" presId="urn:microsoft.com/office/officeart/2005/8/layout/default#1"/>
    <dgm:cxn modelId="{21417754-7B28-475E-95A2-98805A02EC23}" type="presParOf" srcId="{09BBA46E-C521-400D-95DD-B01FA769CA79}" destId="{B16AE1E5-B90E-4B6E-A369-C0765B66A425}" srcOrd="1" destOrd="0" presId="urn:microsoft.com/office/officeart/2005/8/layout/default#1"/>
    <dgm:cxn modelId="{54B9E2AD-F8CA-4B5D-9580-7E9E7A5ADDAF}" type="presParOf" srcId="{09BBA46E-C521-400D-95DD-B01FA769CA79}" destId="{26FED7A5-CCD5-4F1E-9ECF-051F6FA5CEE7}" srcOrd="2" destOrd="0" presId="urn:microsoft.com/office/officeart/2005/8/layout/default#1"/>
    <dgm:cxn modelId="{4BAD619E-F38C-4EED-ADEB-4BEABAB85689}" type="presParOf" srcId="{09BBA46E-C521-400D-95DD-B01FA769CA79}" destId="{92172C91-EF40-41A0-9640-BA22E6BB4038}" srcOrd="3" destOrd="0" presId="urn:microsoft.com/office/officeart/2005/8/layout/default#1"/>
    <dgm:cxn modelId="{EEC8FBFB-9E34-4D59-8A6D-F44A7DB80B31}" type="presParOf" srcId="{09BBA46E-C521-400D-95DD-B01FA769CA79}" destId="{D13059D8-DA6F-4579-AD72-5BB0844E55B5}" srcOrd="4" destOrd="0" presId="urn:microsoft.com/office/officeart/2005/8/layout/defaul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F8C1471-4EBE-4761-8C39-B96B1D03C2DD}" type="datetimeFigureOut">
              <a:rPr lang="pl-PL" smtClean="0"/>
              <a:pPr/>
              <a:t>2017-01-16</a:t>
            </a:fld>
            <a:endParaRPr lang="pl-PL"/>
          </a:p>
        </p:txBody>
      </p:sp>
      <p:sp>
        <p:nvSpPr>
          <p:cNvPr id="4" name="Symbol zastępczy stopki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0BA050A-2267-4AF0-8C17-DF44D7BE9FD4}" type="slidenum">
              <a:rPr lang="pl-PL" smtClean="0"/>
              <a:pPr/>
              <a:t>‹#›</a:t>
            </a:fld>
            <a:endParaRPr lang="pl-PL"/>
          </a:p>
        </p:txBody>
      </p:sp>
    </p:spTree>
    <p:extLst>
      <p:ext uri="{BB962C8B-B14F-4D97-AF65-F5344CB8AC3E}">
        <p14:creationId xmlns:p14="http://schemas.microsoft.com/office/powerpoint/2010/main" xmlns="" val="111168214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40A43E-8E0C-4833-AAED-E29FF8906688}" type="datetimeFigureOut">
              <a:rPr lang="pl-PL" smtClean="0"/>
              <a:pPr/>
              <a:t>2017-01-16</a:t>
            </a:fld>
            <a:endParaRPr lang="pl-PL"/>
          </a:p>
        </p:txBody>
      </p:sp>
      <p:sp>
        <p:nvSpPr>
          <p:cNvPr id="4" name="Symbol zastępczy obrazu slajd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6F9B24-83E6-49D3-BBFB-78A1D262AA05}" type="slidenum">
              <a:rPr lang="pl-PL" smtClean="0"/>
              <a:pPr/>
              <a:t>‹#›</a:t>
            </a:fld>
            <a:endParaRPr lang="pl-PL"/>
          </a:p>
        </p:txBody>
      </p:sp>
    </p:spTree>
    <p:extLst>
      <p:ext uri="{BB962C8B-B14F-4D97-AF65-F5344CB8AC3E}">
        <p14:creationId xmlns:p14="http://schemas.microsoft.com/office/powerpoint/2010/main" xmlns="" val="365535607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4" name="Date Placeholder 3"/>
          <p:cNvSpPr>
            <a:spLocks noGrp="1"/>
          </p:cNvSpPr>
          <p:nvPr>
            <p:ph type="dt" sz="half" idx="10"/>
          </p:nvPr>
        </p:nvSpPr>
        <p:spPr/>
        <p:txBody>
          <a:bodyPr/>
          <a:lstStyle/>
          <a:p>
            <a:fld id="{C234AFA8-C6F4-48AF-B054-302CBBF3D1F7}" type="datetime1">
              <a:rPr lang="pl-PL" smtClean="0"/>
              <a:pPr/>
              <a:t>2017-01-16</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A712258-5B8A-46F8-95CE-52C7943D11BA}" type="slidenum">
              <a:rPr lang="pl-PL" smtClean="0"/>
              <a:pPr/>
              <a:t>‹#›</a:t>
            </a:fld>
            <a:endParaRPr lang="pl-PL"/>
          </a:p>
        </p:txBody>
      </p:sp>
    </p:spTree>
    <p:extLst>
      <p:ext uri="{BB962C8B-B14F-4D97-AF65-F5344CB8AC3E}">
        <p14:creationId xmlns:p14="http://schemas.microsoft.com/office/powerpoint/2010/main" xmlns="" val="230354827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7DB02BB6-B23B-49E1-87FB-A73E38FFF208}" type="datetime1">
              <a:rPr lang="pl-PL" smtClean="0"/>
              <a:pPr/>
              <a:t>2017-01-16</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A712258-5B8A-46F8-95CE-52C7943D11BA}" type="slidenum">
              <a:rPr lang="pl-PL" smtClean="0"/>
              <a:pPr/>
              <a:t>‹#›</a:t>
            </a:fld>
            <a:endParaRPr lang="pl-PL"/>
          </a:p>
        </p:txBody>
      </p:sp>
    </p:spTree>
    <p:extLst>
      <p:ext uri="{BB962C8B-B14F-4D97-AF65-F5344CB8AC3E}">
        <p14:creationId xmlns:p14="http://schemas.microsoft.com/office/powerpoint/2010/main" xmlns="" val="320364123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pl-PL" smtClean="0"/>
              <a:t>Kliknij, aby edytować styl</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4F2F2B72-25F9-4D82-91B5-60907DBB95D1}" type="datetime1">
              <a:rPr lang="pl-PL" smtClean="0"/>
              <a:pPr/>
              <a:t>2017-01-16</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A712258-5B8A-46F8-95CE-52C7943D11BA}" type="slidenum">
              <a:rPr lang="pl-PL" smtClean="0"/>
              <a:pPr/>
              <a:t>‹#›</a:t>
            </a:fld>
            <a:endParaRPr lang="pl-PL"/>
          </a:p>
        </p:txBody>
      </p:sp>
    </p:spTree>
    <p:extLst>
      <p:ext uri="{BB962C8B-B14F-4D97-AF65-F5344CB8AC3E}">
        <p14:creationId xmlns:p14="http://schemas.microsoft.com/office/powerpoint/2010/main" xmlns="" val="171885880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A2C22B9E-C85D-4E23-AA43-CDFF936338A5}" type="datetime1">
              <a:rPr lang="pl-PL" smtClean="0"/>
              <a:pPr/>
              <a:t>2017-01-16</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A712258-5B8A-46F8-95CE-52C7943D11BA}" type="slidenum">
              <a:rPr lang="pl-PL" smtClean="0"/>
              <a:pPr/>
              <a:t>‹#›</a:t>
            </a:fld>
            <a:endParaRPr lang="pl-PL"/>
          </a:p>
        </p:txBody>
      </p:sp>
    </p:spTree>
    <p:extLst>
      <p:ext uri="{BB962C8B-B14F-4D97-AF65-F5344CB8AC3E}">
        <p14:creationId xmlns:p14="http://schemas.microsoft.com/office/powerpoint/2010/main" xmlns="" val="277176836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Edytuj style wzorca tekstu</a:t>
            </a:r>
          </a:p>
        </p:txBody>
      </p:sp>
      <p:sp>
        <p:nvSpPr>
          <p:cNvPr id="4" name="Date Placeholder 3"/>
          <p:cNvSpPr>
            <a:spLocks noGrp="1"/>
          </p:cNvSpPr>
          <p:nvPr>
            <p:ph type="dt" sz="half" idx="10"/>
          </p:nvPr>
        </p:nvSpPr>
        <p:spPr/>
        <p:txBody>
          <a:bodyPr/>
          <a:lstStyle/>
          <a:p>
            <a:fld id="{8630DC09-723E-46A2-A4C4-9008C06C213A}" type="datetime1">
              <a:rPr lang="pl-PL" smtClean="0"/>
              <a:pPr/>
              <a:t>2017-01-16</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A712258-5B8A-46F8-95CE-52C7943D11BA}" type="slidenum">
              <a:rPr lang="pl-PL" smtClean="0"/>
              <a:pPr/>
              <a:t>‹#›</a:t>
            </a:fld>
            <a:endParaRPr lang="pl-PL"/>
          </a:p>
        </p:txBody>
      </p:sp>
    </p:spTree>
    <p:extLst>
      <p:ext uri="{BB962C8B-B14F-4D97-AF65-F5344CB8AC3E}">
        <p14:creationId xmlns:p14="http://schemas.microsoft.com/office/powerpoint/2010/main" xmlns="" val="69927849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fld id="{F32E7650-9E2A-4970-AB7B-5D8A9E9EBE67}" type="datetime1">
              <a:rPr lang="pl-PL" smtClean="0"/>
              <a:pPr/>
              <a:t>2017-01-16</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6A712258-5B8A-46F8-95CE-52C7943D11BA}" type="slidenum">
              <a:rPr lang="pl-PL" smtClean="0"/>
              <a:pPr/>
              <a:t>‹#›</a:t>
            </a:fld>
            <a:endParaRPr lang="pl-PL"/>
          </a:p>
        </p:txBody>
      </p:sp>
    </p:spTree>
    <p:extLst>
      <p:ext uri="{BB962C8B-B14F-4D97-AF65-F5344CB8AC3E}">
        <p14:creationId xmlns:p14="http://schemas.microsoft.com/office/powerpoint/2010/main" xmlns="" val="162110769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4" name="Content Placeholder 3"/>
          <p:cNvSpPr>
            <a:spLocks noGrp="1"/>
          </p:cNvSpPr>
          <p:nvPr>
            <p:ph sz="half" idx="2"/>
          </p:nvPr>
        </p:nvSpPr>
        <p:spPr>
          <a:xfrm>
            <a:off x="629842" y="2505075"/>
            <a:ext cx="3868340" cy="368458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6" name="Content Placeholder 5"/>
          <p:cNvSpPr>
            <a:spLocks noGrp="1"/>
          </p:cNvSpPr>
          <p:nvPr>
            <p:ph sz="quarter" idx="4"/>
          </p:nvPr>
        </p:nvSpPr>
        <p:spPr>
          <a:xfrm>
            <a:off x="4629150" y="2505075"/>
            <a:ext cx="3887391" cy="368458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1B1145C2-7605-487D-8A5D-F5C21A644EEA}" type="datetime1">
              <a:rPr lang="pl-PL" smtClean="0"/>
              <a:pPr/>
              <a:t>2017-01-16</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6A712258-5B8A-46F8-95CE-52C7943D11BA}" type="slidenum">
              <a:rPr lang="pl-PL" smtClean="0"/>
              <a:pPr/>
              <a:t>‹#›</a:t>
            </a:fld>
            <a:endParaRPr lang="pl-PL"/>
          </a:p>
        </p:txBody>
      </p:sp>
    </p:spTree>
    <p:extLst>
      <p:ext uri="{BB962C8B-B14F-4D97-AF65-F5344CB8AC3E}">
        <p14:creationId xmlns:p14="http://schemas.microsoft.com/office/powerpoint/2010/main" xmlns="" val="5431531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fld id="{BD269BD2-6F32-4245-9D90-B16D59BA9A69}" type="datetime1">
              <a:rPr lang="pl-PL" smtClean="0"/>
              <a:pPr/>
              <a:t>2017-01-16</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6A712258-5B8A-46F8-95CE-52C7943D11BA}" type="slidenum">
              <a:rPr lang="pl-PL" smtClean="0"/>
              <a:pPr/>
              <a:t>‹#›</a:t>
            </a:fld>
            <a:endParaRPr lang="pl-PL"/>
          </a:p>
        </p:txBody>
      </p:sp>
    </p:spTree>
    <p:extLst>
      <p:ext uri="{BB962C8B-B14F-4D97-AF65-F5344CB8AC3E}">
        <p14:creationId xmlns:p14="http://schemas.microsoft.com/office/powerpoint/2010/main" xmlns="" val="413228691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77FF1E-9B30-4AB7-8C95-2E9FFB1BEFCC}" type="datetime1">
              <a:rPr lang="pl-PL" smtClean="0"/>
              <a:pPr/>
              <a:t>2017-01-16</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6A712258-5B8A-46F8-95CE-52C7943D11BA}" type="slidenum">
              <a:rPr lang="pl-PL" smtClean="0"/>
              <a:pPr/>
              <a:t>‹#›</a:t>
            </a:fld>
            <a:endParaRPr lang="pl-PL"/>
          </a:p>
        </p:txBody>
      </p:sp>
    </p:spTree>
    <p:extLst>
      <p:ext uri="{BB962C8B-B14F-4D97-AF65-F5344CB8AC3E}">
        <p14:creationId xmlns:p14="http://schemas.microsoft.com/office/powerpoint/2010/main" xmlns="" val="256962601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l-PL" smtClean="0"/>
              <a:t>Kliknij, aby edytować styl</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Edytuj style wzorca tekstu</a:t>
            </a:r>
          </a:p>
        </p:txBody>
      </p:sp>
      <p:sp>
        <p:nvSpPr>
          <p:cNvPr id="5" name="Date Placeholder 4"/>
          <p:cNvSpPr>
            <a:spLocks noGrp="1"/>
          </p:cNvSpPr>
          <p:nvPr>
            <p:ph type="dt" sz="half" idx="10"/>
          </p:nvPr>
        </p:nvSpPr>
        <p:spPr/>
        <p:txBody>
          <a:bodyPr/>
          <a:lstStyle/>
          <a:p>
            <a:fld id="{187E3EAE-6B9F-4C74-AEFC-ABDDE5AB1443}" type="datetime1">
              <a:rPr lang="pl-PL" smtClean="0"/>
              <a:pPr/>
              <a:t>2017-01-16</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6A712258-5B8A-46F8-95CE-52C7943D11BA}" type="slidenum">
              <a:rPr lang="pl-PL" smtClean="0"/>
              <a:pPr/>
              <a:t>‹#›</a:t>
            </a:fld>
            <a:endParaRPr lang="pl-PL"/>
          </a:p>
        </p:txBody>
      </p:sp>
    </p:spTree>
    <p:extLst>
      <p:ext uri="{BB962C8B-B14F-4D97-AF65-F5344CB8AC3E}">
        <p14:creationId xmlns:p14="http://schemas.microsoft.com/office/powerpoint/2010/main" xmlns="" val="94067435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Edytuj style wzorca tekstu</a:t>
            </a:r>
          </a:p>
        </p:txBody>
      </p:sp>
      <p:sp>
        <p:nvSpPr>
          <p:cNvPr id="5" name="Date Placeholder 4"/>
          <p:cNvSpPr>
            <a:spLocks noGrp="1"/>
          </p:cNvSpPr>
          <p:nvPr>
            <p:ph type="dt" sz="half" idx="10"/>
          </p:nvPr>
        </p:nvSpPr>
        <p:spPr/>
        <p:txBody>
          <a:bodyPr/>
          <a:lstStyle/>
          <a:p>
            <a:fld id="{87487E2C-C38E-4A27-A91D-64FD174002B2}" type="datetime1">
              <a:rPr lang="pl-PL" smtClean="0"/>
              <a:pPr/>
              <a:t>2017-01-16</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6A712258-5B8A-46F8-95CE-52C7943D11BA}" type="slidenum">
              <a:rPr lang="pl-PL" smtClean="0"/>
              <a:pPr/>
              <a:t>‹#›</a:t>
            </a:fld>
            <a:endParaRPr lang="pl-PL"/>
          </a:p>
        </p:txBody>
      </p:sp>
    </p:spTree>
    <p:extLst>
      <p:ext uri="{BB962C8B-B14F-4D97-AF65-F5344CB8AC3E}">
        <p14:creationId xmlns:p14="http://schemas.microsoft.com/office/powerpoint/2010/main" xmlns="" val="11214016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l-PL" smtClean="0"/>
              <a:t>Kliknij, aby edytować styl</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ECF036-627A-4806-B864-D2BACFC969FF}" type="datetime1">
              <a:rPr lang="pl-PL" smtClean="0"/>
              <a:pPr/>
              <a:t>2017-01-16</a:t>
            </a:fld>
            <a:endParaRPr lang="pl-P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712258-5B8A-46F8-95CE-52C7943D11BA}" type="slidenum">
              <a:rPr lang="pl-PL" smtClean="0"/>
              <a:pPr/>
              <a:t>‹#›</a:t>
            </a:fld>
            <a:endParaRPr lang="pl-PL"/>
          </a:p>
        </p:txBody>
      </p:sp>
    </p:spTree>
    <p:extLst>
      <p:ext uri="{BB962C8B-B14F-4D97-AF65-F5344CB8AC3E}">
        <p14:creationId xmlns:p14="http://schemas.microsoft.com/office/powerpoint/2010/main" xmlns="" val="28984627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dirty="0" smtClean="0"/>
              <a:t>Postępowanie </a:t>
            </a:r>
            <a:r>
              <a:rPr lang="pl-PL" dirty="0" err="1" smtClean="0"/>
              <a:t>sądowoadministracyjne</a:t>
            </a:r>
            <a:endParaRPr lang="pl-PL" dirty="0"/>
          </a:p>
        </p:txBody>
      </p:sp>
      <p:sp>
        <p:nvSpPr>
          <p:cNvPr id="3" name="Podtytuł 2"/>
          <p:cNvSpPr>
            <a:spLocks noGrp="1"/>
          </p:cNvSpPr>
          <p:nvPr>
            <p:ph type="subTitle" idx="1"/>
          </p:nvPr>
        </p:nvSpPr>
        <p:spPr/>
        <p:txBody>
          <a:bodyPr/>
          <a:lstStyle/>
          <a:p>
            <a:r>
              <a:rPr lang="pl-PL" dirty="0" smtClean="0"/>
              <a:t>dr Krzysztof Sobieralski</a:t>
            </a:r>
            <a:endParaRPr lang="pl-PL" dirty="0"/>
          </a:p>
        </p:txBody>
      </p:sp>
      <p:sp>
        <p:nvSpPr>
          <p:cNvPr id="4" name="Symbol zastępczy numeru slajdu 3"/>
          <p:cNvSpPr>
            <a:spLocks noGrp="1"/>
          </p:cNvSpPr>
          <p:nvPr>
            <p:ph type="sldNum" sz="quarter" idx="12"/>
          </p:nvPr>
        </p:nvSpPr>
        <p:spPr/>
        <p:txBody>
          <a:bodyPr/>
          <a:lstStyle/>
          <a:p>
            <a:fld id="{6A712258-5B8A-46F8-95CE-52C7943D11BA}" type="slidenum">
              <a:rPr lang="pl-PL" smtClean="0"/>
              <a:pPr/>
              <a:t>1</a:t>
            </a:fld>
            <a:endParaRPr lang="pl-PL" dirty="0"/>
          </a:p>
        </p:txBody>
      </p:sp>
    </p:spTree>
    <p:extLst>
      <p:ext uri="{BB962C8B-B14F-4D97-AF65-F5344CB8AC3E}">
        <p14:creationId xmlns:p14="http://schemas.microsoft.com/office/powerpoint/2010/main" xmlns="" val="278985167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dirty="0" smtClean="0"/>
              <a:t>Instytucja wyłączenia </a:t>
            </a:r>
            <a:br>
              <a:rPr lang="pl-PL" dirty="0" smtClean="0"/>
            </a:br>
            <a:r>
              <a:rPr lang="pl-PL" dirty="0" smtClean="0"/>
              <a:t>w postępowaniu administracyjnym</a:t>
            </a:r>
            <a:endParaRPr lang="pl-PL" dirty="0"/>
          </a:p>
        </p:txBody>
      </p:sp>
      <p:sp>
        <p:nvSpPr>
          <p:cNvPr id="3" name="Symbol zastępczy zawartości 2"/>
          <p:cNvSpPr>
            <a:spLocks noGrp="1"/>
          </p:cNvSpPr>
          <p:nvPr>
            <p:ph idx="1"/>
          </p:nvPr>
        </p:nvSpPr>
        <p:spPr/>
        <p:txBody>
          <a:bodyPr>
            <a:normAutofit/>
          </a:bodyPr>
          <a:lstStyle/>
          <a:p>
            <a:r>
              <a:rPr lang="pl-PL" dirty="0" smtClean="0"/>
              <a:t>Pracownika organu administracji publicznej – art. 24 k.p.a.</a:t>
            </a:r>
          </a:p>
          <a:p>
            <a:r>
              <a:rPr lang="pl-PL" dirty="0" smtClean="0"/>
              <a:t>Organu administracji publicznej – art. 25 k.p.a.</a:t>
            </a:r>
          </a:p>
          <a:p>
            <a:r>
              <a:rPr lang="pl-PL" dirty="0" smtClean="0"/>
              <a:t>Członka organu kolegialnego – art. 27 k.p.a.</a:t>
            </a:r>
          </a:p>
          <a:p>
            <a:endParaRPr lang="pl-PL" dirty="0" smtClean="0"/>
          </a:p>
          <a:p>
            <a:pPr marL="0" indent="0">
              <a:buNone/>
            </a:pPr>
            <a:r>
              <a:rPr lang="pl-PL" dirty="0" smtClean="0"/>
              <a:t>Każda z powyższych kategorii wyłączania może stanowić podstawę utraty zdolności do prowadzania przez dany organ postępowania w określonej sprawie. Wszystkie wyłączenia są obligatoryjne.</a:t>
            </a:r>
            <a:endParaRPr lang="pl-PL" dirty="0"/>
          </a:p>
        </p:txBody>
      </p:sp>
      <p:sp>
        <p:nvSpPr>
          <p:cNvPr id="4" name="Symbol zastępczy numeru slajdu 3"/>
          <p:cNvSpPr>
            <a:spLocks noGrp="1"/>
          </p:cNvSpPr>
          <p:nvPr>
            <p:ph type="sldNum" sz="quarter" idx="12"/>
          </p:nvPr>
        </p:nvSpPr>
        <p:spPr/>
        <p:txBody>
          <a:bodyPr/>
          <a:lstStyle/>
          <a:p>
            <a:fld id="{6A712258-5B8A-46F8-95CE-52C7943D11BA}" type="slidenum">
              <a:rPr lang="pl-PL" smtClean="0"/>
              <a:pPr/>
              <a:t>10</a:t>
            </a:fld>
            <a:endParaRPr lang="pl-PL"/>
          </a:p>
        </p:txBody>
      </p:sp>
    </p:spTree>
    <p:extLst>
      <p:ext uri="{BB962C8B-B14F-4D97-AF65-F5344CB8AC3E}">
        <p14:creationId xmlns:p14="http://schemas.microsoft.com/office/powerpoint/2010/main" xmlns="" val="265296359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Podmioty uprawnione do wniesienia odwołania</a:t>
            </a:r>
            <a:endParaRPr lang="pl-PL" dirty="0"/>
          </a:p>
        </p:txBody>
      </p:sp>
      <p:sp>
        <p:nvSpPr>
          <p:cNvPr id="3" name="Symbol zastępczy zawartości 2"/>
          <p:cNvSpPr>
            <a:spLocks noGrp="1"/>
          </p:cNvSpPr>
          <p:nvPr>
            <p:ph idx="1"/>
          </p:nvPr>
        </p:nvSpPr>
        <p:spPr/>
        <p:txBody>
          <a:bodyPr>
            <a:normAutofit fontScale="85000" lnSpcReduction="10000"/>
          </a:bodyPr>
          <a:lstStyle/>
          <a:p>
            <a:pPr marL="0" indent="0">
              <a:buNone/>
            </a:pPr>
            <a:r>
              <a:rPr lang="pl-PL" dirty="0" smtClean="0"/>
              <a:t>Postepowanie odwoławcze jest oparte na zasadzie skargowości.</a:t>
            </a:r>
          </a:p>
          <a:p>
            <a:pPr marL="0" indent="0">
              <a:buNone/>
            </a:pPr>
            <a:r>
              <a:rPr lang="pl-PL" dirty="0" smtClean="0"/>
              <a:t>Legitymację do wniesienia skargi ma:</a:t>
            </a:r>
          </a:p>
          <a:p>
            <a:r>
              <a:rPr lang="pl-PL" dirty="0" smtClean="0"/>
              <a:t>Strona (art. 28 i art. 29 k.p.a.)</a:t>
            </a:r>
          </a:p>
          <a:p>
            <a:r>
              <a:rPr lang="pl-PL" dirty="0" smtClean="0"/>
              <a:t>Podmioty na prawach strony (art. 31 § 3 i art. 188 k.p.a.)</a:t>
            </a:r>
          </a:p>
          <a:p>
            <a:pPr algn="just"/>
            <a:r>
              <a:rPr lang="pl-PL" dirty="0" smtClean="0"/>
              <a:t>Podmiot, który twierdzi, że nie ma w sprawie interesu prawnego lub obowiązku prawnego, a decyzja została do niego skierowana.</a:t>
            </a:r>
          </a:p>
          <a:p>
            <a:endParaRPr lang="pl-PL" dirty="0"/>
          </a:p>
          <a:p>
            <a:pPr marL="0" indent="0">
              <a:buNone/>
            </a:pPr>
            <a:r>
              <a:rPr lang="pl-PL" dirty="0" smtClean="0"/>
              <a:t>Jeżeli ktoś ma w sprawie interes faktyczny, ale nie ma interesu prawnego to może wnieść skargę z działu VIII k.p.a. </a:t>
            </a:r>
            <a:endParaRPr lang="pl-PL" dirty="0"/>
          </a:p>
        </p:txBody>
      </p:sp>
    </p:spTree>
    <p:extLst>
      <p:ext uri="{BB962C8B-B14F-4D97-AF65-F5344CB8AC3E}">
        <p14:creationId xmlns:p14="http://schemas.microsoft.com/office/powerpoint/2010/main" xmlns="" val="45302678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Strona postępowania administracyjnego</a:t>
            </a:r>
            <a:endParaRPr lang="pl-PL" dirty="0"/>
          </a:p>
        </p:txBody>
      </p:sp>
      <p:sp>
        <p:nvSpPr>
          <p:cNvPr id="3" name="Symbol zastępczy zawartości 2"/>
          <p:cNvSpPr>
            <a:spLocks noGrp="1"/>
          </p:cNvSpPr>
          <p:nvPr>
            <p:ph idx="1"/>
          </p:nvPr>
        </p:nvSpPr>
        <p:spPr>
          <a:xfrm>
            <a:off x="628650" y="2103120"/>
            <a:ext cx="7886700" cy="3995466"/>
          </a:xfrm>
        </p:spPr>
        <p:txBody>
          <a:bodyPr/>
          <a:lstStyle/>
          <a:p>
            <a:pPr marL="0" indent="0">
              <a:spcAft>
                <a:spcPts val="1200"/>
              </a:spcAft>
              <a:buNone/>
            </a:pPr>
            <a:r>
              <a:rPr lang="pl-PL" dirty="0" smtClean="0"/>
              <a:t>Art. 28. Stroną </a:t>
            </a:r>
            <a:r>
              <a:rPr lang="pl-PL" dirty="0"/>
              <a:t>jest każdy, </a:t>
            </a:r>
            <a:r>
              <a:rPr lang="pl-PL" dirty="0">
                <a:solidFill>
                  <a:srgbClr val="FF0000"/>
                </a:solidFill>
              </a:rPr>
              <a:t>czyjego interesu prawnego lub obowiązku dotyczy postępowanie </a:t>
            </a:r>
            <a:r>
              <a:rPr lang="pl-PL" dirty="0"/>
              <a:t>albo </a:t>
            </a:r>
            <a:r>
              <a:rPr lang="pl-PL" dirty="0">
                <a:solidFill>
                  <a:srgbClr val="00B050"/>
                </a:solidFill>
              </a:rPr>
              <a:t>kto żąda czynności organu ze względu na swój interes prawny lub obowiązek</a:t>
            </a:r>
            <a:r>
              <a:rPr lang="pl-PL" dirty="0" smtClean="0">
                <a:solidFill>
                  <a:srgbClr val="00B050"/>
                </a:solidFill>
              </a:rPr>
              <a:t>.</a:t>
            </a:r>
          </a:p>
          <a:p>
            <a:pPr marL="0" indent="0">
              <a:buNone/>
            </a:pPr>
            <a:r>
              <a:rPr lang="pl-PL" dirty="0" smtClean="0"/>
              <a:t>Art. 29. Stronami </a:t>
            </a:r>
            <a:r>
              <a:rPr lang="pl-PL" dirty="0"/>
              <a:t>mogą być </a:t>
            </a:r>
            <a:r>
              <a:rPr lang="pl-PL" dirty="0">
                <a:solidFill>
                  <a:srgbClr val="7030A0"/>
                </a:solidFill>
              </a:rPr>
              <a:t>osoby fizyczne </a:t>
            </a:r>
            <a:r>
              <a:rPr lang="pl-PL" dirty="0"/>
              <a:t>i </a:t>
            </a:r>
            <a:r>
              <a:rPr lang="pl-PL" dirty="0">
                <a:solidFill>
                  <a:srgbClr val="FFC000"/>
                </a:solidFill>
              </a:rPr>
              <a:t>osoby prawne</a:t>
            </a:r>
            <a:r>
              <a:rPr lang="pl-PL" dirty="0"/>
              <a:t>, a gdy chodzi o państwowe i samorządowe jednostki organizacyjne i organizacje społeczne - </a:t>
            </a:r>
            <a:r>
              <a:rPr lang="pl-PL" dirty="0">
                <a:solidFill>
                  <a:srgbClr val="00B0F0"/>
                </a:solidFill>
              </a:rPr>
              <a:t>również jednostki nieposiadające osobowości prawnej.</a:t>
            </a:r>
          </a:p>
        </p:txBody>
      </p:sp>
      <p:sp>
        <p:nvSpPr>
          <p:cNvPr id="4" name="Symbol zastępczy numeru slajdu 3"/>
          <p:cNvSpPr>
            <a:spLocks noGrp="1"/>
          </p:cNvSpPr>
          <p:nvPr>
            <p:ph type="sldNum" sz="quarter" idx="12"/>
          </p:nvPr>
        </p:nvSpPr>
        <p:spPr/>
        <p:txBody>
          <a:bodyPr/>
          <a:lstStyle/>
          <a:p>
            <a:fld id="{6A712258-5B8A-46F8-95CE-52C7943D11BA}" type="slidenum">
              <a:rPr lang="pl-PL" smtClean="0"/>
              <a:pPr/>
              <a:t>101</a:t>
            </a:fld>
            <a:endParaRPr lang="pl-PL"/>
          </a:p>
        </p:txBody>
      </p:sp>
    </p:spTree>
    <p:extLst>
      <p:ext uri="{BB962C8B-B14F-4D97-AF65-F5344CB8AC3E}">
        <p14:creationId xmlns:p14="http://schemas.microsoft.com/office/powerpoint/2010/main" xmlns="" val="173008094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Organizacja społeczna</a:t>
            </a:r>
            <a:endParaRPr lang="pl-PL" dirty="0"/>
          </a:p>
        </p:txBody>
      </p:sp>
      <p:sp>
        <p:nvSpPr>
          <p:cNvPr id="3" name="Symbol zastępczy zawartości 2"/>
          <p:cNvSpPr>
            <a:spLocks noGrp="1"/>
          </p:cNvSpPr>
          <p:nvPr>
            <p:ph idx="1"/>
          </p:nvPr>
        </p:nvSpPr>
        <p:spPr/>
        <p:txBody>
          <a:bodyPr>
            <a:normAutofit fontScale="85000" lnSpcReduction="20000"/>
          </a:bodyPr>
          <a:lstStyle/>
          <a:p>
            <a:pPr marL="0" indent="0" algn="just">
              <a:buNone/>
            </a:pPr>
            <a:r>
              <a:rPr lang="pl-PL" dirty="0" smtClean="0"/>
              <a:t>Art. 31 § 1. Organizacja </a:t>
            </a:r>
            <a:r>
              <a:rPr lang="pl-PL" dirty="0"/>
              <a:t>społeczna może w sprawie dotyczącej innej osoby występować z żądaniem</a:t>
            </a:r>
            <a:r>
              <a:rPr lang="pl-PL" dirty="0" smtClean="0"/>
              <a:t>:</a:t>
            </a:r>
          </a:p>
          <a:p>
            <a:pPr marL="0" indent="0" algn="just">
              <a:buNone/>
            </a:pPr>
            <a:r>
              <a:rPr lang="pl-PL" dirty="0"/>
              <a:t> </a:t>
            </a:r>
            <a:r>
              <a:rPr lang="pl-PL" dirty="0" smtClean="0"/>
              <a:t>  1</a:t>
            </a:r>
            <a:r>
              <a:rPr lang="pl-PL" dirty="0"/>
              <a:t>) wszczęcia postępowania,</a:t>
            </a:r>
          </a:p>
          <a:p>
            <a:pPr marL="0" indent="0" algn="just">
              <a:buNone/>
            </a:pPr>
            <a:r>
              <a:rPr lang="pl-PL" dirty="0" smtClean="0"/>
              <a:t>   2</a:t>
            </a:r>
            <a:r>
              <a:rPr lang="pl-PL" dirty="0"/>
              <a:t>) dopuszczenia jej do udziału w postępowaniu,</a:t>
            </a:r>
          </a:p>
          <a:p>
            <a:pPr marL="0" indent="0" algn="just">
              <a:buNone/>
            </a:pPr>
            <a:r>
              <a:rPr lang="pl-PL" dirty="0"/>
              <a:t>jeżeli jest to uzasadnione celami statutowymi tej organizacji i gdy przemawia za tym interes społeczny</a:t>
            </a:r>
            <a:r>
              <a:rPr lang="pl-PL" dirty="0" smtClean="0"/>
              <a:t>.</a:t>
            </a:r>
          </a:p>
          <a:p>
            <a:pPr marL="0" indent="0" algn="just">
              <a:buNone/>
            </a:pPr>
            <a:r>
              <a:rPr lang="pl-PL" dirty="0" smtClean="0"/>
              <a:t>§ 2. Organ </a:t>
            </a:r>
            <a:r>
              <a:rPr lang="pl-PL" dirty="0"/>
              <a:t>administracji publicznej, uznając żądanie organizacji społecznej za uzasadnione, postanawia o wszczęciu postępowania z urzędu lub o dopuszczeniu organizacji do udziału w postępowaniu. Na postanowienie o odmowie wszczęcia postępowania lub dopuszczenia do udziału w postępowaniu organizacji społecznej służy zażalenie</a:t>
            </a:r>
            <a:r>
              <a:rPr lang="pl-PL" dirty="0" smtClean="0"/>
              <a:t>.</a:t>
            </a:r>
          </a:p>
          <a:p>
            <a:pPr marL="0" indent="0" algn="just">
              <a:buNone/>
            </a:pPr>
            <a:r>
              <a:rPr lang="pl-PL" dirty="0"/>
              <a:t>§ </a:t>
            </a:r>
            <a:r>
              <a:rPr lang="pl-PL" dirty="0" smtClean="0"/>
              <a:t>3. </a:t>
            </a:r>
            <a:r>
              <a:rPr lang="pl-PL" dirty="0"/>
              <a:t>Organizacja społeczna uczestniczy w postępowaniu na prawach strony.</a:t>
            </a:r>
          </a:p>
          <a:p>
            <a:pPr algn="just"/>
            <a:endParaRPr lang="pl-PL" dirty="0"/>
          </a:p>
        </p:txBody>
      </p:sp>
    </p:spTree>
    <p:extLst>
      <p:ext uri="{BB962C8B-B14F-4D97-AF65-F5344CB8AC3E}">
        <p14:creationId xmlns:p14="http://schemas.microsoft.com/office/powerpoint/2010/main" xmlns="" val="336846654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Prokurator</a:t>
            </a:r>
            <a:endParaRPr lang="pl-PL" dirty="0"/>
          </a:p>
        </p:txBody>
      </p:sp>
      <p:sp>
        <p:nvSpPr>
          <p:cNvPr id="3" name="Symbol zastępczy zawartości 2"/>
          <p:cNvSpPr>
            <a:spLocks noGrp="1"/>
          </p:cNvSpPr>
          <p:nvPr>
            <p:ph idx="1"/>
          </p:nvPr>
        </p:nvSpPr>
        <p:spPr/>
        <p:txBody>
          <a:bodyPr>
            <a:normAutofit lnSpcReduction="10000"/>
          </a:bodyPr>
          <a:lstStyle/>
          <a:p>
            <a:pPr algn="just"/>
            <a:r>
              <a:rPr lang="pl-PL" dirty="0" smtClean="0"/>
              <a:t>Art. </a:t>
            </a:r>
            <a:r>
              <a:rPr lang="pl-PL" dirty="0"/>
              <a:t>188 k.p.a</a:t>
            </a:r>
            <a:r>
              <a:rPr lang="pl-PL" dirty="0" smtClean="0"/>
              <a:t>.: „Prokuratorowi</a:t>
            </a:r>
            <a:r>
              <a:rPr lang="pl-PL" dirty="0"/>
              <a:t>, który bierze udział w postępowaniu w przypadkach określonych </a:t>
            </a:r>
            <a:r>
              <a:rPr lang="pl-PL" dirty="0" smtClean="0"/>
              <a:t/>
            </a:r>
            <a:br>
              <a:rPr lang="pl-PL" dirty="0" smtClean="0"/>
            </a:br>
            <a:r>
              <a:rPr lang="pl-PL" dirty="0" smtClean="0"/>
              <a:t>w art</a:t>
            </a:r>
            <a:r>
              <a:rPr lang="pl-PL" dirty="0"/>
              <a:t>. 182-184, służą prawa </a:t>
            </a:r>
            <a:r>
              <a:rPr lang="pl-PL" dirty="0" smtClean="0"/>
              <a:t>strony”</a:t>
            </a:r>
          </a:p>
          <a:p>
            <a:pPr algn="just"/>
            <a:r>
              <a:rPr lang="pl-PL" dirty="0" smtClean="0"/>
              <a:t>Art. 182 k.p.a</a:t>
            </a:r>
            <a:r>
              <a:rPr lang="pl-PL" dirty="0"/>
              <a:t>. „Prokuratorowi służy prawo zwrócenia się do właściwego organu administracji publicznej o wszczęcie postępowania w celu usunięcia stanu niezgodnego z </a:t>
            </a:r>
            <a:r>
              <a:rPr lang="pl-PL" dirty="0" smtClean="0"/>
              <a:t>prawem”</a:t>
            </a:r>
          </a:p>
          <a:p>
            <a:pPr algn="just"/>
            <a:r>
              <a:rPr lang="pl-PL" dirty="0" smtClean="0"/>
              <a:t>Art. 183 § </a:t>
            </a:r>
            <a:r>
              <a:rPr lang="pl-PL" dirty="0"/>
              <a:t>1 k.p.a.: „Prokuratorowi służy prawo udziału w każdym stadium postępowania w celu zapewnienia, aby postępowanie i rozstrzygnięcie sprawy było zgodne z </a:t>
            </a:r>
            <a:r>
              <a:rPr lang="pl-PL" dirty="0" smtClean="0"/>
              <a:t>prawem”.</a:t>
            </a:r>
            <a:endParaRPr lang="pl-PL" dirty="0"/>
          </a:p>
        </p:txBody>
      </p:sp>
    </p:spTree>
    <p:extLst>
      <p:ext uri="{BB962C8B-B14F-4D97-AF65-F5344CB8AC3E}">
        <p14:creationId xmlns:p14="http://schemas.microsoft.com/office/powerpoint/2010/main" xmlns="" val="241756315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28649" y="199614"/>
            <a:ext cx="7886700" cy="1325563"/>
          </a:xfrm>
        </p:spPr>
        <p:txBody>
          <a:bodyPr/>
          <a:lstStyle/>
          <a:p>
            <a:pPr algn="ctr"/>
            <a:r>
              <a:rPr lang="pl-PL" dirty="0" smtClean="0"/>
              <a:t>Wymagania formalne podania</a:t>
            </a:r>
            <a:endParaRPr lang="pl-PL" dirty="0"/>
          </a:p>
        </p:txBody>
      </p:sp>
      <p:sp>
        <p:nvSpPr>
          <p:cNvPr id="3" name="Symbol zastępczy zawartości 2"/>
          <p:cNvSpPr>
            <a:spLocks noGrp="1"/>
          </p:cNvSpPr>
          <p:nvPr>
            <p:ph idx="1"/>
          </p:nvPr>
        </p:nvSpPr>
        <p:spPr>
          <a:xfrm>
            <a:off x="65314" y="1525177"/>
            <a:ext cx="9013371" cy="5202194"/>
          </a:xfrm>
        </p:spPr>
        <p:txBody>
          <a:bodyPr>
            <a:normAutofit fontScale="92500" lnSpcReduction="20000"/>
          </a:bodyPr>
          <a:lstStyle/>
          <a:p>
            <a:pPr algn="just"/>
            <a:r>
              <a:rPr lang="pl-PL" dirty="0"/>
              <a:t>Odwołanie nie wymaga szczegółowego uzasadnienia. Wystarczy, jeżeli z odwołania wynika, że strona nie jest zadowolona z wydanej decyzji. Przepisy szczególne mogą ustalać inne wymogi co do treści </a:t>
            </a:r>
            <a:r>
              <a:rPr lang="pl-PL" dirty="0" smtClean="0"/>
              <a:t>odwołania – art. 128 k.p.a.</a:t>
            </a:r>
          </a:p>
          <a:p>
            <a:pPr algn="just"/>
            <a:r>
              <a:rPr lang="pl-PL" dirty="0" smtClean="0"/>
              <a:t>Odwołanie powinno odpowiadać ogólnym wymaganiom stawianym podaniom – art. 63 i nast. k.p.a.</a:t>
            </a:r>
          </a:p>
          <a:p>
            <a:pPr algn="just"/>
            <a:r>
              <a:rPr lang="pl-PL" dirty="0" smtClean="0"/>
              <a:t>Przepisy szczególne mogą wprowadzać dodatkowe wymogi formalne podania.</a:t>
            </a:r>
          </a:p>
          <a:p>
            <a:pPr algn="just"/>
            <a:r>
              <a:rPr lang="pl-PL" dirty="0" smtClean="0"/>
              <a:t>Termin na wniesienie odwołania – co do zasady 14 dni od dnia doręczenia/ogłoszenia decyzji stronie (art. 129 § 2 i 3 k.p.a.)</a:t>
            </a:r>
          </a:p>
          <a:p>
            <a:pPr algn="just"/>
            <a:r>
              <a:rPr lang="pl-PL" dirty="0" smtClean="0"/>
              <a:t>Względna </a:t>
            </a:r>
            <a:r>
              <a:rPr lang="pl-PL" dirty="0" err="1" smtClean="0"/>
              <a:t>dewolutywność</a:t>
            </a:r>
            <a:r>
              <a:rPr lang="pl-PL" dirty="0" smtClean="0"/>
              <a:t> – „Odwołanie wnosi się do właściwego organu odwoławczego za pośrednictwem organu, który wydał decyzję” (art. 129 § 1 k.p.a.). </a:t>
            </a:r>
            <a:r>
              <a:rPr lang="pl-PL" dirty="0" smtClean="0">
                <a:solidFill>
                  <a:srgbClr val="00B050"/>
                </a:solidFill>
              </a:rPr>
              <a:t>Co w przypadku, gdy strona wniesie odwołanie bezpośrednio do organu odwoławczego? (zob. art. 65 k.p.a.)</a:t>
            </a:r>
            <a:endParaRPr lang="pl-PL" dirty="0"/>
          </a:p>
        </p:txBody>
      </p:sp>
    </p:spTree>
    <p:extLst>
      <p:ext uri="{BB962C8B-B14F-4D97-AF65-F5344CB8AC3E}">
        <p14:creationId xmlns:p14="http://schemas.microsoft.com/office/powerpoint/2010/main" xmlns="" val="61633474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Moc prawna odwołania</a:t>
            </a:r>
            <a:endParaRPr lang="pl-PL" dirty="0"/>
          </a:p>
        </p:txBody>
      </p:sp>
      <p:sp>
        <p:nvSpPr>
          <p:cNvPr id="3" name="Symbol zastępczy zawartości 2"/>
          <p:cNvSpPr>
            <a:spLocks noGrp="1"/>
          </p:cNvSpPr>
          <p:nvPr>
            <p:ph idx="1"/>
          </p:nvPr>
        </p:nvSpPr>
        <p:spPr>
          <a:xfrm>
            <a:off x="483326" y="1825625"/>
            <a:ext cx="8032024" cy="4535986"/>
          </a:xfrm>
        </p:spPr>
        <p:txBody>
          <a:bodyPr>
            <a:normAutofit fontScale="92500" lnSpcReduction="10000"/>
          </a:bodyPr>
          <a:lstStyle/>
          <a:p>
            <a:pPr algn="just"/>
            <a:r>
              <a:rPr lang="pl-PL" dirty="0" smtClean="0"/>
              <a:t>Wykonalność decyzji administracyjnej</a:t>
            </a:r>
          </a:p>
          <a:p>
            <a:pPr algn="just"/>
            <a:r>
              <a:rPr lang="pl-PL" dirty="0" smtClean="0"/>
              <a:t>Wykonanie decyzji organu I instancji – przymusowe lub dobrowolne – nie czyni nigdy bezprzedmiotowym postępowania odwoławczego.</a:t>
            </a:r>
          </a:p>
          <a:p>
            <a:pPr algn="just"/>
            <a:r>
              <a:rPr lang="pl-PL" dirty="0"/>
              <a:t>Wniesienie odwołania w terminie wstrzymuje wykonanie decyzji – bezwzględna suspensywność. </a:t>
            </a:r>
          </a:p>
          <a:p>
            <a:pPr algn="just"/>
            <a:r>
              <a:rPr lang="pl-PL" dirty="0"/>
              <a:t>Organ odwoławczy może w uzasadnionych przypadkach wstrzymać natychmiastowe wykonanie decyzji – względna </a:t>
            </a:r>
            <a:r>
              <a:rPr lang="pl-PL" dirty="0" smtClean="0"/>
              <a:t>suspensywność</a:t>
            </a:r>
            <a:r>
              <a:rPr lang="pl-PL" dirty="0"/>
              <a:t> </a:t>
            </a:r>
            <a:r>
              <a:rPr lang="pl-PL" dirty="0" smtClean="0"/>
              <a:t>(zob. art. 108 k.p.a.)</a:t>
            </a:r>
          </a:p>
          <a:p>
            <a:pPr algn="just"/>
            <a:r>
              <a:rPr lang="pl-PL" dirty="0" smtClean="0"/>
              <a:t>Ordynacja podatkowa – decyzje organu I instancji podlegają dobrowolnemu wykonaniu przed upływem terminu do wniesienia odwołania.</a:t>
            </a:r>
            <a:endParaRPr lang="pl-PL" dirty="0"/>
          </a:p>
          <a:p>
            <a:pPr algn="just"/>
            <a:endParaRPr lang="pl-PL" dirty="0"/>
          </a:p>
        </p:txBody>
      </p:sp>
    </p:spTree>
    <p:extLst>
      <p:ext uri="{BB962C8B-B14F-4D97-AF65-F5344CB8AC3E}">
        <p14:creationId xmlns:p14="http://schemas.microsoft.com/office/powerpoint/2010/main" xmlns="" val="376439097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Postępowanie odwoławcze przed organem I instancji</a:t>
            </a:r>
            <a:endParaRPr lang="pl-PL" dirty="0"/>
          </a:p>
        </p:txBody>
      </p:sp>
      <p:sp>
        <p:nvSpPr>
          <p:cNvPr id="3" name="Symbol zastępczy zawartości 2"/>
          <p:cNvSpPr>
            <a:spLocks noGrp="1"/>
          </p:cNvSpPr>
          <p:nvPr>
            <p:ph idx="1"/>
          </p:nvPr>
        </p:nvSpPr>
        <p:spPr/>
        <p:txBody>
          <a:bodyPr>
            <a:normAutofit fontScale="85000" lnSpcReduction="20000"/>
          </a:bodyPr>
          <a:lstStyle/>
          <a:p>
            <a:r>
              <a:rPr lang="pl-PL" dirty="0" smtClean="0"/>
              <a:t>Związanie organu decyzją – art. 110 k.p.a.</a:t>
            </a:r>
          </a:p>
          <a:p>
            <a:r>
              <a:rPr lang="pl-PL" dirty="0" smtClean="0"/>
              <a:t>Zawiadomienie stron o wniesieniu odwołania – art. 131 k.p.a.</a:t>
            </a:r>
          </a:p>
          <a:p>
            <a:r>
              <a:rPr lang="pl-PL" dirty="0" smtClean="0"/>
              <a:t>Samokontrola – art. 132 k.p.a.</a:t>
            </a:r>
            <a:br>
              <a:rPr lang="pl-PL" dirty="0" smtClean="0"/>
            </a:br>
            <a:r>
              <a:rPr lang="pl-PL" dirty="0" smtClean="0"/>
              <a:t>Kryteria podjęcia samokontroli:</a:t>
            </a:r>
          </a:p>
          <a:p>
            <a:pPr lvl="1"/>
            <a:r>
              <a:rPr lang="pl-PL" dirty="0" smtClean="0"/>
              <a:t>Formalne:</a:t>
            </a:r>
          </a:p>
          <a:p>
            <a:pPr lvl="2"/>
            <a:r>
              <a:rPr lang="pl-PL" dirty="0" smtClean="0"/>
              <a:t>wniesienie odwołania przez wszystkie strony bądź</a:t>
            </a:r>
          </a:p>
          <a:p>
            <a:pPr lvl="2"/>
            <a:r>
              <a:rPr lang="pl-PL" dirty="0"/>
              <a:t>gdy odwołanie wniosła jedna ze stron, a pozostałe strony wyraziły zgodę na uchylenie lub zmianę decyzji zgodnie z </a:t>
            </a:r>
            <a:r>
              <a:rPr lang="pl-PL" dirty="0" smtClean="0"/>
              <a:t>żądaniem odwołania</a:t>
            </a:r>
          </a:p>
          <a:p>
            <a:pPr lvl="1"/>
            <a:r>
              <a:rPr lang="pl-PL" dirty="0" smtClean="0"/>
              <a:t>Merytoryczne – stanowisko organu musi się pokrywać ze stanowiskiem stron</a:t>
            </a:r>
          </a:p>
          <a:p>
            <a:pPr marL="0" indent="0">
              <a:buNone/>
            </a:pPr>
            <a:r>
              <a:rPr lang="pl-PL" dirty="0" smtClean="0">
                <a:solidFill>
                  <a:srgbClr val="00B050"/>
                </a:solidFill>
              </a:rPr>
              <a:t>Czy jeżeli odwołanie wniesie prokurator to zostanie uruchomiony tryb samokontroli, czy zajdzie konieczność przekazania odwołania organowi odwoławczemu? (zob. art. 132 k.p.a.)</a:t>
            </a:r>
          </a:p>
          <a:p>
            <a:endParaRPr lang="pl-PL" dirty="0"/>
          </a:p>
        </p:txBody>
      </p:sp>
    </p:spTree>
    <p:extLst>
      <p:ext uri="{BB962C8B-B14F-4D97-AF65-F5344CB8AC3E}">
        <p14:creationId xmlns:p14="http://schemas.microsoft.com/office/powerpoint/2010/main" xmlns="" val="306892349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Art. 132 k.p.a.</a:t>
            </a:r>
            <a:endParaRPr lang="pl-PL" dirty="0"/>
          </a:p>
        </p:txBody>
      </p:sp>
      <p:sp>
        <p:nvSpPr>
          <p:cNvPr id="3" name="Symbol zastępczy zawartości 2"/>
          <p:cNvSpPr>
            <a:spLocks noGrp="1"/>
          </p:cNvSpPr>
          <p:nvPr>
            <p:ph idx="1"/>
          </p:nvPr>
        </p:nvSpPr>
        <p:spPr/>
        <p:txBody>
          <a:bodyPr/>
          <a:lstStyle/>
          <a:p>
            <a:pPr algn="just"/>
            <a:r>
              <a:rPr lang="pl-PL" dirty="0"/>
              <a:t>§  1. Jeżeli odwołanie wniosły wszystkie strony, a organ administracji publicznej, który wydał decyzję, uzna, że to odwołanie zasługuje w całości na uwzględnienie, może wydać nową decyzję, w której uchyli lub zmieni zaskarżoną decyzję.</a:t>
            </a:r>
          </a:p>
          <a:p>
            <a:pPr algn="just"/>
            <a:r>
              <a:rPr lang="pl-PL" dirty="0"/>
              <a:t>§  2. Przepis § 1 stosuje się także w przypadku, gdy odwołanie wniosła jedna ze stron, a pozostałe strony wyraziły zgodę na uchylenie lub zmianę decyzji zgodnie z żądaniem odwołania.</a:t>
            </a:r>
          </a:p>
          <a:p>
            <a:pPr algn="just"/>
            <a:r>
              <a:rPr lang="pl-PL" dirty="0"/>
              <a:t>§  3. Od nowej decyzji służy stronom odwołanie.</a:t>
            </a:r>
          </a:p>
          <a:p>
            <a:pPr algn="just"/>
            <a:endParaRPr lang="pl-PL" dirty="0"/>
          </a:p>
        </p:txBody>
      </p:sp>
    </p:spTree>
    <p:extLst>
      <p:ext uri="{BB962C8B-B14F-4D97-AF65-F5344CB8AC3E}">
        <p14:creationId xmlns:p14="http://schemas.microsoft.com/office/powerpoint/2010/main" xmlns="" val="354709918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Czynności procesowe w ramach samokontroli</a:t>
            </a:r>
            <a:endParaRPr lang="pl-PL" dirty="0"/>
          </a:p>
        </p:txBody>
      </p:sp>
      <p:sp>
        <p:nvSpPr>
          <p:cNvPr id="3" name="Symbol zastępczy zawartości 2"/>
          <p:cNvSpPr>
            <a:spLocks noGrp="1"/>
          </p:cNvSpPr>
          <p:nvPr>
            <p:ph idx="1"/>
          </p:nvPr>
        </p:nvSpPr>
        <p:spPr>
          <a:xfrm>
            <a:off x="104503" y="1690689"/>
            <a:ext cx="8934993" cy="4971369"/>
          </a:xfrm>
        </p:spPr>
        <p:txBody>
          <a:bodyPr>
            <a:normAutofit fontScale="92500" lnSpcReduction="10000"/>
          </a:bodyPr>
          <a:lstStyle/>
          <a:p>
            <a:pPr marL="0" indent="0">
              <a:buNone/>
            </a:pPr>
            <a:r>
              <a:rPr lang="pl-PL" dirty="0" smtClean="0"/>
              <a:t>Fazy:</a:t>
            </a:r>
          </a:p>
          <a:p>
            <a:r>
              <a:rPr lang="pl-PL" dirty="0" smtClean="0"/>
              <a:t>Pierwsza – przeprowadzenie kontroli własnego postępowania</a:t>
            </a:r>
          </a:p>
          <a:p>
            <a:r>
              <a:rPr lang="pl-PL" dirty="0" smtClean="0"/>
              <a:t>Druga – konfrontacja stanowiska organu, zajętego po zakończeniu fazy pierwszej, z żądaniem strony. </a:t>
            </a:r>
          </a:p>
          <a:p>
            <a:pPr marL="0" indent="0">
              <a:buNone/>
            </a:pPr>
            <a:r>
              <a:rPr lang="pl-PL" dirty="0" smtClean="0"/>
              <a:t>Termin na rozpatrzenie sprawy dla organu I instancji:</a:t>
            </a:r>
          </a:p>
          <a:p>
            <a:r>
              <a:rPr lang="pl-PL" dirty="0" smtClean="0"/>
              <a:t>Postępowanie administracyjne ogólne - 7 dni od dnia otrzymania odwołania (art. 133 k.p.a.)</a:t>
            </a:r>
          </a:p>
          <a:p>
            <a:r>
              <a:rPr lang="pl-PL" dirty="0" smtClean="0">
                <a:solidFill>
                  <a:srgbClr val="00B050"/>
                </a:solidFill>
              </a:rPr>
              <a:t>Co w przypadku, gdy organ I instancji podtrzyma swoje stanowisko (art. 133 k.p.a.)? </a:t>
            </a:r>
            <a:r>
              <a:rPr lang="pl-PL" dirty="0" smtClean="0">
                <a:solidFill>
                  <a:srgbClr val="00B0F0"/>
                </a:solidFill>
              </a:rPr>
              <a:t>Czy od decyzji wydanej w wyniku samokontroli służy odwołanie </a:t>
            </a:r>
            <a:r>
              <a:rPr lang="pl-PL" dirty="0">
                <a:solidFill>
                  <a:srgbClr val="00B0F0"/>
                </a:solidFill>
              </a:rPr>
              <a:t>(art. 132 § 3 k.p.a.)</a:t>
            </a:r>
            <a:r>
              <a:rPr lang="pl-PL" dirty="0" smtClean="0">
                <a:solidFill>
                  <a:srgbClr val="00B0F0"/>
                </a:solidFill>
              </a:rPr>
              <a:t>? </a:t>
            </a:r>
            <a:r>
              <a:rPr lang="pl-PL" dirty="0" smtClean="0">
                <a:solidFill>
                  <a:srgbClr val="7030A0"/>
                </a:solidFill>
              </a:rPr>
              <a:t>Co ewentualnie musi przekazać organ I instancji i komu (art. 133 k.p.a.)?</a:t>
            </a:r>
            <a:r>
              <a:rPr lang="pl-PL" dirty="0" smtClean="0">
                <a:solidFill>
                  <a:srgbClr val="00B050"/>
                </a:solidFill>
              </a:rPr>
              <a:t> </a:t>
            </a:r>
            <a:endParaRPr lang="pl-PL" dirty="0" smtClean="0">
              <a:solidFill>
                <a:srgbClr val="FFC000"/>
              </a:solidFill>
            </a:endParaRPr>
          </a:p>
        </p:txBody>
      </p:sp>
    </p:spTree>
    <p:extLst>
      <p:ext uri="{BB962C8B-B14F-4D97-AF65-F5344CB8AC3E}">
        <p14:creationId xmlns:p14="http://schemas.microsoft.com/office/powerpoint/2010/main" xmlns="" val="61827374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p:txBody>
          <a:bodyPr/>
          <a:lstStyle/>
          <a:p>
            <a:pPr algn="ctr"/>
            <a:r>
              <a:rPr lang="pl-PL" dirty="0" smtClean="0"/>
              <a:t>Postępowanie odwoławcze przed organem II instancji</a:t>
            </a:r>
            <a:endParaRPr lang="pl-PL" dirty="0"/>
          </a:p>
        </p:txBody>
      </p:sp>
      <p:sp>
        <p:nvSpPr>
          <p:cNvPr id="8" name="Symbol zastępczy zawartości 7"/>
          <p:cNvSpPr>
            <a:spLocks noGrp="1"/>
          </p:cNvSpPr>
          <p:nvPr>
            <p:ph idx="1"/>
          </p:nvPr>
        </p:nvSpPr>
        <p:spPr/>
        <p:txBody>
          <a:bodyPr/>
          <a:lstStyle/>
          <a:p>
            <a:r>
              <a:rPr lang="pl-PL" dirty="0" smtClean="0"/>
              <a:t>Kto jest organem odwoławczym? (art. 127 § 2 k.p.a. w zw. z art. 17 k.p.a.)</a:t>
            </a:r>
          </a:p>
          <a:p>
            <a:r>
              <a:rPr lang="pl-PL" dirty="0" smtClean="0"/>
              <a:t>Stadia postępowania odwoławczego:</a:t>
            </a:r>
          </a:p>
          <a:p>
            <a:pPr lvl="1"/>
            <a:r>
              <a:rPr lang="pl-PL" dirty="0" smtClean="0"/>
              <a:t>Postępowanie wstępne</a:t>
            </a:r>
          </a:p>
          <a:p>
            <a:pPr lvl="1"/>
            <a:r>
              <a:rPr lang="pl-PL" dirty="0" smtClean="0"/>
              <a:t>Postępowanie rozpoznawcze</a:t>
            </a:r>
          </a:p>
          <a:p>
            <a:pPr lvl="1"/>
            <a:r>
              <a:rPr lang="pl-PL" dirty="0" smtClean="0"/>
              <a:t>Stadium podjęcia decyzji</a:t>
            </a:r>
          </a:p>
          <a:p>
            <a:r>
              <a:rPr lang="pl-PL" dirty="0" smtClean="0"/>
              <a:t>Kiedy rozpoczyna się postępowanie odwoławcze przed organem II instancji?</a:t>
            </a:r>
          </a:p>
          <a:p>
            <a:r>
              <a:rPr lang="pl-PL" dirty="0" smtClean="0"/>
              <a:t>Kiedy kończy się postępowanie odwoławcze przed organem II instancji?</a:t>
            </a:r>
          </a:p>
        </p:txBody>
      </p:sp>
    </p:spTree>
    <p:extLst>
      <p:ext uri="{BB962C8B-B14F-4D97-AF65-F5344CB8AC3E}">
        <p14:creationId xmlns:p14="http://schemas.microsoft.com/office/powerpoint/2010/main" xmlns="" val="3019227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Instytucja wyłączenia pracownika organu administracji publicznej</a:t>
            </a:r>
            <a:endParaRPr lang="pl-PL" dirty="0"/>
          </a:p>
        </p:txBody>
      </p:sp>
      <p:sp>
        <p:nvSpPr>
          <p:cNvPr id="3" name="Symbol zastępczy zawartości 2"/>
          <p:cNvSpPr>
            <a:spLocks noGrp="1"/>
          </p:cNvSpPr>
          <p:nvPr>
            <p:ph idx="1"/>
          </p:nvPr>
        </p:nvSpPr>
        <p:spPr>
          <a:xfrm>
            <a:off x="628650" y="1959427"/>
            <a:ext cx="7886700" cy="4282849"/>
          </a:xfrm>
        </p:spPr>
        <p:txBody>
          <a:bodyPr>
            <a:normAutofit fontScale="85000" lnSpcReduction="20000"/>
          </a:bodyPr>
          <a:lstStyle/>
          <a:p>
            <a:pPr marL="0" indent="0">
              <a:spcAft>
                <a:spcPts val="1200"/>
              </a:spcAft>
              <a:buNone/>
            </a:pPr>
            <a:r>
              <a:rPr lang="pl-PL" dirty="0" smtClean="0"/>
              <a:t>Art. 24 §</a:t>
            </a:r>
            <a:r>
              <a:rPr lang="pl-PL" dirty="0"/>
              <a:t>  1. Pracownik organu administracji publicznej podlega wyłączeniu od udziału w postępowaniu w sprawie</a:t>
            </a:r>
            <a:r>
              <a:rPr lang="pl-PL" dirty="0" smtClean="0"/>
              <a:t>:</a:t>
            </a:r>
          </a:p>
          <a:p>
            <a:pPr marL="457200" lvl="1" indent="0">
              <a:buNone/>
            </a:pPr>
            <a:r>
              <a:rPr lang="pl-PL" dirty="0" smtClean="0"/>
              <a:t>1</a:t>
            </a:r>
            <a:r>
              <a:rPr lang="pl-PL" dirty="0"/>
              <a:t>) w której jest stroną albo pozostaje z jedną ze stron w takim stosunku prawnym, że wynik sprawy może mieć wpływ na jego prawa lub obowiązki;</a:t>
            </a:r>
          </a:p>
          <a:p>
            <a:pPr marL="457200" lvl="1" indent="0">
              <a:buNone/>
            </a:pPr>
            <a:r>
              <a:rPr lang="pl-PL" dirty="0"/>
              <a:t>2) swego małżonka oraz krewnych i powinowatych do drugiego stopnia;</a:t>
            </a:r>
          </a:p>
          <a:p>
            <a:pPr marL="457200" lvl="1" indent="0">
              <a:buNone/>
            </a:pPr>
            <a:r>
              <a:rPr lang="pl-PL" dirty="0"/>
              <a:t>3) osoby związanej z nim z tytułu przysposobienia, opieki lub kurateli;</a:t>
            </a:r>
          </a:p>
          <a:p>
            <a:pPr marL="457200" lvl="1" indent="0">
              <a:buNone/>
            </a:pPr>
            <a:r>
              <a:rPr lang="pl-PL" dirty="0" smtClean="0"/>
              <a:t>4) w </a:t>
            </a:r>
            <a:r>
              <a:rPr lang="pl-PL" dirty="0"/>
              <a:t>której był świadkiem lub biegłym albo był lub jest przedstawicielem jednej ze stron, albo w której przedstawicielem strony jest jedna z osób wymienionych w pkt 2 i 3;</a:t>
            </a:r>
          </a:p>
          <a:p>
            <a:pPr marL="457200" lvl="1" indent="0">
              <a:buNone/>
            </a:pPr>
            <a:r>
              <a:rPr lang="pl-PL" dirty="0"/>
              <a:t>5) w której brał udział w wydaniu zaskarżonej decyzji;</a:t>
            </a:r>
          </a:p>
          <a:p>
            <a:pPr marL="457200" lvl="1" indent="0">
              <a:buNone/>
            </a:pPr>
            <a:r>
              <a:rPr lang="pl-PL" dirty="0"/>
              <a:t>6) z powodu której wszczęto przeciw niemu dochodzenie służbowe, postępowanie dyscyplinarne lub karne;</a:t>
            </a:r>
          </a:p>
          <a:p>
            <a:pPr marL="457200" lvl="1" indent="0">
              <a:buNone/>
            </a:pPr>
            <a:r>
              <a:rPr lang="pl-PL" dirty="0"/>
              <a:t>7) w której jedną ze stron jest osoba pozostająca wobec niego w stosunku nadrzędności służbowej.</a:t>
            </a:r>
          </a:p>
          <a:p>
            <a:pPr algn="just"/>
            <a:endParaRPr lang="pl-PL" dirty="0"/>
          </a:p>
        </p:txBody>
      </p:sp>
      <p:sp>
        <p:nvSpPr>
          <p:cNvPr id="4" name="Symbol zastępczy numeru slajdu 3"/>
          <p:cNvSpPr>
            <a:spLocks noGrp="1"/>
          </p:cNvSpPr>
          <p:nvPr>
            <p:ph type="sldNum" sz="quarter" idx="12"/>
          </p:nvPr>
        </p:nvSpPr>
        <p:spPr/>
        <p:txBody>
          <a:bodyPr/>
          <a:lstStyle/>
          <a:p>
            <a:fld id="{6A712258-5B8A-46F8-95CE-52C7943D11BA}" type="slidenum">
              <a:rPr lang="pl-PL" smtClean="0"/>
              <a:pPr/>
              <a:t>11</a:t>
            </a:fld>
            <a:endParaRPr lang="pl-PL"/>
          </a:p>
        </p:txBody>
      </p:sp>
    </p:spTree>
    <p:extLst>
      <p:ext uri="{BB962C8B-B14F-4D97-AF65-F5344CB8AC3E}">
        <p14:creationId xmlns:p14="http://schemas.microsoft.com/office/powerpoint/2010/main" xmlns="" val="332092325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Stadium wstępne postępowania odwoławczego</a:t>
            </a:r>
            <a:endParaRPr lang="pl-PL" dirty="0"/>
          </a:p>
        </p:txBody>
      </p:sp>
      <p:sp>
        <p:nvSpPr>
          <p:cNvPr id="3" name="Symbol zastępczy zawartości 2"/>
          <p:cNvSpPr>
            <a:spLocks noGrp="1"/>
          </p:cNvSpPr>
          <p:nvPr>
            <p:ph idx="1"/>
          </p:nvPr>
        </p:nvSpPr>
        <p:spPr/>
        <p:txBody>
          <a:bodyPr/>
          <a:lstStyle/>
          <a:p>
            <a:r>
              <a:rPr lang="pl-PL" dirty="0" smtClean="0"/>
              <a:t>Badanie właściwości</a:t>
            </a:r>
          </a:p>
          <a:p>
            <a:pPr lvl="1"/>
            <a:r>
              <a:rPr lang="pl-PL" dirty="0" smtClean="0"/>
              <a:t>zob. art. 127 § 2 k.p.a. w zw. z art. 17 </a:t>
            </a:r>
            <a:r>
              <a:rPr lang="pl-PL" dirty="0" err="1" smtClean="0"/>
              <a:t>k.p.a</a:t>
            </a:r>
            <a:endParaRPr lang="pl-PL" dirty="0"/>
          </a:p>
          <a:p>
            <a:r>
              <a:rPr lang="pl-PL" dirty="0" smtClean="0"/>
              <a:t>Badanie dopuszczalności odwołania:</a:t>
            </a:r>
          </a:p>
          <a:p>
            <a:pPr lvl="1"/>
            <a:r>
              <a:rPr lang="pl-PL" dirty="0" smtClean="0"/>
              <a:t>Niedopuszczalność przedmiotowa</a:t>
            </a:r>
          </a:p>
          <a:p>
            <a:pPr lvl="1"/>
            <a:r>
              <a:rPr lang="pl-PL" dirty="0" smtClean="0"/>
              <a:t>Niedopuszczalność podmiotowa</a:t>
            </a:r>
          </a:p>
          <a:p>
            <a:r>
              <a:rPr lang="pl-PL" dirty="0" smtClean="0"/>
              <a:t>Badanie dochowania terminu do wniesienia odwołania </a:t>
            </a:r>
          </a:p>
          <a:p>
            <a:pPr lvl="1"/>
            <a:r>
              <a:rPr lang="pl-PL" dirty="0" smtClean="0"/>
              <a:t>zob. art. 59 § 2 k.p.a.</a:t>
            </a:r>
          </a:p>
          <a:p>
            <a:pPr lvl="1"/>
            <a:r>
              <a:rPr lang="pl-PL" dirty="0" smtClean="0"/>
              <a:t>zob. art. 134 k.p.a.</a:t>
            </a:r>
            <a:endParaRPr lang="pl-PL" dirty="0"/>
          </a:p>
        </p:txBody>
      </p:sp>
    </p:spTree>
    <p:extLst>
      <p:ext uri="{BB962C8B-B14F-4D97-AF65-F5344CB8AC3E}">
        <p14:creationId xmlns:p14="http://schemas.microsoft.com/office/powerpoint/2010/main" xmlns="" val="421893105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Stadium rozpoznawcze postępowania odwoławczego</a:t>
            </a:r>
            <a:endParaRPr lang="pl-PL" dirty="0"/>
          </a:p>
        </p:txBody>
      </p:sp>
      <p:sp>
        <p:nvSpPr>
          <p:cNvPr id="3" name="Symbol zastępczy zawartości 2"/>
          <p:cNvSpPr>
            <a:spLocks noGrp="1"/>
          </p:cNvSpPr>
          <p:nvPr>
            <p:ph idx="1"/>
          </p:nvPr>
        </p:nvSpPr>
        <p:spPr/>
        <p:txBody>
          <a:bodyPr>
            <a:normAutofit lnSpcReduction="10000"/>
          </a:bodyPr>
          <a:lstStyle/>
          <a:p>
            <a:r>
              <a:rPr lang="pl-PL" dirty="0" smtClean="0"/>
              <a:t>Opiera się na zasadach ogólnych, zwłaszcza:</a:t>
            </a:r>
          </a:p>
          <a:p>
            <a:pPr lvl="1"/>
            <a:r>
              <a:rPr lang="pl-PL" dirty="0" smtClean="0"/>
              <a:t>Prawdy obiektywnej – art. 7 k.p.a.,</a:t>
            </a:r>
          </a:p>
          <a:p>
            <a:pPr lvl="1"/>
            <a:r>
              <a:rPr lang="pl-PL" dirty="0" smtClean="0"/>
              <a:t>Praworządności – art. 6 k.p.a.</a:t>
            </a:r>
          </a:p>
          <a:p>
            <a:pPr lvl="1"/>
            <a:r>
              <a:rPr lang="pl-PL" dirty="0" smtClean="0"/>
              <a:t>Dwuinstancyjności – art. 15 k.p.a.</a:t>
            </a:r>
          </a:p>
          <a:p>
            <a:r>
              <a:rPr lang="pl-PL" dirty="0" smtClean="0"/>
              <a:t>W jakim zakresie organ odwoławczy może przeprowadzić postępowania dowodowe?</a:t>
            </a:r>
          </a:p>
          <a:p>
            <a:pPr lvl="1"/>
            <a:r>
              <a:rPr lang="pl-PL" dirty="0" smtClean="0"/>
              <a:t>Gdy organ I instancji nie przeprowadził postępowania dowodowego – zob. art. 136 i art. 138 § 2 k.p.a.</a:t>
            </a:r>
          </a:p>
          <a:p>
            <a:pPr lvl="1"/>
            <a:r>
              <a:rPr lang="pl-PL" dirty="0"/>
              <a:t>Gdy organ I </a:t>
            </a:r>
            <a:r>
              <a:rPr lang="pl-PL" dirty="0" smtClean="0"/>
              <a:t>instancji </a:t>
            </a:r>
            <a:r>
              <a:rPr lang="pl-PL" dirty="0"/>
              <a:t>przeprowadził </a:t>
            </a:r>
            <a:r>
              <a:rPr lang="pl-PL" dirty="0" smtClean="0"/>
              <a:t>postępowanie dowodowe, ale nie ustalił wszystkich istotnych dla spraw okoliczności faktycznych – zob. art. 136 k.p.a. i art. 138 § 2 k.p.a.</a:t>
            </a:r>
          </a:p>
          <a:p>
            <a:pPr lvl="1"/>
            <a:endParaRPr lang="pl-PL" dirty="0"/>
          </a:p>
          <a:p>
            <a:pPr lvl="1"/>
            <a:endParaRPr lang="pl-PL" dirty="0"/>
          </a:p>
        </p:txBody>
      </p:sp>
    </p:spTree>
    <p:extLst>
      <p:ext uri="{BB962C8B-B14F-4D97-AF65-F5344CB8AC3E}">
        <p14:creationId xmlns:p14="http://schemas.microsoft.com/office/powerpoint/2010/main" xmlns="" val="27656474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Rodzaje decyzji kończących postępowanie odwoławcze</a:t>
            </a:r>
            <a:endParaRPr lang="pl-PL" dirty="0"/>
          </a:p>
        </p:txBody>
      </p:sp>
      <p:sp>
        <p:nvSpPr>
          <p:cNvPr id="3" name="Symbol zastępczy zawartości 2"/>
          <p:cNvSpPr>
            <a:spLocks noGrp="1"/>
          </p:cNvSpPr>
          <p:nvPr>
            <p:ph idx="1"/>
          </p:nvPr>
        </p:nvSpPr>
        <p:spPr>
          <a:xfrm>
            <a:off x="542925" y="1838688"/>
            <a:ext cx="8058150" cy="4470672"/>
          </a:xfrm>
        </p:spPr>
        <p:txBody>
          <a:bodyPr>
            <a:normAutofit fontScale="70000" lnSpcReduction="20000"/>
          </a:bodyPr>
          <a:lstStyle/>
          <a:p>
            <a:pPr marL="0" indent="0">
              <a:buNone/>
            </a:pPr>
            <a:r>
              <a:rPr lang="pl-PL" b="1" dirty="0" smtClean="0"/>
              <a:t>Decyzje merytoryczne:</a:t>
            </a:r>
          </a:p>
          <a:p>
            <a:r>
              <a:rPr lang="pl-PL" dirty="0" smtClean="0"/>
              <a:t>Gdy rozstrzygnięcie organu odwoławczego pokrywa się z rozstrzygnięciem organu I instancji – decyzja utrzymująca w mocy zaskarżoną decyzję (art. 138 § 1 pkt 1 k.p.a.)</a:t>
            </a:r>
          </a:p>
          <a:p>
            <a:r>
              <a:rPr lang="pl-PL" dirty="0" smtClean="0"/>
              <a:t>Gdy rozstrzygnięcie organu odwoławczego </a:t>
            </a:r>
            <a:r>
              <a:rPr lang="pl-PL" b="1" dirty="0" smtClean="0"/>
              <a:t>nie</a:t>
            </a:r>
            <a:r>
              <a:rPr lang="pl-PL" dirty="0" smtClean="0"/>
              <a:t> </a:t>
            </a:r>
            <a:r>
              <a:rPr lang="pl-PL" dirty="0"/>
              <a:t>pokrywa się z rozstrzygnięciem organu I </a:t>
            </a:r>
            <a:r>
              <a:rPr lang="pl-PL" dirty="0" smtClean="0"/>
              <a:t>instancji – organ uchyla zaskarżoną decyzję w całości albo w części i w tym zakresie orzeka co do istoty sprawy (art. 138 § 1 pkt 2 k.p.a. </a:t>
            </a:r>
            <a:r>
              <a:rPr lang="pl-PL" i="1" dirty="0" smtClean="0"/>
              <a:t>in </a:t>
            </a:r>
            <a:r>
              <a:rPr lang="pl-PL" i="1" dirty="0" err="1" smtClean="0"/>
              <a:t>principio</a:t>
            </a:r>
            <a:r>
              <a:rPr lang="pl-PL" i="1" dirty="0" smtClean="0"/>
              <a:t>)</a:t>
            </a:r>
          </a:p>
          <a:p>
            <a:pPr marL="0" indent="0">
              <a:buNone/>
            </a:pPr>
            <a:r>
              <a:rPr lang="pl-PL" b="1" dirty="0" smtClean="0"/>
              <a:t>Decyzje kasacyjne:</a:t>
            </a:r>
          </a:p>
          <a:p>
            <a:r>
              <a:rPr lang="pl-PL" dirty="0" smtClean="0"/>
              <a:t>Decyzja kończąca rozpatrzenie sprawy – art. 138 § 1 pkt 2 k.p.a. </a:t>
            </a:r>
            <a:r>
              <a:rPr lang="pl-PL" i="1" dirty="0" smtClean="0"/>
              <a:t>in fine</a:t>
            </a:r>
            <a:endParaRPr lang="pl-PL" dirty="0" smtClean="0"/>
          </a:p>
          <a:p>
            <a:r>
              <a:rPr lang="pl-PL" dirty="0" smtClean="0"/>
              <a:t>Decyzja powodująca przekazanie sprawy do ponownego rozpatrzenia organowi I instancji – art. 138 § 2 k.p.a.</a:t>
            </a:r>
          </a:p>
          <a:p>
            <a:pPr marL="0" indent="0">
              <a:buNone/>
            </a:pPr>
            <a:r>
              <a:rPr lang="pl-PL" b="1" dirty="0" smtClean="0"/>
              <a:t>Decyzja o umorzeniu postępowania odwoławczego </a:t>
            </a:r>
            <a:r>
              <a:rPr lang="pl-PL" dirty="0" smtClean="0"/>
              <a:t>– art. 138 § 1 pkt 3 w zw. z art. 137 k.p.a.</a:t>
            </a:r>
          </a:p>
          <a:p>
            <a:pPr marL="0" indent="0">
              <a:buNone/>
            </a:pPr>
            <a:r>
              <a:rPr lang="pl-PL" b="1" dirty="0" smtClean="0"/>
              <a:t>Decyzja uchylająca decyzję i zobowiązująca organ I instancji do wydania decyzji o określonej treści – </a:t>
            </a:r>
            <a:r>
              <a:rPr lang="pl-PL" dirty="0" smtClean="0"/>
              <a:t>art. 138 § 4 k.p.a.</a:t>
            </a:r>
            <a:endParaRPr lang="pl-PL" b="1" dirty="0" smtClean="0"/>
          </a:p>
          <a:p>
            <a:endParaRPr lang="pl-PL" dirty="0"/>
          </a:p>
        </p:txBody>
      </p:sp>
    </p:spTree>
    <p:extLst>
      <p:ext uri="{BB962C8B-B14F-4D97-AF65-F5344CB8AC3E}">
        <p14:creationId xmlns:p14="http://schemas.microsoft.com/office/powerpoint/2010/main" xmlns="" val="128762534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Zakaz </a:t>
            </a:r>
            <a:r>
              <a:rPr lang="pl-PL" i="1" dirty="0" err="1" smtClean="0"/>
              <a:t>reformationis</a:t>
            </a:r>
            <a:r>
              <a:rPr lang="pl-PL" i="1" dirty="0" smtClean="0"/>
              <a:t> in </a:t>
            </a:r>
            <a:r>
              <a:rPr lang="pl-PL" i="1" dirty="0" err="1" smtClean="0"/>
              <a:t>peius</a:t>
            </a:r>
            <a:endParaRPr lang="pl-PL" dirty="0"/>
          </a:p>
        </p:txBody>
      </p:sp>
      <p:sp>
        <p:nvSpPr>
          <p:cNvPr id="3" name="Symbol zastępczy zawartości 2"/>
          <p:cNvSpPr>
            <a:spLocks noGrp="1"/>
          </p:cNvSpPr>
          <p:nvPr>
            <p:ph idx="1"/>
          </p:nvPr>
        </p:nvSpPr>
        <p:spPr/>
        <p:txBody>
          <a:bodyPr>
            <a:normAutofit fontScale="92500" lnSpcReduction="10000"/>
          </a:bodyPr>
          <a:lstStyle/>
          <a:p>
            <a:pPr marL="0" indent="0" algn="just">
              <a:buNone/>
            </a:pPr>
            <a:r>
              <a:rPr lang="pl-PL" dirty="0" smtClean="0"/>
              <a:t>Art. 139 k.p.a.: „Organ </a:t>
            </a:r>
            <a:r>
              <a:rPr lang="pl-PL" dirty="0"/>
              <a:t>odwoławczy nie może wydać decyzji na niekorzyść strony odwołującej się, chyba że zaskarżona decyzja </a:t>
            </a:r>
            <a:r>
              <a:rPr lang="pl-PL" dirty="0">
                <a:solidFill>
                  <a:srgbClr val="FF0000"/>
                </a:solidFill>
              </a:rPr>
              <a:t>rażąco narusza prawo </a:t>
            </a:r>
            <a:r>
              <a:rPr lang="pl-PL" dirty="0"/>
              <a:t>lub </a:t>
            </a:r>
            <a:r>
              <a:rPr lang="pl-PL" dirty="0">
                <a:solidFill>
                  <a:srgbClr val="00B050"/>
                </a:solidFill>
              </a:rPr>
              <a:t>rażąco narusza interes </a:t>
            </a:r>
            <a:r>
              <a:rPr lang="pl-PL" dirty="0" smtClean="0">
                <a:solidFill>
                  <a:srgbClr val="00B050"/>
                </a:solidFill>
              </a:rPr>
              <a:t>społeczny</a:t>
            </a:r>
            <a:r>
              <a:rPr lang="pl-PL" dirty="0" smtClean="0"/>
              <a:t>”.</a:t>
            </a:r>
          </a:p>
          <a:p>
            <a:pPr marL="0" indent="0" algn="just">
              <a:buNone/>
            </a:pPr>
            <a:endParaRPr lang="pl-PL" dirty="0">
              <a:solidFill>
                <a:srgbClr val="FF0000"/>
              </a:solidFill>
            </a:endParaRPr>
          </a:p>
          <a:p>
            <a:pPr marL="0" indent="0" algn="just">
              <a:buNone/>
            </a:pPr>
            <a:r>
              <a:rPr lang="pl-PL" dirty="0" smtClean="0">
                <a:solidFill>
                  <a:srgbClr val="FF0000"/>
                </a:solidFill>
              </a:rPr>
              <a:t>Rażąco narusza prawo – </a:t>
            </a:r>
            <a:r>
              <a:rPr lang="pl-PL" dirty="0" smtClean="0"/>
              <a:t>chodzi o kwalifikowane przypadki naruszenia prawa (art. 145 § 1, art. 145a § 1, art. 145b, art. 156 § 1 k.p.a.</a:t>
            </a:r>
          </a:p>
          <a:p>
            <a:pPr marL="0" indent="0" algn="just">
              <a:buNone/>
            </a:pPr>
            <a:r>
              <a:rPr lang="pl-PL" dirty="0" smtClean="0">
                <a:solidFill>
                  <a:srgbClr val="00B050"/>
                </a:solidFill>
              </a:rPr>
              <a:t>Rażąco </a:t>
            </a:r>
            <a:r>
              <a:rPr lang="pl-PL" dirty="0">
                <a:solidFill>
                  <a:srgbClr val="00B050"/>
                </a:solidFill>
              </a:rPr>
              <a:t>narusza interes </a:t>
            </a:r>
            <a:r>
              <a:rPr lang="pl-PL" dirty="0" smtClean="0">
                <a:solidFill>
                  <a:srgbClr val="00B050"/>
                </a:solidFill>
              </a:rPr>
              <a:t>społeczny – </a:t>
            </a:r>
            <a:r>
              <a:rPr lang="pl-PL" dirty="0" smtClean="0"/>
              <a:t>znaczna swoboda wartościowania rozstrzygnięcia przyjętego w decyzji organu I instancji. Obowiązek wyczerpującego uzasadnienia w decyzji odwoławczej. </a:t>
            </a:r>
            <a:endParaRPr lang="pl-PL" dirty="0">
              <a:solidFill>
                <a:srgbClr val="FF0000"/>
              </a:solidFill>
            </a:endParaRPr>
          </a:p>
        </p:txBody>
      </p:sp>
    </p:spTree>
    <p:extLst>
      <p:ext uri="{BB962C8B-B14F-4D97-AF65-F5344CB8AC3E}">
        <p14:creationId xmlns:p14="http://schemas.microsoft.com/office/powerpoint/2010/main" xmlns="" val="95615086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Wniosek o ponowne rozpatrzenie sprawy</a:t>
            </a:r>
            <a:endParaRPr lang="pl-PL" dirty="0"/>
          </a:p>
        </p:txBody>
      </p:sp>
      <p:sp>
        <p:nvSpPr>
          <p:cNvPr id="3" name="Symbol zastępczy zawartości 2"/>
          <p:cNvSpPr>
            <a:spLocks noGrp="1"/>
          </p:cNvSpPr>
          <p:nvPr>
            <p:ph idx="1"/>
          </p:nvPr>
        </p:nvSpPr>
        <p:spPr>
          <a:xfrm>
            <a:off x="523330" y="1851750"/>
            <a:ext cx="8097339" cy="4640489"/>
          </a:xfrm>
        </p:spPr>
        <p:txBody>
          <a:bodyPr>
            <a:normAutofit fontScale="70000" lnSpcReduction="20000"/>
          </a:bodyPr>
          <a:lstStyle/>
          <a:p>
            <a:r>
              <a:rPr lang="pl-PL" dirty="0"/>
              <a:t>Od decyzji wydanej w pierwszej instancji przez </a:t>
            </a:r>
            <a:r>
              <a:rPr lang="pl-PL" dirty="0">
                <a:solidFill>
                  <a:srgbClr val="0070C0"/>
                </a:solidFill>
              </a:rPr>
              <a:t>ministra</a:t>
            </a:r>
            <a:r>
              <a:rPr lang="pl-PL" dirty="0"/>
              <a:t> lub </a:t>
            </a:r>
            <a:r>
              <a:rPr lang="pl-PL" dirty="0">
                <a:solidFill>
                  <a:srgbClr val="00B050"/>
                </a:solidFill>
              </a:rPr>
              <a:t>samorządowe kolegium odwoławcze </a:t>
            </a:r>
            <a:r>
              <a:rPr lang="pl-PL" b="1" dirty="0"/>
              <a:t>nie służy odwołanie</a:t>
            </a:r>
            <a:r>
              <a:rPr lang="pl-PL" dirty="0"/>
              <a:t>, jednakże strona niezadowolona z decyzji może zwrócić się do tego </a:t>
            </a:r>
            <a:r>
              <a:rPr lang="pl-PL" b="1" dirty="0">
                <a:solidFill>
                  <a:srgbClr val="FF0000"/>
                </a:solidFill>
              </a:rPr>
              <a:t>organu z wnioskiem o ponowne rozpatrzenie sprawy </a:t>
            </a:r>
            <a:r>
              <a:rPr lang="pl-PL" b="1" dirty="0"/>
              <a:t>- </a:t>
            </a:r>
            <a:r>
              <a:rPr lang="pl-PL" dirty="0"/>
              <a:t>art. 127 § 3 k.p.a.</a:t>
            </a:r>
          </a:p>
          <a:p>
            <a:r>
              <a:rPr lang="pl-PL" dirty="0"/>
              <a:t>do wniosku tego </a:t>
            </a:r>
            <a:r>
              <a:rPr lang="pl-PL" b="1" dirty="0"/>
              <a:t>stosuje się odpowiednio </a:t>
            </a:r>
            <a:r>
              <a:rPr lang="pl-PL" dirty="0"/>
              <a:t>przepisy dotyczące </a:t>
            </a:r>
            <a:r>
              <a:rPr lang="pl-PL" dirty="0" err="1"/>
              <a:t>odwołań</a:t>
            </a:r>
            <a:r>
              <a:rPr lang="pl-PL" dirty="0"/>
              <a:t> od decyzji – art. 127 § 3 k.p.a.</a:t>
            </a:r>
          </a:p>
          <a:p>
            <a:pPr marL="0" indent="0">
              <a:buNone/>
            </a:pPr>
            <a:endParaRPr lang="pl-PL" dirty="0"/>
          </a:p>
          <a:p>
            <a:pPr marL="0" indent="0">
              <a:buNone/>
            </a:pPr>
            <a:r>
              <a:rPr lang="pl-PL" dirty="0" smtClean="0"/>
              <a:t>Odpowiednie stosowanie przepisów:</a:t>
            </a:r>
          </a:p>
          <a:p>
            <a:r>
              <a:rPr lang="pl-PL" dirty="0" smtClean="0"/>
              <a:t>Zastosowanie wprost przepisów dotyczących:</a:t>
            </a:r>
          </a:p>
          <a:p>
            <a:pPr lvl="1"/>
            <a:r>
              <a:rPr lang="pl-PL" dirty="0" smtClean="0"/>
              <a:t>Legitymacji</a:t>
            </a:r>
          </a:p>
          <a:p>
            <a:pPr lvl="1"/>
            <a:r>
              <a:rPr lang="pl-PL" dirty="0" smtClean="0"/>
              <a:t>Wymogów formalnych</a:t>
            </a:r>
          </a:p>
          <a:p>
            <a:pPr lvl="1"/>
            <a:r>
              <a:rPr lang="pl-PL" dirty="0" smtClean="0"/>
              <a:t>Mocy wniosku</a:t>
            </a:r>
          </a:p>
          <a:p>
            <a:pPr lvl="1"/>
            <a:r>
              <a:rPr lang="pl-PL" dirty="0" smtClean="0"/>
              <a:t>Czynności wstępnych organu odwoławczego</a:t>
            </a:r>
          </a:p>
          <a:p>
            <a:r>
              <a:rPr lang="pl-PL" dirty="0" smtClean="0"/>
              <a:t>Nie będą miały zastosowania przepisy dotyczące:</a:t>
            </a:r>
          </a:p>
          <a:p>
            <a:pPr lvl="1"/>
            <a:r>
              <a:rPr lang="pl-PL" dirty="0" smtClean="0"/>
              <a:t>Postępowania przed organem I instancji – np. art. 129 § 1, art. 132, art. 133 k.p.a.</a:t>
            </a:r>
          </a:p>
          <a:p>
            <a:pPr lvl="1"/>
            <a:r>
              <a:rPr lang="pl-PL" dirty="0" smtClean="0"/>
              <a:t>Decyzji kasacyjnych z przekazaniem sprawy do ponownego rozpatrzenia</a:t>
            </a:r>
          </a:p>
          <a:p>
            <a:pPr lvl="1"/>
            <a:endParaRPr lang="pl-PL" dirty="0" smtClean="0"/>
          </a:p>
          <a:p>
            <a:endParaRPr lang="pl-PL" dirty="0"/>
          </a:p>
        </p:txBody>
      </p:sp>
    </p:spTree>
    <p:extLst>
      <p:ext uri="{BB962C8B-B14F-4D97-AF65-F5344CB8AC3E}">
        <p14:creationId xmlns:p14="http://schemas.microsoft.com/office/powerpoint/2010/main" xmlns="" val="367779482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Zażalenie</a:t>
            </a:r>
            <a:endParaRPr lang="pl-PL" dirty="0"/>
          </a:p>
        </p:txBody>
      </p:sp>
      <p:sp>
        <p:nvSpPr>
          <p:cNvPr id="3" name="Symbol zastępczy zawartości 2"/>
          <p:cNvSpPr>
            <a:spLocks noGrp="1"/>
          </p:cNvSpPr>
          <p:nvPr>
            <p:ph idx="1"/>
          </p:nvPr>
        </p:nvSpPr>
        <p:spPr/>
        <p:txBody>
          <a:bodyPr>
            <a:normAutofit fontScale="85000" lnSpcReduction="20000"/>
          </a:bodyPr>
          <a:lstStyle/>
          <a:p>
            <a:r>
              <a:rPr lang="pl-PL" dirty="0"/>
              <a:t>Na wydane w toku postępowania postanowienia służy stronie a także innym uczestnikom postępowania </a:t>
            </a:r>
            <a:r>
              <a:rPr lang="pl-PL" b="1" dirty="0"/>
              <a:t>zażalenie</a:t>
            </a:r>
            <a:r>
              <a:rPr lang="pl-PL" dirty="0"/>
              <a:t>, gdy kodeks tak stanowi.</a:t>
            </a:r>
          </a:p>
          <a:p>
            <a:r>
              <a:rPr lang="pl-PL" dirty="0"/>
              <a:t>Zażalenia wnosi się w terminie </a:t>
            </a:r>
            <a:r>
              <a:rPr lang="pl-PL" b="1" dirty="0"/>
              <a:t>siedmiu dni </a:t>
            </a:r>
            <a:r>
              <a:rPr lang="pl-PL" dirty="0"/>
              <a:t>od dnia doręczenia postanowienia stronie, a gdy postanowienie zostało ogłoszone ustnie - od dnia jego ogłoszenia stronie.</a:t>
            </a:r>
          </a:p>
          <a:p>
            <a:r>
              <a:rPr lang="pl-PL" dirty="0"/>
              <a:t>Postanowienie, na które nie służy zażalenie, strona może zaskarżyć tylko w odwołaniu od decyzji – niesamoistny środek zaskarżenia.</a:t>
            </a:r>
          </a:p>
          <a:p>
            <a:r>
              <a:rPr lang="pl-PL" dirty="0"/>
              <a:t>Wniesienie zażalenia nie wstrzymuje wykonania postanowienia, jednakże organ administracji publicznej, który wydał postanowienie, może wstrzymać jego wykonanie, gdy uzna to za uzasadnione – względna suspensywność</a:t>
            </a:r>
          </a:p>
        </p:txBody>
      </p:sp>
    </p:spTree>
    <p:extLst>
      <p:ext uri="{BB962C8B-B14F-4D97-AF65-F5344CB8AC3E}">
        <p14:creationId xmlns:p14="http://schemas.microsoft.com/office/powerpoint/2010/main" xmlns="" val="102719661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Weryfikacja decyzji i postanowień w trybach nadzwyczajnych</a:t>
            </a:r>
            <a:endParaRPr lang="pl-PL" dirty="0"/>
          </a:p>
        </p:txBody>
      </p:sp>
      <p:sp>
        <p:nvSpPr>
          <p:cNvPr id="3" name="Symbol zastępczy zawartości 2"/>
          <p:cNvSpPr>
            <a:spLocks noGrp="1"/>
          </p:cNvSpPr>
          <p:nvPr>
            <p:ph idx="1"/>
          </p:nvPr>
        </p:nvSpPr>
        <p:spPr>
          <a:xfrm>
            <a:off x="542925" y="1838688"/>
            <a:ext cx="8058150" cy="4470672"/>
          </a:xfrm>
        </p:spPr>
        <p:txBody>
          <a:bodyPr>
            <a:normAutofit fontScale="85000" lnSpcReduction="20000"/>
          </a:bodyPr>
          <a:lstStyle/>
          <a:p>
            <a:pPr marL="0" indent="0">
              <a:buNone/>
            </a:pPr>
            <a:r>
              <a:rPr lang="pl-PL" dirty="0" smtClean="0"/>
              <a:t>Na system trybów nadzwyczajnych składa się:</a:t>
            </a:r>
          </a:p>
          <a:p>
            <a:r>
              <a:rPr lang="pl-PL" dirty="0" smtClean="0"/>
              <a:t>Wznowienie postępowania</a:t>
            </a:r>
          </a:p>
          <a:p>
            <a:r>
              <a:rPr lang="pl-PL" dirty="0" smtClean="0"/>
              <a:t>Stwierdzenie nieważności decyzji</a:t>
            </a:r>
          </a:p>
          <a:p>
            <a:r>
              <a:rPr lang="pl-PL" dirty="0" smtClean="0"/>
              <a:t>Uchylenie lub zmiana decyzji dotkniętej wadami niekwalifikowanymi bądź decyzji prawidłowej</a:t>
            </a:r>
          </a:p>
          <a:p>
            <a:endParaRPr lang="pl-PL" dirty="0"/>
          </a:p>
          <a:p>
            <a:pPr marL="0" indent="0">
              <a:buNone/>
            </a:pPr>
            <a:r>
              <a:rPr lang="pl-PL" dirty="0" smtClean="0"/>
              <a:t>Zasada niekonkurencyjności – poszczególne tryby nadzwyczajne mają na celu usunięcie tylko określonego rodzaju wadliwości decyzji i nie mogą być stosowane zamiennie.</a:t>
            </a:r>
          </a:p>
          <a:p>
            <a:pPr marL="0" indent="0">
              <a:buNone/>
            </a:pPr>
            <a:r>
              <a:rPr lang="pl-PL" dirty="0" smtClean="0"/>
              <a:t>Pierwszeństwo ma tryb stwierdzenia nieważności. </a:t>
            </a:r>
            <a:r>
              <a:rPr lang="pl-PL" dirty="0" smtClean="0">
                <a:solidFill>
                  <a:srgbClr val="00B050"/>
                </a:solidFill>
              </a:rPr>
              <a:t>Co w przypadku, gdy zostanie wszczęte postępowanie w sprawie wznowienia postępowania i w sprawie stwierdzenia </a:t>
            </a:r>
            <a:r>
              <a:rPr lang="pl-PL" dirty="0" err="1" smtClean="0">
                <a:solidFill>
                  <a:srgbClr val="00B050"/>
                </a:solidFill>
              </a:rPr>
              <a:t>nieważaności</a:t>
            </a:r>
            <a:r>
              <a:rPr lang="pl-PL" dirty="0" smtClean="0">
                <a:solidFill>
                  <a:srgbClr val="00B050"/>
                </a:solidFill>
              </a:rPr>
              <a:t>?</a:t>
            </a:r>
            <a:endParaRPr lang="pl-PL" dirty="0"/>
          </a:p>
        </p:txBody>
      </p:sp>
    </p:spTree>
    <p:extLst>
      <p:ext uri="{BB962C8B-B14F-4D97-AF65-F5344CB8AC3E}">
        <p14:creationId xmlns:p14="http://schemas.microsoft.com/office/powerpoint/2010/main" xmlns="" val="16145233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prestige"/>
      </p:transition>
    </mc:Choice>
    <mc:Fallback>
      <p:transition spd="slow">
        <p:fade/>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Wznowienie postępowania</a:t>
            </a:r>
            <a:endParaRPr lang="pl-PL" dirty="0"/>
          </a:p>
        </p:txBody>
      </p:sp>
      <p:sp>
        <p:nvSpPr>
          <p:cNvPr id="3" name="Symbol zastępczy zawartości 2"/>
          <p:cNvSpPr>
            <a:spLocks noGrp="1"/>
          </p:cNvSpPr>
          <p:nvPr>
            <p:ph idx="1"/>
          </p:nvPr>
        </p:nvSpPr>
        <p:spPr/>
        <p:txBody>
          <a:bodyPr>
            <a:normAutofit fontScale="92500" lnSpcReduction="10000"/>
          </a:bodyPr>
          <a:lstStyle/>
          <a:p>
            <a:pPr marL="0" indent="0">
              <a:buNone/>
            </a:pPr>
            <a:r>
              <a:rPr lang="pl-PL" dirty="0" smtClean="0"/>
              <a:t>Charakter mieszany:</a:t>
            </a:r>
          </a:p>
          <a:p>
            <a:r>
              <a:rPr lang="pl-PL" dirty="0" smtClean="0"/>
              <a:t>Wznowienie postępowania następuje z urzędu (art. 147 k.p.a.) a organem właściwym do wznowienia postępowania jest organ, który wydał decyzję w ostatniej instancji (art. 150 § 1 k.p.a.) – odwołalność </a:t>
            </a:r>
          </a:p>
          <a:p>
            <a:r>
              <a:rPr lang="pl-PL" dirty="0" smtClean="0"/>
              <a:t>Wznowienie następuje na żądanie strony – środek zaskarżenia</a:t>
            </a:r>
          </a:p>
          <a:p>
            <a:r>
              <a:rPr lang="pl-PL" dirty="0" smtClean="0"/>
              <a:t>Art. 150 § 2  - środek nadzoru</a:t>
            </a:r>
          </a:p>
          <a:p>
            <a:pPr marL="0" indent="0">
              <a:buNone/>
            </a:pPr>
            <a:r>
              <a:rPr lang="pl-PL" dirty="0" smtClean="0"/>
              <a:t>Decyzja musi być ostateczna</a:t>
            </a:r>
          </a:p>
          <a:p>
            <a:pPr marL="0" indent="0">
              <a:buNone/>
            </a:pPr>
            <a:r>
              <a:rPr lang="pl-PL" dirty="0" smtClean="0"/>
              <a:t>Odpowiednie stosowanie do postanowień </a:t>
            </a:r>
            <a:r>
              <a:rPr lang="pl-PL" dirty="0" smtClean="0">
                <a:solidFill>
                  <a:srgbClr val="00B050"/>
                </a:solidFill>
              </a:rPr>
              <a:t>(każdych?)</a:t>
            </a:r>
            <a:r>
              <a:rPr lang="pl-PL" dirty="0" smtClean="0"/>
              <a:t> – art. 126 k.p.a.</a:t>
            </a:r>
          </a:p>
          <a:p>
            <a:endParaRPr lang="pl-PL" dirty="0"/>
          </a:p>
        </p:txBody>
      </p:sp>
    </p:spTree>
    <p:extLst>
      <p:ext uri="{BB962C8B-B14F-4D97-AF65-F5344CB8AC3E}">
        <p14:creationId xmlns:p14="http://schemas.microsoft.com/office/powerpoint/2010/main" xmlns="" val="220954397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prestige"/>
      </p:transition>
    </mc:Choice>
    <mc:Fallback>
      <p:transition spd="slow">
        <p:fade/>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Stwierdzenie nieważności</a:t>
            </a:r>
            <a:endParaRPr lang="pl-PL" dirty="0"/>
          </a:p>
        </p:txBody>
      </p:sp>
      <p:sp>
        <p:nvSpPr>
          <p:cNvPr id="3" name="Symbol zastępczy zawartości 2"/>
          <p:cNvSpPr>
            <a:spLocks noGrp="1"/>
          </p:cNvSpPr>
          <p:nvPr>
            <p:ph idx="1"/>
          </p:nvPr>
        </p:nvSpPr>
        <p:spPr/>
        <p:txBody>
          <a:bodyPr>
            <a:normAutofit fontScale="92500" lnSpcReduction="20000"/>
          </a:bodyPr>
          <a:lstStyle/>
          <a:p>
            <a:r>
              <a:rPr lang="pl-PL" dirty="0" smtClean="0"/>
              <a:t>Charakter mieszany:</a:t>
            </a:r>
          </a:p>
          <a:p>
            <a:pPr lvl="1"/>
            <a:r>
              <a:rPr lang="pl-PL" dirty="0" smtClean="0"/>
              <a:t>Postępowanie w sprawie stwierdzenia nieważności wszczyna się na żądanie strony </a:t>
            </a:r>
            <a:r>
              <a:rPr lang="pl-PL" dirty="0"/>
              <a:t>a właściwy jest organ wyższego stopnia </a:t>
            </a:r>
            <a:r>
              <a:rPr lang="pl-PL" dirty="0" smtClean="0"/>
              <a:t>– środek zaskarżenia</a:t>
            </a:r>
          </a:p>
          <a:p>
            <a:pPr lvl="1"/>
            <a:r>
              <a:rPr lang="pl-PL" dirty="0"/>
              <a:t>Postępowanie w sprawie stwierdzenia nieważności wszczyna </a:t>
            </a:r>
            <a:r>
              <a:rPr lang="pl-PL" dirty="0" smtClean="0"/>
              <a:t>się z urzędu a właściwy jest organ wyższego stopnia – środek nadzoru</a:t>
            </a:r>
          </a:p>
          <a:p>
            <a:pPr lvl="1"/>
            <a:r>
              <a:rPr lang="pl-PL" dirty="0" smtClean="0"/>
              <a:t>Jeżeli decyzja została wydana przez SKO lub ministra to nieważność stwierdza ten organ – odwołalność</a:t>
            </a:r>
          </a:p>
          <a:p>
            <a:r>
              <a:rPr lang="pl-PL" dirty="0" smtClean="0"/>
              <a:t>Tryb ten stosuje się do postanowień, na które służy zażalenie, oraz o niedopuszczalności odwołania i o uchybieniu terminu do wniesienia odwołania (art. 126 k.p.a.)</a:t>
            </a:r>
          </a:p>
          <a:p>
            <a:r>
              <a:rPr lang="pl-PL" smtClean="0">
                <a:solidFill>
                  <a:srgbClr val="00B050"/>
                </a:solidFill>
              </a:rPr>
              <a:t>Decyzja ostateczna</a:t>
            </a:r>
            <a:r>
              <a:rPr lang="pl-PL" dirty="0" smtClean="0">
                <a:solidFill>
                  <a:srgbClr val="00B050"/>
                </a:solidFill>
              </a:rPr>
              <a:t>, nieostateczna?</a:t>
            </a:r>
          </a:p>
        </p:txBody>
      </p:sp>
    </p:spTree>
    <p:extLst>
      <p:ext uri="{BB962C8B-B14F-4D97-AF65-F5344CB8AC3E}">
        <p14:creationId xmlns:p14="http://schemas.microsoft.com/office/powerpoint/2010/main" xmlns="" val="167987593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prestig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dirty="0"/>
              <a:t>Instytucja wyłączenia pracownika organu administracji </a:t>
            </a:r>
            <a:r>
              <a:rPr lang="pl-PL" dirty="0" smtClean="0"/>
              <a:t>publicznej</a:t>
            </a:r>
            <a:endParaRPr lang="pl-PL" dirty="0"/>
          </a:p>
        </p:txBody>
      </p:sp>
      <p:sp>
        <p:nvSpPr>
          <p:cNvPr id="3" name="Symbol zastępczy zawartości 2"/>
          <p:cNvSpPr>
            <a:spLocks noGrp="1"/>
          </p:cNvSpPr>
          <p:nvPr>
            <p:ph idx="1"/>
          </p:nvPr>
        </p:nvSpPr>
        <p:spPr>
          <a:xfrm>
            <a:off x="628650" y="1825625"/>
            <a:ext cx="7886700" cy="4530726"/>
          </a:xfrm>
        </p:spPr>
        <p:txBody>
          <a:bodyPr>
            <a:normAutofit fontScale="92500" lnSpcReduction="10000"/>
          </a:bodyPr>
          <a:lstStyle/>
          <a:p>
            <a:pPr marL="0" indent="0" algn="just">
              <a:spcAft>
                <a:spcPts val="1200"/>
              </a:spcAft>
              <a:buNone/>
            </a:pPr>
            <a:r>
              <a:rPr lang="pl-PL" dirty="0" smtClean="0"/>
              <a:t>Art.24 §</a:t>
            </a:r>
            <a:r>
              <a:rPr lang="pl-PL" dirty="0"/>
              <a:t>  2. Powody wyłączenia pracownika od udziału w postępowaniu trwają także po ustaniu małżeństwa </a:t>
            </a:r>
            <a:r>
              <a:rPr lang="pl-PL" dirty="0" smtClean="0"/>
              <a:t>(§ </a:t>
            </a:r>
            <a:r>
              <a:rPr lang="pl-PL" dirty="0"/>
              <a:t>1 pkt 2), przysposobienia, opieki lub kurateli (§ 1 pkt 3).</a:t>
            </a:r>
          </a:p>
          <a:p>
            <a:pPr marL="0" indent="0" algn="just">
              <a:spcAft>
                <a:spcPts val="1200"/>
              </a:spcAft>
              <a:buNone/>
            </a:pPr>
            <a:r>
              <a:rPr lang="pl-PL" dirty="0"/>
              <a:t>§  3. Bezpośredni przełożony pracownika jest obowiązany na jego żądanie lub na żądanie strony albo z urzędu wyłączyć go od udziału w postępowaniu, jeżeli zostanie uprawdopodobnione istnienie okoliczności niewymienionych w § 1, które mogą wywołać wątpliwość co do bezstronności pracownika.</a:t>
            </a:r>
          </a:p>
          <a:p>
            <a:pPr marL="0" indent="0" algn="just">
              <a:buNone/>
            </a:pPr>
            <a:r>
              <a:rPr lang="pl-PL" dirty="0"/>
              <a:t>§  4. Wyłączony pracownik powinien podejmować tylko czynności niecierpiące zwłoki ze względu na interes społeczny lub ważny interes stron.</a:t>
            </a:r>
          </a:p>
          <a:p>
            <a:pPr algn="just"/>
            <a:endParaRPr lang="pl-PL" dirty="0"/>
          </a:p>
        </p:txBody>
      </p:sp>
      <p:sp>
        <p:nvSpPr>
          <p:cNvPr id="4" name="Symbol zastępczy numeru slajdu 3"/>
          <p:cNvSpPr>
            <a:spLocks noGrp="1"/>
          </p:cNvSpPr>
          <p:nvPr>
            <p:ph type="sldNum" sz="quarter" idx="12"/>
          </p:nvPr>
        </p:nvSpPr>
        <p:spPr/>
        <p:txBody>
          <a:bodyPr/>
          <a:lstStyle/>
          <a:p>
            <a:fld id="{6A712258-5B8A-46F8-95CE-52C7943D11BA}" type="slidenum">
              <a:rPr lang="pl-PL" smtClean="0"/>
              <a:pPr/>
              <a:t>12</a:t>
            </a:fld>
            <a:endParaRPr lang="pl-PL"/>
          </a:p>
        </p:txBody>
      </p:sp>
    </p:spTree>
    <p:extLst>
      <p:ext uri="{BB962C8B-B14F-4D97-AF65-F5344CB8AC3E}">
        <p14:creationId xmlns:p14="http://schemas.microsoft.com/office/powerpoint/2010/main" xmlns="" val="88225558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Instytucja wyłączenia organu administracji publicznej</a:t>
            </a:r>
            <a:endParaRPr lang="pl-PL" dirty="0"/>
          </a:p>
        </p:txBody>
      </p:sp>
      <p:sp>
        <p:nvSpPr>
          <p:cNvPr id="3" name="Symbol zastępczy zawartości 2"/>
          <p:cNvSpPr>
            <a:spLocks noGrp="1"/>
          </p:cNvSpPr>
          <p:nvPr>
            <p:ph idx="1"/>
          </p:nvPr>
        </p:nvSpPr>
        <p:spPr/>
        <p:txBody>
          <a:bodyPr>
            <a:normAutofit fontScale="92500" lnSpcReduction="10000"/>
          </a:bodyPr>
          <a:lstStyle/>
          <a:p>
            <a:pPr marL="0" indent="0">
              <a:buNone/>
            </a:pPr>
            <a:r>
              <a:rPr lang="pl-PL" dirty="0" smtClean="0"/>
              <a:t>Art. 25 §</a:t>
            </a:r>
            <a:r>
              <a:rPr lang="pl-PL" dirty="0"/>
              <a:t>  1. Organ administracji publicznej podlega wyłączeniu od załatwienia sprawy dotyczącej interesów majątkowych</a:t>
            </a:r>
            <a:r>
              <a:rPr lang="pl-PL" dirty="0" smtClean="0"/>
              <a:t>:</a:t>
            </a:r>
          </a:p>
          <a:p>
            <a:pPr lvl="1"/>
            <a:r>
              <a:rPr lang="pl-PL" dirty="0" smtClean="0"/>
              <a:t>1</a:t>
            </a:r>
            <a:r>
              <a:rPr lang="pl-PL" dirty="0"/>
              <a:t>) jego kierownika lub osób pozostających z tym kierownikiem w stosunkach określonych w art. 24 § 1 pkt 2 i 3;</a:t>
            </a:r>
          </a:p>
          <a:p>
            <a:pPr lvl="1"/>
            <a:r>
              <a:rPr lang="pl-PL" dirty="0"/>
              <a:t>2) osoby zajmującej stanowisko kierownicze w organie bezpośrednio wyższego stopnia lub osób pozostających z nim w stosunkach określonych w art. 24 § 1 pkt 2 i 3.</a:t>
            </a:r>
          </a:p>
          <a:p>
            <a:pPr marL="0" indent="0">
              <a:buNone/>
            </a:pPr>
            <a:r>
              <a:rPr lang="pl-PL" dirty="0"/>
              <a:t>§  2. Przepis art. 24 § 4 stosuje się odpowiednio</a:t>
            </a:r>
            <a:r>
              <a:rPr lang="pl-PL" dirty="0" smtClean="0"/>
              <a:t>.</a:t>
            </a:r>
          </a:p>
          <a:p>
            <a:pPr marL="0" indent="0">
              <a:buNone/>
            </a:pPr>
            <a:endParaRPr lang="pl-PL" dirty="0"/>
          </a:p>
          <a:p>
            <a:pPr marL="0" indent="0">
              <a:buNone/>
            </a:pPr>
            <a:r>
              <a:rPr lang="pl-PL" dirty="0" smtClean="0"/>
              <a:t>Przepisy szczególne – np. art. 142 ust. 2 </a:t>
            </a:r>
            <a:r>
              <a:rPr lang="pl-PL" dirty="0" err="1" smtClean="0"/>
              <a:t>u.g.n</a:t>
            </a:r>
            <a:r>
              <a:rPr lang="pl-PL" dirty="0" smtClean="0"/>
              <a:t>.</a:t>
            </a:r>
            <a:endParaRPr lang="pl-PL" dirty="0"/>
          </a:p>
          <a:p>
            <a:endParaRPr lang="pl-PL" dirty="0"/>
          </a:p>
        </p:txBody>
      </p:sp>
      <p:sp>
        <p:nvSpPr>
          <p:cNvPr id="4" name="Symbol zastępczy numeru slajdu 3"/>
          <p:cNvSpPr>
            <a:spLocks noGrp="1"/>
          </p:cNvSpPr>
          <p:nvPr>
            <p:ph type="sldNum" sz="quarter" idx="12"/>
          </p:nvPr>
        </p:nvSpPr>
        <p:spPr/>
        <p:txBody>
          <a:bodyPr/>
          <a:lstStyle/>
          <a:p>
            <a:fld id="{6A712258-5B8A-46F8-95CE-52C7943D11BA}" type="slidenum">
              <a:rPr lang="pl-PL" smtClean="0"/>
              <a:pPr/>
              <a:t>13</a:t>
            </a:fld>
            <a:endParaRPr lang="pl-PL"/>
          </a:p>
        </p:txBody>
      </p:sp>
    </p:spTree>
    <p:extLst>
      <p:ext uri="{BB962C8B-B14F-4D97-AF65-F5344CB8AC3E}">
        <p14:creationId xmlns:p14="http://schemas.microsoft.com/office/powerpoint/2010/main" xmlns="" val="112951032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Instytucja wyłączenia członka organu kolegialnego</a:t>
            </a:r>
            <a:endParaRPr lang="pl-PL" dirty="0"/>
          </a:p>
        </p:txBody>
      </p:sp>
      <p:sp>
        <p:nvSpPr>
          <p:cNvPr id="3" name="Symbol zastępczy zawartości 2"/>
          <p:cNvSpPr>
            <a:spLocks noGrp="1"/>
          </p:cNvSpPr>
          <p:nvPr>
            <p:ph idx="1"/>
          </p:nvPr>
        </p:nvSpPr>
        <p:spPr/>
        <p:txBody>
          <a:bodyPr>
            <a:normAutofit fontScale="77500" lnSpcReduction="20000"/>
          </a:bodyPr>
          <a:lstStyle/>
          <a:p>
            <a:pPr marL="0" indent="0">
              <a:buNone/>
            </a:pPr>
            <a:r>
              <a:rPr lang="pl-PL" dirty="0" smtClean="0"/>
              <a:t>Art. 27 §</a:t>
            </a:r>
            <a:r>
              <a:rPr lang="pl-PL" dirty="0"/>
              <a:t>  1. Członek organu kolegialnego podlega wyłączeniu w przypadkach określonych w art. 24 § 1. O wyłączeniu tego członka w przypadkach określonych w art. 24 § 3 postanawia przewodniczący organu kolegialnego lub organu wyższego stopnia na wniosek strony, członka organu kolegialnego albo z urzędu.</a:t>
            </a:r>
          </a:p>
          <a:p>
            <a:pPr marL="0" indent="0">
              <a:buNone/>
            </a:pPr>
            <a:r>
              <a:rPr lang="pl-PL" dirty="0"/>
              <a:t>§  1a. Członek samorządowego kolegium odwoławczego podlega wyłączeniu od udziału w postępowaniu w sprawie wniosku o ponowne rozpatrzenie sprawy, jeżeli brał udział w wydaniu decyzji objętej wnioskiem.</a:t>
            </a:r>
          </a:p>
          <a:p>
            <a:pPr marL="0" indent="0">
              <a:buNone/>
            </a:pPr>
            <a:r>
              <a:rPr lang="pl-PL" dirty="0"/>
              <a:t>§  2. Jeżeli wskutek wyłączenia członków organu kolegialnego organ ten stał się niezdolny do podjęcia uchwały z braku wymaganego quorum, stosuje się odpowiednio przepisy art. 26 § 2.</a:t>
            </a:r>
          </a:p>
          <a:p>
            <a:pPr marL="0" indent="0">
              <a:buNone/>
            </a:pPr>
            <a:r>
              <a:rPr lang="pl-PL" dirty="0"/>
              <a:t>§  3. Jeżeli samorządowe kolegium odwoławcze wskutek wyłączenia jego członków nie może załatwić sprawy, minister właściwy do spraw administracji publicznej, w drodze postanowienia, wyznacza inne samorządowe kolegium odwoławcze.</a:t>
            </a:r>
          </a:p>
          <a:p>
            <a:endParaRPr lang="pl-PL" dirty="0"/>
          </a:p>
        </p:txBody>
      </p:sp>
      <p:sp>
        <p:nvSpPr>
          <p:cNvPr id="4" name="Symbol zastępczy numeru slajdu 3"/>
          <p:cNvSpPr>
            <a:spLocks noGrp="1"/>
          </p:cNvSpPr>
          <p:nvPr>
            <p:ph type="sldNum" sz="quarter" idx="12"/>
          </p:nvPr>
        </p:nvSpPr>
        <p:spPr/>
        <p:txBody>
          <a:bodyPr/>
          <a:lstStyle/>
          <a:p>
            <a:fld id="{6A712258-5B8A-46F8-95CE-52C7943D11BA}" type="slidenum">
              <a:rPr lang="pl-PL" smtClean="0"/>
              <a:pPr/>
              <a:t>14</a:t>
            </a:fld>
            <a:endParaRPr lang="pl-PL"/>
          </a:p>
        </p:txBody>
      </p:sp>
    </p:spTree>
    <p:extLst>
      <p:ext uri="{BB962C8B-B14F-4D97-AF65-F5344CB8AC3E}">
        <p14:creationId xmlns:p14="http://schemas.microsoft.com/office/powerpoint/2010/main" xmlns="" val="181869876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Strona postępowania administracyjnego</a:t>
            </a:r>
            <a:endParaRPr lang="pl-PL" dirty="0"/>
          </a:p>
        </p:txBody>
      </p:sp>
      <p:sp>
        <p:nvSpPr>
          <p:cNvPr id="3" name="Symbol zastępczy zawartości 2"/>
          <p:cNvSpPr>
            <a:spLocks noGrp="1"/>
          </p:cNvSpPr>
          <p:nvPr>
            <p:ph idx="1"/>
          </p:nvPr>
        </p:nvSpPr>
        <p:spPr>
          <a:xfrm>
            <a:off x="628650" y="2103120"/>
            <a:ext cx="7886700" cy="3995466"/>
          </a:xfrm>
        </p:spPr>
        <p:txBody>
          <a:bodyPr/>
          <a:lstStyle/>
          <a:p>
            <a:pPr marL="0" indent="0">
              <a:spcAft>
                <a:spcPts val="1200"/>
              </a:spcAft>
              <a:buNone/>
            </a:pPr>
            <a:r>
              <a:rPr lang="pl-PL" dirty="0" smtClean="0"/>
              <a:t>Art. 28. Stroną </a:t>
            </a:r>
            <a:r>
              <a:rPr lang="pl-PL" dirty="0"/>
              <a:t>jest każdy, </a:t>
            </a:r>
            <a:r>
              <a:rPr lang="pl-PL" dirty="0">
                <a:solidFill>
                  <a:srgbClr val="FF0000"/>
                </a:solidFill>
              </a:rPr>
              <a:t>czyjego interesu prawnego lub obowiązku dotyczy postępowanie </a:t>
            </a:r>
            <a:r>
              <a:rPr lang="pl-PL" dirty="0"/>
              <a:t>albo </a:t>
            </a:r>
            <a:r>
              <a:rPr lang="pl-PL" dirty="0">
                <a:solidFill>
                  <a:srgbClr val="00B050"/>
                </a:solidFill>
              </a:rPr>
              <a:t>kto żąda czynności organu ze względu na swój interes prawny lub obowiązek</a:t>
            </a:r>
            <a:r>
              <a:rPr lang="pl-PL" dirty="0" smtClean="0">
                <a:solidFill>
                  <a:srgbClr val="00B050"/>
                </a:solidFill>
              </a:rPr>
              <a:t>.</a:t>
            </a:r>
          </a:p>
          <a:p>
            <a:pPr marL="0" indent="0">
              <a:buNone/>
            </a:pPr>
            <a:r>
              <a:rPr lang="pl-PL" dirty="0" smtClean="0"/>
              <a:t>Art. 29. Stronami </a:t>
            </a:r>
            <a:r>
              <a:rPr lang="pl-PL" dirty="0"/>
              <a:t>mogą być </a:t>
            </a:r>
            <a:r>
              <a:rPr lang="pl-PL" dirty="0">
                <a:solidFill>
                  <a:srgbClr val="7030A0"/>
                </a:solidFill>
              </a:rPr>
              <a:t>osoby fizyczne </a:t>
            </a:r>
            <a:r>
              <a:rPr lang="pl-PL" dirty="0"/>
              <a:t>i </a:t>
            </a:r>
            <a:r>
              <a:rPr lang="pl-PL" dirty="0">
                <a:solidFill>
                  <a:srgbClr val="FFC000"/>
                </a:solidFill>
              </a:rPr>
              <a:t>osoby prawne</a:t>
            </a:r>
            <a:r>
              <a:rPr lang="pl-PL" dirty="0"/>
              <a:t>, a gdy chodzi o państwowe i samorządowe jednostki organizacyjne i organizacje społeczne - </a:t>
            </a:r>
            <a:r>
              <a:rPr lang="pl-PL" dirty="0">
                <a:solidFill>
                  <a:srgbClr val="00B0F0"/>
                </a:solidFill>
              </a:rPr>
              <a:t>również jednostki nieposiadające osobowości prawnej.</a:t>
            </a:r>
          </a:p>
        </p:txBody>
      </p:sp>
      <p:sp>
        <p:nvSpPr>
          <p:cNvPr id="4" name="Symbol zastępczy numeru slajdu 3"/>
          <p:cNvSpPr>
            <a:spLocks noGrp="1"/>
          </p:cNvSpPr>
          <p:nvPr>
            <p:ph type="sldNum" sz="quarter" idx="12"/>
          </p:nvPr>
        </p:nvSpPr>
        <p:spPr/>
        <p:txBody>
          <a:bodyPr/>
          <a:lstStyle/>
          <a:p>
            <a:fld id="{6A712258-5B8A-46F8-95CE-52C7943D11BA}" type="slidenum">
              <a:rPr lang="pl-PL" smtClean="0"/>
              <a:pPr/>
              <a:t>15</a:t>
            </a:fld>
            <a:endParaRPr lang="pl-PL"/>
          </a:p>
        </p:txBody>
      </p:sp>
    </p:spTree>
    <p:extLst>
      <p:ext uri="{BB962C8B-B14F-4D97-AF65-F5344CB8AC3E}">
        <p14:creationId xmlns:p14="http://schemas.microsoft.com/office/powerpoint/2010/main" xmlns="" val="410722925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Interes prawny i obowiązek - pojęcie</a:t>
            </a:r>
            <a:endParaRPr lang="pl-PL" dirty="0"/>
          </a:p>
        </p:txBody>
      </p:sp>
      <p:sp>
        <p:nvSpPr>
          <p:cNvPr id="5" name="Symbol zastępczy tekstu 4"/>
          <p:cNvSpPr>
            <a:spLocks noGrp="1"/>
          </p:cNvSpPr>
          <p:nvPr>
            <p:ph type="body" idx="1"/>
          </p:nvPr>
        </p:nvSpPr>
        <p:spPr/>
        <p:txBody>
          <a:bodyPr/>
          <a:lstStyle/>
          <a:p>
            <a:pPr algn="ctr"/>
            <a:r>
              <a:rPr lang="pl-PL" dirty="0" smtClean="0"/>
              <a:t>Interes prawny</a:t>
            </a:r>
            <a:endParaRPr lang="pl-PL" dirty="0"/>
          </a:p>
        </p:txBody>
      </p:sp>
      <p:sp>
        <p:nvSpPr>
          <p:cNvPr id="6" name="Symbol zastępczy zawartości 5"/>
          <p:cNvSpPr>
            <a:spLocks noGrp="1"/>
          </p:cNvSpPr>
          <p:nvPr>
            <p:ph sz="half" idx="2"/>
          </p:nvPr>
        </p:nvSpPr>
        <p:spPr/>
        <p:txBody>
          <a:bodyPr/>
          <a:lstStyle/>
          <a:p>
            <a:r>
              <a:rPr lang="pl-PL" dirty="0"/>
              <a:t>zaliczany jest do publicznego prawa podmiotowego, oznaczającego przyznanie jednostce korzyści</a:t>
            </a:r>
          </a:p>
          <a:p>
            <a:r>
              <a:rPr lang="pl-PL" dirty="0" smtClean="0"/>
              <a:t>„to wartość ochrony praw jednostki” – II SA/Ol 610/15</a:t>
            </a:r>
          </a:p>
          <a:p>
            <a:endParaRPr lang="pl-PL" dirty="0"/>
          </a:p>
        </p:txBody>
      </p:sp>
      <p:sp>
        <p:nvSpPr>
          <p:cNvPr id="7" name="Symbol zastępczy tekstu 6"/>
          <p:cNvSpPr>
            <a:spLocks noGrp="1"/>
          </p:cNvSpPr>
          <p:nvPr>
            <p:ph type="body" sz="quarter" idx="3"/>
          </p:nvPr>
        </p:nvSpPr>
        <p:spPr/>
        <p:txBody>
          <a:bodyPr/>
          <a:lstStyle/>
          <a:p>
            <a:pPr algn="ctr"/>
            <a:r>
              <a:rPr lang="pl-PL" dirty="0" smtClean="0"/>
              <a:t>Obowiązek</a:t>
            </a:r>
            <a:endParaRPr lang="pl-PL" dirty="0"/>
          </a:p>
        </p:txBody>
      </p:sp>
      <p:sp>
        <p:nvSpPr>
          <p:cNvPr id="8" name="Symbol zastępczy zawartości 7"/>
          <p:cNvSpPr>
            <a:spLocks noGrp="1"/>
          </p:cNvSpPr>
          <p:nvPr>
            <p:ph sz="quarter" idx="4"/>
          </p:nvPr>
        </p:nvSpPr>
        <p:spPr>
          <a:xfrm>
            <a:off x="4629150" y="2505075"/>
            <a:ext cx="4018461" cy="3851276"/>
          </a:xfrm>
        </p:spPr>
        <p:txBody>
          <a:bodyPr>
            <a:normAutofit fontScale="85000" lnSpcReduction="20000"/>
          </a:bodyPr>
          <a:lstStyle/>
          <a:p>
            <a:r>
              <a:rPr lang="pl-PL" dirty="0"/>
              <a:t>Pojęcie obowiązku występuje przede wszystkim na gruncie prawa cywilnego, gdzie na zobowiązanym spoczywa powinność zachowania się określnego zakazem lub nakazem</a:t>
            </a:r>
            <a:r>
              <a:rPr lang="pl-PL" dirty="0" smtClean="0"/>
              <a:t>.</a:t>
            </a:r>
          </a:p>
          <a:p>
            <a:r>
              <a:rPr lang="pl-PL" dirty="0" smtClean="0"/>
              <a:t>Zdaniem E. </a:t>
            </a:r>
            <a:r>
              <a:rPr lang="pl-PL" dirty="0" err="1" smtClean="0"/>
              <a:t>Iserzona</a:t>
            </a:r>
            <a:r>
              <a:rPr lang="pl-PL" dirty="0" smtClean="0"/>
              <a:t> interes prawny obejmuje zarówno uprawnienia jak i obowiązki oparte na prawie i wobec tego słowo „obowiązek” jest zbędne w przepisie określającym pojęcie strony</a:t>
            </a:r>
            <a:endParaRPr lang="pl-PL" dirty="0"/>
          </a:p>
        </p:txBody>
      </p:sp>
      <p:sp>
        <p:nvSpPr>
          <p:cNvPr id="4" name="Symbol zastępczy numeru slajdu 3"/>
          <p:cNvSpPr>
            <a:spLocks noGrp="1"/>
          </p:cNvSpPr>
          <p:nvPr>
            <p:ph type="sldNum" sz="quarter" idx="12"/>
          </p:nvPr>
        </p:nvSpPr>
        <p:spPr/>
        <p:txBody>
          <a:bodyPr/>
          <a:lstStyle/>
          <a:p>
            <a:fld id="{6A712258-5B8A-46F8-95CE-52C7943D11BA}" type="slidenum">
              <a:rPr lang="pl-PL" smtClean="0"/>
              <a:pPr/>
              <a:t>16</a:t>
            </a:fld>
            <a:endParaRPr lang="pl-PL"/>
          </a:p>
        </p:txBody>
      </p:sp>
    </p:spTree>
    <p:extLst>
      <p:ext uri="{BB962C8B-B14F-4D97-AF65-F5344CB8AC3E}">
        <p14:creationId xmlns:p14="http://schemas.microsoft.com/office/powerpoint/2010/main" xmlns="" val="39600259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Mieć interes prawny</a:t>
            </a:r>
            <a:endParaRPr lang="pl-PL" dirty="0"/>
          </a:p>
        </p:txBody>
      </p:sp>
      <p:sp>
        <p:nvSpPr>
          <p:cNvPr id="3" name="Symbol zastępczy tekstu 2"/>
          <p:cNvSpPr>
            <a:spLocks noGrp="1"/>
          </p:cNvSpPr>
          <p:nvPr>
            <p:ph type="body" idx="1"/>
          </p:nvPr>
        </p:nvSpPr>
        <p:spPr/>
        <p:txBody>
          <a:bodyPr/>
          <a:lstStyle/>
          <a:p>
            <a:r>
              <a:rPr lang="pl-PL" dirty="0" smtClean="0"/>
              <a:t>W postępowaniu administracyjnym</a:t>
            </a:r>
            <a:endParaRPr lang="pl-PL" dirty="0"/>
          </a:p>
        </p:txBody>
      </p:sp>
      <p:sp>
        <p:nvSpPr>
          <p:cNvPr id="4" name="Symbol zastępczy zawartości 3"/>
          <p:cNvSpPr>
            <a:spLocks noGrp="1"/>
          </p:cNvSpPr>
          <p:nvPr>
            <p:ph sz="half" idx="2"/>
          </p:nvPr>
        </p:nvSpPr>
        <p:spPr>
          <a:xfrm>
            <a:off x="509451" y="2505075"/>
            <a:ext cx="3988731" cy="3947976"/>
          </a:xfrm>
        </p:spPr>
        <p:txBody>
          <a:bodyPr>
            <a:normAutofit fontScale="85000" lnSpcReduction="20000"/>
          </a:bodyPr>
          <a:lstStyle/>
          <a:p>
            <a:pPr marL="0" indent="0">
              <a:buNone/>
            </a:pPr>
            <a:r>
              <a:rPr lang="pl-PL" dirty="0"/>
              <a:t>Mieć interes prawny oznacza ustalenie powszechnie obowiązującego przepisu prawa: „na którego podstawie można skutecznie żądać czynności organu z zamiarem zaspokojenia jakiejś potrzeby, albo żądać zaniechania lub ograniczenia czynności organu sprzecznych z potrzebami danego podmiotu − strony </a:t>
            </a:r>
            <a:r>
              <a:rPr lang="pl-PL" dirty="0" smtClean="0"/>
              <a:t>postępowania - </a:t>
            </a:r>
            <a:r>
              <a:rPr lang="pl-PL" dirty="0"/>
              <a:t>Wyrok NSA w Warszawie z dnia 7 czerwca 2013 r., I OSK 2226/12, LEX nr 1356980</a:t>
            </a:r>
          </a:p>
        </p:txBody>
      </p:sp>
      <p:sp>
        <p:nvSpPr>
          <p:cNvPr id="5" name="Symbol zastępczy tekstu 4"/>
          <p:cNvSpPr>
            <a:spLocks noGrp="1"/>
          </p:cNvSpPr>
          <p:nvPr>
            <p:ph type="body" sz="quarter" idx="3"/>
          </p:nvPr>
        </p:nvSpPr>
        <p:spPr/>
        <p:txBody>
          <a:bodyPr/>
          <a:lstStyle/>
          <a:p>
            <a:r>
              <a:rPr lang="pl-PL" dirty="0" smtClean="0"/>
              <a:t>W postępowaniu </a:t>
            </a:r>
            <a:r>
              <a:rPr lang="pl-PL" dirty="0" err="1" smtClean="0"/>
              <a:t>sądowoadministracyjnym</a:t>
            </a:r>
            <a:endParaRPr lang="pl-PL" dirty="0"/>
          </a:p>
        </p:txBody>
      </p:sp>
      <p:sp>
        <p:nvSpPr>
          <p:cNvPr id="6" name="Symbol zastępczy zawartości 5"/>
          <p:cNvSpPr>
            <a:spLocks noGrp="1"/>
          </p:cNvSpPr>
          <p:nvPr>
            <p:ph sz="quarter" idx="4"/>
          </p:nvPr>
        </p:nvSpPr>
        <p:spPr/>
        <p:txBody>
          <a:bodyPr>
            <a:normAutofit fontScale="85000" lnSpcReduction="10000"/>
          </a:bodyPr>
          <a:lstStyle/>
          <a:p>
            <a:pPr marL="0" indent="0">
              <a:buNone/>
            </a:pPr>
            <a:r>
              <a:rPr lang="pl-PL" dirty="0"/>
              <a:t>Mieć interes prawny w złożeniu skargi w postępowaniu </a:t>
            </a:r>
            <a:r>
              <a:rPr lang="pl-PL" dirty="0" err="1"/>
              <a:t>sądowoadministracyjnym</a:t>
            </a:r>
            <a:r>
              <a:rPr lang="pl-PL" dirty="0"/>
              <a:t> będzie sprowadzało się do wykazania związku przyczynowego nie tylko między przepisem a swoją sytuacją faktyczną, ale między sytuacją faktyczną a działaniem bądź bezczynnością administracji.</a:t>
            </a:r>
          </a:p>
        </p:txBody>
      </p:sp>
      <p:sp>
        <p:nvSpPr>
          <p:cNvPr id="7" name="Symbol zastępczy numeru slajdu 6"/>
          <p:cNvSpPr>
            <a:spLocks noGrp="1"/>
          </p:cNvSpPr>
          <p:nvPr>
            <p:ph type="sldNum" sz="quarter" idx="12"/>
          </p:nvPr>
        </p:nvSpPr>
        <p:spPr/>
        <p:txBody>
          <a:bodyPr/>
          <a:lstStyle/>
          <a:p>
            <a:fld id="{6A712258-5B8A-46F8-95CE-52C7943D11BA}" type="slidenum">
              <a:rPr lang="pl-PL" smtClean="0"/>
              <a:pPr/>
              <a:t>17</a:t>
            </a:fld>
            <a:endParaRPr lang="pl-PL"/>
          </a:p>
        </p:txBody>
      </p:sp>
    </p:spTree>
    <p:extLst>
      <p:ext uri="{BB962C8B-B14F-4D97-AF65-F5344CB8AC3E}">
        <p14:creationId xmlns:p14="http://schemas.microsoft.com/office/powerpoint/2010/main" xmlns="" val="309483399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Koncepcja legitymacji procesowej strony - orzecznictwo</a:t>
            </a:r>
            <a:endParaRPr lang="pl-PL" dirty="0"/>
          </a:p>
        </p:txBody>
      </p:sp>
      <p:sp>
        <p:nvSpPr>
          <p:cNvPr id="5" name="Symbol zastępczy tekstu 4"/>
          <p:cNvSpPr>
            <a:spLocks noGrp="1"/>
          </p:cNvSpPr>
          <p:nvPr>
            <p:ph type="body" idx="1"/>
          </p:nvPr>
        </p:nvSpPr>
        <p:spPr/>
        <p:txBody>
          <a:bodyPr/>
          <a:lstStyle/>
          <a:p>
            <a:r>
              <a:rPr lang="pl-PL" dirty="0" smtClean="0"/>
              <a:t>Obiektywna</a:t>
            </a:r>
            <a:endParaRPr lang="pl-PL" dirty="0"/>
          </a:p>
        </p:txBody>
      </p:sp>
      <p:sp>
        <p:nvSpPr>
          <p:cNvPr id="3" name="Symbol zastępczy zawartości 2"/>
          <p:cNvSpPr>
            <a:spLocks noGrp="1"/>
          </p:cNvSpPr>
          <p:nvPr>
            <p:ph sz="half" idx="2"/>
          </p:nvPr>
        </p:nvSpPr>
        <p:spPr>
          <a:xfrm>
            <a:off x="629842" y="2505075"/>
            <a:ext cx="3868340" cy="3851276"/>
          </a:xfrm>
        </p:spPr>
        <p:txBody>
          <a:bodyPr>
            <a:normAutofit fontScale="70000" lnSpcReduction="20000"/>
          </a:bodyPr>
          <a:lstStyle/>
          <a:p>
            <a:pPr marL="0" indent="0" algn="just">
              <a:buNone/>
            </a:pPr>
            <a:r>
              <a:rPr lang="pl-PL" dirty="0" smtClean="0"/>
              <a:t>„Żona</a:t>
            </a:r>
            <a:r>
              <a:rPr lang="pl-PL" dirty="0"/>
              <a:t>, której mąż utrzymuje stosunki intymne z pomocą domową zameldowaną </a:t>
            </a:r>
            <a:r>
              <a:rPr lang="pl-PL" dirty="0" smtClean="0"/>
              <a:t/>
            </a:r>
            <a:br>
              <a:rPr lang="pl-PL" dirty="0" smtClean="0"/>
            </a:br>
            <a:r>
              <a:rPr lang="pl-PL" dirty="0" smtClean="0"/>
              <a:t>i </a:t>
            </a:r>
            <a:r>
              <a:rPr lang="pl-PL" dirty="0"/>
              <a:t>zatrudnioną u osoby trzeciej, nie jest legitymowana do wniesienia skargi do Naczelnego Sądu Administracyjnego na decyzje w sprawie ustalenia charakteru pobytu pomocy domowej u osoby trzeciej, ze względu na brak po jej stronie interesu prawnego lub obowiązku, które stanowiłyby legitymację materialnoprawną będącą </a:t>
            </a:r>
            <a:r>
              <a:rPr lang="pl-PL" dirty="0" smtClean="0"/>
              <a:t>legitymacją procesową </a:t>
            </a:r>
            <a:r>
              <a:rPr lang="pl-PL" dirty="0"/>
              <a:t>w świetle art. 28 k.p.a</a:t>
            </a:r>
            <a:r>
              <a:rPr lang="pl-PL" dirty="0" smtClean="0"/>
              <a:t>.” – Wyrok NSA w Warszawie z dnia 20 lipca 1981 r., SA 1452/81, LEX nr 1688569</a:t>
            </a:r>
            <a:endParaRPr lang="pl-PL" dirty="0"/>
          </a:p>
        </p:txBody>
      </p:sp>
      <p:sp>
        <p:nvSpPr>
          <p:cNvPr id="6" name="Symbol zastępczy tekstu 5"/>
          <p:cNvSpPr>
            <a:spLocks noGrp="1"/>
          </p:cNvSpPr>
          <p:nvPr>
            <p:ph type="body" sz="quarter" idx="3"/>
          </p:nvPr>
        </p:nvSpPr>
        <p:spPr/>
        <p:txBody>
          <a:bodyPr/>
          <a:lstStyle/>
          <a:p>
            <a:r>
              <a:rPr lang="pl-PL" dirty="0" smtClean="0"/>
              <a:t>Subiektywna</a:t>
            </a:r>
            <a:endParaRPr lang="pl-PL" dirty="0"/>
          </a:p>
        </p:txBody>
      </p:sp>
      <p:sp>
        <p:nvSpPr>
          <p:cNvPr id="7" name="Symbol zastępczy zawartości 6"/>
          <p:cNvSpPr>
            <a:spLocks noGrp="1"/>
          </p:cNvSpPr>
          <p:nvPr>
            <p:ph sz="quarter" idx="4"/>
          </p:nvPr>
        </p:nvSpPr>
        <p:spPr>
          <a:xfrm>
            <a:off x="4619795" y="2577874"/>
            <a:ext cx="4001691" cy="4143602"/>
          </a:xfrm>
        </p:spPr>
        <p:txBody>
          <a:bodyPr>
            <a:normAutofit fontScale="62500" lnSpcReduction="20000"/>
          </a:bodyPr>
          <a:lstStyle/>
          <a:p>
            <a:pPr marL="0" indent="0" algn="just">
              <a:buNone/>
            </a:pPr>
            <a:r>
              <a:rPr lang="pl-PL" dirty="0" smtClean="0"/>
              <a:t>„(…) kwestie </a:t>
            </a:r>
            <a:r>
              <a:rPr lang="pl-PL" dirty="0"/>
              <a:t>zdolności administracyjnoprawnej danej osoby w konkretnym postępowaniu administracyjnym powinny być rozważane bardzo wnikliwie. Wykazanie szczególnej ostrożności przy analizie tego problemu jest niezbędne, aby zbyt pochopnie nie wyeliminować z postępowania administracyjnego osób powołujących się na swój interes prawny w tym właśnie </a:t>
            </a:r>
            <a:r>
              <a:rPr lang="pl-PL" dirty="0" smtClean="0"/>
              <a:t>postępowaniu – wyrok WSA w Warszawie z dnia 16 lipca 2010 r., I OSK 1288/09, LEX nr 898210 </a:t>
            </a:r>
          </a:p>
          <a:p>
            <a:pPr marL="0" indent="0" algn="just">
              <a:buNone/>
            </a:pPr>
            <a:r>
              <a:rPr lang="pl-PL" dirty="0" smtClean="0"/>
              <a:t>„(…) wątpliwości </a:t>
            </a:r>
            <a:r>
              <a:rPr lang="pl-PL" dirty="0"/>
              <a:t>na temat legitymacji do udziału w postępowaniu w charakterze strony należy rozstrzygać na korzyść podmiotu domagającego się uznania za stronę </a:t>
            </a:r>
            <a:r>
              <a:rPr lang="pl-PL" dirty="0" smtClean="0"/>
              <a:t>postępowania” – Wyrok NSA w Warszawie z dnia 29 września 2010 r., II OSK 1481/09, LEX nr 668544</a:t>
            </a:r>
            <a:endParaRPr lang="pl-PL" dirty="0"/>
          </a:p>
        </p:txBody>
      </p:sp>
      <p:sp>
        <p:nvSpPr>
          <p:cNvPr id="4" name="Symbol zastępczy numeru slajdu 3"/>
          <p:cNvSpPr>
            <a:spLocks noGrp="1"/>
          </p:cNvSpPr>
          <p:nvPr>
            <p:ph type="sldNum" sz="quarter" idx="12"/>
          </p:nvPr>
        </p:nvSpPr>
        <p:spPr/>
        <p:txBody>
          <a:bodyPr/>
          <a:lstStyle/>
          <a:p>
            <a:fld id="{6A712258-5B8A-46F8-95CE-52C7943D11BA}" type="slidenum">
              <a:rPr lang="pl-PL" smtClean="0"/>
              <a:pPr/>
              <a:t>18</a:t>
            </a:fld>
            <a:endParaRPr lang="pl-PL"/>
          </a:p>
        </p:txBody>
      </p:sp>
    </p:spTree>
    <p:extLst>
      <p:ext uri="{BB962C8B-B14F-4D97-AF65-F5344CB8AC3E}">
        <p14:creationId xmlns:p14="http://schemas.microsoft.com/office/powerpoint/2010/main" xmlns="" val="263842660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Zdolność administracyjnoprawna </a:t>
            </a:r>
            <a:br>
              <a:rPr lang="pl-PL" dirty="0" smtClean="0"/>
            </a:br>
            <a:r>
              <a:rPr lang="pl-PL" dirty="0" smtClean="0"/>
              <a:t>i procesowa stron postępowania</a:t>
            </a:r>
            <a:endParaRPr lang="pl-PL" dirty="0"/>
          </a:p>
        </p:txBody>
      </p:sp>
      <p:sp>
        <p:nvSpPr>
          <p:cNvPr id="3" name="Symbol zastępczy zawartości 2"/>
          <p:cNvSpPr>
            <a:spLocks noGrp="1"/>
          </p:cNvSpPr>
          <p:nvPr>
            <p:ph idx="1"/>
          </p:nvPr>
        </p:nvSpPr>
        <p:spPr/>
        <p:txBody>
          <a:bodyPr>
            <a:normAutofit fontScale="92500" lnSpcReduction="10000"/>
          </a:bodyPr>
          <a:lstStyle/>
          <a:p>
            <a:r>
              <a:rPr lang="pl-PL" dirty="0" smtClean="0"/>
              <a:t>Osoba fizyczna – każda istota zakwalifikowana przez nauki przyrodnicze jako człowiek.</a:t>
            </a:r>
          </a:p>
          <a:p>
            <a:r>
              <a:rPr lang="pl-PL" dirty="0" smtClean="0"/>
              <a:t>Osoba prawna – takie składniki mienia bądź zespoły osób fizycznych, które są traktowane przez prawo jak pojedyncze podmioty praw i obowiązków.</a:t>
            </a:r>
          </a:p>
          <a:p>
            <a:r>
              <a:rPr lang="pl-PL" dirty="0" smtClean="0"/>
              <a:t>Jednostki organizacyjne nieposiadające osobowości prawnej, którym ustawa przyznaje zdolność prawną, w stosunku do których stosuje się przepisy o osobach prawnych.</a:t>
            </a:r>
          </a:p>
          <a:p>
            <a:r>
              <a:rPr lang="pl-PL" dirty="0" smtClean="0"/>
              <a:t>Państwowe i samorządowe jednostki organizacyjne</a:t>
            </a:r>
          </a:p>
          <a:p>
            <a:r>
              <a:rPr lang="pl-PL" dirty="0" smtClean="0"/>
              <a:t>Organizacja społeczne (art. 5 pkt 5 k.p.a.)</a:t>
            </a:r>
            <a:endParaRPr lang="pl-PL" dirty="0"/>
          </a:p>
        </p:txBody>
      </p:sp>
      <p:sp>
        <p:nvSpPr>
          <p:cNvPr id="4" name="Symbol zastępczy numeru slajdu 3"/>
          <p:cNvSpPr>
            <a:spLocks noGrp="1"/>
          </p:cNvSpPr>
          <p:nvPr>
            <p:ph type="sldNum" sz="quarter" idx="12"/>
          </p:nvPr>
        </p:nvSpPr>
        <p:spPr/>
        <p:txBody>
          <a:bodyPr/>
          <a:lstStyle/>
          <a:p>
            <a:fld id="{6A712258-5B8A-46F8-95CE-52C7943D11BA}" type="slidenum">
              <a:rPr lang="pl-PL" smtClean="0"/>
              <a:pPr/>
              <a:t>19</a:t>
            </a:fld>
            <a:endParaRPr lang="pl-PL"/>
          </a:p>
        </p:txBody>
      </p:sp>
    </p:spTree>
    <p:extLst>
      <p:ext uri="{BB962C8B-B14F-4D97-AF65-F5344CB8AC3E}">
        <p14:creationId xmlns:p14="http://schemas.microsoft.com/office/powerpoint/2010/main" xmlns="" val="320034719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5000"/>
            <a:lum/>
          </a:blip>
          <a:srcRect/>
          <a:stretch>
            <a:fillRect t="-8000" b="-8000"/>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Definicja</a:t>
            </a:r>
            <a:endParaRPr lang="pl-PL" dirty="0"/>
          </a:p>
        </p:txBody>
      </p:sp>
      <p:sp>
        <p:nvSpPr>
          <p:cNvPr id="6" name="Symbol zastępczy tekstu 5"/>
          <p:cNvSpPr>
            <a:spLocks noGrp="1"/>
          </p:cNvSpPr>
          <p:nvPr>
            <p:ph type="body" idx="1"/>
          </p:nvPr>
        </p:nvSpPr>
        <p:spPr/>
        <p:txBody>
          <a:bodyPr/>
          <a:lstStyle/>
          <a:p>
            <a:r>
              <a:rPr lang="pl-PL" dirty="0" smtClean="0"/>
              <a:t>Postepowanie administracyjne</a:t>
            </a:r>
            <a:endParaRPr lang="pl-PL" dirty="0"/>
          </a:p>
        </p:txBody>
      </p:sp>
      <p:sp>
        <p:nvSpPr>
          <p:cNvPr id="4" name="Symbol zastępczy zawartości 3"/>
          <p:cNvSpPr>
            <a:spLocks noGrp="1"/>
          </p:cNvSpPr>
          <p:nvPr>
            <p:ph sz="half" idx="2"/>
          </p:nvPr>
        </p:nvSpPr>
        <p:spPr/>
        <p:txBody>
          <a:bodyPr>
            <a:normAutofit fontScale="85000" lnSpcReduction="20000"/>
          </a:bodyPr>
          <a:lstStyle/>
          <a:p>
            <a:pPr marL="0" indent="0">
              <a:buNone/>
            </a:pPr>
            <a:r>
              <a:rPr lang="pl-PL" dirty="0" smtClean="0"/>
              <a:t>Regulowany prawem procesowym ciąg czynności procesowych podejmowanych przez organy administracji publicznej oraz inne podmioty postępowania w celu rozstrzygnięcia sprawy administracyjnej w formie decyzji administracyjnej, jak również ciąg czynności procesowych podjętych w celu weryfikacji decyzji administracyjnej.</a:t>
            </a:r>
            <a:endParaRPr lang="pl-PL" dirty="0"/>
          </a:p>
        </p:txBody>
      </p:sp>
      <p:sp>
        <p:nvSpPr>
          <p:cNvPr id="7" name="Symbol zastępczy tekstu 6"/>
          <p:cNvSpPr>
            <a:spLocks noGrp="1"/>
          </p:cNvSpPr>
          <p:nvPr>
            <p:ph type="body" sz="quarter" idx="3"/>
          </p:nvPr>
        </p:nvSpPr>
        <p:spPr/>
        <p:txBody>
          <a:bodyPr/>
          <a:lstStyle/>
          <a:p>
            <a:r>
              <a:rPr lang="pl-PL" dirty="0" smtClean="0"/>
              <a:t>Postępowanie </a:t>
            </a:r>
            <a:r>
              <a:rPr lang="pl-PL" dirty="0" err="1" smtClean="0"/>
              <a:t>sądowoadministracyjne</a:t>
            </a:r>
            <a:endParaRPr lang="pl-PL" dirty="0"/>
          </a:p>
        </p:txBody>
      </p:sp>
      <p:sp>
        <p:nvSpPr>
          <p:cNvPr id="8" name="Symbol zastępczy zawartości 7"/>
          <p:cNvSpPr>
            <a:spLocks noGrp="1"/>
          </p:cNvSpPr>
          <p:nvPr>
            <p:ph sz="quarter" idx="4"/>
          </p:nvPr>
        </p:nvSpPr>
        <p:spPr/>
        <p:txBody>
          <a:bodyPr>
            <a:normAutofit fontScale="92500" lnSpcReduction="20000"/>
          </a:bodyPr>
          <a:lstStyle/>
          <a:p>
            <a:pPr marL="0" indent="0">
              <a:buNone/>
            </a:pPr>
            <a:r>
              <a:rPr lang="pl-PL" dirty="0" smtClean="0"/>
              <a:t>Regulowany prawem procesowym ciąg czynności procesowych sądu administracyjnego i innych podmiotów tego postępowania podjętych w celu rozstrzygnięcia sporu o zgodność z prawem działania bądź zaniechania działania przez organ wykonujący administrację publiczną.</a:t>
            </a:r>
            <a:endParaRPr lang="pl-PL" dirty="0"/>
          </a:p>
        </p:txBody>
      </p:sp>
      <p:sp>
        <p:nvSpPr>
          <p:cNvPr id="9" name="Symbol zastępczy numeru slajdu 8"/>
          <p:cNvSpPr>
            <a:spLocks noGrp="1"/>
          </p:cNvSpPr>
          <p:nvPr>
            <p:ph type="sldNum" sz="quarter" idx="12"/>
          </p:nvPr>
        </p:nvSpPr>
        <p:spPr/>
        <p:txBody>
          <a:bodyPr/>
          <a:lstStyle/>
          <a:p>
            <a:fld id="{6A712258-5B8A-46F8-95CE-52C7943D11BA}" type="slidenum">
              <a:rPr lang="pl-PL" smtClean="0"/>
              <a:pPr/>
              <a:t>2</a:t>
            </a:fld>
            <a:endParaRPr lang="pl-PL"/>
          </a:p>
        </p:txBody>
      </p:sp>
    </p:spTree>
    <p:extLst>
      <p:ext uri="{BB962C8B-B14F-4D97-AF65-F5344CB8AC3E}">
        <p14:creationId xmlns:p14="http://schemas.microsoft.com/office/powerpoint/2010/main" xmlns="" val="395423601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KAZUS</a:t>
            </a:r>
            <a:endParaRPr lang="pl-PL" dirty="0"/>
          </a:p>
        </p:txBody>
      </p:sp>
      <p:sp>
        <p:nvSpPr>
          <p:cNvPr id="3" name="Symbol zastępczy zawartości 2"/>
          <p:cNvSpPr>
            <a:spLocks noGrp="1"/>
          </p:cNvSpPr>
          <p:nvPr>
            <p:ph idx="1"/>
          </p:nvPr>
        </p:nvSpPr>
        <p:spPr/>
        <p:txBody>
          <a:bodyPr/>
          <a:lstStyle/>
          <a:p>
            <a:r>
              <a:rPr lang="pl-PL" dirty="0" smtClean="0"/>
              <a:t>Czy spółka jawna może być stroną postępowania administracyjnego?</a:t>
            </a:r>
          </a:p>
          <a:p>
            <a:endParaRPr lang="pl-PL" dirty="0"/>
          </a:p>
          <a:p>
            <a:pPr marL="0" indent="0">
              <a:buNone/>
            </a:pPr>
            <a:r>
              <a:rPr lang="pl-PL" dirty="0" smtClean="0"/>
              <a:t>Przepisy:</a:t>
            </a:r>
          </a:p>
          <a:p>
            <a:r>
              <a:rPr lang="pl-PL" dirty="0" smtClean="0"/>
              <a:t>Art. 29 k.p.a.</a:t>
            </a:r>
          </a:p>
          <a:p>
            <a:r>
              <a:rPr lang="pl-PL" dirty="0" smtClean="0"/>
              <a:t>art. 4 pkt 1 i art. 8 § 1 </a:t>
            </a:r>
            <a:r>
              <a:rPr lang="pl-PL" dirty="0" err="1" smtClean="0"/>
              <a:t>k.s.h</a:t>
            </a:r>
            <a:r>
              <a:rPr lang="pl-PL" dirty="0" smtClean="0"/>
              <a:t>.</a:t>
            </a:r>
          </a:p>
          <a:p>
            <a:r>
              <a:rPr lang="pl-PL" dirty="0" smtClean="0"/>
              <a:t>art. 33</a:t>
            </a:r>
            <a:r>
              <a:rPr lang="pl-PL" baseline="30000" dirty="0" smtClean="0"/>
              <a:t>1 </a:t>
            </a:r>
            <a:r>
              <a:rPr lang="pl-PL" dirty="0" smtClean="0"/>
              <a:t>k.c.</a:t>
            </a:r>
          </a:p>
        </p:txBody>
      </p:sp>
      <p:sp>
        <p:nvSpPr>
          <p:cNvPr id="4" name="Symbol zastępczy numeru slajdu 3"/>
          <p:cNvSpPr>
            <a:spLocks noGrp="1"/>
          </p:cNvSpPr>
          <p:nvPr>
            <p:ph type="sldNum" sz="quarter" idx="12"/>
          </p:nvPr>
        </p:nvSpPr>
        <p:spPr/>
        <p:txBody>
          <a:bodyPr/>
          <a:lstStyle/>
          <a:p>
            <a:fld id="{6A712258-5B8A-46F8-95CE-52C7943D11BA}" type="slidenum">
              <a:rPr lang="pl-PL" smtClean="0"/>
              <a:pPr/>
              <a:t>20</a:t>
            </a:fld>
            <a:endParaRPr lang="pl-PL"/>
          </a:p>
        </p:txBody>
      </p:sp>
    </p:spTree>
    <p:extLst>
      <p:ext uri="{BB962C8B-B14F-4D97-AF65-F5344CB8AC3E}">
        <p14:creationId xmlns:p14="http://schemas.microsoft.com/office/powerpoint/2010/main" xmlns="" val="253017856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Reprezentacja strony </a:t>
            </a:r>
            <a:br>
              <a:rPr lang="pl-PL" dirty="0" smtClean="0"/>
            </a:br>
            <a:r>
              <a:rPr lang="pl-PL" dirty="0" smtClean="0"/>
              <a:t>w postępowaniu</a:t>
            </a:r>
            <a:endParaRPr lang="pl-PL" dirty="0"/>
          </a:p>
        </p:txBody>
      </p:sp>
      <p:sp>
        <p:nvSpPr>
          <p:cNvPr id="3" name="Symbol zastępczy zawartości 2"/>
          <p:cNvSpPr>
            <a:spLocks noGrp="1"/>
          </p:cNvSpPr>
          <p:nvPr>
            <p:ph idx="1"/>
          </p:nvPr>
        </p:nvSpPr>
        <p:spPr/>
        <p:txBody>
          <a:bodyPr>
            <a:normAutofit fontScale="92500"/>
          </a:bodyPr>
          <a:lstStyle/>
          <a:p>
            <a:r>
              <a:rPr lang="pl-PL" dirty="0" smtClean="0"/>
              <a:t>Przedstawicielstwo – konieczny sposób reprezentacji</a:t>
            </a:r>
          </a:p>
          <a:p>
            <a:pPr lvl="1"/>
            <a:r>
              <a:rPr lang="pl-PL" dirty="0" smtClean="0"/>
              <a:t>Dla osób fizycznych nieposiadających zdolności do czynności prawnych (art. 30  § 2 k.p.a.)</a:t>
            </a:r>
          </a:p>
          <a:p>
            <a:pPr lvl="1"/>
            <a:r>
              <a:rPr lang="pl-PL" dirty="0" smtClean="0"/>
              <a:t>Dla podmiotów nie będących osobami fizycznymi (art. 30 § 3 k.p.a.)</a:t>
            </a:r>
          </a:p>
          <a:p>
            <a:r>
              <a:rPr lang="pl-PL" dirty="0" smtClean="0"/>
              <a:t>Pełnomocnictwo – zależy od woli strony</a:t>
            </a:r>
          </a:p>
          <a:p>
            <a:pPr lvl="1"/>
            <a:r>
              <a:rPr lang="pl-PL" dirty="0" smtClean="0"/>
              <a:t>Art. 32 k.p.a. – „Strona </a:t>
            </a:r>
            <a:r>
              <a:rPr lang="pl-PL" dirty="0"/>
              <a:t>może działać przez pełnomocnika, chyba że charakter czynności wymaga jej osobistego </a:t>
            </a:r>
            <a:r>
              <a:rPr lang="pl-PL" dirty="0" smtClean="0"/>
              <a:t>działania” (zob. np. art. 86 k.p.a.)</a:t>
            </a:r>
          </a:p>
          <a:p>
            <a:pPr lvl="1"/>
            <a:r>
              <a:rPr lang="pl-PL" dirty="0" smtClean="0"/>
              <a:t>Zdolność do bycia pełnomocnikiem (art. 33 § 1 k.p.a.)</a:t>
            </a:r>
          </a:p>
          <a:p>
            <a:pPr lvl="1"/>
            <a:r>
              <a:rPr lang="pl-PL" dirty="0" smtClean="0"/>
              <a:t>Forma pełnomocnictwa (art. 33 § 2 i 3 k.p.a.)</a:t>
            </a:r>
          </a:p>
          <a:p>
            <a:pPr lvl="1"/>
            <a:r>
              <a:rPr lang="pl-PL" dirty="0" smtClean="0"/>
              <a:t>Domniemanie pełnomocnictwa (art. 33 § 4 k.p.a.)</a:t>
            </a:r>
            <a:endParaRPr lang="pl-PL" dirty="0"/>
          </a:p>
        </p:txBody>
      </p:sp>
      <p:sp>
        <p:nvSpPr>
          <p:cNvPr id="4" name="Symbol zastępczy numeru slajdu 3"/>
          <p:cNvSpPr>
            <a:spLocks noGrp="1"/>
          </p:cNvSpPr>
          <p:nvPr>
            <p:ph type="sldNum" sz="quarter" idx="12"/>
          </p:nvPr>
        </p:nvSpPr>
        <p:spPr/>
        <p:txBody>
          <a:bodyPr/>
          <a:lstStyle/>
          <a:p>
            <a:fld id="{6A712258-5B8A-46F8-95CE-52C7943D11BA}" type="slidenum">
              <a:rPr lang="pl-PL" smtClean="0"/>
              <a:pPr/>
              <a:t>21</a:t>
            </a:fld>
            <a:endParaRPr lang="pl-PL"/>
          </a:p>
        </p:txBody>
      </p:sp>
    </p:spTree>
    <p:extLst>
      <p:ext uri="{BB962C8B-B14F-4D97-AF65-F5344CB8AC3E}">
        <p14:creationId xmlns:p14="http://schemas.microsoft.com/office/powerpoint/2010/main" xmlns="" val="386336219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Podmioty na prawach strony</a:t>
            </a:r>
            <a:br>
              <a:rPr lang="pl-PL" dirty="0" smtClean="0"/>
            </a:br>
            <a:r>
              <a:rPr lang="pl-PL" dirty="0" smtClean="0"/>
              <a:t>(organizacja społeczna)</a:t>
            </a:r>
            <a:endParaRPr lang="pl-PL" dirty="0"/>
          </a:p>
        </p:txBody>
      </p:sp>
      <p:sp>
        <p:nvSpPr>
          <p:cNvPr id="3" name="Symbol zastępczy zawartości 2"/>
          <p:cNvSpPr>
            <a:spLocks noGrp="1"/>
          </p:cNvSpPr>
          <p:nvPr>
            <p:ph idx="1"/>
          </p:nvPr>
        </p:nvSpPr>
        <p:spPr/>
        <p:txBody>
          <a:bodyPr>
            <a:normAutofit fontScale="92500" lnSpcReduction="20000"/>
          </a:bodyPr>
          <a:lstStyle/>
          <a:p>
            <a:r>
              <a:rPr lang="pl-PL" dirty="0" smtClean="0"/>
              <a:t>Pojęcie – art. 5 § 2 pkt 5 k.p.a.</a:t>
            </a:r>
          </a:p>
          <a:p>
            <a:r>
              <a:rPr lang="pl-PL" dirty="0" smtClean="0"/>
              <a:t>Przesłanki – art. 31 § 1 </a:t>
            </a:r>
            <a:r>
              <a:rPr lang="pl-PL" i="1" dirty="0" smtClean="0"/>
              <a:t>in fine</a:t>
            </a:r>
          </a:p>
          <a:p>
            <a:r>
              <a:rPr lang="pl-PL" dirty="0" smtClean="0"/>
              <a:t>Organizacje ekologiczne – art. 44 tzw. ustawy proceduralnej POŚ</a:t>
            </a:r>
          </a:p>
          <a:p>
            <a:r>
              <a:rPr lang="pl-PL" dirty="0" smtClean="0"/>
              <a:t>Prawa procesowe:</a:t>
            </a:r>
          </a:p>
          <a:p>
            <a:pPr lvl="1"/>
            <a:r>
              <a:rPr lang="pl-PL" dirty="0" smtClean="0"/>
              <a:t>Żądania wszczęcia postępowania w indywidualnej sprawie. </a:t>
            </a:r>
            <a:r>
              <a:rPr lang="pl-PL" i="1" dirty="0" smtClean="0">
                <a:solidFill>
                  <a:srgbClr val="00B050"/>
                </a:solidFill>
              </a:rPr>
              <a:t>Na wniosek, czy z urzędu?</a:t>
            </a:r>
            <a:r>
              <a:rPr lang="pl-PL" i="1" dirty="0" smtClean="0"/>
              <a:t> </a:t>
            </a:r>
            <a:r>
              <a:rPr lang="pl-PL" dirty="0" smtClean="0"/>
              <a:t>(zob. art. 31 § 2 k.p.a. i art. 61 § 2 k.p.a.)</a:t>
            </a:r>
          </a:p>
          <a:p>
            <a:pPr lvl="1"/>
            <a:r>
              <a:rPr lang="pl-PL" dirty="0" smtClean="0"/>
              <a:t>Dopuszczenia jej do już toczącego się postępowania</a:t>
            </a:r>
          </a:p>
          <a:p>
            <a:r>
              <a:rPr lang="pl-PL" dirty="0" smtClean="0"/>
              <a:t>Obowiązek powiadomienia organizacji społecznej (art. 31 § 4 k.p.a.)</a:t>
            </a:r>
          </a:p>
          <a:p>
            <a:r>
              <a:rPr lang="pl-PL" dirty="0" smtClean="0"/>
              <a:t>Pogląd w sprawie – art. 31 § 5 k.p.a. – brak praw procesowych strony</a:t>
            </a:r>
          </a:p>
          <a:p>
            <a:pPr lvl="1"/>
            <a:endParaRPr lang="pl-PL" dirty="0"/>
          </a:p>
        </p:txBody>
      </p:sp>
      <p:sp>
        <p:nvSpPr>
          <p:cNvPr id="4" name="Symbol zastępczy numeru slajdu 3"/>
          <p:cNvSpPr>
            <a:spLocks noGrp="1"/>
          </p:cNvSpPr>
          <p:nvPr>
            <p:ph type="sldNum" sz="quarter" idx="12"/>
          </p:nvPr>
        </p:nvSpPr>
        <p:spPr/>
        <p:txBody>
          <a:bodyPr/>
          <a:lstStyle/>
          <a:p>
            <a:fld id="{6A712258-5B8A-46F8-95CE-52C7943D11BA}" type="slidenum">
              <a:rPr lang="pl-PL" smtClean="0"/>
              <a:pPr/>
              <a:t>22</a:t>
            </a:fld>
            <a:endParaRPr lang="pl-PL"/>
          </a:p>
        </p:txBody>
      </p:sp>
    </p:spTree>
    <p:extLst>
      <p:ext uri="{BB962C8B-B14F-4D97-AF65-F5344CB8AC3E}">
        <p14:creationId xmlns:p14="http://schemas.microsoft.com/office/powerpoint/2010/main" xmlns="" val="87077306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Podmioty na prawach strony </a:t>
            </a:r>
            <a:br>
              <a:rPr lang="pl-PL" dirty="0" smtClean="0"/>
            </a:br>
            <a:r>
              <a:rPr lang="pl-PL" dirty="0" smtClean="0"/>
              <a:t>(prokurator)</a:t>
            </a:r>
            <a:endParaRPr lang="pl-PL" dirty="0"/>
          </a:p>
        </p:txBody>
      </p:sp>
      <p:sp>
        <p:nvSpPr>
          <p:cNvPr id="3" name="Symbol zastępczy zawartości 2"/>
          <p:cNvSpPr>
            <a:spLocks noGrp="1"/>
          </p:cNvSpPr>
          <p:nvPr>
            <p:ph idx="1"/>
          </p:nvPr>
        </p:nvSpPr>
        <p:spPr/>
        <p:txBody>
          <a:bodyPr/>
          <a:lstStyle/>
          <a:p>
            <a:r>
              <a:rPr lang="pl-PL" dirty="0" smtClean="0"/>
              <a:t>Może zwrócić się do właściwego organu o wszczęcie postępowania w celu usunięcia stanu niezgodnego z prawem (art. 182 k.p.a.) – </a:t>
            </a:r>
            <a:r>
              <a:rPr lang="pl-PL" i="1" dirty="0" smtClean="0">
                <a:solidFill>
                  <a:srgbClr val="00B050"/>
                </a:solidFill>
              </a:rPr>
              <a:t>kiedy może zaistnieć stan niezgodny z prawem? </a:t>
            </a:r>
            <a:endParaRPr lang="pl-PL" dirty="0" smtClean="0"/>
          </a:p>
          <a:p>
            <a:r>
              <a:rPr lang="pl-PL" dirty="0" smtClean="0"/>
              <a:t>Ma prawo udziału w każdym stadium toczącego się postępowania (art. 183 § 1 k.p.a.)</a:t>
            </a:r>
          </a:p>
          <a:p>
            <a:r>
              <a:rPr lang="pl-PL" dirty="0" smtClean="0"/>
              <a:t>Prokuratorowi od decyzji ostatecznej służą następujące środki zaskarżenia:</a:t>
            </a:r>
          </a:p>
          <a:p>
            <a:pPr lvl="1"/>
            <a:r>
              <a:rPr lang="pl-PL" dirty="0" smtClean="0"/>
              <a:t>Sprzeciw – art. 184 k.p.a. i nast.</a:t>
            </a:r>
          </a:p>
          <a:p>
            <a:pPr lvl="1"/>
            <a:r>
              <a:rPr lang="pl-PL" dirty="0" smtClean="0"/>
              <a:t>Skarga (zob. art. 53 § 3 </a:t>
            </a:r>
            <a:r>
              <a:rPr lang="pl-PL" dirty="0" err="1" smtClean="0"/>
              <a:t>p.p.s.a</a:t>
            </a:r>
            <a:r>
              <a:rPr lang="pl-PL" dirty="0" smtClean="0"/>
              <a:t>.)</a:t>
            </a:r>
          </a:p>
        </p:txBody>
      </p:sp>
      <p:sp>
        <p:nvSpPr>
          <p:cNvPr id="4" name="Symbol zastępczy numeru slajdu 3"/>
          <p:cNvSpPr>
            <a:spLocks noGrp="1"/>
          </p:cNvSpPr>
          <p:nvPr>
            <p:ph type="sldNum" sz="quarter" idx="12"/>
          </p:nvPr>
        </p:nvSpPr>
        <p:spPr/>
        <p:txBody>
          <a:bodyPr/>
          <a:lstStyle/>
          <a:p>
            <a:fld id="{6A712258-5B8A-46F8-95CE-52C7943D11BA}" type="slidenum">
              <a:rPr lang="pl-PL" smtClean="0"/>
              <a:pPr/>
              <a:t>23</a:t>
            </a:fld>
            <a:endParaRPr lang="pl-PL"/>
          </a:p>
        </p:txBody>
      </p:sp>
    </p:spTree>
    <p:extLst>
      <p:ext uri="{BB962C8B-B14F-4D97-AF65-F5344CB8AC3E}">
        <p14:creationId xmlns:p14="http://schemas.microsoft.com/office/powerpoint/2010/main" xmlns="" val="98353451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Podmioty na prawach strony</a:t>
            </a:r>
            <a:br>
              <a:rPr lang="pl-PL" dirty="0" smtClean="0"/>
            </a:br>
            <a:r>
              <a:rPr lang="pl-PL" dirty="0" smtClean="0"/>
              <a:t>(RPO i RPD)</a:t>
            </a:r>
            <a:endParaRPr lang="pl-PL" dirty="0"/>
          </a:p>
        </p:txBody>
      </p:sp>
      <p:sp>
        <p:nvSpPr>
          <p:cNvPr id="3" name="Symbol zastępczy zawartości 2"/>
          <p:cNvSpPr>
            <a:spLocks noGrp="1"/>
          </p:cNvSpPr>
          <p:nvPr>
            <p:ph idx="1"/>
          </p:nvPr>
        </p:nvSpPr>
        <p:spPr/>
        <p:txBody>
          <a:bodyPr>
            <a:normAutofit fontScale="92500" lnSpcReduction="10000"/>
          </a:bodyPr>
          <a:lstStyle/>
          <a:p>
            <a:pPr marL="0" indent="0">
              <a:buNone/>
            </a:pPr>
            <a:r>
              <a:rPr lang="pl-PL" dirty="0" smtClean="0"/>
              <a:t>Rzecznik Praw Obywatelskich:</a:t>
            </a:r>
          </a:p>
          <a:p>
            <a:r>
              <a:rPr lang="pl-PL" dirty="0" smtClean="0"/>
              <a:t>Może żądać wszczęcia postępowania administracyjnego.</a:t>
            </a:r>
            <a:r>
              <a:rPr lang="pl-PL" i="1" dirty="0" smtClean="0">
                <a:solidFill>
                  <a:srgbClr val="00B050"/>
                </a:solidFill>
              </a:rPr>
              <a:t> </a:t>
            </a:r>
            <a:r>
              <a:rPr lang="pl-PL" i="1" dirty="0">
                <a:solidFill>
                  <a:srgbClr val="00B050"/>
                </a:solidFill>
              </a:rPr>
              <a:t>Na wniosek, czy z urzędu?</a:t>
            </a:r>
            <a:endParaRPr lang="pl-PL" dirty="0" smtClean="0"/>
          </a:p>
          <a:p>
            <a:r>
              <a:rPr lang="pl-PL" dirty="0" smtClean="0"/>
              <a:t>Uczestniczy w postępowaniu administracyjnym na prawach przysługujących prokuratorowi</a:t>
            </a:r>
          </a:p>
          <a:p>
            <a:r>
              <a:rPr lang="pl-PL" dirty="0" smtClean="0"/>
              <a:t>Może wnieść skargę do sądu administracyjnego</a:t>
            </a:r>
          </a:p>
          <a:p>
            <a:pPr marL="0" indent="0">
              <a:buNone/>
            </a:pPr>
            <a:r>
              <a:rPr lang="pl-PL" dirty="0" smtClean="0"/>
              <a:t>Rzecznik Praw Dziecka:</a:t>
            </a:r>
          </a:p>
          <a:p>
            <a:r>
              <a:rPr lang="pl-PL" dirty="0" smtClean="0"/>
              <a:t>Może zwrócić się o wszczęcie postępowania administracyjnego</a:t>
            </a:r>
          </a:p>
          <a:p>
            <a:r>
              <a:rPr lang="pl-PL" dirty="0" smtClean="0"/>
              <a:t>Może uczestniczyć w postępowaniu na prawach przysługujących prokuratorowi</a:t>
            </a:r>
            <a:endParaRPr lang="pl-PL" dirty="0"/>
          </a:p>
        </p:txBody>
      </p:sp>
      <p:sp>
        <p:nvSpPr>
          <p:cNvPr id="4" name="Symbol zastępczy numeru slajdu 3"/>
          <p:cNvSpPr>
            <a:spLocks noGrp="1"/>
          </p:cNvSpPr>
          <p:nvPr>
            <p:ph type="sldNum" sz="quarter" idx="12"/>
          </p:nvPr>
        </p:nvSpPr>
        <p:spPr/>
        <p:txBody>
          <a:bodyPr/>
          <a:lstStyle/>
          <a:p>
            <a:fld id="{6A712258-5B8A-46F8-95CE-52C7943D11BA}" type="slidenum">
              <a:rPr lang="pl-PL" smtClean="0"/>
              <a:pPr/>
              <a:t>24</a:t>
            </a:fld>
            <a:endParaRPr lang="pl-PL"/>
          </a:p>
        </p:txBody>
      </p:sp>
    </p:spTree>
    <p:extLst>
      <p:ext uri="{BB962C8B-B14F-4D97-AF65-F5344CB8AC3E}">
        <p14:creationId xmlns:p14="http://schemas.microsoft.com/office/powerpoint/2010/main" xmlns="" val="115108291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Uczestnicy postępowania administracyjnego</a:t>
            </a:r>
            <a:endParaRPr lang="pl-PL" dirty="0"/>
          </a:p>
        </p:txBody>
      </p:sp>
      <p:sp>
        <p:nvSpPr>
          <p:cNvPr id="3" name="Symbol zastępczy zawartości 2"/>
          <p:cNvSpPr>
            <a:spLocks noGrp="1"/>
          </p:cNvSpPr>
          <p:nvPr>
            <p:ph idx="1"/>
          </p:nvPr>
        </p:nvSpPr>
        <p:spPr/>
        <p:txBody>
          <a:bodyPr/>
          <a:lstStyle/>
          <a:p>
            <a:r>
              <a:rPr lang="pl-PL" dirty="0" smtClean="0"/>
              <a:t>Pierwsza grupa:</a:t>
            </a:r>
          </a:p>
          <a:p>
            <a:pPr lvl="1"/>
            <a:r>
              <a:rPr lang="pl-PL" dirty="0" smtClean="0"/>
              <a:t>Osoby zainteresowane – posiadają w sprawie interes faktyczny</a:t>
            </a:r>
          </a:p>
          <a:p>
            <a:r>
              <a:rPr lang="pl-PL" dirty="0" smtClean="0"/>
              <a:t>Druga grupa:</a:t>
            </a:r>
          </a:p>
          <a:p>
            <a:pPr lvl="1"/>
            <a:r>
              <a:rPr lang="pl-PL" dirty="0" smtClean="0"/>
              <a:t>Świadkowie – zob. art. 83 § 1 i 2 k.p.a.</a:t>
            </a:r>
          </a:p>
          <a:p>
            <a:pPr lvl="1"/>
            <a:r>
              <a:rPr lang="pl-PL" dirty="0" smtClean="0"/>
              <a:t>Biegli – zob. art. 84 § 2 k.p.a.</a:t>
            </a:r>
          </a:p>
          <a:p>
            <a:pPr lvl="1"/>
            <a:r>
              <a:rPr lang="pl-PL" dirty="0" smtClean="0"/>
              <a:t>Osoby trzecie wezwane do przedstawienie przedmiotu oględzin – zob. art. 50 § 1 w zw. z art. 51 k.p.a., art. 88 § 1 i 2 k.p.a., art. 58 § 1 k.p.a.</a:t>
            </a:r>
            <a:endParaRPr lang="pl-PL" dirty="0"/>
          </a:p>
        </p:txBody>
      </p:sp>
      <p:sp>
        <p:nvSpPr>
          <p:cNvPr id="4" name="Symbol zastępczy numeru slajdu 3"/>
          <p:cNvSpPr>
            <a:spLocks noGrp="1"/>
          </p:cNvSpPr>
          <p:nvPr>
            <p:ph type="sldNum" sz="quarter" idx="12"/>
          </p:nvPr>
        </p:nvSpPr>
        <p:spPr/>
        <p:txBody>
          <a:bodyPr/>
          <a:lstStyle/>
          <a:p>
            <a:fld id="{6A712258-5B8A-46F8-95CE-52C7943D11BA}" type="slidenum">
              <a:rPr lang="pl-PL" smtClean="0"/>
              <a:pPr/>
              <a:t>25</a:t>
            </a:fld>
            <a:endParaRPr lang="pl-PL"/>
          </a:p>
        </p:txBody>
      </p:sp>
    </p:spTree>
    <p:extLst>
      <p:ext uri="{BB962C8B-B14F-4D97-AF65-F5344CB8AC3E}">
        <p14:creationId xmlns:p14="http://schemas.microsoft.com/office/powerpoint/2010/main" xmlns="" val="197698268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Naczelne konstytucyjne zasady postępowania administracyjnego</a:t>
            </a:r>
            <a:endParaRPr lang="pl-PL" dirty="0"/>
          </a:p>
        </p:txBody>
      </p:sp>
      <p:sp>
        <p:nvSpPr>
          <p:cNvPr id="3" name="Symbol zastępczy zawartości 2"/>
          <p:cNvSpPr>
            <a:spLocks noGrp="1"/>
          </p:cNvSpPr>
          <p:nvPr>
            <p:ph idx="1"/>
          </p:nvPr>
        </p:nvSpPr>
        <p:spPr/>
        <p:txBody>
          <a:bodyPr>
            <a:normAutofit fontScale="85000" lnSpcReduction="20000"/>
          </a:bodyPr>
          <a:lstStyle/>
          <a:p>
            <a:r>
              <a:rPr lang="pl-PL" dirty="0" smtClean="0"/>
              <a:t>Zasada demokratycznego państwa prawnego (art. 2 KRP):</a:t>
            </a:r>
          </a:p>
          <a:p>
            <a:pPr lvl="1"/>
            <a:r>
              <a:rPr lang="pl-PL" dirty="0" smtClean="0"/>
              <a:t>Prawo do procesu</a:t>
            </a:r>
          </a:p>
          <a:p>
            <a:pPr lvl="1"/>
            <a:r>
              <a:rPr lang="pl-PL" dirty="0" smtClean="0"/>
              <a:t>Prawo do sądu</a:t>
            </a:r>
          </a:p>
          <a:p>
            <a:r>
              <a:rPr lang="pl-PL" dirty="0" smtClean="0"/>
              <a:t>Zasada praworządności (art. 7 KRP)</a:t>
            </a:r>
          </a:p>
          <a:p>
            <a:r>
              <a:rPr lang="pl-PL" dirty="0" smtClean="0"/>
              <a:t>Zasada proporcjonalności (art. 31 ust. </a:t>
            </a:r>
            <a:r>
              <a:rPr lang="pl-PL" smtClean="0"/>
              <a:t>3 KRP)</a:t>
            </a:r>
            <a:endParaRPr lang="pl-PL" dirty="0" smtClean="0"/>
          </a:p>
          <a:p>
            <a:r>
              <a:rPr lang="pl-PL" dirty="0" smtClean="0"/>
              <a:t>Zasada równości wobec prawa (art. 32 ust. 1 KRP)</a:t>
            </a:r>
          </a:p>
          <a:p>
            <a:r>
              <a:rPr lang="pl-PL" dirty="0" smtClean="0"/>
              <a:t>Prawo do sprawiedliwego, jawnego i szybkiego procesu (art. 45 ust. 1)</a:t>
            </a:r>
          </a:p>
          <a:p>
            <a:r>
              <a:rPr lang="pl-PL" dirty="0" smtClean="0"/>
              <a:t>Prawo do ochrony dóbr osobistych (art. 51 KRP)</a:t>
            </a:r>
          </a:p>
          <a:p>
            <a:r>
              <a:rPr lang="pl-PL" dirty="0" smtClean="0"/>
              <a:t>Prawo wnoszenia skarg, petycji i wniosków do organów władzy publicznej (art. 63 KRP)</a:t>
            </a:r>
          </a:p>
          <a:p>
            <a:r>
              <a:rPr lang="pl-PL" dirty="0" smtClean="0"/>
              <a:t>Zasada dwuinstancyjności postępowania administracyjnego (art. 78 KRP)</a:t>
            </a:r>
          </a:p>
          <a:p>
            <a:pPr lvl="1"/>
            <a:endParaRPr lang="pl-PL" dirty="0"/>
          </a:p>
        </p:txBody>
      </p:sp>
      <p:sp>
        <p:nvSpPr>
          <p:cNvPr id="4" name="Symbol zastępczy numeru slajdu 3"/>
          <p:cNvSpPr>
            <a:spLocks noGrp="1"/>
          </p:cNvSpPr>
          <p:nvPr>
            <p:ph type="sldNum" sz="quarter" idx="12"/>
          </p:nvPr>
        </p:nvSpPr>
        <p:spPr/>
        <p:txBody>
          <a:bodyPr/>
          <a:lstStyle/>
          <a:p>
            <a:fld id="{6A712258-5B8A-46F8-95CE-52C7943D11BA}" type="slidenum">
              <a:rPr lang="pl-PL" smtClean="0"/>
              <a:pPr/>
              <a:t>26</a:t>
            </a:fld>
            <a:endParaRPr lang="pl-PL"/>
          </a:p>
        </p:txBody>
      </p:sp>
    </p:spTree>
    <p:extLst>
      <p:ext uri="{BB962C8B-B14F-4D97-AF65-F5344CB8AC3E}">
        <p14:creationId xmlns:p14="http://schemas.microsoft.com/office/powerpoint/2010/main" xmlns="" val="171694206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Zasady ogólne postępowania administracyjnego</a:t>
            </a:r>
            <a:endParaRPr lang="pl-PL" dirty="0"/>
          </a:p>
        </p:txBody>
      </p:sp>
      <p:sp>
        <p:nvSpPr>
          <p:cNvPr id="3" name="Symbol zastępczy zawartości 2"/>
          <p:cNvSpPr>
            <a:spLocks noGrp="1"/>
          </p:cNvSpPr>
          <p:nvPr>
            <p:ph idx="1"/>
          </p:nvPr>
        </p:nvSpPr>
        <p:spPr/>
        <p:txBody>
          <a:bodyPr/>
          <a:lstStyle/>
          <a:p>
            <a:pPr marL="0" indent="0">
              <a:buNone/>
            </a:pPr>
            <a:r>
              <a:rPr lang="pl-PL" dirty="0" smtClean="0"/>
              <a:t>[Zasada praworządności] – art. 6 k.p.a.</a:t>
            </a:r>
          </a:p>
          <a:p>
            <a:pPr marL="0" indent="0">
              <a:buNone/>
            </a:pPr>
            <a:endParaRPr lang="pl-PL" dirty="0"/>
          </a:p>
          <a:p>
            <a:pPr marL="0" indent="0">
              <a:buNone/>
            </a:pPr>
            <a:r>
              <a:rPr lang="pl-PL" dirty="0"/>
              <a:t>Organy administracji publicznej działają na podstawie przepisów prawa.</a:t>
            </a:r>
          </a:p>
        </p:txBody>
      </p:sp>
      <p:sp>
        <p:nvSpPr>
          <p:cNvPr id="4" name="Symbol zastępczy numeru slajdu 3"/>
          <p:cNvSpPr>
            <a:spLocks noGrp="1"/>
          </p:cNvSpPr>
          <p:nvPr>
            <p:ph type="sldNum" sz="quarter" idx="12"/>
          </p:nvPr>
        </p:nvSpPr>
        <p:spPr/>
        <p:txBody>
          <a:bodyPr/>
          <a:lstStyle/>
          <a:p>
            <a:fld id="{6A712258-5B8A-46F8-95CE-52C7943D11BA}" type="slidenum">
              <a:rPr lang="pl-PL" smtClean="0"/>
              <a:pPr/>
              <a:t>27</a:t>
            </a:fld>
            <a:endParaRPr lang="pl-PL"/>
          </a:p>
        </p:txBody>
      </p:sp>
    </p:spTree>
    <p:extLst>
      <p:ext uri="{BB962C8B-B14F-4D97-AF65-F5344CB8AC3E}">
        <p14:creationId xmlns:p14="http://schemas.microsoft.com/office/powerpoint/2010/main" xmlns="" val="316240566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Zasady ogólne postępowania administracyjnego</a:t>
            </a:r>
            <a:endParaRPr lang="pl-PL" dirty="0"/>
          </a:p>
        </p:txBody>
      </p:sp>
      <p:sp>
        <p:nvSpPr>
          <p:cNvPr id="3" name="Symbol zastępczy zawartości 2"/>
          <p:cNvSpPr>
            <a:spLocks noGrp="1"/>
          </p:cNvSpPr>
          <p:nvPr>
            <p:ph idx="1"/>
          </p:nvPr>
        </p:nvSpPr>
        <p:spPr/>
        <p:txBody>
          <a:bodyPr>
            <a:normAutofit fontScale="92500"/>
          </a:bodyPr>
          <a:lstStyle/>
          <a:p>
            <a:pPr marL="0" indent="0">
              <a:buNone/>
            </a:pPr>
            <a:r>
              <a:rPr lang="pl-PL" dirty="0" smtClean="0"/>
              <a:t>[Zasady: </a:t>
            </a:r>
            <a:r>
              <a:rPr lang="pl-PL" dirty="0" smtClean="0">
                <a:solidFill>
                  <a:srgbClr val="FF0000"/>
                </a:solidFill>
              </a:rPr>
              <a:t>kontroli i nadzoru nad przestrzeganiem prawa w postępowaniu</a:t>
            </a:r>
            <a:r>
              <a:rPr lang="pl-PL" dirty="0" smtClean="0"/>
              <a:t>; </a:t>
            </a:r>
            <a:r>
              <a:rPr lang="pl-PL" dirty="0" smtClean="0">
                <a:solidFill>
                  <a:srgbClr val="00B0F0"/>
                </a:solidFill>
              </a:rPr>
              <a:t>prawdy obiektywnej</a:t>
            </a:r>
            <a:r>
              <a:rPr lang="pl-PL" dirty="0" smtClean="0"/>
              <a:t>; </a:t>
            </a:r>
            <a:r>
              <a:rPr lang="pl-PL" dirty="0" smtClean="0">
                <a:solidFill>
                  <a:srgbClr val="7030A0"/>
                </a:solidFill>
              </a:rPr>
              <a:t>uwzględniania interesu społecznego i słusznego interesu obywateli</a:t>
            </a:r>
            <a:r>
              <a:rPr lang="pl-PL" dirty="0" smtClean="0"/>
              <a:t>] – art. 7 k.p.a.</a:t>
            </a:r>
          </a:p>
          <a:p>
            <a:pPr marL="0" indent="0">
              <a:buNone/>
            </a:pPr>
            <a:endParaRPr lang="pl-PL" dirty="0"/>
          </a:p>
          <a:p>
            <a:pPr marL="0" indent="0">
              <a:buNone/>
            </a:pPr>
            <a:r>
              <a:rPr lang="pl-PL" dirty="0">
                <a:solidFill>
                  <a:srgbClr val="FF0000"/>
                </a:solidFill>
              </a:rPr>
              <a:t>W toku postępowania organy administracji publicznej stoją na straży praworządności</a:t>
            </a:r>
            <a:r>
              <a:rPr lang="pl-PL" dirty="0"/>
              <a:t>, </a:t>
            </a:r>
            <a:r>
              <a:rPr lang="pl-PL" dirty="0">
                <a:solidFill>
                  <a:srgbClr val="00B0F0"/>
                </a:solidFill>
              </a:rPr>
              <a:t>z urzędu lub na wniosek stron podejmują wszelkie czynności niezbędne do dokładnego wyjaśnienia stanu faktycznego </a:t>
            </a:r>
            <a:r>
              <a:rPr lang="pl-PL" dirty="0"/>
              <a:t>oraz </a:t>
            </a:r>
            <a:r>
              <a:rPr lang="pl-PL" dirty="0">
                <a:solidFill>
                  <a:srgbClr val="7030A0"/>
                </a:solidFill>
              </a:rPr>
              <a:t>do załatwienia sprawy, mając na względzie interes społeczny i słuszny interes obywateli.</a:t>
            </a:r>
          </a:p>
        </p:txBody>
      </p:sp>
      <p:sp>
        <p:nvSpPr>
          <p:cNvPr id="4" name="Symbol zastępczy numeru slajdu 3"/>
          <p:cNvSpPr>
            <a:spLocks noGrp="1"/>
          </p:cNvSpPr>
          <p:nvPr>
            <p:ph type="sldNum" sz="quarter" idx="12"/>
          </p:nvPr>
        </p:nvSpPr>
        <p:spPr/>
        <p:txBody>
          <a:bodyPr/>
          <a:lstStyle/>
          <a:p>
            <a:fld id="{6A712258-5B8A-46F8-95CE-52C7943D11BA}" type="slidenum">
              <a:rPr lang="pl-PL" smtClean="0"/>
              <a:pPr/>
              <a:t>28</a:t>
            </a:fld>
            <a:endParaRPr lang="pl-PL"/>
          </a:p>
        </p:txBody>
      </p:sp>
    </p:spTree>
    <p:extLst>
      <p:ext uri="{BB962C8B-B14F-4D97-AF65-F5344CB8AC3E}">
        <p14:creationId xmlns:p14="http://schemas.microsoft.com/office/powerpoint/2010/main" xmlns="" val="361330858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Zasady ogólne postępowania administracyjnego</a:t>
            </a:r>
            <a:endParaRPr lang="pl-PL" dirty="0"/>
          </a:p>
        </p:txBody>
      </p:sp>
      <p:sp>
        <p:nvSpPr>
          <p:cNvPr id="3" name="Symbol zastępczy zawartości 2"/>
          <p:cNvSpPr>
            <a:spLocks noGrp="1"/>
          </p:cNvSpPr>
          <p:nvPr>
            <p:ph idx="1"/>
          </p:nvPr>
        </p:nvSpPr>
        <p:spPr/>
        <p:txBody>
          <a:bodyPr/>
          <a:lstStyle/>
          <a:p>
            <a:pPr marL="0" indent="0">
              <a:buNone/>
            </a:pPr>
            <a:r>
              <a:rPr lang="pl-PL" dirty="0" smtClean="0"/>
              <a:t>[Zasada ogólna pogłębiania zaufania uczestników postępowania do władzy publicznej] – art. 8 k.p.a.</a:t>
            </a:r>
          </a:p>
          <a:p>
            <a:pPr marL="0" indent="0">
              <a:buNone/>
            </a:pPr>
            <a:endParaRPr lang="pl-PL" dirty="0"/>
          </a:p>
          <a:p>
            <a:pPr marL="0" indent="0">
              <a:buNone/>
            </a:pPr>
            <a:r>
              <a:rPr lang="pl-PL" dirty="0"/>
              <a:t>Organy administracji publicznej prowadzą postępowanie w sposób budzący zaufanie jego uczestników do władzy publicznej.</a:t>
            </a:r>
            <a:endParaRPr lang="pl-PL" dirty="0" smtClean="0"/>
          </a:p>
        </p:txBody>
      </p:sp>
      <p:sp>
        <p:nvSpPr>
          <p:cNvPr id="4" name="Symbol zastępczy numeru slajdu 3"/>
          <p:cNvSpPr>
            <a:spLocks noGrp="1"/>
          </p:cNvSpPr>
          <p:nvPr>
            <p:ph type="sldNum" sz="quarter" idx="12"/>
          </p:nvPr>
        </p:nvSpPr>
        <p:spPr/>
        <p:txBody>
          <a:bodyPr/>
          <a:lstStyle/>
          <a:p>
            <a:fld id="{6A712258-5B8A-46F8-95CE-52C7943D11BA}" type="slidenum">
              <a:rPr lang="pl-PL" smtClean="0"/>
              <a:pPr/>
              <a:t>29</a:t>
            </a:fld>
            <a:endParaRPr lang="pl-PL"/>
          </a:p>
        </p:txBody>
      </p:sp>
    </p:spTree>
    <p:extLst>
      <p:ext uri="{BB962C8B-B14F-4D97-AF65-F5344CB8AC3E}">
        <p14:creationId xmlns:p14="http://schemas.microsoft.com/office/powerpoint/2010/main" xmlns="" val="328808480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blipFill>
            <a:blip r:embed="rId2" cstate="print">
              <a:alphaModFix amt="15000"/>
            </a:blip>
            <a:tile tx="0" ty="0" sx="100000" sy="100000" flip="none" algn="tl"/>
          </a:blipFill>
        </p:spPr>
        <p:txBody>
          <a:bodyPr/>
          <a:lstStyle/>
          <a:p>
            <a:pPr algn="ctr"/>
            <a:r>
              <a:rPr lang="pl-PL" dirty="0" smtClean="0"/>
              <a:t>Definicja</a:t>
            </a:r>
            <a:endParaRPr lang="pl-PL" dirty="0"/>
          </a:p>
        </p:txBody>
      </p:sp>
      <p:sp>
        <p:nvSpPr>
          <p:cNvPr id="3" name="Symbol zastępczy zawartości 2"/>
          <p:cNvSpPr>
            <a:spLocks noGrp="1"/>
          </p:cNvSpPr>
          <p:nvPr>
            <p:ph idx="1"/>
          </p:nvPr>
        </p:nvSpPr>
        <p:spPr/>
        <p:txBody>
          <a:bodyPr/>
          <a:lstStyle/>
          <a:p>
            <a:r>
              <a:rPr lang="pl-PL" dirty="0" smtClean="0"/>
              <a:t>Regulowany prawem procesowym</a:t>
            </a:r>
          </a:p>
          <a:p>
            <a:r>
              <a:rPr lang="pl-PL" dirty="0" smtClean="0"/>
              <a:t>Ciąg czynności procesowych</a:t>
            </a:r>
          </a:p>
          <a:p>
            <a:r>
              <a:rPr lang="pl-PL" dirty="0" smtClean="0"/>
              <a:t>Podejmowanych przez organy administracji publicznej</a:t>
            </a:r>
          </a:p>
          <a:p>
            <a:r>
              <a:rPr lang="pl-PL" dirty="0" smtClean="0"/>
              <a:t>Podejmowanych przez inne podmioty postępowania</a:t>
            </a:r>
          </a:p>
          <a:p>
            <a:r>
              <a:rPr lang="pl-PL" dirty="0" smtClean="0"/>
              <a:t>W celu rozstrzygnięcia sprawy administracyjnej</a:t>
            </a:r>
          </a:p>
          <a:p>
            <a:r>
              <a:rPr lang="pl-PL" dirty="0" smtClean="0"/>
              <a:t>W formie decyzji administracyjnej</a:t>
            </a:r>
          </a:p>
          <a:p>
            <a:r>
              <a:rPr lang="pl-PL" dirty="0" smtClean="0"/>
              <a:t>Weryfikacja decyzji administracyjnej</a:t>
            </a:r>
            <a:endParaRPr lang="pl-PL" dirty="0"/>
          </a:p>
        </p:txBody>
      </p:sp>
      <p:sp>
        <p:nvSpPr>
          <p:cNvPr id="4" name="Symbol zastępczy numeru slajdu 3"/>
          <p:cNvSpPr>
            <a:spLocks noGrp="1"/>
          </p:cNvSpPr>
          <p:nvPr>
            <p:ph type="sldNum" sz="quarter" idx="12"/>
          </p:nvPr>
        </p:nvSpPr>
        <p:spPr/>
        <p:txBody>
          <a:bodyPr/>
          <a:lstStyle/>
          <a:p>
            <a:fld id="{6A712258-5B8A-46F8-95CE-52C7943D11BA}" type="slidenum">
              <a:rPr lang="pl-PL" smtClean="0"/>
              <a:pPr/>
              <a:t>3</a:t>
            </a:fld>
            <a:endParaRPr lang="pl-PL"/>
          </a:p>
        </p:txBody>
      </p:sp>
    </p:spTree>
    <p:extLst>
      <p:ext uri="{BB962C8B-B14F-4D97-AF65-F5344CB8AC3E}">
        <p14:creationId xmlns:p14="http://schemas.microsoft.com/office/powerpoint/2010/main" xmlns="" val="126747682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Zasady ogólne postępowania administracyjnego</a:t>
            </a:r>
            <a:endParaRPr lang="pl-PL" dirty="0"/>
          </a:p>
        </p:txBody>
      </p:sp>
      <p:sp>
        <p:nvSpPr>
          <p:cNvPr id="3" name="Symbol zastępczy zawartości 2"/>
          <p:cNvSpPr>
            <a:spLocks noGrp="1"/>
          </p:cNvSpPr>
          <p:nvPr>
            <p:ph idx="1"/>
          </p:nvPr>
        </p:nvSpPr>
        <p:spPr/>
        <p:txBody>
          <a:bodyPr>
            <a:normAutofit fontScale="92500" lnSpcReduction="10000"/>
          </a:bodyPr>
          <a:lstStyle/>
          <a:p>
            <a:pPr marL="0" indent="0">
              <a:buNone/>
            </a:pPr>
            <a:r>
              <a:rPr lang="pl-PL" dirty="0" smtClean="0"/>
              <a:t>[Zasada obowiązku organów udzielania informacji faktycznej i prawnej] – art. 9 k.p.a.</a:t>
            </a:r>
          </a:p>
          <a:p>
            <a:pPr marL="0" indent="0">
              <a:buNone/>
            </a:pPr>
            <a:endParaRPr lang="pl-PL" dirty="0"/>
          </a:p>
          <a:p>
            <a:pPr marL="0" indent="0">
              <a:buNone/>
            </a:pPr>
            <a:r>
              <a:rPr lang="pl-PL" dirty="0"/>
              <a:t>Organy administracji publicznej są obowiązane do należytego i wyczerpującego</a:t>
            </a:r>
            <a:r>
              <a:rPr lang="pl-PL" dirty="0">
                <a:solidFill>
                  <a:srgbClr val="7030A0"/>
                </a:solidFill>
              </a:rPr>
              <a:t> informowania </a:t>
            </a:r>
            <a:r>
              <a:rPr lang="pl-PL" b="1" u="sng" dirty="0">
                <a:solidFill>
                  <a:srgbClr val="7030A0"/>
                </a:solidFill>
              </a:rPr>
              <a:t>stron</a:t>
            </a:r>
            <a:r>
              <a:rPr lang="pl-PL" dirty="0">
                <a:solidFill>
                  <a:srgbClr val="7030A0"/>
                </a:solidFill>
              </a:rPr>
              <a:t> o okolicznościach faktycznych i prawnych, które mogą mieć wpływ na ustalenie ich praw i obowiązków będących przedmiotem postępowania administracyjnego</a:t>
            </a:r>
            <a:r>
              <a:rPr lang="pl-PL" dirty="0"/>
              <a:t>. </a:t>
            </a:r>
            <a:r>
              <a:rPr lang="pl-PL" dirty="0">
                <a:solidFill>
                  <a:srgbClr val="00B050"/>
                </a:solidFill>
              </a:rPr>
              <a:t>Organy czuwają nad tym, aby </a:t>
            </a:r>
            <a:r>
              <a:rPr lang="pl-PL" b="1" u="sng" dirty="0">
                <a:solidFill>
                  <a:srgbClr val="00B050"/>
                </a:solidFill>
              </a:rPr>
              <a:t>strony i inne osoby </a:t>
            </a:r>
            <a:r>
              <a:rPr lang="pl-PL" dirty="0">
                <a:solidFill>
                  <a:srgbClr val="00B050"/>
                </a:solidFill>
              </a:rPr>
              <a:t>uczestniczące w postępowaniu nie poniosły szkody z powodu nieznajomości prawa,</a:t>
            </a:r>
            <a:r>
              <a:rPr lang="pl-PL" dirty="0"/>
              <a:t> i w tym celu udzielają im niezbędnych wyjaśnień i wskazówek.</a:t>
            </a:r>
          </a:p>
        </p:txBody>
      </p:sp>
      <p:sp>
        <p:nvSpPr>
          <p:cNvPr id="4" name="Symbol zastępczy numeru slajdu 3"/>
          <p:cNvSpPr>
            <a:spLocks noGrp="1"/>
          </p:cNvSpPr>
          <p:nvPr>
            <p:ph type="sldNum" sz="quarter" idx="12"/>
          </p:nvPr>
        </p:nvSpPr>
        <p:spPr/>
        <p:txBody>
          <a:bodyPr/>
          <a:lstStyle/>
          <a:p>
            <a:fld id="{6A712258-5B8A-46F8-95CE-52C7943D11BA}" type="slidenum">
              <a:rPr lang="pl-PL" smtClean="0"/>
              <a:pPr/>
              <a:t>30</a:t>
            </a:fld>
            <a:endParaRPr lang="pl-PL"/>
          </a:p>
        </p:txBody>
      </p:sp>
    </p:spTree>
    <p:extLst>
      <p:ext uri="{BB962C8B-B14F-4D97-AF65-F5344CB8AC3E}">
        <p14:creationId xmlns:p14="http://schemas.microsoft.com/office/powerpoint/2010/main" xmlns="" val="367051473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Zasady ogólne postępowania administracyjnego</a:t>
            </a:r>
            <a:endParaRPr lang="pl-PL" dirty="0"/>
          </a:p>
        </p:txBody>
      </p:sp>
      <p:sp>
        <p:nvSpPr>
          <p:cNvPr id="3" name="Symbol zastępczy zawartości 2"/>
          <p:cNvSpPr>
            <a:spLocks noGrp="1"/>
          </p:cNvSpPr>
          <p:nvPr>
            <p:ph idx="1"/>
          </p:nvPr>
        </p:nvSpPr>
        <p:spPr/>
        <p:txBody>
          <a:bodyPr>
            <a:normAutofit fontScale="77500" lnSpcReduction="20000"/>
          </a:bodyPr>
          <a:lstStyle/>
          <a:p>
            <a:pPr marL="0" indent="0">
              <a:buNone/>
            </a:pPr>
            <a:r>
              <a:rPr lang="pl-PL" dirty="0" smtClean="0"/>
              <a:t>[Zasada czynnego udziału strony w postępowaniu] – art. 10 k.p.a.</a:t>
            </a:r>
          </a:p>
          <a:p>
            <a:pPr marL="0" indent="0">
              <a:buNone/>
            </a:pPr>
            <a:endParaRPr lang="pl-PL" dirty="0"/>
          </a:p>
          <a:p>
            <a:r>
              <a:rPr lang="pl-PL" dirty="0"/>
              <a:t>§  1. Organy administracji publicznej obowiązane są zapewnić stronom czynny udział w każdym stadium postępowania, a przed wydaniem decyzji umożliwić im wypowiedzenie się co do zebranych dowodów i materiałów oraz zgłoszonych żądań.</a:t>
            </a:r>
          </a:p>
          <a:p>
            <a:r>
              <a:rPr lang="pl-PL" dirty="0"/>
              <a:t>§  2. Organy administracji publicznej mogą odstąpić od zasady określonej w § 1 tylko w przypadkach, gdy załatwienie sprawy nie cierpi zwłoki ze względu na niebezpieczeństwo dla życia lub zdrowia ludzkiego albo ze względu na grożącą niepowetowaną szkodę materialną.</a:t>
            </a:r>
          </a:p>
          <a:p>
            <a:r>
              <a:rPr lang="pl-PL" dirty="0"/>
              <a:t>§  3. Organ administracji publicznej obowiązany jest utrwalić w aktach sprawy, w drodze adnotacji, przyczyny odstąpienia od zasady określonej w § 1</a:t>
            </a:r>
            <a:r>
              <a:rPr lang="pl-PL" dirty="0" smtClean="0"/>
              <a:t>.</a:t>
            </a:r>
            <a:endParaRPr lang="pl-PL" dirty="0"/>
          </a:p>
        </p:txBody>
      </p:sp>
      <p:sp>
        <p:nvSpPr>
          <p:cNvPr id="4" name="Symbol zastępczy numeru slajdu 3"/>
          <p:cNvSpPr>
            <a:spLocks noGrp="1"/>
          </p:cNvSpPr>
          <p:nvPr>
            <p:ph type="sldNum" sz="quarter" idx="12"/>
          </p:nvPr>
        </p:nvSpPr>
        <p:spPr/>
        <p:txBody>
          <a:bodyPr/>
          <a:lstStyle/>
          <a:p>
            <a:fld id="{6A712258-5B8A-46F8-95CE-52C7943D11BA}" type="slidenum">
              <a:rPr lang="pl-PL" smtClean="0"/>
              <a:pPr/>
              <a:t>31</a:t>
            </a:fld>
            <a:endParaRPr lang="pl-PL"/>
          </a:p>
        </p:txBody>
      </p:sp>
    </p:spTree>
    <p:extLst>
      <p:ext uri="{BB962C8B-B14F-4D97-AF65-F5344CB8AC3E}">
        <p14:creationId xmlns:p14="http://schemas.microsoft.com/office/powerpoint/2010/main" xmlns="" val="208242432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Zasady ogólne postępowania administracyjnego</a:t>
            </a:r>
            <a:endParaRPr lang="pl-PL" dirty="0"/>
          </a:p>
        </p:txBody>
      </p:sp>
      <p:sp>
        <p:nvSpPr>
          <p:cNvPr id="3" name="Symbol zastępczy zawartości 2"/>
          <p:cNvSpPr>
            <a:spLocks noGrp="1"/>
          </p:cNvSpPr>
          <p:nvPr>
            <p:ph idx="1"/>
          </p:nvPr>
        </p:nvSpPr>
        <p:spPr/>
        <p:txBody>
          <a:bodyPr/>
          <a:lstStyle/>
          <a:p>
            <a:pPr marL="0" indent="0">
              <a:buNone/>
            </a:pPr>
            <a:endParaRPr lang="pl-PL" dirty="0" smtClean="0"/>
          </a:p>
          <a:p>
            <a:pPr marL="0" indent="0">
              <a:buNone/>
            </a:pPr>
            <a:r>
              <a:rPr lang="pl-PL" dirty="0" smtClean="0"/>
              <a:t>[Zasada przekonywania] – art. 11 k.p.a.</a:t>
            </a:r>
          </a:p>
          <a:p>
            <a:pPr marL="0" indent="0">
              <a:buNone/>
            </a:pPr>
            <a:endParaRPr lang="pl-PL" dirty="0"/>
          </a:p>
          <a:p>
            <a:pPr marL="0" indent="0">
              <a:buNone/>
            </a:pPr>
            <a:r>
              <a:rPr lang="pl-PL" dirty="0"/>
              <a:t>Organy administracji publicznej powinny wyjaśniać stronom zasadność przesłanek, którymi kierują się przy załatwieniu sprawy, aby w ten sposób w miarę możności doprowadzić do wykonania przez strony decyzji bez potrzeby stosowania środków przymusu.</a:t>
            </a:r>
          </a:p>
        </p:txBody>
      </p:sp>
      <p:sp>
        <p:nvSpPr>
          <p:cNvPr id="4" name="Symbol zastępczy numeru slajdu 3"/>
          <p:cNvSpPr>
            <a:spLocks noGrp="1"/>
          </p:cNvSpPr>
          <p:nvPr>
            <p:ph type="sldNum" sz="quarter" idx="12"/>
          </p:nvPr>
        </p:nvSpPr>
        <p:spPr/>
        <p:txBody>
          <a:bodyPr/>
          <a:lstStyle/>
          <a:p>
            <a:fld id="{6A712258-5B8A-46F8-95CE-52C7943D11BA}" type="slidenum">
              <a:rPr lang="pl-PL" smtClean="0"/>
              <a:pPr/>
              <a:t>32</a:t>
            </a:fld>
            <a:endParaRPr lang="pl-PL"/>
          </a:p>
        </p:txBody>
      </p:sp>
    </p:spTree>
    <p:extLst>
      <p:ext uri="{BB962C8B-B14F-4D97-AF65-F5344CB8AC3E}">
        <p14:creationId xmlns:p14="http://schemas.microsoft.com/office/powerpoint/2010/main" xmlns="" val="402782885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Zasady ogólne postępowania administracyjnego</a:t>
            </a:r>
            <a:endParaRPr lang="pl-PL" dirty="0"/>
          </a:p>
        </p:txBody>
      </p:sp>
      <p:sp>
        <p:nvSpPr>
          <p:cNvPr id="3" name="Symbol zastępczy zawartości 2"/>
          <p:cNvSpPr>
            <a:spLocks noGrp="1"/>
          </p:cNvSpPr>
          <p:nvPr>
            <p:ph idx="1"/>
          </p:nvPr>
        </p:nvSpPr>
        <p:spPr/>
        <p:txBody>
          <a:bodyPr/>
          <a:lstStyle/>
          <a:p>
            <a:pPr marL="0" indent="0">
              <a:buNone/>
            </a:pPr>
            <a:r>
              <a:rPr lang="pl-PL" dirty="0" smtClean="0"/>
              <a:t>[Zasada szybkości postępowania] – art. 12 k.p.a.</a:t>
            </a:r>
          </a:p>
          <a:p>
            <a:pPr marL="0" indent="0">
              <a:buNone/>
            </a:pPr>
            <a:endParaRPr lang="pl-PL" dirty="0"/>
          </a:p>
          <a:p>
            <a:pPr marL="0" indent="0">
              <a:buNone/>
            </a:pPr>
            <a:r>
              <a:rPr lang="pl-PL" dirty="0"/>
              <a:t>§  1. Organy administracji publicznej powinny działać w sprawie wnikliwie i szybko, posługując się możliwie najprostszymi środkami prowadzącymi do jej załatwienia.</a:t>
            </a:r>
          </a:p>
          <a:p>
            <a:pPr marL="0" indent="0">
              <a:buNone/>
            </a:pPr>
            <a:r>
              <a:rPr lang="pl-PL" dirty="0"/>
              <a:t>§  2. Sprawy, które nie wymagają zbierania dowodów, informacji lub wyjaśnień, powinny być załatwione niezwłocznie.</a:t>
            </a:r>
          </a:p>
          <a:p>
            <a:pPr marL="0" indent="0">
              <a:buNone/>
            </a:pPr>
            <a:endParaRPr lang="pl-PL" dirty="0"/>
          </a:p>
        </p:txBody>
      </p:sp>
      <p:sp>
        <p:nvSpPr>
          <p:cNvPr id="4" name="Symbol zastępczy numeru slajdu 3"/>
          <p:cNvSpPr>
            <a:spLocks noGrp="1"/>
          </p:cNvSpPr>
          <p:nvPr>
            <p:ph type="sldNum" sz="quarter" idx="12"/>
          </p:nvPr>
        </p:nvSpPr>
        <p:spPr/>
        <p:txBody>
          <a:bodyPr/>
          <a:lstStyle/>
          <a:p>
            <a:fld id="{6A712258-5B8A-46F8-95CE-52C7943D11BA}" type="slidenum">
              <a:rPr lang="pl-PL" smtClean="0"/>
              <a:pPr/>
              <a:t>33</a:t>
            </a:fld>
            <a:endParaRPr lang="pl-PL"/>
          </a:p>
        </p:txBody>
      </p:sp>
    </p:spTree>
    <p:extLst>
      <p:ext uri="{BB962C8B-B14F-4D97-AF65-F5344CB8AC3E}">
        <p14:creationId xmlns:p14="http://schemas.microsoft.com/office/powerpoint/2010/main" xmlns="" val="425398563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Zasady ogólne postępowania administracyjnego</a:t>
            </a:r>
            <a:endParaRPr lang="pl-PL" dirty="0"/>
          </a:p>
        </p:txBody>
      </p:sp>
      <p:sp>
        <p:nvSpPr>
          <p:cNvPr id="3" name="Symbol zastępczy zawartości 2"/>
          <p:cNvSpPr>
            <a:spLocks noGrp="1"/>
          </p:cNvSpPr>
          <p:nvPr>
            <p:ph idx="1"/>
          </p:nvPr>
        </p:nvSpPr>
        <p:spPr/>
        <p:txBody>
          <a:bodyPr>
            <a:normAutofit lnSpcReduction="10000"/>
          </a:bodyPr>
          <a:lstStyle/>
          <a:p>
            <a:pPr marL="0" indent="0">
              <a:buNone/>
            </a:pPr>
            <a:r>
              <a:rPr lang="pl-PL" dirty="0" smtClean="0"/>
              <a:t>[Zasada ugodowego załatwiania spraw administracyjnych] – art. 13 k.p.a.</a:t>
            </a:r>
          </a:p>
          <a:p>
            <a:pPr marL="0" indent="0">
              <a:buNone/>
            </a:pPr>
            <a:endParaRPr lang="pl-PL" dirty="0"/>
          </a:p>
          <a:p>
            <a:r>
              <a:rPr lang="pl-PL" dirty="0"/>
              <a:t>§  1. Sprawy, w których uczestniczą strony o spornych interesach, mogą być załatwiane w drodze ugody sporządzonej przed organem administracji publicznej (ugoda administracyjna).</a:t>
            </a:r>
          </a:p>
          <a:p>
            <a:r>
              <a:rPr lang="pl-PL" dirty="0"/>
              <a:t>§  2. Organ administracji publicznej, przed którym toczy się postępowanie w sprawie, powinien w tych przypadkach podejmować czynności skłaniające strony do zawarcia ugody</a:t>
            </a:r>
            <a:r>
              <a:rPr lang="pl-PL" dirty="0" smtClean="0"/>
              <a:t>.</a:t>
            </a:r>
            <a:endParaRPr lang="pl-PL" dirty="0"/>
          </a:p>
        </p:txBody>
      </p:sp>
      <p:sp>
        <p:nvSpPr>
          <p:cNvPr id="4" name="Symbol zastępczy numeru slajdu 3"/>
          <p:cNvSpPr>
            <a:spLocks noGrp="1"/>
          </p:cNvSpPr>
          <p:nvPr>
            <p:ph type="sldNum" sz="quarter" idx="12"/>
          </p:nvPr>
        </p:nvSpPr>
        <p:spPr/>
        <p:txBody>
          <a:bodyPr/>
          <a:lstStyle/>
          <a:p>
            <a:fld id="{6A712258-5B8A-46F8-95CE-52C7943D11BA}" type="slidenum">
              <a:rPr lang="pl-PL" smtClean="0"/>
              <a:pPr/>
              <a:t>34</a:t>
            </a:fld>
            <a:endParaRPr lang="pl-PL"/>
          </a:p>
        </p:txBody>
      </p:sp>
    </p:spTree>
    <p:extLst>
      <p:ext uri="{BB962C8B-B14F-4D97-AF65-F5344CB8AC3E}">
        <p14:creationId xmlns:p14="http://schemas.microsoft.com/office/powerpoint/2010/main" xmlns="" val="118608654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Zasady ogólne postępowania administracyjnego</a:t>
            </a:r>
            <a:endParaRPr lang="pl-PL" dirty="0"/>
          </a:p>
        </p:txBody>
      </p:sp>
      <p:sp>
        <p:nvSpPr>
          <p:cNvPr id="3" name="Symbol zastępczy zawartości 2"/>
          <p:cNvSpPr>
            <a:spLocks noGrp="1"/>
          </p:cNvSpPr>
          <p:nvPr>
            <p:ph idx="1"/>
          </p:nvPr>
        </p:nvSpPr>
        <p:spPr/>
        <p:txBody>
          <a:bodyPr>
            <a:normAutofit fontScale="92500" lnSpcReduction="20000"/>
          </a:bodyPr>
          <a:lstStyle/>
          <a:p>
            <a:pPr marL="0" indent="0">
              <a:buNone/>
            </a:pPr>
            <a:r>
              <a:rPr lang="pl-PL" dirty="0" smtClean="0"/>
              <a:t>[Zasada pisemności] – art. 14 k.p.a.</a:t>
            </a:r>
          </a:p>
          <a:p>
            <a:pPr marL="0" indent="0">
              <a:buNone/>
            </a:pPr>
            <a:endParaRPr lang="pl-PL" dirty="0"/>
          </a:p>
          <a:p>
            <a:pPr marL="0" indent="0">
              <a:buNone/>
            </a:pPr>
            <a:r>
              <a:rPr lang="pl-PL" dirty="0" smtClean="0"/>
              <a:t>§  1. Sprawy </a:t>
            </a:r>
            <a:r>
              <a:rPr lang="pl-PL" dirty="0"/>
              <a:t>należy załatwiać w formie pisemnej lub w formie dokumentu elektronicznego w rozumieniu przepisów ustawy z dnia 17 lutego 2005 r. o informatyzacji działalności podmiotów realizujących zadania publiczne (Dz. U. z 2014 r. poz. 1114), doręczanego środkami komunikacji elektronicznej.</a:t>
            </a:r>
          </a:p>
          <a:p>
            <a:pPr marL="0" indent="0">
              <a:buNone/>
            </a:pPr>
            <a:r>
              <a:rPr lang="pl-PL" dirty="0"/>
              <a:t>§  2. Sprawy mogą być załatwiane ustnie, gdy przemawia za tym interes strony, a przepis prawny nie stoi temu na przeszkodzie. Treść oraz istotne motywy takiego załatwienia powinny być utrwalone w aktach w formie protokołu lub podpisanej przez stronę adnotacji.</a:t>
            </a:r>
          </a:p>
        </p:txBody>
      </p:sp>
      <p:sp>
        <p:nvSpPr>
          <p:cNvPr id="4" name="Symbol zastępczy numeru slajdu 3"/>
          <p:cNvSpPr>
            <a:spLocks noGrp="1"/>
          </p:cNvSpPr>
          <p:nvPr>
            <p:ph type="sldNum" sz="quarter" idx="12"/>
          </p:nvPr>
        </p:nvSpPr>
        <p:spPr/>
        <p:txBody>
          <a:bodyPr/>
          <a:lstStyle/>
          <a:p>
            <a:fld id="{6A712258-5B8A-46F8-95CE-52C7943D11BA}" type="slidenum">
              <a:rPr lang="pl-PL" smtClean="0"/>
              <a:pPr/>
              <a:t>35</a:t>
            </a:fld>
            <a:endParaRPr lang="pl-PL"/>
          </a:p>
        </p:txBody>
      </p:sp>
    </p:spTree>
    <p:extLst>
      <p:ext uri="{BB962C8B-B14F-4D97-AF65-F5344CB8AC3E}">
        <p14:creationId xmlns:p14="http://schemas.microsoft.com/office/powerpoint/2010/main" xmlns="" val="167725458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Zasady ogólne postępowania administracyjnego</a:t>
            </a:r>
            <a:endParaRPr lang="pl-PL" dirty="0"/>
          </a:p>
        </p:txBody>
      </p:sp>
      <p:sp>
        <p:nvSpPr>
          <p:cNvPr id="3" name="Symbol zastępczy zawartości 2"/>
          <p:cNvSpPr>
            <a:spLocks noGrp="1"/>
          </p:cNvSpPr>
          <p:nvPr>
            <p:ph idx="1"/>
          </p:nvPr>
        </p:nvSpPr>
        <p:spPr/>
        <p:txBody>
          <a:bodyPr/>
          <a:lstStyle/>
          <a:p>
            <a:pPr marL="0" indent="0">
              <a:buNone/>
            </a:pPr>
            <a:r>
              <a:rPr lang="pl-PL" dirty="0" smtClean="0"/>
              <a:t>[Zasada dwuinstancyjności] – art. 15 k.p.a.</a:t>
            </a:r>
          </a:p>
          <a:p>
            <a:pPr marL="0" indent="0">
              <a:buNone/>
            </a:pPr>
            <a:endParaRPr lang="pl-PL" dirty="0"/>
          </a:p>
          <a:p>
            <a:pPr marL="0" indent="0">
              <a:buNone/>
            </a:pPr>
            <a:r>
              <a:rPr lang="pl-PL" dirty="0"/>
              <a:t>Postępowanie administracyjne jest dwuinstancyjne.</a:t>
            </a:r>
          </a:p>
        </p:txBody>
      </p:sp>
      <p:sp>
        <p:nvSpPr>
          <p:cNvPr id="4" name="Symbol zastępczy numeru slajdu 3"/>
          <p:cNvSpPr>
            <a:spLocks noGrp="1"/>
          </p:cNvSpPr>
          <p:nvPr>
            <p:ph type="sldNum" sz="quarter" idx="12"/>
          </p:nvPr>
        </p:nvSpPr>
        <p:spPr/>
        <p:txBody>
          <a:bodyPr/>
          <a:lstStyle/>
          <a:p>
            <a:fld id="{6A712258-5B8A-46F8-95CE-52C7943D11BA}" type="slidenum">
              <a:rPr lang="pl-PL" smtClean="0"/>
              <a:pPr/>
              <a:t>36</a:t>
            </a:fld>
            <a:endParaRPr lang="pl-PL"/>
          </a:p>
        </p:txBody>
      </p:sp>
    </p:spTree>
    <p:extLst>
      <p:ext uri="{BB962C8B-B14F-4D97-AF65-F5344CB8AC3E}">
        <p14:creationId xmlns:p14="http://schemas.microsoft.com/office/powerpoint/2010/main" xmlns="" val="296502396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Zasady ogólne postępowania administracyjnego</a:t>
            </a:r>
            <a:endParaRPr lang="pl-PL" dirty="0"/>
          </a:p>
        </p:txBody>
      </p:sp>
      <p:sp>
        <p:nvSpPr>
          <p:cNvPr id="3" name="Symbol zastępczy zawartości 2"/>
          <p:cNvSpPr>
            <a:spLocks noGrp="1"/>
          </p:cNvSpPr>
          <p:nvPr>
            <p:ph idx="1"/>
          </p:nvPr>
        </p:nvSpPr>
        <p:spPr/>
        <p:txBody>
          <a:bodyPr>
            <a:normAutofit fontScale="85000" lnSpcReduction="10000"/>
          </a:bodyPr>
          <a:lstStyle/>
          <a:p>
            <a:pPr marL="0" indent="0">
              <a:buNone/>
            </a:pPr>
            <a:r>
              <a:rPr lang="pl-PL" dirty="0" smtClean="0"/>
              <a:t>[Zasady: </a:t>
            </a:r>
            <a:r>
              <a:rPr lang="pl-PL" dirty="0" smtClean="0">
                <a:solidFill>
                  <a:srgbClr val="C00000"/>
                </a:solidFill>
              </a:rPr>
              <a:t>trwałości ostatecznych decyzji administracyjnych</a:t>
            </a:r>
            <a:r>
              <a:rPr lang="pl-PL" dirty="0" smtClean="0"/>
              <a:t>; </a:t>
            </a:r>
            <a:r>
              <a:rPr lang="pl-PL" dirty="0" smtClean="0">
                <a:solidFill>
                  <a:srgbClr val="7030A0"/>
                </a:solidFill>
              </a:rPr>
              <a:t>prawa skargi na decyzje administracyjne do sądu administracyjnego</a:t>
            </a:r>
            <a:r>
              <a:rPr lang="pl-PL" dirty="0" smtClean="0"/>
              <a:t>] – art. 16 k.p.a.</a:t>
            </a:r>
          </a:p>
          <a:p>
            <a:pPr marL="0" indent="0">
              <a:buNone/>
            </a:pPr>
            <a:endParaRPr lang="pl-PL" dirty="0"/>
          </a:p>
          <a:p>
            <a:pPr marL="0" indent="0">
              <a:buNone/>
            </a:pPr>
            <a:r>
              <a:rPr lang="pl-PL" dirty="0">
                <a:solidFill>
                  <a:srgbClr val="C00000"/>
                </a:solidFill>
              </a:rPr>
              <a:t>§  1. Decyzje, od których nie służy odwołanie w administracyjnym toku instancji lub wniosek o ponowne rozpatrzenie sprawy, są ostateczne. Uchylenie lub zmiana takich decyzji, stwierdzenie ich nieważności oraz wznowienie postępowania może nastąpić tylko w przypadkach przewidzianych w kodeksie lub ustawach szczególnych.</a:t>
            </a:r>
          </a:p>
          <a:p>
            <a:pPr marL="0" indent="0">
              <a:buNone/>
            </a:pPr>
            <a:r>
              <a:rPr lang="pl-PL" dirty="0">
                <a:solidFill>
                  <a:srgbClr val="7030A0"/>
                </a:solidFill>
              </a:rPr>
              <a:t>§  2. Decyzje mogą być zaskarżane do sądu administracyjnego z powodu ich niezgodności z prawem, na zasadach i w trybie określonych w odrębnych ustawach.</a:t>
            </a:r>
          </a:p>
        </p:txBody>
      </p:sp>
      <p:sp>
        <p:nvSpPr>
          <p:cNvPr id="4" name="Symbol zastępczy numeru slajdu 3"/>
          <p:cNvSpPr>
            <a:spLocks noGrp="1"/>
          </p:cNvSpPr>
          <p:nvPr>
            <p:ph type="sldNum" sz="quarter" idx="12"/>
          </p:nvPr>
        </p:nvSpPr>
        <p:spPr/>
        <p:txBody>
          <a:bodyPr/>
          <a:lstStyle/>
          <a:p>
            <a:fld id="{6A712258-5B8A-46F8-95CE-52C7943D11BA}" type="slidenum">
              <a:rPr lang="pl-PL" smtClean="0"/>
              <a:pPr/>
              <a:t>37</a:t>
            </a:fld>
            <a:endParaRPr lang="pl-PL"/>
          </a:p>
        </p:txBody>
      </p:sp>
    </p:spTree>
    <p:extLst>
      <p:ext uri="{BB962C8B-B14F-4D97-AF65-F5344CB8AC3E}">
        <p14:creationId xmlns:p14="http://schemas.microsoft.com/office/powerpoint/2010/main" xmlns="" val="328367024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Wszczęcie postępowania administracyjnego</a:t>
            </a:r>
            <a:endParaRPr lang="pl-PL" dirty="0"/>
          </a:p>
        </p:txBody>
      </p:sp>
      <p:sp>
        <p:nvSpPr>
          <p:cNvPr id="3" name="Symbol zastępczy zawartości 2"/>
          <p:cNvSpPr>
            <a:spLocks noGrp="1"/>
          </p:cNvSpPr>
          <p:nvPr>
            <p:ph idx="1"/>
          </p:nvPr>
        </p:nvSpPr>
        <p:spPr/>
        <p:txBody>
          <a:bodyPr>
            <a:normAutofit fontScale="77500" lnSpcReduction="20000"/>
          </a:bodyPr>
          <a:lstStyle/>
          <a:p>
            <a:pPr marL="0" indent="0">
              <a:buNone/>
            </a:pPr>
            <a:r>
              <a:rPr lang="pl-PL" dirty="0"/>
              <a:t>Art.  61. </a:t>
            </a:r>
            <a:r>
              <a:rPr lang="pl-PL" dirty="0" smtClean="0"/>
              <a:t>§</a:t>
            </a:r>
            <a:r>
              <a:rPr lang="pl-PL" dirty="0"/>
              <a:t>  1. Postępowanie administracyjne wszczyna się na żądanie strony </a:t>
            </a:r>
            <a:r>
              <a:rPr lang="pl-PL" u="sng" dirty="0"/>
              <a:t>lub</a:t>
            </a:r>
            <a:r>
              <a:rPr lang="pl-PL" dirty="0"/>
              <a:t> z urzędu.</a:t>
            </a:r>
          </a:p>
          <a:p>
            <a:pPr marL="0" indent="0">
              <a:buNone/>
            </a:pPr>
            <a:r>
              <a:rPr lang="pl-PL" dirty="0" smtClean="0"/>
              <a:t>§</a:t>
            </a:r>
            <a:r>
              <a:rPr lang="pl-PL" dirty="0"/>
              <a:t>  2. Organ administracji publicznej może ze względu na </a:t>
            </a:r>
            <a:r>
              <a:rPr lang="pl-PL" dirty="0">
                <a:solidFill>
                  <a:srgbClr val="00B050"/>
                </a:solidFill>
              </a:rPr>
              <a:t>szczególnie ważny interes strony </a:t>
            </a:r>
            <a:r>
              <a:rPr lang="pl-PL" dirty="0"/>
              <a:t>wszcząć z urzędu postępowanie także w sprawie, w której przepis prawa wymaga wniosku strony. </a:t>
            </a:r>
            <a:r>
              <a:rPr lang="pl-PL" dirty="0">
                <a:solidFill>
                  <a:srgbClr val="0070C0"/>
                </a:solidFill>
              </a:rPr>
              <a:t>Organ obowiązany jest uzyskać na to zgodę strony w toku postępowania, a w razie nieuzyskania zgody - postępowanie umorzyć.</a:t>
            </a:r>
          </a:p>
          <a:p>
            <a:pPr marL="0" indent="0">
              <a:buNone/>
            </a:pPr>
            <a:r>
              <a:rPr lang="pl-PL" dirty="0"/>
              <a:t>§  3. Datą wszczęcia postępowania na żądanie strony jest dzień doręczenia żądania organowi administracji publicznej.</a:t>
            </a:r>
          </a:p>
          <a:p>
            <a:pPr marL="0" indent="0">
              <a:buNone/>
            </a:pPr>
            <a:r>
              <a:rPr lang="pl-PL" dirty="0"/>
              <a:t>§  3a. Datą wszczęcia postępowania na żądanie strony wniesione drogą elektroniczną jest dzień wprowadzenia żądania do systemu teleinformatycznego organu administracji publicznej.</a:t>
            </a:r>
          </a:p>
          <a:p>
            <a:pPr marL="0" indent="0">
              <a:buNone/>
            </a:pPr>
            <a:r>
              <a:rPr lang="pl-PL" dirty="0"/>
              <a:t>§  4. O wszczęciu postępowania z urzędu lub na żądanie jednej ze stron należy zawiadomić wszystkie osoby będące stronami w </a:t>
            </a:r>
            <a:r>
              <a:rPr lang="pl-PL" dirty="0" smtClean="0"/>
              <a:t>sprawie.</a:t>
            </a:r>
            <a:endParaRPr lang="pl-PL" dirty="0"/>
          </a:p>
        </p:txBody>
      </p:sp>
      <p:sp>
        <p:nvSpPr>
          <p:cNvPr id="4" name="Symbol zastępczy numeru slajdu 3"/>
          <p:cNvSpPr>
            <a:spLocks noGrp="1"/>
          </p:cNvSpPr>
          <p:nvPr>
            <p:ph type="sldNum" sz="quarter" idx="12"/>
          </p:nvPr>
        </p:nvSpPr>
        <p:spPr/>
        <p:txBody>
          <a:bodyPr/>
          <a:lstStyle/>
          <a:p>
            <a:fld id="{6A712258-5B8A-46F8-95CE-52C7943D11BA}" type="slidenum">
              <a:rPr lang="pl-PL" smtClean="0"/>
              <a:pPr/>
              <a:t>38</a:t>
            </a:fld>
            <a:endParaRPr lang="pl-PL"/>
          </a:p>
        </p:txBody>
      </p:sp>
    </p:spTree>
    <p:extLst>
      <p:ext uri="{BB962C8B-B14F-4D97-AF65-F5344CB8AC3E}">
        <p14:creationId xmlns:p14="http://schemas.microsoft.com/office/powerpoint/2010/main" xmlns="" val="7542482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Badanie właściwości i wielość żądań w podaniu</a:t>
            </a:r>
            <a:endParaRPr lang="pl-PL" dirty="0"/>
          </a:p>
        </p:txBody>
      </p:sp>
      <p:sp>
        <p:nvSpPr>
          <p:cNvPr id="3" name="Symbol zastępczy zawartości 2"/>
          <p:cNvSpPr>
            <a:spLocks noGrp="1"/>
          </p:cNvSpPr>
          <p:nvPr>
            <p:ph idx="1"/>
          </p:nvPr>
        </p:nvSpPr>
        <p:spPr>
          <a:xfrm>
            <a:off x="287383" y="1825624"/>
            <a:ext cx="8582297" cy="4895851"/>
          </a:xfrm>
        </p:spPr>
        <p:txBody>
          <a:bodyPr>
            <a:normAutofit fontScale="62500" lnSpcReduction="20000"/>
          </a:bodyPr>
          <a:lstStyle/>
          <a:p>
            <a:pPr marL="0" indent="0">
              <a:buNone/>
            </a:pPr>
            <a:r>
              <a:rPr lang="pl-PL" dirty="0" smtClean="0"/>
              <a:t>Art. 65 §</a:t>
            </a:r>
            <a:r>
              <a:rPr lang="pl-PL" dirty="0"/>
              <a:t>  1. Jeżeli organ administracji publicznej, do którego podanie wniesiono, </a:t>
            </a:r>
            <a:r>
              <a:rPr lang="pl-PL" b="1" dirty="0"/>
              <a:t>jest niewłaściwy </a:t>
            </a:r>
            <a:r>
              <a:rPr lang="pl-PL" b="1" u="sng" dirty="0"/>
              <a:t>w sprawie</a:t>
            </a:r>
            <a:r>
              <a:rPr lang="pl-PL" dirty="0"/>
              <a:t>, niezwłocznie </a:t>
            </a:r>
            <a:r>
              <a:rPr lang="pl-PL" dirty="0">
                <a:solidFill>
                  <a:srgbClr val="FF0000"/>
                </a:solidFill>
              </a:rPr>
              <a:t>przekazuje je do organu właściwego</a:t>
            </a:r>
            <a:r>
              <a:rPr lang="pl-PL" dirty="0"/>
              <a:t>, </a:t>
            </a:r>
            <a:r>
              <a:rPr lang="pl-PL" dirty="0">
                <a:solidFill>
                  <a:srgbClr val="7030A0"/>
                </a:solidFill>
              </a:rPr>
              <a:t>zawiadamiając</a:t>
            </a:r>
            <a:r>
              <a:rPr lang="pl-PL" dirty="0"/>
              <a:t> jednocześnie o tym wnoszącego podanie. Zawiadomienie o przekazaniu powinno zawierać uzasadnienie.</a:t>
            </a:r>
          </a:p>
          <a:p>
            <a:pPr marL="0" indent="0">
              <a:buNone/>
            </a:pPr>
            <a:r>
              <a:rPr lang="pl-PL" dirty="0"/>
              <a:t>§  2. Podanie wniesione do organu niewłaściwego przed upływem przepisanego terminu </a:t>
            </a:r>
            <a:r>
              <a:rPr lang="pl-PL" dirty="0">
                <a:solidFill>
                  <a:srgbClr val="00B0F0"/>
                </a:solidFill>
              </a:rPr>
              <a:t>uważa się za wniesione z zachowaniem terminu.</a:t>
            </a:r>
          </a:p>
          <a:p>
            <a:pPr marL="0" indent="0">
              <a:buNone/>
            </a:pPr>
            <a:r>
              <a:rPr lang="pl-PL" dirty="0" smtClean="0"/>
              <a:t>Art. 66 §</a:t>
            </a:r>
            <a:r>
              <a:rPr lang="pl-PL" dirty="0"/>
              <a:t>  1. Jeżeli podanie dotyczy </a:t>
            </a:r>
            <a:r>
              <a:rPr lang="pl-PL" b="1" u="sng" dirty="0"/>
              <a:t>kilku spraw </a:t>
            </a:r>
            <a:r>
              <a:rPr lang="pl-PL" b="1" dirty="0"/>
              <a:t>podlegających załatwieniu przez różne organy</a:t>
            </a:r>
            <a:r>
              <a:rPr lang="pl-PL" dirty="0"/>
              <a:t>, organ administracji publicznej, do którego podanie wniesiono, uczyni przedmiotem rozpoznania </a:t>
            </a:r>
            <a:r>
              <a:rPr lang="pl-PL" dirty="0">
                <a:solidFill>
                  <a:srgbClr val="FF0000"/>
                </a:solidFill>
              </a:rPr>
              <a:t>sprawy należące do jego właściwości</a:t>
            </a:r>
            <a:r>
              <a:rPr lang="pl-PL" dirty="0"/>
              <a:t>. Równocześnie </a:t>
            </a:r>
            <a:r>
              <a:rPr lang="pl-PL" dirty="0">
                <a:solidFill>
                  <a:srgbClr val="7030A0"/>
                </a:solidFill>
              </a:rPr>
              <a:t>zawiadomi</a:t>
            </a:r>
            <a:r>
              <a:rPr lang="pl-PL" dirty="0"/>
              <a:t> wnoszącego podanie, że w sprawach innych powinien wnieść odrębne podanie do właściwego organu, i poinformuje go o treści § 2.</a:t>
            </a:r>
          </a:p>
          <a:p>
            <a:pPr marL="0" indent="0">
              <a:buNone/>
            </a:pPr>
            <a:r>
              <a:rPr lang="pl-PL" dirty="0" smtClean="0"/>
              <a:t>§</a:t>
            </a:r>
            <a:r>
              <a:rPr lang="pl-PL" dirty="0"/>
              <a:t>  2. Odrębne podanie złożone zgodnie z zawiadomieniem, o którym mowa w § 1, w terminie czternastu dni od daty doręczenia zawiadomienia </a:t>
            </a:r>
            <a:r>
              <a:rPr lang="pl-PL" dirty="0">
                <a:solidFill>
                  <a:srgbClr val="00B0F0"/>
                </a:solidFill>
              </a:rPr>
              <a:t>uważa się za złożone w dniu wniesienia pierwszego podania.</a:t>
            </a:r>
          </a:p>
          <a:p>
            <a:pPr marL="0" indent="0">
              <a:buNone/>
            </a:pPr>
            <a:r>
              <a:rPr lang="pl-PL" dirty="0"/>
              <a:t>§  3</a:t>
            </a:r>
            <a:r>
              <a:rPr lang="pl-PL" b="1" dirty="0"/>
              <a:t>. Jeżeli podanie wniesiono do organu niewłaściwego, a organu właściwego nie można ustalić na podstawie danych podania, albo gdy z podania wynika, że właściwym w sprawie jest sąd powszechny</a:t>
            </a:r>
            <a:r>
              <a:rPr lang="pl-PL" dirty="0"/>
              <a:t>, organ, do którego podanie wniesiono, </a:t>
            </a:r>
            <a:r>
              <a:rPr lang="pl-PL" dirty="0">
                <a:solidFill>
                  <a:srgbClr val="FF0000"/>
                </a:solidFill>
              </a:rPr>
              <a:t>zwraca je wnoszącemu</a:t>
            </a:r>
            <a:r>
              <a:rPr lang="pl-PL" dirty="0"/>
              <a:t>. Zwrot podania następuje w drodze </a:t>
            </a:r>
            <a:r>
              <a:rPr lang="pl-PL" dirty="0">
                <a:solidFill>
                  <a:srgbClr val="C00000"/>
                </a:solidFill>
              </a:rPr>
              <a:t>postanowienia, na które służy zażalenie</a:t>
            </a:r>
            <a:r>
              <a:rPr lang="pl-PL" dirty="0"/>
              <a:t>.</a:t>
            </a:r>
          </a:p>
          <a:p>
            <a:pPr marL="0" indent="0">
              <a:buNone/>
            </a:pPr>
            <a:r>
              <a:rPr lang="pl-PL" dirty="0"/>
              <a:t>§  4. Organ nie może jednak zwrócić podania z tej przyczyny, że właściwym w sprawie jest sąd powszechny, jeżeli w tej sprawie sąd uznał się już za niewłaściwy.</a:t>
            </a:r>
          </a:p>
          <a:p>
            <a:endParaRPr lang="pl-PL" dirty="0"/>
          </a:p>
        </p:txBody>
      </p:sp>
      <p:sp>
        <p:nvSpPr>
          <p:cNvPr id="4" name="Symbol zastępczy numeru slajdu 3"/>
          <p:cNvSpPr>
            <a:spLocks noGrp="1"/>
          </p:cNvSpPr>
          <p:nvPr>
            <p:ph type="sldNum" sz="quarter" idx="12"/>
          </p:nvPr>
        </p:nvSpPr>
        <p:spPr/>
        <p:txBody>
          <a:bodyPr/>
          <a:lstStyle/>
          <a:p>
            <a:fld id="{6A712258-5B8A-46F8-95CE-52C7943D11BA}" type="slidenum">
              <a:rPr lang="pl-PL" smtClean="0"/>
              <a:pPr/>
              <a:t>39</a:t>
            </a:fld>
            <a:endParaRPr lang="pl-PL"/>
          </a:p>
        </p:txBody>
      </p:sp>
    </p:spTree>
    <p:extLst>
      <p:ext uri="{BB962C8B-B14F-4D97-AF65-F5344CB8AC3E}">
        <p14:creationId xmlns:p14="http://schemas.microsoft.com/office/powerpoint/2010/main" xmlns="" val="276007684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5000"/>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Regulowany prawem procesowym</a:t>
            </a:r>
            <a:endParaRPr lang="pl-PL" dirty="0"/>
          </a:p>
        </p:txBody>
      </p:sp>
      <p:sp>
        <p:nvSpPr>
          <p:cNvPr id="3" name="Symbol zastępczy zawartości 2"/>
          <p:cNvSpPr>
            <a:spLocks noGrp="1"/>
          </p:cNvSpPr>
          <p:nvPr>
            <p:ph idx="1"/>
          </p:nvPr>
        </p:nvSpPr>
        <p:spPr/>
        <p:txBody>
          <a:bodyPr/>
          <a:lstStyle/>
          <a:p>
            <a:pPr marL="0" indent="0" algn="just">
              <a:buNone/>
            </a:pPr>
            <a:endParaRPr lang="pl-PL" dirty="0" smtClean="0"/>
          </a:p>
          <a:p>
            <a:pPr marL="0" indent="0" algn="just">
              <a:buNone/>
            </a:pPr>
            <a:r>
              <a:rPr lang="pl-PL" dirty="0" smtClean="0"/>
              <a:t>Celem prawa proceduralnego </a:t>
            </a:r>
            <a:r>
              <a:rPr lang="pl-PL" dirty="0"/>
              <a:t>jest: „stworzenie gwarancji prawidłowego uregulowania stosunku prawnego przez ustalenie podstawy faktycznej tego stosunku, bez określania której nie można mówić o prawidłowym zastosowaniu norm tego prawa materialnego</a:t>
            </a:r>
            <a:r>
              <a:rPr lang="pl-PL" dirty="0" smtClean="0"/>
              <a:t>” [</a:t>
            </a:r>
            <a:r>
              <a:rPr lang="pl-PL" dirty="0"/>
              <a:t>B. Adamiak, J. Borkowski, </a:t>
            </a:r>
            <a:r>
              <a:rPr lang="pl-PL" i="1" dirty="0"/>
              <a:t>Postępowanie administracyjne i </a:t>
            </a:r>
            <a:r>
              <a:rPr lang="pl-PL" i="1" dirty="0" err="1"/>
              <a:t>sądowoadministracyjne</a:t>
            </a:r>
            <a:r>
              <a:rPr lang="pl-PL" dirty="0"/>
              <a:t>, Warszawa 2014, s. 20</a:t>
            </a:r>
            <a:r>
              <a:rPr lang="pl-PL" dirty="0" smtClean="0"/>
              <a:t>.]</a:t>
            </a:r>
            <a:endParaRPr lang="pl-PL" dirty="0"/>
          </a:p>
        </p:txBody>
      </p:sp>
      <p:sp>
        <p:nvSpPr>
          <p:cNvPr id="4" name="Symbol zastępczy numeru slajdu 3"/>
          <p:cNvSpPr>
            <a:spLocks noGrp="1"/>
          </p:cNvSpPr>
          <p:nvPr>
            <p:ph type="sldNum" sz="quarter" idx="12"/>
          </p:nvPr>
        </p:nvSpPr>
        <p:spPr/>
        <p:txBody>
          <a:bodyPr/>
          <a:lstStyle/>
          <a:p>
            <a:fld id="{6A712258-5B8A-46F8-95CE-52C7943D11BA}" type="slidenum">
              <a:rPr lang="pl-PL" smtClean="0"/>
              <a:pPr/>
              <a:t>4</a:t>
            </a:fld>
            <a:endParaRPr lang="pl-PL"/>
          </a:p>
        </p:txBody>
      </p:sp>
    </p:spTree>
    <p:extLst>
      <p:ext uri="{BB962C8B-B14F-4D97-AF65-F5344CB8AC3E}">
        <p14:creationId xmlns:p14="http://schemas.microsoft.com/office/powerpoint/2010/main" xmlns="" val="36816857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dirty="0" smtClean="0"/>
              <a:t>Wszczęcie postępowania administracyjnego na skutek wniesienia skargi powszechnej</a:t>
            </a:r>
            <a:endParaRPr lang="pl-PL" dirty="0"/>
          </a:p>
        </p:txBody>
      </p:sp>
      <p:sp>
        <p:nvSpPr>
          <p:cNvPr id="3" name="Symbol zastępczy zawartości 2"/>
          <p:cNvSpPr>
            <a:spLocks noGrp="1"/>
          </p:cNvSpPr>
          <p:nvPr>
            <p:ph idx="1"/>
          </p:nvPr>
        </p:nvSpPr>
        <p:spPr>
          <a:xfrm>
            <a:off x="628650" y="2005013"/>
            <a:ext cx="7886700" cy="4351338"/>
          </a:xfrm>
        </p:spPr>
        <p:txBody>
          <a:bodyPr>
            <a:normAutofit fontScale="85000" lnSpcReduction="20000"/>
          </a:bodyPr>
          <a:lstStyle/>
          <a:p>
            <a:pPr marL="0" indent="0">
              <a:buNone/>
            </a:pPr>
            <a:r>
              <a:rPr lang="pl-PL" dirty="0"/>
              <a:t>Art. 233. Skarga w sprawie indywidualnej, która nie była i nie jest przedmiotem postępowania administracyjnego, powoduje wszczęcie postępowania, jeżeli została złożona przez stronę. Jeżeli skarga taka pochodzi od innej osoby, może spowodować wszczęcie postępowania administracyjnego z urzędu, chyba że przepisy wymagają do wszczęcia postępowania żądania strony</a:t>
            </a:r>
            <a:r>
              <a:rPr lang="pl-PL" dirty="0" smtClean="0"/>
              <a:t>.</a:t>
            </a:r>
          </a:p>
          <a:p>
            <a:pPr marL="0" indent="0">
              <a:buNone/>
            </a:pPr>
            <a:r>
              <a:rPr lang="pl-PL" dirty="0" smtClean="0"/>
              <a:t>Art. 235 §</a:t>
            </a:r>
            <a:r>
              <a:rPr lang="pl-PL" dirty="0"/>
              <a:t>  1. Skargę w sprawie, w której wydano decyzję ostateczną, uważa się zależnie od jej treści za żądanie wznowienia postępowania, stwierdzenia nieważności decyzji albo jej uchylenia lub zmiany, które może być uwzględnione, z zastrzeżeniem art. 16 § 1 zdanie drugie</a:t>
            </a:r>
            <a:r>
              <a:rPr lang="pl-PL" dirty="0" smtClean="0"/>
              <a:t>.</a:t>
            </a:r>
          </a:p>
          <a:p>
            <a:pPr marL="0" indent="0">
              <a:buNone/>
            </a:pPr>
            <a:r>
              <a:rPr lang="pl-PL" dirty="0" smtClean="0"/>
              <a:t>Art. 16 </a:t>
            </a:r>
            <a:r>
              <a:rPr lang="pl-PL" dirty="0"/>
              <a:t>§ </a:t>
            </a:r>
            <a:r>
              <a:rPr lang="pl-PL" dirty="0" smtClean="0"/>
              <a:t>1 </a:t>
            </a:r>
            <a:r>
              <a:rPr lang="pl-PL" dirty="0"/>
              <a:t>zdanie drugie. Uchylenie lub zmiana </a:t>
            </a:r>
            <a:r>
              <a:rPr lang="pl-PL" dirty="0" smtClean="0"/>
              <a:t>decyzji ostatecznych, </a:t>
            </a:r>
            <a:r>
              <a:rPr lang="pl-PL" dirty="0"/>
              <a:t>stwierdzenie ich nieważności oraz wznowienie postępowania może nastąpić tylko w przypadkach przewidzianych w kodeksie lub ustawach szczególnych.</a:t>
            </a:r>
          </a:p>
        </p:txBody>
      </p:sp>
      <p:sp>
        <p:nvSpPr>
          <p:cNvPr id="4" name="Symbol zastępczy numeru slajdu 3"/>
          <p:cNvSpPr>
            <a:spLocks noGrp="1"/>
          </p:cNvSpPr>
          <p:nvPr>
            <p:ph type="sldNum" sz="quarter" idx="12"/>
          </p:nvPr>
        </p:nvSpPr>
        <p:spPr/>
        <p:txBody>
          <a:bodyPr/>
          <a:lstStyle/>
          <a:p>
            <a:fld id="{6A712258-5B8A-46F8-95CE-52C7943D11BA}" type="slidenum">
              <a:rPr lang="pl-PL" smtClean="0"/>
              <a:pPr/>
              <a:t>40</a:t>
            </a:fld>
            <a:endParaRPr lang="pl-PL"/>
          </a:p>
        </p:txBody>
      </p:sp>
    </p:spTree>
    <p:extLst>
      <p:ext uri="{BB962C8B-B14F-4D97-AF65-F5344CB8AC3E}">
        <p14:creationId xmlns:p14="http://schemas.microsoft.com/office/powerpoint/2010/main" xmlns="" val="250175730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0000"/>
            <a:lum/>
          </a:blip>
          <a:srcRect/>
          <a:stretch>
            <a:fillRect l="-9000" r="-9000"/>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Obowiązek zawiadomienia o udziale w postępowaniu</a:t>
            </a:r>
            <a:endParaRPr lang="pl-PL" dirty="0"/>
          </a:p>
        </p:txBody>
      </p:sp>
      <p:sp>
        <p:nvSpPr>
          <p:cNvPr id="3" name="Symbol zastępczy zawartości 2"/>
          <p:cNvSpPr>
            <a:spLocks noGrp="1"/>
          </p:cNvSpPr>
          <p:nvPr>
            <p:ph idx="1"/>
          </p:nvPr>
        </p:nvSpPr>
        <p:spPr/>
        <p:txBody>
          <a:bodyPr>
            <a:normAutofit fontScale="92500" lnSpcReduction="20000"/>
          </a:bodyPr>
          <a:lstStyle/>
          <a:p>
            <a:r>
              <a:rPr lang="pl-PL" dirty="0" smtClean="0"/>
              <a:t>Art. 61 § 4</a:t>
            </a:r>
            <a:r>
              <a:rPr lang="pl-PL" dirty="0"/>
              <a:t>. O wszczęciu postępowania z urzędu lub na żądanie jednej ze stron należy zawiadomić wszystkie osoby będące stronami w sprawie</a:t>
            </a:r>
            <a:r>
              <a:rPr lang="pl-PL" dirty="0" smtClean="0"/>
              <a:t>.</a:t>
            </a:r>
          </a:p>
          <a:p>
            <a:r>
              <a:rPr lang="pl-PL" dirty="0" smtClean="0"/>
              <a:t>Art. 183 § 2. </a:t>
            </a:r>
            <a:r>
              <a:rPr lang="pl-PL" dirty="0"/>
              <a:t>Organ administracji publicznej zawiadamia prokuratora o wszczęciu postępowania oraz o toczącym się postępowaniu w każdym przypadku, gdy uzna udział prokuratora w postępowaniu za potrzebny</a:t>
            </a:r>
            <a:r>
              <a:rPr lang="pl-PL" dirty="0" smtClean="0"/>
              <a:t>.</a:t>
            </a:r>
          </a:p>
          <a:p>
            <a:r>
              <a:rPr lang="pl-PL" dirty="0" smtClean="0"/>
              <a:t>Art. 31 § 4. </a:t>
            </a:r>
            <a:r>
              <a:rPr lang="pl-PL" dirty="0"/>
              <a:t>Organ administracji publicznej, wszczynając postępowanie w sprawie dotyczącej innej osoby, zawiadamia o tym organizację społeczną, jeżeli uzna, że może ona być zainteresowana udziałem w tym postępowaniu ze względu na swoje cele statutowe, i gdy przemawia za tym interes społeczny.</a:t>
            </a:r>
          </a:p>
        </p:txBody>
      </p:sp>
      <p:sp>
        <p:nvSpPr>
          <p:cNvPr id="4" name="Symbol zastępczy numeru slajdu 3"/>
          <p:cNvSpPr>
            <a:spLocks noGrp="1"/>
          </p:cNvSpPr>
          <p:nvPr>
            <p:ph type="sldNum" sz="quarter" idx="12"/>
          </p:nvPr>
        </p:nvSpPr>
        <p:spPr/>
        <p:txBody>
          <a:bodyPr/>
          <a:lstStyle/>
          <a:p>
            <a:fld id="{6A712258-5B8A-46F8-95CE-52C7943D11BA}" type="slidenum">
              <a:rPr lang="pl-PL" smtClean="0"/>
              <a:pPr/>
              <a:t>41</a:t>
            </a:fld>
            <a:endParaRPr lang="pl-PL"/>
          </a:p>
        </p:txBody>
      </p:sp>
    </p:spTree>
    <p:extLst>
      <p:ext uri="{BB962C8B-B14F-4D97-AF65-F5344CB8AC3E}">
        <p14:creationId xmlns:p14="http://schemas.microsoft.com/office/powerpoint/2010/main" xmlns="" val="163328711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9000"/>
            <a:lum/>
          </a:blip>
          <a:srcRect/>
          <a:stretch>
            <a:fillRect l="-6000" r="-6000"/>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Odmowa wszczęcia postępowania</a:t>
            </a:r>
            <a:endParaRPr lang="pl-PL" dirty="0"/>
          </a:p>
        </p:txBody>
      </p:sp>
      <p:sp>
        <p:nvSpPr>
          <p:cNvPr id="3" name="Symbol zastępczy zawartości 2"/>
          <p:cNvSpPr>
            <a:spLocks noGrp="1"/>
          </p:cNvSpPr>
          <p:nvPr>
            <p:ph idx="1"/>
          </p:nvPr>
        </p:nvSpPr>
        <p:spPr/>
        <p:txBody>
          <a:bodyPr/>
          <a:lstStyle/>
          <a:p>
            <a:pPr marL="0" indent="0">
              <a:buNone/>
            </a:pPr>
            <a:endParaRPr lang="pl-PL" dirty="0" smtClean="0"/>
          </a:p>
          <a:p>
            <a:pPr marL="0" indent="0">
              <a:buNone/>
            </a:pPr>
            <a:r>
              <a:rPr lang="pl-PL" dirty="0" smtClean="0"/>
              <a:t>Art. 61a §</a:t>
            </a:r>
            <a:r>
              <a:rPr lang="pl-PL" dirty="0"/>
              <a:t>  1. Gdy żądanie, o którym mowa w art. </a:t>
            </a:r>
            <a:r>
              <a:rPr lang="pl-PL" dirty="0" smtClean="0"/>
              <a:t>61 [żądanie wszczęcia postępowania], </a:t>
            </a:r>
            <a:r>
              <a:rPr lang="pl-PL" dirty="0"/>
              <a:t>zostało wniesione przez osobę niebędącą stroną lub z innych uzasadnionych przyczyn postępowanie nie może być wszczęte, organ administracji publicznej wydaje </a:t>
            </a:r>
            <a:r>
              <a:rPr lang="pl-PL" b="1" dirty="0"/>
              <a:t>postanowienie o odmowie wszczęcia postępowania.</a:t>
            </a:r>
          </a:p>
          <a:p>
            <a:pPr marL="0" indent="0">
              <a:buNone/>
            </a:pPr>
            <a:r>
              <a:rPr lang="pl-PL" dirty="0" smtClean="0"/>
              <a:t>§</a:t>
            </a:r>
            <a:r>
              <a:rPr lang="pl-PL" dirty="0"/>
              <a:t>  2. Na postanowienie, o którym mowa w § 1, </a:t>
            </a:r>
            <a:r>
              <a:rPr lang="pl-PL" b="1" dirty="0"/>
              <a:t>służy zażalenie.</a:t>
            </a:r>
          </a:p>
          <a:p>
            <a:pPr marL="0" indent="0">
              <a:buNone/>
            </a:pPr>
            <a:endParaRPr lang="pl-PL" dirty="0"/>
          </a:p>
        </p:txBody>
      </p:sp>
      <p:sp>
        <p:nvSpPr>
          <p:cNvPr id="4" name="Symbol zastępczy numeru slajdu 3"/>
          <p:cNvSpPr>
            <a:spLocks noGrp="1"/>
          </p:cNvSpPr>
          <p:nvPr>
            <p:ph type="sldNum" sz="quarter" idx="12"/>
          </p:nvPr>
        </p:nvSpPr>
        <p:spPr/>
        <p:txBody>
          <a:bodyPr/>
          <a:lstStyle/>
          <a:p>
            <a:fld id="{6A712258-5B8A-46F8-95CE-52C7943D11BA}" type="slidenum">
              <a:rPr lang="pl-PL" smtClean="0"/>
              <a:pPr/>
              <a:t>42</a:t>
            </a:fld>
            <a:endParaRPr lang="pl-PL"/>
          </a:p>
        </p:txBody>
      </p:sp>
    </p:spTree>
    <p:extLst>
      <p:ext uri="{BB962C8B-B14F-4D97-AF65-F5344CB8AC3E}">
        <p14:creationId xmlns:p14="http://schemas.microsoft.com/office/powerpoint/2010/main" xmlns="" val="27824347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5000"/>
            <a:lum/>
          </a:blip>
          <a:srcRect/>
          <a:stretch>
            <a:fillRect l="-15000" r="-15000"/>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dirty="0" smtClean="0"/>
              <a:t>Współuczestnictwo formalne a materialne</a:t>
            </a:r>
            <a:endParaRPr lang="pl-PL" dirty="0"/>
          </a:p>
        </p:txBody>
      </p:sp>
      <p:sp>
        <p:nvSpPr>
          <p:cNvPr id="3" name="Symbol zastępczy zawartości 2"/>
          <p:cNvSpPr>
            <a:spLocks noGrp="1"/>
          </p:cNvSpPr>
          <p:nvPr>
            <p:ph idx="1"/>
          </p:nvPr>
        </p:nvSpPr>
        <p:spPr/>
        <p:txBody>
          <a:bodyPr>
            <a:normAutofit fontScale="77500" lnSpcReduction="20000"/>
          </a:bodyPr>
          <a:lstStyle/>
          <a:p>
            <a:pPr marL="0" indent="0" algn="just">
              <a:buNone/>
            </a:pPr>
            <a:r>
              <a:rPr lang="pl-PL" b="1" dirty="0"/>
              <a:t>Współuczestnictwo materialne </a:t>
            </a:r>
            <a:r>
              <a:rPr lang="pl-PL" dirty="0"/>
              <a:t>w postępowaniu administracyjnym – wielość stron w jednej sprawie administracyjnej. Zachodzi wtedy, gdy w postępowaniu rozstrzygana jest sprawa administracyjna tożsama pod względem podmiotowym, której rozstrzygnięcie ukształtuje sytuację wielu podmiotów. Kryterium decydującym o tym, czy mamy do czynienia z wielością stron w jednej sprawie, będzie kryterium wpływu ukształtowania sytuacji prawnej jednego podmiotu na sytuację prawna innego podmiotu. Jedna sprawa = jedna decyzja.</a:t>
            </a:r>
          </a:p>
          <a:p>
            <a:pPr marL="0" indent="0">
              <a:buNone/>
            </a:pPr>
            <a:endParaRPr lang="pl-PL" dirty="0"/>
          </a:p>
          <a:p>
            <a:pPr marL="0" indent="0">
              <a:buNone/>
            </a:pPr>
            <a:r>
              <a:rPr lang="pl-PL" dirty="0"/>
              <a:t>Współuczestnictwo formalne – </a:t>
            </a:r>
            <a:r>
              <a:rPr lang="pl-PL" dirty="0" smtClean="0"/>
              <a:t>„W </a:t>
            </a:r>
            <a:r>
              <a:rPr lang="pl-PL" dirty="0"/>
              <a:t>sprawach, w których prawa lub obowiązki stron wynikają </a:t>
            </a:r>
            <a:r>
              <a:rPr lang="pl-PL" dirty="0">
                <a:solidFill>
                  <a:srgbClr val="0070C0"/>
                </a:solidFill>
              </a:rPr>
              <a:t>z tego samego stanu faktycznego </a:t>
            </a:r>
            <a:r>
              <a:rPr lang="pl-PL" dirty="0"/>
              <a:t>oraz </a:t>
            </a:r>
            <a:r>
              <a:rPr lang="pl-PL" dirty="0">
                <a:solidFill>
                  <a:srgbClr val="00B050"/>
                </a:solidFill>
              </a:rPr>
              <a:t>z tej samej podstawy prawnej </a:t>
            </a:r>
            <a:r>
              <a:rPr lang="pl-PL" dirty="0"/>
              <a:t>i w których </a:t>
            </a:r>
            <a:r>
              <a:rPr lang="pl-PL" dirty="0">
                <a:solidFill>
                  <a:srgbClr val="FF0000"/>
                </a:solidFill>
              </a:rPr>
              <a:t>właściwy jest ten sam organ administracji publicznej</a:t>
            </a:r>
            <a:r>
              <a:rPr lang="pl-PL" dirty="0"/>
              <a:t>, można wszcząć i prowadzić jedno postępowanie dotyczące więcej niż jednej </a:t>
            </a:r>
            <a:r>
              <a:rPr lang="pl-PL" dirty="0" smtClean="0"/>
              <a:t>strony” – art. 62 k.p.a. Wiele spraw = wiele decyzji.</a:t>
            </a:r>
            <a:endParaRPr lang="pl-PL" dirty="0"/>
          </a:p>
        </p:txBody>
      </p:sp>
      <p:sp>
        <p:nvSpPr>
          <p:cNvPr id="4" name="Symbol zastępczy numeru slajdu 3"/>
          <p:cNvSpPr>
            <a:spLocks noGrp="1"/>
          </p:cNvSpPr>
          <p:nvPr>
            <p:ph type="sldNum" sz="quarter" idx="12"/>
          </p:nvPr>
        </p:nvSpPr>
        <p:spPr/>
        <p:txBody>
          <a:bodyPr/>
          <a:lstStyle/>
          <a:p>
            <a:fld id="{6A712258-5B8A-46F8-95CE-52C7943D11BA}" type="slidenum">
              <a:rPr lang="pl-PL" smtClean="0"/>
              <a:pPr/>
              <a:t>43</a:t>
            </a:fld>
            <a:endParaRPr lang="pl-PL"/>
          </a:p>
        </p:txBody>
      </p:sp>
    </p:spTree>
    <p:extLst>
      <p:ext uri="{BB962C8B-B14F-4D97-AF65-F5344CB8AC3E}">
        <p14:creationId xmlns:p14="http://schemas.microsoft.com/office/powerpoint/2010/main" xmlns="" val="109338640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Treść podania i jego braki</a:t>
            </a:r>
            <a:endParaRPr lang="pl-PL" dirty="0"/>
          </a:p>
        </p:txBody>
      </p:sp>
      <p:sp>
        <p:nvSpPr>
          <p:cNvPr id="3" name="Symbol zastępczy zawartości 2"/>
          <p:cNvSpPr>
            <a:spLocks noGrp="1"/>
          </p:cNvSpPr>
          <p:nvPr>
            <p:ph idx="1"/>
          </p:nvPr>
        </p:nvSpPr>
        <p:spPr/>
        <p:txBody>
          <a:bodyPr>
            <a:normAutofit fontScale="92500" lnSpcReduction="20000"/>
          </a:bodyPr>
          <a:lstStyle/>
          <a:p>
            <a:pPr marL="0" indent="0">
              <a:buNone/>
            </a:pPr>
            <a:r>
              <a:rPr lang="pl-PL" dirty="0" smtClean="0"/>
              <a:t>Treść – art. 63 k.p.a.</a:t>
            </a:r>
          </a:p>
          <a:p>
            <a:pPr marL="0" indent="0">
              <a:buNone/>
            </a:pPr>
            <a:endParaRPr lang="pl-PL" dirty="0"/>
          </a:p>
          <a:p>
            <a:pPr marL="0" indent="0">
              <a:buNone/>
            </a:pPr>
            <a:r>
              <a:rPr lang="pl-PL" dirty="0" smtClean="0"/>
              <a:t>Uchybienia i braki formy procesowej podania:</a:t>
            </a:r>
          </a:p>
          <a:p>
            <a:r>
              <a:rPr lang="pl-PL" dirty="0" smtClean="0"/>
              <a:t>Usuwalne (art. 64 § 2 k.p.a.), np.:</a:t>
            </a:r>
          </a:p>
          <a:p>
            <a:pPr lvl="1"/>
            <a:r>
              <a:rPr lang="pl-PL" dirty="0" smtClean="0"/>
              <a:t>Sprecyzowanie żądania</a:t>
            </a:r>
          </a:p>
          <a:p>
            <a:pPr lvl="1"/>
            <a:r>
              <a:rPr lang="pl-PL" dirty="0" smtClean="0"/>
              <a:t>Dołączenie dokumentów</a:t>
            </a:r>
          </a:p>
          <a:p>
            <a:pPr lvl="1"/>
            <a:r>
              <a:rPr lang="pl-PL" dirty="0" smtClean="0"/>
              <a:t>Złożenie wyjaśnień</a:t>
            </a:r>
          </a:p>
          <a:p>
            <a:pPr lvl="1"/>
            <a:r>
              <a:rPr lang="pl-PL" dirty="0" smtClean="0"/>
              <a:t>Uiszczenie wymaganych opłat i opłacenie z góry kosztów postępowania (art. 261 § 1 k.p.a.)</a:t>
            </a:r>
          </a:p>
          <a:p>
            <a:r>
              <a:rPr lang="pl-PL" dirty="0" smtClean="0"/>
              <a:t>Nieusuwalne (art. 64 § 1 k.p.a.): </a:t>
            </a:r>
          </a:p>
          <a:p>
            <a:pPr lvl="1"/>
            <a:r>
              <a:rPr lang="pl-PL" dirty="0" smtClean="0"/>
              <a:t>brak adresu wnoszącego podanie</a:t>
            </a:r>
          </a:p>
          <a:p>
            <a:pPr lvl="1"/>
            <a:r>
              <a:rPr lang="pl-PL" dirty="0" smtClean="0"/>
              <a:t>brak możliwości ustalenia wnoszącego podanie</a:t>
            </a:r>
            <a:endParaRPr lang="pl-PL" dirty="0"/>
          </a:p>
        </p:txBody>
      </p:sp>
      <p:sp>
        <p:nvSpPr>
          <p:cNvPr id="4" name="Symbol zastępczy numeru slajdu 3"/>
          <p:cNvSpPr>
            <a:spLocks noGrp="1"/>
          </p:cNvSpPr>
          <p:nvPr>
            <p:ph type="sldNum" sz="quarter" idx="12"/>
          </p:nvPr>
        </p:nvSpPr>
        <p:spPr/>
        <p:txBody>
          <a:bodyPr/>
          <a:lstStyle/>
          <a:p>
            <a:fld id="{6A712258-5B8A-46F8-95CE-52C7943D11BA}" type="slidenum">
              <a:rPr lang="pl-PL" smtClean="0"/>
              <a:pPr/>
              <a:t>44</a:t>
            </a:fld>
            <a:endParaRPr lang="pl-PL"/>
          </a:p>
        </p:txBody>
      </p:sp>
    </p:spTree>
    <p:extLst>
      <p:ext uri="{BB962C8B-B14F-4D97-AF65-F5344CB8AC3E}">
        <p14:creationId xmlns:p14="http://schemas.microsoft.com/office/powerpoint/2010/main" xmlns="" val="224843677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pPr algn="ctr"/>
            <a:r>
              <a:rPr lang="pl-PL" sz="3200" dirty="0" smtClean="0"/>
              <a:t>Terminy załatwiania spraw w postępowaniu administracyjnym</a:t>
            </a:r>
            <a:endParaRPr lang="pl-PL" sz="3200" dirty="0"/>
          </a:p>
        </p:txBody>
      </p:sp>
      <p:sp>
        <p:nvSpPr>
          <p:cNvPr id="3" name="Symbol zastępczy zawartości 2"/>
          <p:cNvSpPr>
            <a:spLocks noGrp="1"/>
          </p:cNvSpPr>
          <p:nvPr>
            <p:ph idx="1"/>
          </p:nvPr>
        </p:nvSpPr>
        <p:spPr/>
        <p:txBody>
          <a:bodyPr/>
          <a:lstStyle/>
          <a:p>
            <a:r>
              <a:rPr lang="pl-PL" dirty="0" smtClean="0"/>
              <a:t>Terminy załatwiania spraw (art. 35 i art. 185 § 1 k.p.a.)</a:t>
            </a:r>
          </a:p>
          <a:p>
            <a:r>
              <a:rPr lang="pl-PL" dirty="0" smtClean="0"/>
              <a:t>Obowiązek zawiadomienia strony o niezałatwieniu sprawy w terminie (art. 36 k.p.a.)</a:t>
            </a:r>
          </a:p>
          <a:p>
            <a:r>
              <a:rPr lang="pl-PL" dirty="0" smtClean="0"/>
              <a:t>Środki zwalczania bezczynności (art. 37 k.p.a.)</a:t>
            </a:r>
          </a:p>
          <a:p>
            <a:r>
              <a:rPr lang="pl-PL" dirty="0" smtClean="0"/>
              <a:t>Odpowiedzialność pracownika za zwłokę (art. 38 k.p.a.)</a:t>
            </a:r>
          </a:p>
          <a:p>
            <a:r>
              <a:rPr lang="pl-PL" dirty="0" smtClean="0"/>
              <a:t>Skarga na bezczynność lub przewlekłe prowadzenie postępowania (art. 3 § 2 pkt 8 i 9, art. 149 </a:t>
            </a:r>
            <a:r>
              <a:rPr lang="pl-PL" dirty="0" err="1" smtClean="0"/>
              <a:t>p.p.s.a</a:t>
            </a:r>
            <a:r>
              <a:rPr lang="pl-PL" dirty="0" smtClean="0"/>
              <a:t>.)</a:t>
            </a:r>
          </a:p>
        </p:txBody>
      </p:sp>
      <p:sp>
        <p:nvSpPr>
          <p:cNvPr id="4" name="Symbol zastępczy numeru slajdu 3"/>
          <p:cNvSpPr>
            <a:spLocks noGrp="1"/>
          </p:cNvSpPr>
          <p:nvPr>
            <p:ph type="sldNum" sz="quarter" idx="12"/>
          </p:nvPr>
        </p:nvSpPr>
        <p:spPr/>
        <p:txBody>
          <a:bodyPr/>
          <a:lstStyle/>
          <a:p>
            <a:fld id="{6A712258-5B8A-46F8-95CE-52C7943D11BA}" type="slidenum">
              <a:rPr lang="pl-PL" smtClean="0"/>
              <a:pPr/>
              <a:t>45</a:t>
            </a:fld>
            <a:endParaRPr lang="pl-PL"/>
          </a:p>
        </p:txBody>
      </p:sp>
    </p:spTree>
    <p:extLst>
      <p:ext uri="{BB962C8B-B14F-4D97-AF65-F5344CB8AC3E}">
        <p14:creationId xmlns:p14="http://schemas.microsoft.com/office/powerpoint/2010/main" xmlns="" val="231853759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Terminy</a:t>
            </a:r>
            <a:endParaRPr lang="pl-PL" dirty="0"/>
          </a:p>
        </p:txBody>
      </p:sp>
      <p:sp>
        <p:nvSpPr>
          <p:cNvPr id="3" name="Symbol zastępczy zawartości 2"/>
          <p:cNvSpPr>
            <a:spLocks noGrp="1"/>
          </p:cNvSpPr>
          <p:nvPr>
            <p:ph idx="1"/>
          </p:nvPr>
        </p:nvSpPr>
        <p:spPr/>
        <p:txBody>
          <a:bodyPr>
            <a:normAutofit fontScale="92500" lnSpcReduction="20000"/>
          </a:bodyPr>
          <a:lstStyle/>
          <a:p>
            <a:r>
              <a:rPr lang="pl-PL" dirty="0" smtClean="0"/>
              <a:t>Sposób obliczania terminów – art. 57 § 1 – 4 k.p.a., art. 83 </a:t>
            </a:r>
            <a:r>
              <a:rPr lang="pl-PL" dirty="0" err="1" smtClean="0"/>
              <a:t>p.p.s.a</a:t>
            </a:r>
            <a:r>
              <a:rPr lang="pl-PL" dirty="0" smtClean="0"/>
              <a:t>.</a:t>
            </a:r>
          </a:p>
          <a:p>
            <a:r>
              <a:rPr lang="pl-PL" dirty="0" smtClean="0"/>
              <a:t>Zachowanie terminu – art. 57 § 5 k.p.a. (dotyczy tylko stron i innych uczestników postępowania)</a:t>
            </a:r>
          </a:p>
          <a:p>
            <a:r>
              <a:rPr lang="pl-PL" dirty="0" smtClean="0"/>
              <a:t>Przywrócenie terminu – art. 58 § k.p.a.</a:t>
            </a:r>
          </a:p>
          <a:p>
            <a:r>
              <a:rPr lang="pl-PL" dirty="0" smtClean="0"/>
              <a:t>Właściwość i forma przywrócenia terminu – art. 59 k.p.a.</a:t>
            </a:r>
          </a:p>
          <a:p>
            <a:r>
              <a:rPr lang="pl-PL" dirty="0" smtClean="0"/>
              <a:t>Wstrzymanie wykonania decyzji lub postanowienia art. 60 k.p.a.</a:t>
            </a:r>
          </a:p>
          <a:p>
            <a:r>
              <a:rPr lang="pl-PL" dirty="0" smtClean="0">
                <a:solidFill>
                  <a:srgbClr val="00B050"/>
                </a:solidFill>
              </a:rPr>
              <a:t>Czy na postanowienie o odmowie przywrócenia terminu do wniesienia odwołania przysługuje skarga do sądu administracyjnego? – zob. art. 59 § 2 k.p.a. w zw. z art. 3 § 2 pkt 2 </a:t>
            </a:r>
            <a:r>
              <a:rPr lang="pl-PL" dirty="0" err="1" smtClean="0">
                <a:solidFill>
                  <a:srgbClr val="00B050"/>
                </a:solidFill>
              </a:rPr>
              <a:t>p.p.s.a</a:t>
            </a:r>
            <a:r>
              <a:rPr lang="pl-PL" dirty="0" smtClean="0">
                <a:solidFill>
                  <a:srgbClr val="00B050"/>
                </a:solidFill>
              </a:rPr>
              <a:t>.</a:t>
            </a:r>
          </a:p>
          <a:p>
            <a:endParaRPr lang="pl-PL" dirty="0"/>
          </a:p>
        </p:txBody>
      </p:sp>
      <p:sp>
        <p:nvSpPr>
          <p:cNvPr id="4" name="Symbol zastępczy numeru slajdu 3"/>
          <p:cNvSpPr>
            <a:spLocks noGrp="1"/>
          </p:cNvSpPr>
          <p:nvPr>
            <p:ph type="sldNum" sz="quarter" idx="12"/>
          </p:nvPr>
        </p:nvSpPr>
        <p:spPr/>
        <p:txBody>
          <a:bodyPr/>
          <a:lstStyle/>
          <a:p>
            <a:fld id="{6A712258-5B8A-46F8-95CE-52C7943D11BA}" type="slidenum">
              <a:rPr lang="pl-PL" smtClean="0"/>
              <a:pPr/>
              <a:t>46</a:t>
            </a:fld>
            <a:endParaRPr lang="pl-PL"/>
          </a:p>
        </p:txBody>
      </p:sp>
    </p:spTree>
    <p:extLst>
      <p:ext uri="{BB962C8B-B14F-4D97-AF65-F5344CB8AC3E}">
        <p14:creationId xmlns:p14="http://schemas.microsoft.com/office/powerpoint/2010/main" xmlns="" val="385930005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5000"/>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Czynności techniczno-procesowe</a:t>
            </a:r>
            <a:endParaRPr lang="pl-PL" dirty="0"/>
          </a:p>
        </p:txBody>
      </p:sp>
      <p:sp>
        <p:nvSpPr>
          <p:cNvPr id="3" name="Symbol zastępczy zawartości 2"/>
          <p:cNvSpPr>
            <a:spLocks noGrp="1"/>
          </p:cNvSpPr>
          <p:nvPr>
            <p:ph idx="1"/>
          </p:nvPr>
        </p:nvSpPr>
        <p:spPr/>
        <p:txBody>
          <a:bodyPr>
            <a:normAutofit fontScale="92500"/>
          </a:bodyPr>
          <a:lstStyle/>
          <a:p>
            <a:r>
              <a:rPr lang="pl-PL" dirty="0" smtClean="0"/>
              <a:t>Wezwania wraz z korzystaniem z pomocy prawnej (art. 50 – art. 56 k.p.a.)</a:t>
            </a:r>
          </a:p>
          <a:p>
            <a:r>
              <a:rPr lang="pl-PL" dirty="0" smtClean="0"/>
              <a:t>Doręczenia pism procesowych (art. 39 – art. 49 k.p.a.)</a:t>
            </a:r>
          </a:p>
          <a:p>
            <a:pPr lvl="1"/>
            <a:r>
              <a:rPr lang="pl-PL" dirty="0" smtClean="0"/>
              <a:t>Właściwe</a:t>
            </a:r>
          </a:p>
          <a:p>
            <a:pPr lvl="1"/>
            <a:r>
              <a:rPr lang="pl-PL" dirty="0" smtClean="0"/>
              <a:t>Zastępcze – art. 43 k.p.a.</a:t>
            </a:r>
          </a:p>
          <a:p>
            <a:r>
              <a:rPr lang="pl-PL" dirty="0" smtClean="0"/>
              <a:t>Sporządzanie protokołów i adnotacji (art. 67 § 1 </a:t>
            </a:r>
            <a:r>
              <a:rPr lang="pl-PL" smtClean="0"/>
              <a:t>k.p.a.)</a:t>
            </a:r>
            <a:endParaRPr lang="pl-PL" dirty="0" smtClean="0"/>
          </a:p>
          <a:p>
            <a:r>
              <a:rPr lang="pl-PL" dirty="0" smtClean="0"/>
              <a:t>Prowadzenie metryki sprawy (art. 66a k.p.a. i rozporządzenia)</a:t>
            </a:r>
          </a:p>
          <a:p>
            <a:r>
              <a:rPr lang="pl-PL" dirty="0"/>
              <a:t>Dopuszczanie stron do akt sprawy – art. 73 – art. 74 k.p.a</a:t>
            </a:r>
            <a:r>
              <a:rPr lang="pl-PL" dirty="0" smtClean="0"/>
              <a:t>.</a:t>
            </a:r>
            <a:endParaRPr lang="pl-PL" dirty="0"/>
          </a:p>
        </p:txBody>
      </p:sp>
      <p:sp>
        <p:nvSpPr>
          <p:cNvPr id="4" name="Symbol zastępczy numeru slajdu 3"/>
          <p:cNvSpPr>
            <a:spLocks noGrp="1"/>
          </p:cNvSpPr>
          <p:nvPr>
            <p:ph type="sldNum" sz="quarter" idx="12"/>
          </p:nvPr>
        </p:nvSpPr>
        <p:spPr/>
        <p:txBody>
          <a:bodyPr/>
          <a:lstStyle/>
          <a:p>
            <a:fld id="{6A712258-5B8A-46F8-95CE-52C7943D11BA}" type="slidenum">
              <a:rPr lang="pl-PL" smtClean="0"/>
              <a:pPr/>
              <a:t>47</a:t>
            </a:fld>
            <a:endParaRPr lang="pl-PL"/>
          </a:p>
        </p:txBody>
      </p:sp>
    </p:spTree>
    <p:extLst>
      <p:ext uri="{BB962C8B-B14F-4D97-AF65-F5344CB8AC3E}">
        <p14:creationId xmlns:p14="http://schemas.microsoft.com/office/powerpoint/2010/main" xmlns="" val="420027867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Zawieszenie postępowania</a:t>
            </a:r>
            <a:endParaRPr lang="pl-PL" dirty="0"/>
          </a:p>
        </p:txBody>
      </p:sp>
      <p:sp>
        <p:nvSpPr>
          <p:cNvPr id="3" name="Symbol zastępczy zawartości 2"/>
          <p:cNvSpPr>
            <a:spLocks noGrp="1"/>
          </p:cNvSpPr>
          <p:nvPr>
            <p:ph idx="1"/>
          </p:nvPr>
        </p:nvSpPr>
        <p:spPr/>
        <p:txBody>
          <a:bodyPr>
            <a:normAutofit fontScale="92500" lnSpcReduction="20000"/>
          </a:bodyPr>
          <a:lstStyle/>
          <a:p>
            <a:pPr marL="0" indent="0">
              <a:buNone/>
            </a:pPr>
            <a:r>
              <a:rPr lang="pl-PL" dirty="0" smtClean="0"/>
              <a:t>Obligatoryjne:</a:t>
            </a:r>
          </a:p>
          <a:p>
            <a:r>
              <a:rPr lang="pl-PL" dirty="0" smtClean="0"/>
              <a:t>Brak reprezentacji strony w postępowaniu (art. 97 § 1 pkt 1 – 3 k.p.a.)</a:t>
            </a:r>
          </a:p>
          <a:p>
            <a:r>
              <a:rPr lang="pl-PL" dirty="0" smtClean="0"/>
              <a:t>Konieczność rozstrzygnięcia zagadnienia wstępnego przez inny organ lub sąd (art. 97 § 1 pkt 4 </a:t>
            </a:r>
            <a:r>
              <a:rPr lang="pl-PL" dirty="0" err="1" smtClean="0"/>
              <a:t>k.p.a</a:t>
            </a:r>
            <a:r>
              <a:rPr lang="pl-PL" dirty="0" smtClean="0"/>
              <a:t>)</a:t>
            </a:r>
          </a:p>
          <a:p>
            <a:r>
              <a:rPr lang="pl-PL" dirty="0" smtClean="0"/>
              <a:t>Nowość! (od </a:t>
            </a:r>
            <a:r>
              <a:rPr lang="pl-PL" dirty="0"/>
              <a:t>9 października 2016 r.) </a:t>
            </a:r>
            <a:r>
              <a:rPr lang="pl-PL" dirty="0" smtClean="0"/>
              <a:t>„ Organ administracji publicznej zawiesza postępowanie na </a:t>
            </a:r>
            <a:r>
              <a:rPr lang="pl-PL" dirty="0"/>
              <a:t>wniosek Bankowego Funduszu Gwarancyjnego, w przypadku gdy stroną postępowania jest podmiot w restrukturyzacji, o którym mowa w art. 2 pkt 44 ustawy z dnia 10 czerwca 2016 r. o Bankowym Funduszu Gwarancyjnym, systemie gwarantowania depozytów oraz przymusowej restrukturyzacji (Dz. U. poz. 996).</a:t>
            </a:r>
          </a:p>
        </p:txBody>
      </p:sp>
      <p:sp>
        <p:nvSpPr>
          <p:cNvPr id="4" name="Symbol zastępczy numeru slajdu 3"/>
          <p:cNvSpPr>
            <a:spLocks noGrp="1"/>
          </p:cNvSpPr>
          <p:nvPr>
            <p:ph type="sldNum" sz="quarter" idx="12"/>
          </p:nvPr>
        </p:nvSpPr>
        <p:spPr/>
        <p:txBody>
          <a:bodyPr/>
          <a:lstStyle/>
          <a:p>
            <a:fld id="{6A712258-5B8A-46F8-95CE-52C7943D11BA}" type="slidenum">
              <a:rPr lang="pl-PL" smtClean="0"/>
              <a:pPr/>
              <a:t>48</a:t>
            </a:fld>
            <a:endParaRPr lang="pl-PL"/>
          </a:p>
        </p:txBody>
      </p:sp>
    </p:spTree>
    <p:extLst>
      <p:ext uri="{BB962C8B-B14F-4D97-AF65-F5344CB8AC3E}">
        <p14:creationId xmlns:p14="http://schemas.microsoft.com/office/powerpoint/2010/main" xmlns="" val="270958070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Zawieszenie postępowania</a:t>
            </a:r>
            <a:endParaRPr lang="pl-PL" dirty="0"/>
          </a:p>
        </p:txBody>
      </p:sp>
      <p:sp>
        <p:nvSpPr>
          <p:cNvPr id="3" name="Symbol zastępczy zawartości 2"/>
          <p:cNvSpPr>
            <a:spLocks noGrp="1"/>
          </p:cNvSpPr>
          <p:nvPr>
            <p:ph idx="1"/>
          </p:nvPr>
        </p:nvSpPr>
        <p:spPr/>
        <p:txBody>
          <a:bodyPr/>
          <a:lstStyle/>
          <a:p>
            <a:r>
              <a:rPr lang="pl-PL" dirty="0" smtClean="0"/>
              <a:t>Fakultatywne (przesłanki muszą wystąpić łącznie):</a:t>
            </a:r>
          </a:p>
          <a:p>
            <a:pPr lvl="1"/>
            <a:r>
              <a:rPr lang="pl-PL" dirty="0" smtClean="0"/>
              <a:t>„Organ </a:t>
            </a:r>
            <a:r>
              <a:rPr lang="pl-PL" dirty="0"/>
              <a:t>administracji publicznej może zawiesić postępowanie, </a:t>
            </a:r>
            <a:r>
              <a:rPr lang="pl-PL" dirty="0">
                <a:solidFill>
                  <a:srgbClr val="0070C0"/>
                </a:solidFill>
              </a:rPr>
              <a:t>jeżeli wystąpi o to strona, na której żądanie postępowanie zostało wszczęte</a:t>
            </a:r>
            <a:r>
              <a:rPr lang="pl-PL" dirty="0"/>
              <a:t>, </a:t>
            </a:r>
            <a:r>
              <a:rPr lang="pl-PL" dirty="0">
                <a:solidFill>
                  <a:srgbClr val="00B050"/>
                </a:solidFill>
              </a:rPr>
              <a:t>a nie sprzeciwiają się temu inne strony</a:t>
            </a:r>
            <a:r>
              <a:rPr lang="pl-PL" dirty="0"/>
              <a:t> </a:t>
            </a:r>
            <a:r>
              <a:rPr lang="pl-PL" b="1" dirty="0"/>
              <a:t>oraz</a:t>
            </a:r>
            <a:r>
              <a:rPr lang="pl-PL" dirty="0"/>
              <a:t> </a:t>
            </a:r>
            <a:r>
              <a:rPr lang="pl-PL" dirty="0">
                <a:solidFill>
                  <a:srgbClr val="C00000"/>
                </a:solidFill>
              </a:rPr>
              <a:t>nie zagraża to interesowi </a:t>
            </a:r>
            <a:r>
              <a:rPr lang="pl-PL" dirty="0" smtClean="0">
                <a:solidFill>
                  <a:srgbClr val="C00000"/>
                </a:solidFill>
              </a:rPr>
              <a:t>społecznemu”</a:t>
            </a:r>
            <a:r>
              <a:rPr lang="pl-PL" dirty="0" smtClean="0"/>
              <a:t> – art. 98 § 1 k.p.a.</a:t>
            </a:r>
          </a:p>
          <a:p>
            <a:pPr lvl="1"/>
            <a:r>
              <a:rPr lang="pl-PL" dirty="0" smtClean="0"/>
              <a:t>„Jeżeli </a:t>
            </a:r>
            <a:r>
              <a:rPr lang="pl-PL" dirty="0"/>
              <a:t>w okresie </a:t>
            </a:r>
            <a:r>
              <a:rPr lang="pl-PL" dirty="0">
                <a:solidFill>
                  <a:srgbClr val="00B050"/>
                </a:solidFill>
              </a:rPr>
              <a:t>trz</a:t>
            </a:r>
            <a:r>
              <a:rPr lang="pl-PL" dirty="0">
                <a:solidFill>
                  <a:srgbClr val="0070C0"/>
                </a:solidFill>
              </a:rPr>
              <a:t>e</a:t>
            </a:r>
            <a:r>
              <a:rPr lang="pl-PL" dirty="0">
                <a:solidFill>
                  <a:srgbClr val="FFC000"/>
                </a:solidFill>
              </a:rPr>
              <a:t>ch</a:t>
            </a:r>
            <a:r>
              <a:rPr lang="pl-PL" dirty="0"/>
              <a:t> lat od daty zawieszenia postępowania żadna ze stron nie zwróci się o podjęcie postępowania, żądanie wszczęcia postępowania </a:t>
            </a:r>
            <a:r>
              <a:rPr lang="pl-PL" b="1" u="sng" dirty="0"/>
              <a:t>uważa się za </a:t>
            </a:r>
            <a:r>
              <a:rPr lang="pl-PL" b="1" u="sng" dirty="0" smtClean="0"/>
              <a:t>wycofane</a:t>
            </a:r>
            <a:r>
              <a:rPr lang="pl-PL" dirty="0" smtClean="0"/>
              <a:t>” – art. 98 § 2 k.p.a.</a:t>
            </a:r>
            <a:endParaRPr lang="pl-PL" dirty="0"/>
          </a:p>
          <a:p>
            <a:pPr lvl="1"/>
            <a:endParaRPr lang="pl-PL" dirty="0"/>
          </a:p>
        </p:txBody>
      </p:sp>
      <p:sp>
        <p:nvSpPr>
          <p:cNvPr id="4" name="Symbol zastępczy numeru slajdu 3"/>
          <p:cNvSpPr>
            <a:spLocks noGrp="1"/>
          </p:cNvSpPr>
          <p:nvPr>
            <p:ph type="sldNum" sz="quarter" idx="12"/>
          </p:nvPr>
        </p:nvSpPr>
        <p:spPr/>
        <p:txBody>
          <a:bodyPr/>
          <a:lstStyle/>
          <a:p>
            <a:fld id="{6A712258-5B8A-46F8-95CE-52C7943D11BA}" type="slidenum">
              <a:rPr lang="pl-PL" smtClean="0"/>
              <a:pPr/>
              <a:t>49</a:t>
            </a:fld>
            <a:endParaRPr lang="pl-PL" dirty="0"/>
          </a:p>
        </p:txBody>
      </p:sp>
    </p:spTree>
    <p:extLst>
      <p:ext uri="{BB962C8B-B14F-4D97-AF65-F5344CB8AC3E}">
        <p14:creationId xmlns:p14="http://schemas.microsoft.com/office/powerpoint/2010/main" xmlns="" val="285198400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Ciąg czynności procesowych</a:t>
            </a:r>
            <a:br>
              <a:rPr lang="pl-PL" dirty="0" smtClean="0"/>
            </a:br>
            <a:r>
              <a:rPr lang="pl-PL" sz="2000" dirty="0" smtClean="0"/>
              <a:t>(postępowanie administracyjne)</a:t>
            </a:r>
            <a:endParaRPr lang="pl-PL" dirty="0"/>
          </a:p>
        </p:txBody>
      </p:sp>
      <p:sp>
        <p:nvSpPr>
          <p:cNvPr id="3" name="Symbol zastępczy zawartości 2"/>
          <p:cNvSpPr>
            <a:spLocks noGrp="1"/>
          </p:cNvSpPr>
          <p:nvPr>
            <p:ph idx="1"/>
          </p:nvPr>
        </p:nvSpPr>
        <p:spPr/>
        <p:txBody>
          <a:bodyPr/>
          <a:lstStyle/>
          <a:p>
            <a:r>
              <a:rPr lang="pl-PL" dirty="0" smtClean="0"/>
              <a:t>Rodzaje postępowania administracyjnego:</a:t>
            </a:r>
          </a:p>
          <a:p>
            <a:pPr lvl="1"/>
            <a:r>
              <a:rPr lang="pl-PL" dirty="0" smtClean="0"/>
              <a:t>Postępowanie ogólne</a:t>
            </a:r>
          </a:p>
          <a:p>
            <a:pPr lvl="1"/>
            <a:r>
              <a:rPr lang="pl-PL" dirty="0" smtClean="0"/>
              <a:t>Postępowanie szczególne</a:t>
            </a:r>
          </a:p>
          <a:p>
            <a:r>
              <a:rPr lang="pl-PL" dirty="0" smtClean="0"/>
              <a:t>Tryby postępowania administracyjnego:</a:t>
            </a:r>
          </a:p>
          <a:p>
            <a:pPr lvl="1"/>
            <a:r>
              <a:rPr lang="pl-PL" dirty="0" smtClean="0"/>
              <a:t>Postępowanie główne</a:t>
            </a:r>
          </a:p>
          <a:p>
            <a:pPr lvl="1"/>
            <a:r>
              <a:rPr lang="pl-PL" dirty="0" smtClean="0"/>
              <a:t>Postepowanie nadzwyczajne;</a:t>
            </a:r>
          </a:p>
          <a:p>
            <a:r>
              <a:rPr lang="pl-PL" dirty="0" smtClean="0"/>
              <a:t>Stadia postępowania administracyjnego:</a:t>
            </a:r>
          </a:p>
          <a:p>
            <a:pPr lvl="1"/>
            <a:r>
              <a:rPr lang="pl-PL" dirty="0" smtClean="0"/>
              <a:t>Stadium wstępne</a:t>
            </a:r>
          </a:p>
          <a:p>
            <a:pPr lvl="1"/>
            <a:r>
              <a:rPr lang="pl-PL" dirty="0" smtClean="0"/>
              <a:t>Stadium postępowania wyjaśniającego</a:t>
            </a:r>
          </a:p>
          <a:p>
            <a:pPr lvl="1"/>
            <a:r>
              <a:rPr lang="pl-PL" dirty="0" smtClean="0"/>
              <a:t>Stadium podjęcia decyzji</a:t>
            </a:r>
          </a:p>
        </p:txBody>
      </p:sp>
      <p:sp>
        <p:nvSpPr>
          <p:cNvPr id="4" name="Symbol zastępczy numeru slajdu 3"/>
          <p:cNvSpPr>
            <a:spLocks noGrp="1"/>
          </p:cNvSpPr>
          <p:nvPr>
            <p:ph type="sldNum" sz="quarter" idx="12"/>
          </p:nvPr>
        </p:nvSpPr>
        <p:spPr/>
        <p:txBody>
          <a:bodyPr/>
          <a:lstStyle/>
          <a:p>
            <a:fld id="{6A712258-5B8A-46F8-95CE-52C7943D11BA}" type="slidenum">
              <a:rPr lang="pl-PL" smtClean="0"/>
              <a:pPr/>
              <a:t>5</a:t>
            </a:fld>
            <a:endParaRPr lang="pl-PL"/>
          </a:p>
        </p:txBody>
      </p:sp>
    </p:spTree>
    <p:extLst>
      <p:ext uri="{BB962C8B-B14F-4D97-AF65-F5344CB8AC3E}">
        <p14:creationId xmlns:p14="http://schemas.microsoft.com/office/powerpoint/2010/main" xmlns="" val="192121218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Podjęcie zawieszonego postępowania</a:t>
            </a:r>
            <a:endParaRPr lang="pl-PL" dirty="0"/>
          </a:p>
        </p:txBody>
      </p:sp>
      <p:sp>
        <p:nvSpPr>
          <p:cNvPr id="3" name="Symbol zastępczy zawartości 2"/>
          <p:cNvSpPr>
            <a:spLocks noGrp="1"/>
          </p:cNvSpPr>
          <p:nvPr>
            <p:ph idx="1"/>
          </p:nvPr>
        </p:nvSpPr>
        <p:spPr/>
        <p:txBody>
          <a:bodyPr/>
          <a:lstStyle/>
          <a:p>
            <a:r>
              <a:rPr lang="pl-PL" dirty="0" smtClean="0"/>
              <a:t>Przy zawieszeniu obligatoryjnym:</a:t>
            </a:r>
          </a:p>
          <a:p>
            <a:pPr lvl="1"/>
            <a:r>
              <a:rPr lang="pl-PL" dirty="0"/>
              <a:t>Gdy ustąpią przyczyny uzasadniające zawieszenie postępowania, o których mowa w § 1 pkt 1-4, organ administracji publicznej podejmie postępowanie z urzędu lub na żądanie </a:t>
            </a:r>
            <a:r>
              <a:rPr lang="pl-PL" dirty="0" smtClean="0"/>
              <a:t>strony – art. 97 § 2 k.p.a.</a:t>
            </a:r>
          </a:p>
          <a:p>
            <a:pPr lvl="1"/>
            <a:r>
              <a:rPr lang="pl-PL" dirty="0"/>
              <a:t>Organ administracji publicznej podejmie postępowanie, o którym mowa w § 1 pkt 5, na wniosek Bankowego Funduszu </a:t>
            </a:r>
            <a:r>
              <a:rPr lang="pl-PL" dirty="0" smtClean="0"/>
              <a:t>Gwarancyjnego – art. 97 § 3 k.p.a.</a:t>
            </a:r>
          </a:p>
          <a:p>
            <a:r>
              <a:rPr lang="pl-PL" dirty="0" smtClean="0"/>
              <a:t>Przy zawieszeniu fakultatywnym:</a:t>
            </a:r>
          </a:p>
          <a:p>
            <a:pPr lvl="1"/>
            <a:r>
              <a:rPr lang="pl-PL" dirty="0" smtClean="0"/>
              <a:t>Czynności podejmowane są tylko na wniosek stron (zasada dyspozycyjności)</a:t>
            </a:r>
            <a:endParaRPr lang="pl-PL" dirty="0"/>
          </a:p>
        </p:txBody>
      </p:sp>
      <p:sp>
        <p:nvSpPr>
          <p:cNvPr id="4" name="Symbol zastępczy numeru slajdu 3"/>
          <p:cNvSpPr>
            <a:spLocks noGrp="1"/>
          </p:cNvSpPr>
          <p:nvPr>
            <p:ph type="sldNum" sz="quarter" idx="12"/>
          </p:nvPr>
        </p:nvSpPr>
        <p:spPr/>
        <p:txBody>
          <a:bodyPr/>
          <a:lstStyle/>
          <a:p>
            <a:fld id="{6A712258-5B8A-46F8-95CE-52C7943D11BA}" type="slidenum">
              <a:rPr lang="pl-PL" smtClean="0"/>
              <a:pPr/>
              <a:t>50</a:t>
            </a:fld>
            <a:endParaRPr lang="pl-PL" dirty="0"/>
          </a:p>
        </p:txBody>
      </p:sp>
    </p:spTree>
    <p:extLst>
      <p:ext uri="{BB962C8B-B14F-4D97-AF65-F5344CB8AC3E}">
        <p14:creationId xmlns:p14="http://schemas.microsoft.com/office/powerpoint/2010/main" xmlns="" val="386629224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Forma zawieszenia postępowania</a:t>
            </a:r>
            <a:endParaRPr lang="pl-PL" dirty="0"/>
          </a:p>
        </p:txBody>
      </p:sp>
      <p:sp>
        <p:nvSpPr>
          <p:cNvPr id="3" name="Symbol zastępczy zawartości 2"/>
          <p:cNvSpPr>
            <a:spLocks noGrp="1"/>
          </p:cNvSpPr>
          <p:nvPr>
            <p:ph idx="1"/>
          </p:nvPr>
        </p:nvSpPr>
        <p:spPr>
          <a:xfrm>
            <a:off x="509451" y="1815737"/>
            <a:ext cx="8321040" cy="4754880"/>
          </a:xfrm>
        </p:spPr>
        <p:txBody>
          <a:bodyPr>
            <a:normAutofit fontScale="77500" lnSpcReduction="20000"/>
          </a:bodyPr>
          <a:lstStyle/>
          <a:p>
            <a:pPr marL="0" indent="0">
              <a:buNone/>
            </a:pPr>
            <a:r>
              <a:rPr lang="pl-PL" dirty="0" smtClean="0"/>
              <a:t>Art. 101 §</a:t>
            </a:r>
            <a:r>
              <a:rPr lang="pl-PL" dirty="0"/>
              <a:t>  </a:t>
            </a:r>
            <a:r>
              <a:rPr lang="pl-PL" dirty="0" smtClean="0"/>
              <a:t>1 k.p.a. „O </a:t>
            </a:r>
            <a:r>
              <a:rPr lang="pl-PL" dirty="0"/>
              <a:t>postanowieniu w sprawie zawieszenia albo podjęcia postępowania organ administracji publicznej zawiadamia strony.</a:t>
            </a:r>
          </a:p>
          <a:p>
            <a:pPr marL="0" indent="0">
              <a:buNone/>
            </a:pPr>
            <a:r>
              <a:rPr lang="pl-PL" dirty="0"/>
              <a:t>§  2. W przypadku zawieszenia postępowania na żądanie strony lub jednej ze stron (art. 98 § 1) organ pouczy je o treści przepisu art. 98 § 2.</a:t>
            </a:r>
          </a:p>
          <a:p>
            <a:pPr marL="0" indent="0">
              <a:buNone/>
            </a:pPr>
            <a:r>
              <a:rPr lang="pl-PL" dirty="0"/>
              <a:t>§  3. Na postanowienie w sprawie zawieszenia postępowania albo odmowy podjęcia zawieszonego postępowania </a:t>
            </a:r>
            <a:r>
              <a:rPr lang="pl-PL" dirty="0">
                <a:solidFill>
                  <a:srgbClr val="FFC000"/>
                </a:solidFill>
              </a:rPr>
              <a:t>służy stronie zażalenie</a:t>
            </a:r>
            <a:r>
              <a:rPr lang="pl-PL" dirty="0" smtClean="0"/>
              <a:t>.”</a:t>
            </a:r>
            <a:endParaRPr lang="pl-PL" dirty="0"/>
          </a:p>
          <a:p>
            <a:pPr marL="0" indent="0">
              <a:buNone/>
            </a:pPr>
            <a:r>
              <a:rPr lang="pl-PL" dirty="0" smtClean="0"/>
              <a:t>„Kontrola </a:t>
            </a:r>
            <a:r>
              <a:rPr lang="pl-PL" dirty="0"/>
              <a:t>działalności administracji publicznej przez sądy administracyjne obejmuje orzekanie w sprawach skarg na (…) postanowienia wydane w postępowaniu administracyjnym, </a:t>
            </a:r>
            <a:r>
              <a:rPr lang="pl-PL" dirty="0">
                <a:solidFill>
                  <a:srgbClr val="FFC000"/>
                </a:solidFill>
              </a:rPr>
              <a:t>na które służy zażalenie</a:t>
            </a:r>
            <a:r>
              <a:rPr lang="pl-PL" dirty="0"/>
              <a:t> albo kończące postępowanie, a także na postanowienia rozstrzygające sprawę co do </a:t>
            </a:r>
            <a:r>
              <a:rPr lang="pl-PL" dirty="0" smtClean="0"/>
              <a:t>istoty” – art. 3 § 2 pkt 2 </a:t>
            </a:r>
            <a:r>
              <a:rPr lang="pl-PL" dirty="0" err="1" smtClean="0"/>
              <a:t>p.p.s.a</a:t>
            </a:r>
            <a:r>
              <a:rPr lang="pl-PL" dirty="0" smtClean="0"/>
              <a:t>.</a:t>
            </a:r>
            <a:endParaRPr lang="pl-PL" dirty="0"/>
          </a:p>
          <a:p>
            <a:pPr marL="0" indent="0">
              <a:buNone/>
            </a:pPr>
            <a:r>
              <a:rPr lang="pl-PL" dirty="0" smtClean="0">
                <a:solidFill>
                  <a:srgbClr val="00B0F0"/>
                </a:solidFill>
              </a:rPr>
              <a:t>Postanowienie o odmowie zawieszenia postępowania oraz postanowienie o podjęciu zawieszonego postępowania zaskarżalne są łącznie z odwołaniem [B. Adamiak, J. Borkowski, </a:t>
            </a:r>
            <a:r>
              <a:rPr lang="pl-PL" i="1" dirty="0" smtClean="0">
                <a:solidFill>
                  <a:srgbClr val="00B0F0"/>
                </a:solidFill>
              </a:rPr>
              <a:t>Postępowania administracyjne i </a:t>
            </a:r>
            <a:r>
              <a:rPr lang="pl-PL" i="1" dirty="0" err="1" smtClean="0">
                <a:solidFill>
                  <a:srgbClr val="00B0F0"/>
                </a:solidFill>
              </a:rPr>
              <a:t>sądowoadministracyjne</a:t>
            </a:r>
            <a:r>
              <a:rPr lang="pl-PL" dirty="0" smtClean="0">
                <a:solidFill>
                  <a:srgbClr val="00B0F0"/>
                </a:solidFill>
              </a:rPr>
              <a:t>, Warszawa 2016, s. 223]</a:t>
            </a:r>
            <a:endParaRPr lang="pl-PL" dirty="0">
              <a:solidFill>
                <a:srgbClr val="00B0F0"/>
              </a:solidFill>
            </a:endParaRPr>
          </a:p>
          <a:p>
            <a:pPr marL="0" indent="0">
              <a:buNone/>
            </a:pPr>
            <a:endParaRPr lang="pl-PL" dirty="0"/>
          </a:p>
        </p:txBody>
      </p:sp>
      <p:sp>
        <p:nvSpPr>
          <p:cNvPr id="4" name="Symbol zastępczy numeru slajdu 3"/>
          <p:cNvSpPr>
            <a:spLocks noGrp="1"/>
          </p:cNvSpPr>
          <p:nvPr>
            <p:ph type="sldNum" sz="quarter" idx="12"/>
          </p:nvPr>
        </p:nvSpPr>
        <p:spPr/>
        <p:txBody>
          <a:bodyPr/>
          <a:lstStyle/>
          <a:p>
            <a:fld id="{6A712258-5B8A-46F8-95CE-52C7943D11BA}" type="slidenum">
              <a:rPr lang="pl-PL" smtClean="0"/>
              <a:pPr/>
              <a:t>51</a:t>
            </a:fld>
            <a:endParaRPr lang="pl-PL"/>
          </a:p>
        </p:txBody>
      </p:sp>
    </p:spTree>
    <p:extLst>
      <p:ext uri="{BB962C8B-B14F-4D97-AF65-F5344CB8AC3E}">
        <p14:creationId xmlns:p14="http://schemas.microsoft.com/office/powerpoint/2010/main" xmlns="" val="1200130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Zawieszenie postępowania </a:t>
            </a:r>
            <a:r>
              <a:rPr lang="pl-PL" dirty="0" err="1" smtClean="0"/>
              <a:t>sądowoadministracyjnego</a:t>
            </a:r>
            <a:endParaRPr lang="pl-PL" dirty="0"/>
          </a:p>
        </p:txBody>
      </p:sp>
      <p:sp>
        <p:nvSpPr>
          <p:cNvPr id="3" name="Symbol zastępczy zawartości 2"/>
          <p:cNvSpPr>
            <a:spLocks noGrp="1"/>
          </p:cNvSpPr>
          <p:nvPr>
            <p:ph idx="1"/>
          </p:nvPr>
        </p:nvSpPr>
        <p:spPr/>
        <p:txBody>
          <a:bodyPr>
            <a:normAutofit lnSpcReduction="10000"/>
          </a:bodyPr>
          <a:lstStyle/>
          <a:p>
            <a:pPr marL="0" indent="0">
              <a:buNone/>
            </a:pPr>
            <a:r>
              <a:rPr lang="pl-PL" dirty="0" smtClean="0"/>
              <a:t>Zawieszenie postępowania </a:t>
            </a:r>
            <a:r>
              <a:rPr lang="pl-PL" dirty="0" err="1" smtClean="0"/>
              <a:t>sądowoadministracyjnego</a:t>
            </a:r>
            <a:r>
              <a:rPr lang="pl-PL" dirty="0" smtClean="0"/>
              <a:t> następuje:</a:t>
            </a:r>
          </a:p>
          <a:p>
            <a:r>
              <a:rPr lang="pl-PL" dirty="0" smtClean="0"/>
              <a:t>Z mocy prawa – art. 123 </a:t>
            </a:r>
            <a:r>
              <a:rPr lang="pl-PL" dirty="0" err="1" smtClean="0"/>
              <a:t>p.p.s.a</a:t>
            </a:r>
            <a:r>
              <a:rPr lang="pl-PL" dirty="0" smtClean="0"/>
              <a:t>.</a:t>
            </a:r>
          </a:p>
          <a:p>
            <a:r>
              <a:rPr lang="pl-PL" dirty="0" smtClean="0"/>
              <a:t>Na podstawie orzeczenia sądu:</a:t>
            </a:r>
          </a:p>
          <a:p>
            <a:pPr lvl="1"/>
            <a:r>
              <a:rPr lang="pl-PL" dirty="0" smtClean="0"/>
              <a:t>Podjętego z urzędu:</a:t>
            </a:r>
          </a:p>
          <a:p>
            <a:pPr lvl="2"/>
            <a:r>
              <a:rPr lang="pl-PL" dirty="0" smtClean="0"/>
              <a:t>Obligatoryjne – art. 124 </a:t>
            </a:r>
            <a:r>
              <a:rPr lang="pl-PL" dirty="0" err="1" smtClean="0"/>
              <a:t>p.p.s.a</a:t>
            </a:r>
            <a:r>
              <a:rPr lang="pl-PL" dirty="0" smtClean="0"/>
              <a:t>.</a:t>
            </a:r>
          </a:p>
          <a:p>
            <a:pPr lvl="2"/>
            <a:r>
              <a:rPr lang="pl-PL" dirty="0" smtClean="0"/>
              <a:t>Fakultatywne – art. 125 </a:t>
            </a:r>
            <a:r>
              <a:rPr lang="pl-PL" dirty="0" err="1" smtClean="0"/>
              <a:t>p.p.s.a</a:t>
            </a:r>
            <a:r>
              <a:rPr lang="pl-PL" dirty="0" smtClean="0"/>
              <a:t>.</a:t>
            </a:r>
          </a:p>
          <a:p>
            <a:pPr lvl="1"/>
            <a:r>
              <a:rPr lang="pl-PL" dirty="0" smtClean="0"/>
              <a:t>Na zgodny wniosek stron – art. 126 </a:t>
            </a:r>
            <a:r>
              <a:rPr lang="pl-PL" dirty="0" err="1" smtClean="0"/>
              <a:t>p.p.s.a</a:t>
            </a:r>
            <a:r>
              <a:rPr lang="pl-PL" dirty="0" smtClean="0"/>
              <a:t>.</a:t>
            </a:r>
          </a:p>
          <a:p>
            <a:r>
              <a:rPr lang="pl-PL" dirty="0" smtClean="0"/>
              <a:t>Podjęcie postępowania z urzędu – art. 128 </a:t>
            </a:r>
            <a:r>
              <a:rPr lang="pl-PL" dirty="0" err="1" smtClean="0"/>
              <a:t>p.p.s.a</a:t>
            </a:r>
            <a:r>
              <a:rPr lang="pl-PL" dirty="0" smtClean="0"/>
              <a:t>.</a:t>
            </a:r>
          </a:p>
          <a:p>
            <a:r>
              <a:rPr lang="pl-PL" dirty="0" smtClean="0"/>
              <a:t>Podjęcie postępowania na zgodny wniosek stron – art. 129 </a:t>
            </a:r>
            <a:r>
              <a:rPr lang="pl-PL" dirty="0" err="1" smtClean="0"/>
              <a:t>p.p.s.a</a:t>
            </a:r>
            <a:r>
              <a:rPr lang="pl-PL" dirty="0" smtClean="0"/>
              <a:t>.</a:t>
            </a:r>
          </a:p>
          <a:p>
            <a:pPr lvl="1"/>
            <a:endParaRPr lang="pl-PL" dirty="0" smtClean="0"/>
          </a:p>
        </p:txBody>
      </p:sp>
      <p:sp>
        <p:nvSpPr>
          <p:cNvPr id="4" name="Symbol zastępczy numeru slajdu 3"/>
          <p:cNvSpPr>
            <a:spLocks noGrp="1"/>
          </p:cNvSpPr>
          <p:nvPr>
            <p:ph type="sldNum" sz="quarter" idx="12"/>
          </p:nvPr>
        </p:nvSpPr>
        <p:spPr/>
        <p:txBody>
          <a:bodyPr/>
          <a:lstStyle/>
          <a:p>
            <a:fld id="{6A712258-5B8A-46F8-95CE-52C7943D11BA}" type="slidenum">
              <a:rPr lang="pl-PL" smtClean="0"/>
              <a:pPr/>
              <a:t>52</a:t>
            </a:fld>
            <a:endParaRPr lang="pl-PL"/>
          </a:p>
        </p:txBody>
      </p:sp>
    </p:spTree>
    <p:extLst>
      <p:ext uri="{BB962C8B-B14F-4D97-AF65-F5344CB8AC3E}">
        <p14:creationId xmlns:p14="http://schemas.microsoft.com/office/powerpoint/2010/main" xmlns="" val="99983681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Zagadnienie wstępne</a:t>
            </a:r>
            <a:endParaRPr lang="pl-PL" dirty="0"/>
          </a:p>
        </p:txBody>
      </p:sp>
      <p:sp>
        <p:nvSpPr>
          <p:cNvPr id="3" name="Symbol zastępczy zawartości 2"/>
          <p:cNvSpPr>
            <a:spLocks noGrp="1"/>
          </p:cNvSpPr>
          <p:nvPr>
            <p:ph idx="1"/>
          </p:nvPr>
        </p:nvSpPr>
        <p:spPr>
          <a:xfrm>
            <a:off x="628650" y="1825625"/>
            <a:ext cx="7886700" cy="4530726"/>
          </a:xfrm>
        </p:spPr>
        <p:txBody>
          <a:bodyPr>
            <a:normAutofit fontScale="70000" lnSpcReduction="20000"/>
          </a:bodyPr>
          <a:lstStyle/>
          <a:p>
            <a:pPr marL="0" indent="0">
              <a:buNone/>
            </a:pPr>
            <a:r>
              <a:rPr lang="pl-PL" dirty="0" smtClean="0"/>
              <a:t>Art. 100 §</a:t>
            </a:r>
            <a:r>
              <a:rPr lang="pl-PL" dirty="0"/>
              <a:t>  </a:t>
            </a:r>
            <a:r>
              <a:rPr lang="pl-PL" dirty="0" smtClean="0"/>
              <a:t>1 k.p.a. </a:t>
            </a:r>
            <a:r>
              <a:rPr lang="pl-PL" dirty="0"/>
              <a:t>Organ administracji publicznej, który zawiesił postępowanie z przyczyny określonej w art. 97 § 1 pkt 4, wystąpi równocześnie do właściwego organu lub sądu o rozstrzygnięcie zagadnienia wstępnego albo wezwie stronę do wystąpienia o to w oznaczonym terminie, chyba że strona wykaże, że już zwróciła się w tej sprawie do właściwego organu lub sądu.</a:t>
            </a:r>
          </a:p>
          <a:p>
            <a:pPr marL="0" indent="0">
              <a:buNone/>
            </a:pPr>
            <a:r>
              <a:rPr lang="pl-PL" dirty="0"/>
              <a:t>§  2. Jeżeli zawieszenie postępowania z przyczyny określonej w art. 97 § 1 pkt 4 mogłoby spowodować </a:t>
            </a:r>
            <a:r>
              <a:rPr lang="pl-PL" dirty="0">
                <a:solidFill>
                  <a:srgbClr val="FF0000"/>
                </a:solidFill>
              </a:rPr>
              <a:t>niebezpieczeństwo dla życia lub zdrowia ludzkiego albo poważną szkodę dla interesu społecznego</a:t>
            </a:r>
            <a:r>
              <a:rPr lang="pl-PL" dirty="0"/>
              <a:t>, organ administracji publicznej załatwi sprawę, </a:t>
            </a:r>
            <a:r>
              <a:rPr lang="pl-PL" b="1" u="sng" dirty="0"/>
              <a:t>rozstrzygając zagadnienie wstępne we własnym zakresie.</a:t>
            </a:r>
          </a:p>
          <a:p>
            <a:pPr marL="0" indent="0">
              <a:buNone/>
            </a:pPr>
            <a:r>
              <a:rPr lang="pl-PL" dirty="0"/>
              <a:t>§  3. Przepis § 2 stosuje się także wówczas, gdy strona mimo wezwania </a:t>
            </a:r>
            <a:r>
              <a:rPr lang="pl-PL" dirty="0" smtClean="0"/>
              <a:t/>
            </a:r>
            <a:br>
              <a:rPr lang="pl-PL" dirty="0" smtClean="0"/>
            </a:br>
            <a:r>
              <a:rPr lang="pl-PL" dirty="0" smtClean="0"/>
              <a:t>(§ </a:t>
            </a:r>
            <a:r>
              <a:rPr lang="pl-PL" dirty="0"/>
              <a:t>1) </a:t>
            </a:r>
            <a:r>
              <a:rPr lang="pl-PL" dirty="0">
                <a:solidFill>
                  <a:srgbClr val="0070C0"/>
                </a:solidFill>
              </a:rPr>
              <a:t>nie wystąpiła o rozstrzygnięcie zagadnienia wstępnego</a:t>
            </a:r>
            <a:r>
              <a:rPr lang="pl-PL" dirty="0"/>
              <a:t> albo gdy </a:t>
            </a:r>
            <a:r>
              <a:rPr lang="pl-PL" dirty="0">
                <a:solidFill>
                  <a:srgbClr val="FF0000"/>
                </a:solidFill>
              </a:rPr>
              <a:t>zawieszenie postępowania mogłoby spowodować niepowetowaną szkodę dla strony.</a:t>
            </a:r>
            <a:r>
              <a:rPr lang="pl-PL" dirty="0"/>
              <a:t> W tym ostatnim przypadku organ może uzależnić załatwienie sprawy od złożenia przez stronę stosownego </a:t>
            </a:r>
            <a:r>
              <a:rPr lang="pl-PL" b="1" dirty="0" smtClean="0">
                <a:effectLst>
                  <a:outerShdw blurRad="38100" dist="38100" dir="2700000" algn="tl">
                    <a:srgbClr val="000000">
                      <a:alpha val="43137"/>
                    </a:srgbClr>
                  </a:outerShdw>
                </a:effectLst>
              </a:rPr>
              <a:t>zabezpieczenia </a:t>
            </a:r>
            <a:r>
              <a:rPr lang="pl-PL" dirty="0" smtClean="0"/>
              <a:t>[np. kaucji].</a:t>
            </a:r>
          </a:p>
          <a:p>
            <a:pPr marL="0" indent="0">
              <a:buNone/>
            </a:pPr>
            <a:r>
              <a:rPr lang="pl-PL" dirty="0" smtClean="0"/>
              <a:t>Konsekwencją odmiennego rozstrzygnięcia kwestii wstępnej przez właściwy do tego organ jest powstanie przesłanki </a:t>
            </a:r>
            <a:r>
              <a:rPr lang="pl-PL" b="1" dirty="0" smtClean="0"/>
              <a:t>wznowienia postępowania</a:t>
            </a:r>
            <a:r>
              <a:rPr lang="pl-PL" dirty="0" smtClean="0"/>
              <a:t> – art. 145 § 1 pkt 7 k.p.a.</a:t>
            </a:r>
            <a:endParaRPr lang="pl-PL" dirty="0"/>
          </a:p>
          <a:p>
            <a:endParaRPr lang="pl-PL" dirty="0"/>
          </a:p>
        </p:txBody>
      </p:sp>
      <p:sp>
        <p:nvSpPr>
          <p:cNvPr id="4" name="Symbol zastępczy numeru slajdu 3"/>
          <p:cNvSpPr>
            <a:spLocks noGrp="1"/>
          </p:cNvSpPr>
          <p:nvPr>
            <p:ph type="sldNum" sz="quarter" idx="12"/>
          </p:nvPr>
        </p:nvSpPr>
        <p:spPr/>
        <p:txBody>
          <a:bodyPr/>
          <a:lstStyle/>
          <a:p>
            <a:fld id="{6A712258-5B8A-46F8-95CE-52C7943D11BA}" type="slidenum">
              <a:rPr lang="pl-PL" smtClean="0"/>
              <a:pPr/>
              <a:t>53</a:t>
            </a:fld>
            <a:endParaRPr lang="pl-PL"/>
          </a:p>
        </p:txBody>
      </p:sp>
    </p:spTree>
    <p:extLst>
      <p:ext uri="{BB962C8B-B14F-4D97-AF65-F5344CB8AC3E}">
        <p14:creationId xmlns:p14="http://schemas.microsoft.com/office/powerpoint/2010/main" xmlns="" val="4858631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0000"/>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Dowody i postępowanie wyjaśniające</a:t>
            </a:r>
            <a:endParaRPr lang="pl-PL" dirty="0"/>
          </a:p>
        </p:txBody>
      </p:sp>
      <p:sp>
        <p:nvSpPr>
          <p:cNvPr id="3" name="Symbol zastępczy zawartości 2"/>
          <p:cNvSpPr>
            <a:spLocks noGrp="1"/>
          </p:cNvSpPr>
          <p:nvPr>
            <p:ph idx="1"/>
          </p:nvPr>
        </p:nvSpPr>
        <p:spPr/>
        <p:txBody>
          <a:bodyPr>
            <a:normAutofit fontScale="92500" lnSpcReduction="10000"/>
          </a:bodyPr>
          <a:lstStyle/>
          <a:p>
            <a:r>
              <a:rPr lang="pl-PL" dirty="0" smtClean="0"/>
              <a:t>„W toku postępowania organy administracji publicznej (…) z urzędu </a:t>
            </a:r>
            <a:r>
              <a:rPr lang="pl-PL" dirty="0"/>
              <a:t>lub na wniosek stron podejmują wszelkie czynności niezbędne do dokładnego wyjaśnienia stanu faktycznego oraz do załatwienia sprawy, mając na względzie interes społeczny i słuszny interes </a:t>
            </a:r>
            <a:r>
              <a:rPr lang="pl-PL" dirty="0" smtClean="0"/>
              <a:t>obywateli” – art. 7 k.p.a.</a:t>
            </a:r>
          </a:p>
          <a:p>
            <a:r>
              <a:rPr lang="pl-PL" dirty="0"/>
              <a:t>Dowodem może być wszystko, co może przyczynić się do wyjaśnienia sprawy. Warunkiem jest brak sprzeczności z prawem. Dowód w rozumieniu k.p.a. pozwala na wysunięcie twierdzenia o istnieniu lub nieistnieniu pewnych faktów lub prawdziwości albo jej braku twierdzenia o </a:t>
            </a:r>
            <a:r>
              <a:rPr lang="pl-PL" dirty="0" smtClean="0"/>
              <a:t>nich</a:t>
            </a:r>
          </a:p>
        </p:txBody>
      </p:sp>
      <p:sp>
        <p:nvSpPr>
          <p:cNvPr id="4" name="Symbol zastępczy numeru slajdu 3"/>
          <p:cNvSpPr>
            <a:spLocks noGrp="1"/>
          </p:cNvSpPr>
          <p:nvPr>
            <p:ph type="sldNum" sz="quarter" idx="12"/>
          </p:nvPr>
        </p:nvSpPr>
        <p:spPr/>
        <p:txBody>
          <a:bodyPr/>
          <a:lstStyle/>
          <a:p>
            <a:fld id="{6A712258-5B8A-46F8-95CE-52C7943D11BA}" type="slidenum">
              <a:rPr lang="pl-PL" smtClean="0"/>
              <a:pPr/>
              <a:t>54</a:t>
            </a:fld>
            <a:endParaRPr lang="pl-PL"/>
          </a:p>
        </p:txBody>
      </p:sp>
    </p:spTree>
    <p:extLst>
      <p:ext uri="{BB962C8B-B14F-4D97-AF65-F5344CB8AC3E}">
        <p14:creationId xmlns:p14="http://schemas.microsoft.com/office/powerpoint/2010/main" xmlns="" val="351081532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0000"/>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a:t>Dowody i postępowanie wyjaśniające</a:t>
            </a:r>
          </a:p>
        </p:txBody>
      </p:sp>
      <p:sp>
        <p:nvSpPr>
          <p:cNvPr id="3" name="Symbol zastępczy zawartości 2"/>
          <p:cNvSpPr>
            <a:spLocks noGrp="1"/>
          </p:cNvSpPr>
          <p:nvPr>
            <p:ph idx="1"/>
          </p:nvPr>
        </p:nvSpPr>
        <p:spPr/>
        <p:txBody>
          <a:bodyPr>
            <a:normAutofit fontScale="62500" lnSpcReduction="20000"/>
          </a:bodyPr>
          <a:lstStyle/>
          <a:p>
            <a:pPr marL="0" indent="0">
              <a:buNone/>
            </a:pPr>
            <a:r>
              <a:rPr lang="pl-PL" b="1" dirty="0"/>
              <a:t>Fakty notoryjne i znane organowi z urzędu (art. 77 § 4 k.p.a</a:t>
            </a:r>
            <a:r>
              <a:rPr lang="pl-PL" b="1" dirty="0" smtClean="0"/>
              <a:t>.)</a:t>
            </a:r>
          </a:p>
          <a:p>
            <a:pPr marL="0" indent="0">
              <a:buNone/>
            </a:pPr>
            <a:endParaRPr lang="pl-PL" dirty="0" smtClean="0"/>
          </a:p>
          <a:p>
            <a:pPr marL="0" indent="0">
              <a:buNone/>
            </a:pPr>
            <a:r>
              <a:rPr lang="pl-PL" b="1" dirty="0" smtClean="0"/>
              <a:t>Domniemania:</a:t>
            </a:r>
          </a:p>
          <a:p>
            <a:r>
              <a:rPr lang="pl-PL" dirty="0" smtClean="0"/>
              <a:t>Faktyczne - </a:t>
            </a:r>
            <a:r>
              <a:rPr lang="pl-PL" dirty="0"/>
              <a:t>na podstawie już ustalonych faktów ustala się inne, istotne dla sprawy fakty.</a:t>
            </a:r>
            <a:endParaRPr lang="pl-PL" dirty="0" smtClean="0"/>
          </a:p>
          <a:p>
            <a:r>
              <a:rPr lang="pl-PL" dirty="0" smtClean="0"/>
              <a:t>Prawne - </a:t>
            </a:r>
            <a:r>
              <a:rPr lang="pl-PL" dirty="0"/>
              <a:t>wynikają z przepisów prawa nakazującego przyjęcie poszukiwanego faktu w oparciu o inny </a:t>
            </a:r>
            <a:r>
              <a:rPr lang="pl-PL" dirty="0" smtClean="0"/>
              <a:t>fakt:</a:t>
            </a:r>
          </a:p>
          <a:p>
            <a:pPr lvl="1"/>
            <a:r>
              <a:rPr lang="pl-PL" dirty="0" smtClean="0"/>
              <a:t>Proste – dopuszczają przeciwdowód</a:t>
            </a:r>
          </a:p>
          <a:p>
            <a:pPr lvl="1"/>
            <a:r>
              <a:rPr lang="pl-PL" dirty="0" smtClean="0"/>
              <a:t>Niezbite – nie dające się obalić przeciwdowodem</a:t>
            </a:r>
          </a:p>
          <a:p>
            <a:pPr lvl="1"/>
            <a:endParaRPr lang="pl-PL" dirty="0"/>
          </a:p>
          <a:p>
            <a:pPr marL="0" indent="0">
              <a:buNone/>
            </a:pPr>
            <a:r>
              <a:rPr lang="pl-PL" b="1" dirty="0" smtClean="0"/>
              <a:t>Uprawdopodobnienie</a:t>
            </a:r>
            <a:r>
              <a:rPr lang="pl-PL" dirty="0" smtClean="0"/>
              <a:t> - cechuje </a:t>
            </a:r>
            <a:r>
              <a:rPr lang="pl-PL" dirty="0"/>
              <a:t>się </a:t>
            </a:r>
            <a:r>
              <a:rPr lang="pl-PL" dirty="0" smtClean="0"/>
              <a:t>mniejszą </a:t>
            </a:r>
            <a:r>
              <a:rPr lang="pl-PL" dirty="0"/>
              <a:t>pewnością wykazania faktów niż udowodnienie dając tylko uwiarygodnienie twierdzenia o nich, a nie pewność ich zaistnienia. </a:t>
            </a:r>
            <a:endParaRPr lang="pl-PL" dirty="0" smtClean="0"/>
          </a:p>
          <a:p>
            <a:pPr marL="0" indent="0">
              <a:buNone/>
            </a:pPr>
            <a:endParaRPr lang="pl-PL" dirty="0" smtClean="0"/>
          </a:p>
          <a:p>
            <a:pPr marL="0" indent="0">
              <a:buNone/>
            </a:pPr>
            <a:r>
              <a:rPr lang="pl-PL" b="1" dirty="0" smtClean="0"/>
              <a:t>Fikcja prawna - </a:t>
            </a:r>
            <a:r>
              <a:rPr lang="pl-PL" dirty="0" err="1" smtClean="0"/>
              <a:t>oznaczaja</a:t>
            </a:r>
            <a:r>
              <a:rPr lang="pl-PL" dirty="0" smtClean="0"/>
              <a:t> </a:t>
            </a:r>
            <a:r>
              <a:rPr lang="pl-PL" dirty="0"/>
              <a:t>świadome przyjmowanie oczywistych twierdzeń fałszywych za prawdziwe oraz przyjmowanie za zgodne z prawdą twierdzeń w oderwaniu od tego, czy odpowiadają one </a:t>
            </a:r>
            <a:r>
              <a:rPr lang="pl-PL" dirty="0" smtClean="0"/>
              <a:t>rzeczywistości, np. przy doręczeniach</a:t>
            </a:r>
            <a:endParaRPr lang="pl-PL" b="1" dirty="0" smtClean="0"/>
          </a:p>
          <a:p>
            <a:pPr lvl="1"/>
            <a:endParaRPr lang="pl-PL" dirty="0"/>
          </a:p>
        </p:txBody>
      </p:sp>
      <p:sp>
        <p:nvSpPr>
          <p:cNvPr id="4" name="Symbol zastępczy numeru slajdu 3"/>
          <p:cNvSpPr>
            <a:spLocks noGrp="1"/>
          </p:cNvSpPr>
          <p:nvPr>
            <p:ph type="sldNum" sz="quarter" idx="12"/>
          </p:nvPr>
        </p:nvSpPr>
        <p:spPr/>
        <p:txBody>
          <a:bodyPr/>
          <a:lstStyle/>
          <a:p>
            <a:fld id="{6A712258-5B8A-46F8-95CE-52C7943D11BA}" type="slidenum">
              <a:rPr lang="pl-PL" smtClean="0"/>
              <a:pPr/>
              <a:t>55</a:t>
            </a:fld>
            <a:endParaRPr lang="pl-PL"/>
          </a:p>
        </p:txBody>
      </p:sp>
    </p:spTree>
    <p:extLst>
      <p:ext uri="{BB962C8B-B14F-4D97-AF65-F5344CB8AC3E}">
        <p14:creationId xmlns:p14="http://schemas.microsoft.com/office/powerpoint/2010/main" xmlns="" val="195235144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0000"/>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Klasyfikacja środków dowodowych</a:t>
            </a:r>
            <a:endParaRPr lang="pl-PL" dirty="0"/>
          </a:p>
        </p:txBody>
      </p:sp>
      <p:sp>
        <p:nvSpPr>
          <p:cNvPr id="3" name="Symbol zastępczy zawartości 2"/>
          <p:cNvSpPr>
            <a:spLocks noGrp="1"/>
          </p:cNvSpPr>
          <p:nvPr>
            <p:ph idx="1"/>
          </p:nvPr>
        </p:nvSpPr>
        <p:spPr/>
        <p:txBody>
          <a:bodyPr/>
          <a:lstStyle/>
          <a:p>
            <a:r>
              <a:rPr lang="pl-PL" dirty="0" smtClean="0"/>
              <a:t>Bezpośrednie i pośrednie</a:t>
            </a:r>
          </a:p>
          <a:p>
            <a:r>
              <a:rPr lang="pl-PL" dirty="0" smtClean="0"/>
              <a:t>Rzeczowe i osobowe oraz ustne i pisemne</a:t>
            </a:r>
          </a:p>
          <a:p>
            <a:r>
              <a:rPr lang="pl-PL" dirty="0" smtClean="0"/>
              <a:t>Mieszane (osobowo-rzeczowe) – dokumenty </a:t>
            </a:r>
            <a:br>
              <a:rPr lang="pl-PL" dirty="0" smtClean="0"/>
            </a:br>
            <a:r>
              <a:rPr lang="pl-PL" dirty="0" smtClean="0"/>
              <a:t>i opinie biegłych</a:t>
            </a:r>
          </a:p>
          <a:p>
            <a:r>
              <a:rPr lang="pl-PL" dirty="0" smtClean="0"/>
              <a:t>Podstawowe i posiłkowe</a:t>
            </a:r>
          </a:p>
          <a:p>
            <a:r>
              <a:rPr lang="pl-PL" dirty="0" smtClean="0"/>
              <a:t>Uregulowane i nieuregulowane w przepisach k.p.a.</a:t>
            </a:r>
          </a:p>
          <a:p>
            <a:r>
              <a:rPr lang="pl-PL" dirty="0" smtClean="0"/>
              <a:t>Nazwane i nienazwane</a:t>
            </a:r>
          </a:p>
        </p:txBody>
      </p:sp>
      <p:sp>
        <p:nvSpPr>
          <p:cNvPr id="4" name="Symbol zastępczy numeru slajdu 3"/>
          <p:cNvSpPr>
            <a:spLocks noGrp="1"/>
          </p:cNvSpPr>
          <p:nvPr>
            <p:ph type="sldNum" sz="quarter" idx="12"/>
          </p:nvPr>
        </p:nvSpPr>
        <p:spPr/>
        <p:txBody>
          <a:bodyPr/>
          <a:lstStyle/>
          <a:p>
            <a:fld id="{6A712258-5B8A-46F8-95CE-52C7943D11BA}" type="slidenum">
              <a:rPr lang="pl-PL" smtClean="0"/>
              <a:pPr/>
              <a:t>56</a:t>
            </a:fld>
            <a:endParaRPr lang="pl-PL"/>
          </a:p>
        </p:txBody>
      </p:sp>
    </p:spTree>
    <p:extLst>
      <p:ext uri="{BB962C8B-B14F-4D97-AF65-F5344CB8AC3E}">
        <p14:creationId xmlns:p14="http://schemas.microsoft.com/office/powerpoint/2010/main" xmlns="" val="14007784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0000"/>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System środków dowodowych</a:t>
            </a:r>
            <a:endParaRPr lang="pl-PL" dirty="0"/>
          </a:p>
        </p:txBody>
      </p:sp>
      <p:sp>
        <p:nvSpPr>
          <p:cNvPr id="3" name="Symbol zastępczy zawartości 2"/>
          <p:cNvSpPr>
            <a:spLocks noGrp="1"/>
          </p:cNvSpPr>
          <p:nvPr>
            <p:ph idx="1"/>
          </p:nvPr>
        </p:nvSpPr>
        <p:spPr/>
        <p:txBody>
          <a:bodyPr/>
          <a:lstStyle/>
          <a:p>
            <a:r>
              <a:rPr lang="pl-PL" dirty="0" smtClean="0"/>
              <a:t>Dowód z dokumentu</a:t>
            </a:r>
          </a:p>
          <a:p>
            <a:pPr lvl="1"/>
            <a:r>
              <a:rPr lang="pl-PL" dirty="0" smtClean="0"/>
              <a:t>Dokument prywatny </a:t>
            </a:r>
          </a:p>
          <a:p>
            <a:pPr lvl="1"/>
            <a:r>
              <a:rPr lang="pl-PL" dirty="0" smtClean="0"/>
              <a:t>Dokument urzędowy – art. 76 k.p.a.</a:t>
            </a:r>
          </a:p>
          <a:p>
            <a:r>
              <a:rPr lang="pl-PL" dirty="0" smtClean="0"/>
              <a:t>Zeznania świadków</a:t>
            </a:r>
          </a:p>
          <a:p>
            <a:r>
              <a:rPr lang="pl-PL" dirty="0" smtClean="0"/>
              <a:t>Opinie biegłych</a:t>
            </a:r>
          </a:p>
          <a:p>
            <a:r>
              <a:rPr lang="pl-PL" dirty="0" smtClean="0"/>
              <a:t>Oględziny</a:t>
            </a:r>
          </a:p>
          <a:p>
            <a:r>
              <a:rPr lang="pl-PL" dirty="0" smtClean="0"/>
              <a:t>Przesłuchania stron  – art. 86 k.p.a.</a:t>
            </a:r>
          </a:p>
          <a:p>
            <a:r>
              <a:rPr lang="pl-PL" dirty="0" smtClean="0"/>
              <a:t>Oświadczenia stron</a:t>
            </a:r>
          </a:p>
          <a:p>
            <a:r>
              <a:rPr lang="pl-PL" dirty="0" smtClean="0"/>
              <a:t>Środki dowodowe nienazwane</a:t>
            </a:r>
          </a:p>
        </p:txBody>
      </p:sp>
      <p:sp>
        <p:nvSpPr>
          <p:cNvPr id="4" name="Symbol zastępczy numeru slajdu 3"/>
          <p:cNvSpPr>
            <a:spLocks noGrp="1"/>
          </p:cNvSpPr>
          <p:nvPr>
            <p:ph type="sldNum" sz="quarter" idx="12"/>
          </p:nvPr>
        </p:nvSpPr>
        <p:spPr/>
        <p:txBody>
          <a:bodyPr/>
          <a:lstStyle/>
          <a:p>
            <a:fld id="{6A712258-5B8A-46F8-95CE-52C7943D11BA}" type="slidenum">
              <a:rPr lang="pl-PL" smtClean="0"/>
              <a:pPr/>
              <a:t>57</a:t>
            </a:fld>
            <a:endParaRPr lang="pl-PL"/>
          </a:p>
        </p:txBody>
      </p:sp>
    </p:spTree>
    <p:extLst>
      <p:ext uri="{BB962C8B-B14F-4D97-AF65-F5344CB8AC3E}">
        <p14:creationId xmlns:p14="http://schemas.microsoft.com/office/powerpoint/2010/main" xmlns="" val="216127041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dirty="0" smtClean="0"/>
              <a:t>Fotografia jako środek dowodowy nienazwany</a:t>
            </a:r>
            <a:br>
              <a:rPr lang="pl-PL" dirty="0" smtClean="0"/>
            </a:br>
            <a:r>
              <a:rPr lang="pl-PL" sz="1200" dirty="0" smtClean="0"/>
              <a:t>(poniższe zdjęcie oraz zdjęcia będące tłem poprzednich slajdów ukazują przypadki zajęcia pasa drogowego)</a:t>
            </a:r>
            <a:endParaRPr lang="pl-PL" dirty="0"/>
          </a:p>
        </p:txBody>
      </p:sp>
      <p:pic>
        <p:nvPicPr>
          <p:cNvPr id="5" name="Symbol zastępczy zawartości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308496" y="1825625"/>
            <a:ext cx="6527007" cy="4351338"/>
          </a:xfrm>
        </p:spPr>
      </p:pic>
      <p:sp>
        <p:nvSpPr>
          <p:cNvPr id="4" name="Symbol zastępczy numeru slajdu 3"/>
          <p:cNvSpPr>
            <a:spLocks noGrp="1"/>
          </p:cNvSpPr>
          <p:nvPr>
            <p:ph type="sldNum" sz="quarter" idx="12"/>
          </p:nvPr>
        </p:nvSpPr>
        <p:spPr/>
        <p:txBody>
          <a:bodyPr/>
          <a:lstStyle/>
          <a:p>
            <a:fld id="{6A712258-5B8A-46F8-95CE-52C7943D11BA}" type="slidenum">
              <a:rPr lang="pl-PL" smtClean="0"/>
              <a:pPr/>
              <a:t>58</a:t>
            </a:fld>
            <a:endParaRPr lang="pl-PL"/>
          </a:p>
        </p:txBody>
      </p:sp>
    </p:spTree>
    <p:extLst>
      <p:ext uri="{BB962C8B-B14F-4D97-AF65-F5344CB8AC3E}">
        <p14:creationId xmlns:p14="http://schemas.microsoft.com/office/powerpoint/2010/main" xmlns="" val="376087988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Zasady postępowania dowodowego</a:t>
            </a:r>
            <a:endParaRPr lang="pl-PL" dirty="0"/>
          </a:p>
        </p:txBody>
      </p:sp>
      <p:sp>
        <p:nvSpPr>
          <p:cNvPr id="3" name="Symbol zastępczy zawartości 2"/>
          <p:cNvSpPr>
            <a:spLocks noGrp="1"/>
          </p:cNvSpPr>
          <p:nvPr>
            <p:ph idx="1"/>
          </p:nvPr>
        </p:nvSpPr>
        <p:spPr/>
        <p:txBody>
          <a:bodyPr>
            <a:normAutofit lnSpcReduction="10000"/>
          </a:bodyPr>
          <a:lstStyle/>
          <a:p>
            <a:r>
              <a:rPr lang="pl-PL" dirty="0" smtClean="0"/>
              <a:t>Zasada prawdy obiektywnej – zasada ogólna</a:t>
            </a:r>
          </a:p>
          <a:p>
            <a:r>
              <a:rPr lang="pl-PL" dirty="0" smtClean="0"/>
              <a:t>Zasady szczególne:</a:t>
            </a:r>
          </a:p>
          <a:p>
            <a:pPr lvl="1"/>
            <a:r>
              <a:rPr lang="pl-PL" dirty="0" smtClean="0"/>
              <a:t>Zasada dysponowania zakresem postępowania dowodowego przez prowadzący postępowanie organ administracji publicznej (zasada oficjalności postępowania dowodowego) – art. 77 § 1 k.p.a.</a:t>
            </a:r>
          </a:p>
          <a:p>
            <a:pPr lvl="1"/>
            <a:r>
              <a:rPr lang="pl-PL" dirty="0" smtClean="0"/>
              <a:t>Zasada bezpośredniości postępowania dowodowego</a:t>
            </a:r>
          </a:p>
          <a:p>
            <a:pPr lvl="1"/>
            <a:r>
              <a:rPr lang="pl-PL" dirty="0" smtClean="0"/>
              <a:t>Zasada otwartego systemu dowodów</a:t>
            </a:r>
          </a:p>
          <a:p>
            <a:pPr lvl="1"/>
            <a:r>
              <a:rPr lang="pl-PL" dirty="0" smtClean="0"/>
              <a:t>Zasada równej mocy środków dowodowych</a:t>
            </a:r>
          </a:p>
          <a:p>
            <a:pPr lvl="1"/>
            <a:r>
              <a:rPr lang="pl-PL" dirty="0" smtClean="0"/>
              <a:t>Zasada czynnego udziału strony w postępowaniu dowodowym</a:t>
            </a:r>
          </a:p>
          <a:p>
            <a:pPr lvl="1"/>
            <a:r>
              <a:rPr lang="pl-PL" dirty="0" smtClean="0"/>
              <a:t>Zasada swobodnej oceny dowodów</a:t>
            </a:r>
          </a:p>
          <a:p>
            <a:pPr lvl="1"/>
            <a:endParaRPr lang="pl-PL" dirty="0" smtClean="0"/>
          </a:p>
          <a:p>
            <a:endParaRPr lang="pl-PL" dirty="0"/>
          </a:p>
        </p:txBody>
      </p:sp>
      <p:sp>
        <p:nvSpPr>
          <p:cNvPr id="4" name="Symbol zastępczy numeru slajdu 3"/>
          <p:cNvSpPr>
            <a:spLocks noGrp="1"/>
          </p:cNvSpPr>
          <p:nvPr>
            <p:ph type="sldNum" sz="quarter" idx="12"/>
          </p:nvPr>
        </p:nvSpPr>
        <p:spPr/>
        <p:txBody>
          <a:bodyPr/>
          <a:lstStyle/>
          <a:p>
            <a:fld id="{6A712258-5B8A-46F8-95CE-52C7943D11BA}" type="slidenum">
              <a:rPr lang="pl-PL" smtClean="0"/>
              <a:pPr/>
              <a:t>59</a:t>
            </a:fld>
            <a:endParaRPr lang="pl-PL" dirty="0"/>
          </a:p>
        </p:txBody>
      </p:sp>
    </p:spTree>
    <p:extLst>
      <p:ext uri="{BB962C8B-B14F-4D97-AF65-F5344CB8AC3E}">
        <p14:creationId xmlns:p14="http://schemas.microsoft.com/office/powerpoint/2010/main" xmlns="" val="233830512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Ciąg czynności procesowych</a:t>
            </a:r>
            <a:br>
              <a:rPr lang="pl-PL" dirty="0" smtClean="0"/>
            </a:br>
            <a:r>
              <a:rPr lang="pl-PL" sz="2000" dirty="0" smtClean="0"/>
              <a:t>(postępowanie </a:t>
            </a:r>
            <a:r>
              <a:rPr lang="pl-PL" sz="2000" dirty="0" err="1" smtClean="0"/>
              <a:t>sądowoadministracyjne</a:t>
            </a:r>
            <a:r>
              <a:rPr lang="pl-PL" sz="2000" dirty="0" smtClean="0"/>
              <a:t>)</a:t>
            </a:r>
            <a:endParaRPr lang="pl-PL" dirty="0"/>
          </a:p>
        </p:txBody>
      </p:sp>
      <p:sp>
        <p:nvSpPr>
          <p:cNvPr id="3" name="Symbol zastępczy zawartości 2"/>
          <p:cNvSpPr>
            <a:spLocks noGrp="1"/>
          </p:cNvSpPr>
          <p:nvPr>
            <p:ph idx="1"/>
          </p:nvPr>
        </p:nvSpPr>
        <p:spPr/>
        <p:txBody>
          <a:bodyPr>
            <a:normAutofit lnSpcReduction="10000"/>
          </a:bodyPr>
          <a:lstStyle/>
          <a:p>
            <a:r>
              <a:rPr lang="pl-PL" dirty="0" smtClean="0"/>
              <a:t>Rodzaje postępowania </a:t>
            </a:r>
            <a:r>
              <a:rPr lang="pl-PL" dirty="0" err="1" smtClean="0"/>
              <a:t>sądowoadministracyjnego</a:t>
            </a:r>
            <a:r>
              <a:rPr lang="pl-PL" dirty="0" smtClean="0"/>
              <a:t>:</a:t>
            </a:r>
          </a:p>
          <a:p>
            <a:pPr lvl="1"/>
            <a:r>
              <a:rPr lang="pl-PL" dirty="0" smtClean="0"/>
              <a:t>Ogólne postępowanie </a:t>
            </a:r>
            <a:r>
              <a:rPr lang="pl-PL" dirty="0" err="1" smtClean="0"/>
              <a:t>sądowoadministracyjne</a:t>
            </a:r>
            <a:endParaRPr lang="pl-PL" dirty="0" smtClean="0"/>
          </a:p>
          <a:p>
            <a:pPr lvl="1"/>
            <a:r>
              <a:rPr lang="pl-PL" dirty="0" smtClean="0"/>
              <a:t>Odrębne postępowanie </a:t>
            </a:r>
            <a:r>
              <a:rPr lang="pl-PL" dirty="0" err="1" smtClean="0"/>
              <a:t>sądowoadministracyjne</a:t>
            </a:r>
            <a:endParaRPr lang="pl-PL" dirty="0" smtClean="0"/>
          </a:p>
          <a:p>
            <a:pPr lvl="1"/>
            <a:r>
              <a:rPr lang="pl-PL" dirty="0" smtClean="0"/>
              <a:t>Postępowanie pomocnicze</a:t>
            </a:r>
          </a:p>
          <a:p>
            <a:r>
              <a:rPr lang="pl-PL" dirty="0" smtClean="0"/>
              <a:t>Tryby postępowania </a:t>
            </a:r>
            <a:r>
              <a:rPr lang="pl-PL" dirty="0" err="1" smtClean="0"/>
              <a:t>sądowoadministracyjnego</a:t>
            </a:r>
            <a:r>
              <a:rPr lang="pl-PL" dirty="0" smtClean="0"/>
              <a:t>:</a:t>
            </a:r>
          </a:p>
          <a:p>
            <a:pPr lvl="1"/>
            <a:r>
              <a:rPr lang="pl-PL" dirty="0" smtClean="0"/>
              <a:t>Postępowanie główne</a:t>
            </a:r>
          </a:p>
          <a:p>
            <a:pPr lvl="1"/>
            <a:r>
              <a:rPr lang="pl-PL" dirty="0" smtClean="0"/>
              <a:t>Postępowanie nadzwyczajne</a:t>
            </a:r>
          </a:p>
          <a:p>
            <a:r>
              <a:rPr lang="pl-PL" dirty="0" smtClean="0"/>
              <a:t>Stadia </a:t>
            </a:r>
            <a:r>
              <a:rPr lang="pl-PL" dirty="0" err="1" smtClean="0"/>
              <a:t>postęowania</a:t>
            </a:r>
            <a:r>
              <a:rPr lang="pl-PL" dirty="0" smtClean="0"/>
              <a:t> </a:t>
            </a:r>
            <a:r>
              <a:rPr lang="pl-PL" dirty="0" err="1" smtClean="0"/>
              <a:t>sądowoadministracyjnego</a:t>
            </a:r>
            <a:r>
              <a:rPr lang="pl-PL" dirty="0" smtClean="0"/>
              <a:t>:</a:t>
            </a:r>
          </a:p>
          <a:p>
            <a:pPr lvl="1"/>
            <a:r>
              <a:rPr lang="pl-PL" dirty="0" smtClean="0"/>
              <a:t>Wstępne</a:t>
            </a:r>
          </a:p>
          <a:p>
            <a:pPr lvl="1"/>
            <a:r>
              <a:rPr lang="pl-PL" dirty="0" smtClean="0"/>
              <a:t>Rozpoznawcze</a:t>
            </a:r>
          </a:p>
          <a:p>
            <a:pPr lvl="1"/>
            <a:r>
              <a:rPr lang="pl-PL" dirty="0" smtClean="0"/>
              <a:t>Podjęcie orzeczenia</a:t>
            </a:r>
          </a:p>
        </p:txBody>
      </p:sp>
      <p:sp>
        <p:nvSpPr>
          <p:cNvPr id="4" name="Symbol zastępczy numeru slajdu 3"/>
          <p:cNvSpPr>
            <a:spLocks noGrp="1"/>
          </p:cNvSpPr>
          <p:nvPr>
            <p:ph type="sldNum" sz="quarter" idx="12"/>
          </p:nvPr>
        </p:nvSpPr>
        <p:spPr/>
        <p:txBody>
          <a:bodyPr/>
          <a:lstStyle/>
          <a:p>
            <a:fld id="{6A712258-5B8A-46F8-95CE-52C7943D11BA}" type="slidenum">
              <a:rPr lang="pl-PL" smtClean="0"/>
              <a:pPr/>
              <a:t>6</a:t>
            </a:fld>
            <a:endParaRPr lang="pl-PL"/>
          </a:p>
        </p:txBody>
      </p:sp>
    </p:spTree>
    <p:extLst>
      <p:ext uri="{BB962C8B-B14F-4D97-AF65-F5344CB8AC3E}">
        <p14:creationId xmlns:p14="http://schemas.microsoft.com/office/powerpoint/2010/main" xmlns="" val="148379998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Rozprawa (art. 89 - art. 96 k.p.a.)</a:t>
            </a:r>
            <a:endParaRPr lang="pl-PL" dirty="0"/>
          </a:p>
        </p:txBody>
      </p:sp>
      <p:sp>
        <p:nvSpPr>
          <p:cNvPr id="3" name="Symbol zastępczy zawartości 2"/>
          <p:cNvSpPr>
            <a:spLocks noGrp="1"/>
          </p:cNvSpPr>
          <p:nvPr>
            <p:ph idx="1"/>
          </p:nvPr>
        </p:nvSpPr>
        <p:spPr/>
        <p:txBody>
          <a:bodyPr>
            <a:normAutofit lnSpcReduction="10000"/>
          </a:bodyPr>
          <a:lstStyle/>
          <a:p>
            <a:r>
              <a:rPr lang="pl-PL" dirty="0" smtClean="0"/>
              <a:t>Organ jest obowiązany przeprowadzić rozprawę, gdy:</a:t>
            </a:r>
          </a:p>
          <a:p>
            <a:pPr lvl="1"/>
            <a:r>
              <a:rPr lang="pl-PL" dirty="0" smtClean="0"/>
              <a:t>Przyspieszy to lub uprości postępowanie</a:t>
            </a:r>
          </a:p>
          <a:p>
            <a:pPr lvl="1"/>
            <a:r>
              <a:rPr lang="pl-PL" dirty="0" smtClean="0"/>
              <a:t>Wymaga tego przepis prawa</a:t>
            </a:r>
          </a:p>
          <a:p>
            <a:pPr lvl="1"/>
            <a:r>
              <a:rPr lang="pl-PL" dirty="0" smtClean="0"/>
              <a:t>Zachodzi potrzeba uzgodnienia interesów stron </a:t>
            </a:r>
            <a:r>
              <a:rPr lang="pl-PL" b="1" dirty="0" smtClean="0"/>
              <a:t>a także</a:t>
            </a:r>
            <a:endParaRPr lang="pl-PL" dirty="0" smtClean="0"/>
          </a:p>
          <a:p>
            <a:pPr lvl="1"/>
            <a:r>
              <a:rPr lang="pl-PL" dirty="0" smtClean="0"/>
              <a:t>Jest to potrzebne do wyjaśnienia sprawy przy udziale świadków, biegłych (więcej niż jednego), w drodze oględzin</a:t>
            </a:r>
          </a:p>
          <a:p>
            <a:pPr lvl="1"/>
            <a:endParaRPr lang="pl-PL" dirty="0"/>
          </a:p>
          <a:p>
            <a:pPr marL="0" indent="0">
              <a:buNone/>
            </a:pPr>
            <a:r>
              <a:rPr lang="pl-PL" dirty="0" smtClean="0"/>
              <a:t>Wystarczy wystąpienie jednej z przesłanek. Z wnioskiem o przeprowadzenie rozprawy może wystąpić strona lub jedna ze stron.</a:t>
            </a:r>
            <a:endParaRPr lang="pl-PL" dirty="0"/>
          </a:p>
        </p:txBody>
      </p:sp>
      <p:sp>
        <p:nvSpPr>
          <p:cNvPr id="4" name="Symbol zastępczy numeru slajdu 3"/>
          <p:cNvSpPr>
            <a:spLocks noGrp="1"/>
          </p:cNvSpPr>
          <p:nvPr>
            <p:ph type="sldNum" sz="quarter" idx="12"/>
          </p:nvPr>
        </p:nvSpPr>
        <p:spPr/>
        <p:txBody>
          <a:bodyPr/>
          <a:lstStyle/>
          <a:p>
            <a:fld id="{6A712258-5B8A-46F8-95CE-52C7943D11BA}" type="slidenum">
              <a:rPr lang="pl-PL" smtClean="0"/>
              <a:pPr/>
              <a:t>60</a:t>
            </a:fld>
            <a:endParaRPr lang="pl-PL"/>
          </a:p>
        </p:txBody>
      </p:sp>
    </p:spTree>
    <p:extLst>
      <p:ext uri="{BB962C8B-B14F-4D97-AF65-F5344CB8AC3E}">
        <p14:creationId xmlns:p14="http://schemas.microsoft.com/office/powerpoint/2010/main" xmlns="" val="106775143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dirty="0" smtClean="0"/>
              <a:t>Czynności przygotowawcze poprzedzające przeprowadzenie rozprawy</a:t>
            </a:r>
            <a:endParaRPr lang="pl-PL" dirty="0"/>
          </a:p>
        </p:txBody>
      </p:sp>
      <p:sp>
        <p:nvSpPr>
          <p:cNvPr id="3" name="Symbol zastępczy zawartości 2"/>
          <p:cNvSpPr>
            <a:spLocks noGrp="1"/>
          </p:cNvSpPr>
          <p:nvPr>
            <p:ph idx="1"/>
          </p:nvPr>
        </p:nvSpPr>
        <p:spPr>
          <a:xfrm>
            <a:off x="628650" y="2024743"/>
            <a:ext cx="7886700" cy="4152220"/>
          </a:xfrm>
        </p:spPr>
        <p:txBody>
          <a:bodyPr>
            <a:normAutofit lnSpcReduction="10000"/>
          </a:bodyPr>
          <a:lstStyle/>
          <a:p>
            <a:r>
              <a:rPr lang="pl-PL" dirty="0" smtClean="0"/>
              <a:t>Wezwanie stron do złożenia wyjaśnień, dokumentów i innych dowodów oraz do stawienia się na rozprawę (art. 90 § 2 pkt 1 k.p.a.)</a:t>
            </a:r>
          </a:p>
          <a:p>
            <a:r>
              <a:rPr lang="pl-PL" dirty="0" smtClean="0"/>
              <a:t>Wezwanie świadków i biegłych (art. 90 § 2 pkt 1 k.p.a.)</a:t>
            </a:r>
          </a:p>
          <a:p>
            <a:r>
              <a:rPr lang="pl-PL" dirty="0" smtClean="0"/>
              <a:t>Zawiadomienie o rozprawie państwowych i samorządowych jednostek organizacyjnych, organizacji społecznych, a także innych osób, jeśli ich udział w rozprawie jest uzasadniony ze względu na jej przedmiot (art. 90 § 3 k.p.a.)</a:t>
            </a:r>
            <a:endParaRPr lang="pl-PL" dirty="0"/>
          </a:p>
        </p:txBody>
      </p:sp>
      <p:sp>
        <p:nvSpPr>
          <p:cNvPr id="4" name="Symbol zastępczy numeru slajdu 3"/>
          <p:cNvSpPr>
            <a:spLocks noGrp="1"/>
          </p:cNvSpPr>
          <p:nvPr>
            <p:ph type="sldNum" sz="quarter" idx="12"/>
          </p:nvPr>
        </p:nvSpPr>
        <p:spPr/>
        <p:txBody>
          <a:bodyPr/>
          <a:lstStyle/>
          <a:p>
            <a:fld id="{6A712258-5B8A-46F8-95CE-52C7943D11BA}" type="slidenum">
              <a:rPr lang="pl-PL" smtClean="0"/>
              <a:pPr/>
              <a:t>61</a:t>
            </a:fld>
            <a:endParaRPr lang="pl-PL"/>
          </a:p>
        </p:txBody>
      </p:sp>
    </p:spTree>
    <p:extLst>
      <p:ext uri="{BB962C8B-B14F-4D97-AF65-F5344CB8AC3E}">
        <p14:creationId xmlns:p14="http://schemas.microsoft.com/office/powerpoint/2010/main" xmlns="" val="221502937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Rozprawa</a:t>
            </a:r>
            <a:endParaRPr lang="pl-PL" dirty="0"/>
          </a:p>
        </p:txBody>
      </p:sp>
      <p:sp>
        <p:nvSpPr>
          <p:cNvPr id="3" name="Symbol zastępczy zawartości 2"/>
          <p:cNvSpPr>
            <a:spLocks noGrp="1"/>
          </p:cNvSpPr>
          <p:nvPr>
            <p:ph idx="1"/>
          </p:nvPr>
        </p:nvSpPr>
        <p:spPr/>
        <p:txBody>
          <a:bodyPr>
            <a:normAutofit fontScale="85000" lnSpcReduction="20000"/>
          </a:bodyPr>
          <a:lstStyle/>
          <a:p>
            <a:r>
              <a:rPr lang="pl-PL" dirty="0" smtClean="0"/>
              <a:t>Wezwanie na rozprawę – art. 91 k.p.a.</a:t>
            </a:r>
          </a:p>
          <a:p>
            <a:r>
              <a:rPr lang="pl-PL" dirty="0" smtClean="0"/>
              <a:t>Termin rozprawy – art. 92 k.p.a.</a:t>
            </a:r>
          </a:p>
          <a:p>
            <a:r>
              <a:rPr lang="pl-PL" dirty="0" smtClean="0"/>
              <a:t>Kierowanie rozprawą – art. 93 k.p.a.</a:t>
            </a:r>
          </a:p>
          <a:p>
            <a:r>
              <a:rPr lang="pl-PL" dirty="0" smtClean="0"/>
              <a:t>Konsekwencje nieobecności stron na rozprawie – art. 94 § 1 k.p.a.</a:t>
            </a:r>
          </a:p>
          <a:p>
            <a:r>
              <a:rPr lang="pl-PL" dirty="0" smtClean="0"/>
              <a:t>Odroczenie rozprawy – art. 94 § 2 k.p.a.:</a:t>
            </a:r>
          </a:p>
          <a:p>
            <a:pPr lvl="1"/>
            <a:r>
              <a:rPr lang="pl-PL" dirty="0" smtClean="0"/>
              <a:t>Stwierdzenie poważnych nieprawidłowości w wezwaniu stron na rozprawę</a:t>
            </a:r>
          </a:p>
          <a:p>
            <a:pPr lvl="1"/>
            <a:r>
              <a:rPr lang="pl-PL" dirty="0" smtClean="0"/>
              <a:t>Niestawienie się strony zostało spowodowane przeszkodę trudną do przezwyciężenia</a:t>
            </a:r>
          </a:p>
          <a:p>
            <a:pPr lvl="1"/>
            <a:r>
              <a:rPr lang="pl-PL" dirty="0" smtClean="0"/>
              <a:t>Z innej ważnej przyczyny</a:t>
            </a:r>
          </a:p>
          <a:p>
            <a:r>
              <a:rPr lang="pl-PL" smtClean="0"/>
              <a:t>Uprawnienia stron </a:t>
            </a:r>
            <a:r>
              <a:rPr lang="pl-PL" dirty="0" smtClean="0"/>
              <a:t>podczas rozprawy – art. 95 k.p.a.</a:t>
            </a:r>
          </a:p>
          <a:p>
            <a:r>
              <a:rPr lang="pl-PL" dirty="0" smtClean="0"/>
              <a:t>Policja sesyjna – art. 96 k.p.a.</a:t>
            </a:r>
          </a:p>
        </p:txBody>
      </p:sp>
      <p:sp>
        <p:nvSpPr>
          <p:cNvPr id="4" name="Symbol zastępczy numeru slajdu 3"/>
          <p:cNvSpPr>
            <a:spLocks noGrp="1"/>
          </p:cNvSpPr>
          <p:nvPr>
            <p:ph type="sldNum" sz="quarter" idx="12"/>
          </p:nvPr>
        </p:nvSpPr>
        <p:spPr/>
        <p:txBody>
          <a:bodyPr/>
          <a:lstStyle/>
          <a:p>
            <a:fld id="{6A712258-5B8A-46F8-95CE-52C7943D11BA}" type="slidenum">
              <a:rPr lang="pl-PL" smtClean="0"/>
              <a:pPr/>
              <a:t>62</a:t>
            </a:fld>
            <a:endParaRPr lang="pl-PL"/>
          </a:p>
        </p:txBody>
      </p:sp>
    </p:spTree>
    <p:extLst>
      <p:ext uri="{BB962C8B-B14F-4D97-AF65-F5344CB8AC3E}">
        <p14:creationId xmlns:p14="http://schemas.microsoft.com/office/powerpoint/2010/main" xmlns="" val="121847770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Postępowanie wyjaśniające gabinetowe</a:t>
            </a:r>
            <a:endParaRPr lang="pl-PL" dirty="0"/>
          </a:p>
        </p:txBody>
      </p:sp>
      <p:sp>
        <p:nvSpPr>
          <p:cNvPr id="3" name="Symbol zastępczy zawartości 2"/>
          <p:cNvSpPr>
            <a:spLocks noGrp="1"/>
          </p:cNvSpPr>
          <p:nvPr>
            <p:ph idx="1"/>
          </p:nvPr>
        </p:nvSpPr>
        <p:spPr/>
        <p:txBody>
          <a:bodyPr/>
          <a:lstStyle/>
          <a:p>
            <a:endParaRPr lang="pl-PL" dirty="0" smtClean="0"/>
          </a:p>
          <a:p>
            <a:r>
              <a:rPr lang="pl-PL" dirty="0" smtClean="0"/>
              <a:t>Postępowanie prowadzone wtedy, gdy do udowodnienia stanu faktycznego wystarczające są dokumenty. Forma postępowania wyjaśniającego zapewniająca dominację pisemności nad zasadą ustności. </a:t>
            </a:r>
          </a:p>
          <a:p>
            <a:r>
              <a:rPr lang="pl-PL" dirty="0" smtClean="0"/>
              <a:t>Stosowane wtedy, gdy nie zachodzą przesłanki stosowania rozprawy.</a:t>
            </a:r>
            <a:endParaRPr lang="pl-PL" dirty="0"/>
          </a:p>
        </p:txBody>
      </p:sp>
      <p:sp>
        <p:nvSpPr>
          <p:cNvPr id="4" name="Symbol zastępczy numeru slajdu 3"/>
          <p:cNvSpPr>
            <a:spLocks noGrp="1"/>
          </p:cNvSpPr>
          <p:nvPr>
            <p:ph type="sldNum" sz="quarter" idx="12"/>
          </p:nvPr>
        </p:nvSpPr>
        <p:spPr/>
        <p:txBody>
          <a:bodyPr/>
          <a:lstStyle/>
          <a:p>
            <a:fld id="{6A712258-5B8A-46F8-95CE-52C7943D11BA}" type="slidenum">
              <a:rPr lang="pl-PL" smtClean="0"/>
              <a:pPr/>
              <a:t>63</a:t>
            </a:fld>
            <a:endParaRPr lang="pl-PL"/>
          </a:p>
        </p:txBody>
      </p:sp>
    </p:spTree>
    <p:extLst>
      <p:ext uri="{BB962C8B-B14F-4D97-AF65-F5344CB8AC3E}">
        <p14:creationId xmlns:p14="http://schemas.microsoft.com/office/powerpoint/2010/main" xmlns="" val="113534100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Prawne formy orzekania w postępowaniu administracyjnym</a:t>
            </a:r>
            <a:endParaRPr lang="pl-PL" dirty="0"/>
          </a:p>
        </p:txBody>
      </p:sp>
      <p:sp>
        <p:nvSpPr>
          <p:cNvPr id="3" name="Symbol zastępczy zawartości 2"/>
          <p:cNvSpPr>
            <a:spLocks noGrp="1"/>
          </p:cNvSpPr>
          <p:nvPr>
            <p:ph idx="1"/>
          </p:nvPr>
        </p:nvSpPr>
        <p:spPr/>
        <p:txBody>
          <a:bodyPr/>
          <a:lstStyle/>
          <a:p>
            <a:endParaRPr lang="pl-PL" dirty="0" smtClean="0"/>
          </a:p>
          <a:p>
            <a:endParaRPr lang="pl-PL" dirty="0"/>
          </a:p>
          <a:p>
            <a:r>
              <a:rPr lang="pl-PL" dirty="0" smtClean="0"/>
              <a:t>Decyzja administracyjna – art. 104 – 113 k.p.a.</a:t>
            </a:r>
          </a:p>
          <a:p>
            <a:r>
              <a:rPr lang="pl-PL" dirty="0" smtClean="0"/>
              <a:t>Ugoda – art. 114 – art. 122 k.p.a.</a:t>
            </a:r>
          </a:p>
          <a:p>
            <a:r>
              <a:rPr lang="pl-PL" dirty="0" smtClean="0"/>
              <a:t>Postanowienie – art. 123 – art. 126 k.p.a.</a:t>
            </a:r>
          </a:p>
          <a:p>
            <a:r>
              <a:rPr lang="pl-PL" dirty="0" smtClean="0"/>
              <a:t>Zaświadczenie – art. 217 – art. 220 k.p.a.</a:t>
            </a:r>
          </a:p>
          <a:p>
            <a:r>
              <a:rPr lang="pl-PL" dirty="0" smtClean="0"/>
              <a:t>Czynności materialno-techniczne</a:t>
            </a:r>
            <a:endParaRPr lang="pl-PL" dirty="0"/>
          </a:p>
        </p:txBody>
      </p:sp>
      <p:sp>
        <p:nvSpPr>
          <p:cNvPr id="4" name="Symbol zastępczy numeru slajdu 3"/>
          <p:cNvSpPr>
            <a:spLocks noGrp="1"/>
          </p:cNvSpPr>
          <p:nvPr>
            <p:ph type="sldNum" sz="quarter" idx="12"/>
          </p:nvPr>
        </p:nvSpPr>
        <p:spPr/>
        <p:txBody>
          <a:bodyPr/>
          <a:lstStyle/>
          <a:p>
            <a:fld id="{6A712258-5B8A-46F8-95CE-52C7943D11BA}" type="slidenum">
              <a:rPr lang="pl-PL" smtClean="0"/>
              <a:pPr/>
              <a:t>64</a:t>
            </a:fld>
            <a:endParaRPr lang="pl-PL"/>
          </a:p>
        </p:txBody>
      </p:sp>
    </p:spTree>
    <p:extLst>
      <p:ext uri="{BB962C8B-B14F-4D97-AF65-F5344CB8AC3E}">
        <p14:creationId xmlns:p14="http://schemas.microsoft.com/office/powerpoint/2010/main" xmlns="" val="363778294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Zasady orzekania w sprawie indywidualnej</a:t>
            </a:r>
            <a:endParaRPr lang="pl-PL" dirty="0"/>
          </a:p>
        </p:txBody>
      </p:sp>
      <p:sp>
        <p:nvSpPr>
          <p:cNvPr id="3" name="Symbol zastępczy zawartości 2"/>
          <p:cNvSpPr>
            <a:spLocks noGrp="1"/>
          </p:cNvSpPr>
          <p:nvPr>
            <p:ph idx="1"/>
          </p:nvPr>
        </p:nvSpPr>
        <p:spPr/>
        <p:txBody>
          <a:bodyPr>
            <a:normAutofit fontScale="85000" lnSpcReduction="10000"/>
          </a:bodyPr>
          <a:lstStyle/>
          <a:p>
            <a:r>
              <a:rPr lang="pl-PL" dirty="0" smtClean="0"/>
              <a:t>Ustala się je na podstawie przepisów rozrzuconych w k.p.a., przy czym podstawowe znaczenie mają zasady ogólne.</a:t>
            </a:r>
          </a:p>
          <a:p>
            <a:r>
              <a:rPr lang="pl-PL" dirty="0" smtClean="0"/>
              <a:t>Organ administracji publicznej </a:t>
            </a:r>
            <a:r>
              <a:rPr lang="pl-PL" dirty="0" smtClean="0">
                <a:solidFill>
                  <a:srgbClr val="FF0000"/>
                </a:solidFill>
              </a:rPr>
              <a:t>nie jest</a:t>
            </a:r>
            <a:r>
              <a:rPr lang="pl-PL" dirty="0" smtClean="0"/>
              <a:t> związany granicami żądania wnoszonego przez stronę.</a:t>
            </a:r>
          </a:p>
          <a:p>
            <a:r>
              <a:rPr lang="pl-PL" dirty="0"/>
              <a:t>„Sąd rozstrzyga w granicach danej sprawy </a:t>
            </a:r>
            <a:r>
              <a:rPr lang="pl-PL" dirty="0">
                <a:solidFill>
                  <a:srgbClr val="FF0000"/>
                </a:solidFill>
              </a:rPr>
              <a:t>nie będąc jednak związany</a:t>
            </a:r>
            <a:r>
              <a:rPr lang="pl-PL" dirty="0"/>
              <a:t> zarzutami i wnioskami skargi oraz powołaną podstawą prawną, </a:t>
            </a:r>
            <a:r>
              <a:rPr lang="pl-PL" b="1" dirty="0"/>
              <a:t>z zastrzeżeniem art. </a:t>
            </a:r>
            <a:r>
              <a:rPr lang="pl-PL" b="1" dirty="0" smtClean="0"/>
              <a:t>57a” </a:t>
            </a:r>
            <a:r>
              <a:rPr lang="pl-PL" dirty="0" smtClean="0"/>
              <a:t>– art. 134 </a:t>
            </a:r>
            <a:r>
              <a:rPr lang="pl-PL" dirty="0" err="1" smtClean="0"/>
              <a:t>p.p.s.a</a:t>
            </a:r>
            <a:r>
              <a:rPr lang="pl-PL" dirty="0" smtClean="0"/>
              <a:t>.</a:t>
            </a:r>
          </a:p>
          <a:p>
            <a:r>
              <a:rPr lang="pl-PL" dirty="0"/>
              <a:t>„Naczelny Sąd Administracyjny rozpoznaje sprawę </a:t>
            </a:r>
            <a:r>
              <a:rPr lang="pl-PL" dirty="0">
                <a:solidFill>
                  <a:srgbClr val="FF0000"/>
                </a:solidFill>
              </a:rPr>
              <a:t>w granicach skargi kasacyjnej</a:t>
            </a:r>
            <a:r>
              <a:rPr lang="pl-PL" dirty="0"/>
              <a:t>, bierze jednak z urzędu pod rozwagę </a:t>
            </a:r>
            <a:r>
              <a:rPr lang="pl-PL" b="1" dirty="0"/>
              <a:t>nieważność </a:t>
            </a:r>
            <a:r>
              <a:rPr lang="pl-PL" b="1" dirty="0" smtClean="0"/>
              <a:t>postępowania </a:t>
            </a:r>
            <a:r>
              <a:rPr lang="pl-PL" dirty="0" smtClean="0"/>
              <a:t>[zob. art. 183 § 2 </a:t>
            </a:r>
            <a:r>
              <a:rPr lang="pl-PL" dirty="0" err="1" smtClean="0"/>
              <a:t>p.p.s.a</a:t>
            </a:r>
            <a:r>
              <a:rPr lang="pl-PL" dirty="0" smtClean="0"/>
              <a:t>]. </a:t>
            </a:r>
            <a:r>
              <a:rPr lang="pl-PL" dirty="0"/>
              <a:t>Strony mogą przytaczać nowe uzasadnienie podstaw </a:t>
            </a:r>
            <a:r>
              <a:rPr lang="pl-PL" dirty="0" smtClean="0"/>
              <a:t>kasacyjnych” – art. 183 </a:t>
            </a:r>
            <a:r>
              <a:rPr lang="pl-PL" dirty="0" err="1" smtClean="0"/>
              <a:t>p.p.s.a</a:t>
            </a:r>
            <a:r>
              <a:rPr lang="pl-PL" dirty="0" smtClean="0"/>
              <a:t>.</a:t>
            </a:r>
          </a:p>
          <a:p>
            <a:endParaRPr lang="pl-PL" b="1" dirty="0"/>
          </a:p>
        </p:txBody>
      </p:sp>
      <p:sp>
        <p:nvSpPr>
          <p:cNvPr id="4" name="Symbol zastępczy numeru slajdu 3"/>
          <p:cNvSpPr>
            <a:spLocks noGrp="1"/>
          </p:cNvSpPr>
          <p:nvPr>
            <p:ph type="sldNum" sz="quarter" idx="12"/>
          </p:nvPr>
        </p:nvSpPr>
        <p:spPr/>
        <p:txBody>
          <a:bodyPr/>
          <a:lstStyle/>
          <a:p>
            <a:fld id="{6A712258-5B8A-46F8-95CE-52C7943D11BA}" type="slidenum">
              <a:rPr lang="pl-PL" smtClean="0"/>
              <a:pPr/>
              <a:t>65</a:t>
            </a:fld>
            <a:endParaRPr lang="pl-PL"/>
          </a:p>
        </p:txBody>
      </p:sp>
    </p:spTree>
    <p:extLst>
      <p:ext uri="{BB962C8B-B14F-4D97-AF65-F5344CB8AC3E}">
        <p14:creationId xmlns:p14="http://schemas.microsoft.com/office/powerpoint/2010/main" xmlns="" val="154351162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Decyzja administracyjna</a:t>
            </a:r>
            <a:endParaRPr lang="pl-PL" dirty="0"/>
          </a:p>
        </p:txBody>
      </p:sp>
      <p:sp>
        <p:nvSpPr>
          <p:cNvPr id="3" name="Symbol zastępczy zawartości 2"/>
          <p:cNvSpPr>
            <a:spLocks noGrp="1"/>
          </p:cNvSpPr>
          <p:nvPr>
            <p:ph idx="1"/>
          </p:nvPr>
        </p:nvSpPr>
        <p:spPr/>
        <p:txBody>
          <a:bodyPr>
            <a:normAutofit fontScale="92500" lnSpcReduction="10000"/>
          </a:bodyPr>
          <a:lstStyle/>
          <a:p>
            <a:pPr marL="0" indent="0" algn="just">
              <a:buNone/>
            </a:pPr>
            <a:r>
              <a:rPr lang="pl-PL" dirty="0" smtClean="0"/>
              <a:t>„Decyzja </a:t>
            </a:r>
            <a:r>
              <a:rPr lang="pl-PL" dirty="0"/>
              <a:t>administracyjna jest to oświadczenie woli kompetentnego organu administracyjnego, podjęte w wyniku zastosowania normy materialnego prawa administracyjnego lub w określonym zakresie normy prawa procesowego do ustalonego stanu faktycznego, w trybie, formie, strukturze uregulowanej prawem procesowym, zakomunikowany stronie, w celu wywołania skutku prawnego w sferze stosunku materialnoprawnego (decyzja rozstrzygająca sprawę co do jej istoty w całości albo w części) bądź w sferze stosunku procesowego (decyzja w inny sposób kończąca sprawę w danej </a:t>
            </a:r>
            <a:r>
              <a:rPr lang="pl-PL" dirty="0" smtClean="0"/>
              <a:t>instancji) - </a:t>
            </a:r>
            <a:r>
              <a:rPr lang="pl-PL" dirty="0"/>
              <a:t>B. Adamiak, </a:t>
            </a:r>
            <a:r>
              <a:rPr lang="pl-PL" i="1" dirty="0"/>
              <a:t>Wadliwość decyzji administracyjnej, </a:t>
            </a:r>
            <a:r>
              <a:rPr lang="pl-PL" dirty="0"/>
              <a:t>Wrocław 1986, s. 22 – 23.</a:t>
            </a:r>
          </a:p>
        </p:txBody>
      </p:sp>
      <p:sp>
        <p:nvSpPr>
          <p:cNvPr id="4" name="Symbol zastępczy numeru slajdu 3"/>
          <p:cNvSpPr>
            <a:spLocks noGrp="1"/>
          </p:cNvSpPr>
          <p:nvPr>
            <p:ph type="sldNum" sz="quarter" idx="12"/>
          </p:nvPr>
        </p:nvSpPr>
        <p:spPr/>
        <p:txBody>
          <a:bodyPr/>
          <a:lstStyle/>
          <a:p>
            <a:fld id="{6A712258-5B8A-46F8-95CE-52C7943D11BA}" type="slidenum">
              <a:rPr lang="pl-PL" smtClean="0"/>
              <a:pPr/>
              <a:t>66</a:t>
            </a:fld>
            <a:endParaRPr lang="pl-PL"/>
          </a:p>
        </p:txBody>
      </p:sp>
    </p:spTree>
    <p:extLst>
      <p:ext uri="{BB962C8B-B14F-4D97-AF65-F5344CB8AC3E}">
        <p14:creationId xmlns:p14="http://schemas.microsoft.com/office/powerpoint/2010/main" xmlns="" val="210721100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Decyzja administracyjna </a:t>
            </a:r>
            <a:br>
              <a:rPr lang="pl-PL" dirty="0" smtClean="0"/>
            </a:br>
            <a:r>
              <a:rPr lang="pl-PL" dirty="0" smtClean="0"/>
              <a:t>(ujęcie proceduralne)</a:t>
            </a:r>
            <a:endParaRPr lang="pl-PL" dirty="0"/>
          </a:p>
        </p:txBody>
      </p:sp>
      <p:sp>
        <p:nvSpPr>
          <p:cNvPr id="3" name="Symbol zastępczy zawartości 2"/>
          <p:cNvSpPr>
            <a:spLocks noGrp="1"/>
          </p:cNvSpPr>
          <p:nvPr>
            <p:ph idx="1"/>
          </p:nvPr>
        </p:nvSpPr>
        <p:spPr/>
        <p:txBody>
          <a:bodyPr>
            <a:normAutofit fontScale="92500" lnSpcReduction="10000"/>
          </a:bodyPr>
          <a:lstStyle/>
          <a:p>
            <a:r>
              <a:rPr lang="pl-PL" dirty="0"/>
              <a:t>Według art. 104 § 1 k.p.a. decyzja administracyjna postrzegana jest jako forma załatwienia </a:t>
            </a:r>
            <a:r>
              <a:rPr lang="pl-PL" dirty="0" smtClean="0"/>
              <a:t>sprawy.</a:t>
            </a:r>
          </a:p>
          <a:p>
            <a:r>
              <a:rPr lang="pl-PL" b="1" dirty="0"/>
              <a:t>Decyzje merytoryczne </a:t>
            </a:r>
            <a:r>
              <a:rPr lang="pl-PL" dirty="0"/>
              <a:t>- rozstrzygają sprawę co do jej </a:t>
            </a:r>
            <a:r>
              <a:rPr lang="pl-PL" dirty="0" smtClean="0"/>
              <a:t>istoty – art. 104 § 1 k.p.a. </a:t>
            </a:r>
            <a:r>
              <a:rPr lang="pl-PL" i="1" dirty="0" smtClean="0"/>
              <a:t>in </a:t>
            </a:r>
            <a:r>
              <a:rPr lang="pl-PL" i="1" dirty="0" err="1" smtClean="0"/>
              <a:t>principio</a:t>
            </a:r>
            <a:endParaRPr lang="pl-PL" i="1" dirty="0" smtClean="0"/>
          </a:p>
          <a:p>
            <a:r>
              <a:rPr lang="pl-PL" b="1" dirty="0" smtClean="0"/>
              <a:t>Decyzje </a:t>
            </a:r>
            <a:r>
              <a:rPr lang="pl-PL" b="1" dirty="0" err="1" smtClean="0"/>
              <a:t>niemerytoryczne</a:t>
            </a:r>
            <a:r>
              <a:rPr lang="pl-PL" b="1" dirty="0" smtClean="0"/>
              <a:t> </a:t>
            </a:r>
            <a:r>
              <a:rPr lang="pl-PL" dirty="0" smtClean="0"/>
              <a:t>- w inny sposób kończą sprawę w danej instancji – art. 104 § 2 k.p.a. </a:t>
            </a:r>
            <a:r>
              <a:rPr lang="pl-PL" i="1" dirty="0" smtClean="0"/>
              <a:t>in fine</a:t>
            </a:r>
          </a:p>
          <a:p>
            <a:r>
              <a:rPr lang="pl-PL" b="1" dirty="0" smtClean="0"/>
              <a:t>Decyzje częściowe </a:t>
            </a:r>
            <a:r>
              <a:rPr lang="pl-PL" dirty="0" smtClean="0"/>
              <a:t>– dopuszczalne, gdy przedmiot sprawy jest podzielny w ten sposób, że niektóre elementy stanu faktycznego i prawnego mogą dać podstawę do konkretyzacji indywidualnych praw lub obowiązków przed zakończeniem wszystkich czynności postępowania – zob. art. 104 § 2 k.p.a.</a:t>
            </a:r>
            <a:endParaRPr lang="pl-PL" dirty="0"/>
          </a:p>
        </p:txBody>
      </p:sp>
      <p:sp>
        <p:nvSpPr>
          <p:cNvPr id="4" name="Symbol zastępczy numeru slajdu 3"/>
          <p:cNvSpPr>
            <a:spLocks noGrp="1"/>
          </p:cNvSpPr>
          <p:nvPr>
            <p:ph type="sldNum" sz="quarter" idx="12"/>
          </p:nvPr>
        </p:nvSpPr>
        <p:spPr/>
        <p:txBody>
          <a:bodyPr/>
          <a:lstStyle/>
          <a:p>
            <a:fld id="{6A712258-5B8A-46F8-95CE-52C7943D11BA}" type="slidenum">
              <a:rPr lang="pl-PL" smtClean="0"/>
              <a:pPr/>
              <a:t>67</a:t>
            </a:fld>
            <a:endParaRPr lang="pl-PL"/>
          </a:p>
        </p:txBody>
      </p:sp>
    </p:spTree>
    <p:extLst>
      <p:ext uri="{BB962C8B-B14F-4D97-AF65-F5344CB8AC3E}">
        <p14:creationId xmlns:p14="http://schemas.microsoft.com/office/powerpoint/2010/main" xmlns="" val="83582029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Forma decyzji administracyjnej</a:t>
            </a:r>
            <a:endParaRPr lang="pl-PL" dirty="0"/>
          </a:p>
        </p:txBody>
      </p:sp>
      <p:sp>
        <p:nvSpPr>
          <p:cNvPr id="3" name="Symbol zastępczy zawartości 2"/>
          <p:cNvSpPr>
            <a:spLocks noGrp="1"/>
          </p:cNvSpPr>
          <p:nvPr>
            <p:ph idx="1"/>
          </p:nvPr>
        </p:nvSpPr>
        <p:spPr/>
        <p:txBody>
          <a:bodyPr>
            <a:normAutofit lnSpcReduction="10000"/>
          </a:bodyPr>
          <a:lstStyle/>
          <a:p>
            <a:r>
              <a:rPr lang="pl-PL" dirty="0" smtClean="0"/>
              <a:t>Zróżnicowane nazwy decyzji administracyjnej w przepisach prawa materialnego, np. </a:t>
            </a:r>
            <a:r>
              <a:rPr lang="pl-PL" dirty="0"/>
              <a:t>pozwolenie, licencja, zgoda, promesa, nakaz, zakaz, zezwolenie, koncesja, zarządzenie, uprawnienie, decyzja, </a:t>
            </a:r>
            <a:r>
              <a:rPr lang="pl-PL" dirty="0" smtClean="0"/>
              <a:t>karta.</a:t>
            </a:r>
          </a:p>
          <a:p>
            <a:r>
              <a:rPr lang="pl-PL" dirty="0" smtClean="0"/>
              <a:t>Minimum elementów, jakie musi zawierać akt, aby można było mówić o decyzji administracyjnej:</a:t>
            </a:r>
          </a:p>
          <a:p>
            <a:pPr lvl="1"/>
            <a:r>
              <a:rPr lang="pl-PL" dirty="0" smtClean="0"/>
              <a:t>Oznaczenie organu administracji państwowej wydającego akt</a:t>
            </a:r>
          </a:p>
          <a:p>
            <a:pPr lvl="1"/>
            <a:r>
              <a:rPr lang="pl-PL" dirty="0" smtClean="0"/>
              <a:t>Wskazanie adresata aktu</a:t>
            </a:r>
          </a:p>
          <a:p>
            <a:pPr lvl="1"/>
            <a:r>
              <a:rPr lang="pl-PL" dirty="0" smtClean="0"/>
              <a:t>Rozstrzygnięcie o istocie sprawy</a:t>
            </a:r>
          </a:p>
          <a:p>
            <a:pPr lvl="1"/>
            <a:r>
              <a:rPr lang="pl-PL" dirty="0" smtClean="0"/>
              <a:t>Podpis osoby reprezentującej organ administracji</a:t>
            </a:r>
            <a:endParaRPr lang="pl-PL" dirty="0"/>
          </a:p>
        </p:txBody>
      </p:sp>
      <p:sp>
        <p:nvSpPr>
          <p:cNvPr id="4" name="Symbol zastępczy numeru slajdu 3"/>
          <p:cNvSpPr>
            <a:spLocks noGrp="1"/>
          </p:cNvSpPr>
          <p:nvPr>
            <p:ph type="sldNum" sz="quarter" idx="12"/>
          </p:nvPr>
        </p:nvSpPr>
        <p:spPr/>
        <p:txBody>
          <a:bodyPr/>
          <a:lstStyle/>
          <a:p>
            <a:fld id="{6A712258-5B8A-46F8-95CE-52C7943D11BA}" type="slidenum">
              <a:rPr lang="pl-PL" smtClean="0"/>
              <a:pPr/>
              <a:t>68</a:t>
            </a:fld>
            <a:endParaRPr lang="pl-PL"/>
          </a:p>
        </p:txBody>
      </p:sp>
    </p:spTree>
    <p:extLst>
      <p:ext uri="{BB962C8B-B14F-4D97-AF65-F5344CB8AC3E}">
        <p14:creationId xmlns:p14="http://schemas.microsoft.com/office/powerpoint/2010/main" xmlns="" val="75331635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ytuł 9"/>
          <p:cNvSpPr>
            <a:spLocks noGrp="1"/>
          </p:cNvSpPr>
          <p:nvPr>
            <p:ph type="title"/>
          </p:nvPr>
        </p:nvSpPr>
        <p:spPr/>
        <p:txBody>
          <a:bodyPr>
            <a:normAutofit/>
          </a:bodyPr>
          <a:lstStyle/>
          <a:p>
            <a:pPr algn="ctr"/>
            <a:r>
              <a:rPr lang="pl-PL" dirty="0" smtClean="0"/>
              <a:t>Elementy decyzji administracyjnej </a:t>
            </a:r>
            <a:br>
              <a:rPr lang="pl-PL" dirty="0" smtClean="0"/>
            </a:br>
            <a:r>
              <a:rPr lang="pl-PL" dirty="0" smtClean="0"/>
              <a:t>(art. 107 k.p.a.)</a:t>
            </a:r>
            <a:endParaRPr lang="pl-PL" dirty="0"/>
          </a:p>
        </p:txBody>
      </p:sp>
      <p:sp>
        <p:nvSpPr>
          <p:cNvPr id="12" name="Symbol zastępczy tekstu 11"/>
          <p:cNvSpPr>
            <a:spLocks noGrp="1"/>
          </p:cNvSpPr>
          <p:nvPr>
            <p:ph idx="1"/>
          </p:nvPr>
        </p:nvSpPr>
        <p:spPr>
          <a:xfrm>
            <a:off x="628650" y="2005013"/>
            <a:ext cx="7886700" cy="4351338"/>
          </a:xfrm>
        </p:spPr>
        <p:txBody>
          <a:bodyPr>
            <a:normAutofit fontScale="70000" lnSpcReduction="20000"/>
          </a:bodyPr>
          <a:lstStyle/>
          <a:p>
            <a:pPr marL="285750" indent="-285750">
              <a:buFont typeface="Arial" panose="020B0604020202020204" pitchFamily="34" charset="0"/>
              <a:buChar char="•"/>
            </a:pPr>
            <a:r>
              <a:rPr lang="pl-PL" dirty="0"/>
              <a:t>oznaczenie organu administracji </a:t>
            </a:r>
            <a:r>
              <a:rPr lang="pl-PL" dirty="0" smtClean="0"/>
              <a:t>publicznej</a:t>
            </a:r>
          </a:p>
          <a:p>
            <a:pPr marL="285750" indent="-285750">
              <a:buFont typeface="Arial" panose="020B0604020202020204" pitchFamily="34" charset="0"/>
              <a:buChar char="•"/>
            </a:pPr>
            <a:r>
              <a:rPr lang="pl-PL" dirty="0" smtClean="0"/>
              <a:t>data wydania</a:t>
            </a:r>
          </a:p>
          <a:p>
            <a:pPr marL="285750" indent="-285750">
              <a:buFont typeface="Arial" panose="020B0604020202020204" pitchFamily="34" charset="0"/>
              <a:buChar char="•"/>
            </a:pPr>
            <a:r>
              <a:rPr lang="pl-PL" dirty="0"/>
              <a:t>oznaczenie strony lub </a:t>
            </a:r>
            <a:r>
              <a:rPr lang="pl-PL" dirty="0" smtClean="0"/>
              <a:t>stron</a:t>
            </a:r>
          </a:p>
          <a:p>
            <a:pPr marL="285750" indent="-285750">
              <a:buFont typeface="Arial" panose="020B0604020202020204" pitchFamily="34" charset="0"/>
              <a:buChar char="•"/>
            </a:pPr>
            <a:r>
              <a:rPr lang="pl-PL" dirty="0"/>
              <a:t>powołanie podstawy </a:t>
            </a:r>
            <a:r>
              <a:rPr lang="pl-PL" dirty="0" smtClean="0"/>
              <a:t>prawnej</a:t>
            </a:r>
          </a:p>
          <a:p>
            <a:pPr marL="285750" indent="-285750">
              <a:buFont typeface="Arial" panose="020B0604020202020204" pitchFamily="34" charset="0"/>
              <a:buChar char="•"/>
            </a:pPr>
            <a:r>
              <a:rPr lang="pl-PL" dirty="0"/>
              <a:t>r</a:t>
            </a:r>
            <a:r>
              <a:rPr lang="pl-PL" dirty="0" smtClean="0"/>
              <a:t>ozstrzygnięcie</a:t>
            </a:r>
          </a:p>
          <a:p>
            <a:pPr marL="285750" indent="-285750">
              <a:buFont typeface="Arial" panose="020B0604020202020204" pitchFamily="34" charset="0"/>
              <a:buChar char="•"/>
            </a:pPr>
            <a:r>
              <a:rPr lang="pl-PL" dirty="0"/>
              <a:t>uzasadnienie faktyczne i </a:t>
            </a:r>
            <a:r>
              <a:rPr lang="pl-PL" dirty="0" smtClean="0"/>
              <a:t>prawne</a:t>
            </a:r>
          </a:p>
          <a:p>
            <a:pPr marL="285750" indent="-285750">
              <a:buFont typeface="Arial" panose="020B0604020202020204" pitchFamily="34" charset="0"/>
              <a:buChar char="•"/>
            </a:pPr>
            <a:r>
              <a:rPr lang="pl-PL" dirty="0"/>
              <a:t>pouczenie, czy i w jakim trybie służy od niej </a:t>
            </a:r>
            <a:r>
              <a:rPr lang="pl-PL" dirty="0" smtClean="0"/>
              <a:t>odwołanie</a:t>
            </a:r>
          </a:p>
          <a:p>
            <a:pPr marL="285750" indent="-285750">
              <a:buFont typeface="Arial" panose="020B0604020202020204" pitchFamily="34" charset="0"/>
              <a:buChar char="•"/>
            </a:pPr>
            <a:r>
              <a:rPr lang="pl-PL" dirty="0"/>
              <a:t>podpis z podaniem imienia i nazwiska oraz stanowiska służbowego osoby upoważnionej do wydania decyzji lub, jeżeli decyzja wydana została w formie dokumentu elektronicznego, powinna być opatrzona kwalifikowanym podpisem </a:t>
            </a:r>
            <a:r>
              <a:rPr lang="pl-PL" dirty="0" smtClean="0"/>
              <a:t>elektronicznym</a:t>
            </a:r>
          </a:p>
          <a:p>
            <a:pPr marL="285750" indent="-285750">
              <a:buFont typeface="Arial" panose="020B0604020202020204" pitchFamily="34" charset="0"/>
              <a:buChar char="•"/>
            </a:pPr>
            <a:r>
              <a:rPr lang="pl-PL" dirty="0"/>
              <a:t>pouczenie o dopuszczalności wniesienia powództwa lub </a:t>
            </a:r>
            <a:r>
              <a:rPr lang="pl-PL" dirty="0" smtClean="0"/>
              <a:t>skargi (jeżeli przysługuje)</a:t>
            </a:r>
          </a:p>
        </p:txBody>
      </p:sp>
      <p:sp>
        <p:nvSpPr>
          <p:cNvPr id="5" name="Symbol zastępczy numeru slajdu 4"/>
          <p:cNvSpPr>
            <a:spLocks noGrp="1"/>
          </p:cNvSpPr>
          <p:nvPr>
            <p:ph type="sldNum" sz="quarter" idx="12"/>
          </p:nvPr>
        </p:nvSpPr>
        <p:spPr/>
        <p:txBody>
          <a:bodyPr/>
          <a:lstStyle/>
          <a:p>
            <a:fld id="{6A712258-5B8A-46F8-95CE-52C7943D11BA}" type="slidenum">
              <a:rPr lang="pl-PL" smtClean="0"/>
              <a:pPr/>
              <a:t>69</a:t>
            </a:fld>
            <a:endParaRPr lang="pl-PL"/>
          </a:p>
        </p:txBody>
      </p:sp>
    </p:spTree>
    <p:extLst>
      <p:ext uri="{BB962C8B-B14F-4D97-AF65-F5344CB8AC3E}">
        <p14:creationId xmlns:p14="http://schemas.microsoft.com/office/powerpoint/2010/main" xmlns="" val="300446870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Podejmowanych przez organy administracji publicznej</a:t>
            </a:r>
            <a:endParaRPr lang="pl-PL" dirty="0"/>
          </a:p>
        </p:txBody>
      </p:sp>
      <p:sp>
        <p:nvSpPr>
          <p:cNvPr id="3" name="Symbol zastępczy zawartości 2"/>
          <p:cNvSpPr>
            <a:spLocks noGrp="1"/>
          </p:cNvSpPr>
          <p:nvPr>
            <p:ph idx="1"/>
          </p:nvPr>
        </p:nvSpPr>
        <p:spPr/>
        <p:txBody>
          <a:bodyPr>
            <a:normAutofit fontScale="85000" lnSpcReduction="10000"/>
          </a:bodyPr>
          <a:lstStyle/>
          <a:p>
            <a:pPr algn="just"/>
            <a:r>
              <a:rPr lang="pl-PL" dirty="0"/>
              <a:t>Zdolność prawna organu administracji publicznej – zespół przesłanek decydujących o zdolności do podejmowania czynności procesowych i materialnoprawnych w postępowaniu administracyjnym. Wyznaczają ją:</a:t>
            </a:r>
          </a:p>
          <a:p>
            <a:pPr lvl="1" algn="just"/>
            <a:r>
              <a:rPr lang="pl-PL" dirty="0"/>
              <a:t>Kompetencja organów administracji publicznej</a:t>
            </a:r>
          </a:p>
          <a:p>
            <a:pPr lvl="1" algn="just"/>
            <a:r>
              <a:rPr lang="pl-PL" dirty="0"/>
              <a:t>Instytucja </a:t>
            </a:r>
            <a:r>
              <a:rPr lang="pl-PL" dirty="0" smtClean="0"/>
              <a:t>wyłączenia</a:t>
            </a:r>
          </a:p>
          <a:p>
            <a:pPr algn="just"/>
            <a:r>
              <a:rPr lang="pl-PL" dirty="0" smtClean="0"/>
              <a:t>Kompetencja ogólna organów administracji publicznej – zdolność prawna organów administrujących do załatwiania spraw administracyjnych w danym układzie postępowania (art. 1 pkt 1 i 2 k.p.a. w zw. z art. 5 § 2 k.p.a.).</a:t>
            </a:r>
          </a:p>
          <a:p>
            <a:pPr algn="just"/>
            <a:r>
              <a:rPr lang="pl-PL" dirty="0" smtClean="0"/>
              <a:t>Kompetencja szczególna – to zdolność prawna organów administrujących do załatwiania konkretnej sprawy administracyjnej w określonym układzie postępowania</a:t>
            </a:r>
          </a:p>
        </p:txBody>
      </p:sp>
      <p:sp>
        <p:nvSpPr>
          <p:cNvPr id="4" name="Symbol zastępczy numeru slajdu 3"/>
          <p:cNvSpPr>
            <a:spLocks noGrp="1"/>
          </p:cNvSpPr>
          <p:nvPr>
            <p:ph type="sldNum" sz="quarter" idx="12"/>
          </p:nvPr>
        </p:nvSpPr>
        <p:spPr/>
        <p:txBody>
          <a:bodyPr/>
          <a:lstStyle/>
          <a:p>
            <a:fld id="{6A712258-5B8A-46F8-95CE-52C7943D11BA}" type="slidenum">
              <a:rPr lang="pl-PL" smtClean="0"/>
              <a:pPr/>
              <a:t>7</a:t>
            </a:fld>
            <a:endParaRPr lang="pl-PL"/>
          </a:p>
        </p:txBody>
      </p:sp>
    </p:spTree>
    <p:extLst>
      <p:ext uri="{BB962C8B-B14F-4D97-AF65-F5344CB8AC3E}">
        <p14:creationId xmlns:p14="http://schemas.microsoft.com/office/powerpoint/2010/main" xmlns="" val="370045874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a:xfrm>
            <a:off x="628650" y="561702"/>
            <a:ext cx="7886700" cy="1128987"/>
          </a:xfrm>
        </p:spPr>
        <p:txBody>
          <a:bodyPr>
            <a:noAutofit/>
          </a:bodyPr>
          <a:lstStyle/>
          <a:p>
            <a:r>
              <a:rPr lang="pl-PL" sz="1800" b="1" dirty="0"/>
              <a:t>„Przepisy szczególne mogą określać także inne składniki, które powinna zawierać decyzja” – art. 107 § 2 k.p.a</a:t>
            </a:r>
            <a:r>
              <a:rPr lang="pl-PL" sz="1800" b="1" dirty="0" smtClean="0"/>
              <a:t>.</a:t>
            </a:r>
            <a:br>
              <a:rPr lang="pl-PL" sz="1800" b="1" dirty="0" smtClean="0"/>
            </a:br>
            <a:r>
              <a:rPr lang="pl-PL" sz="1800" b="1" dirty="0"/>
              <a:t/>
            </a:r>
            <a:br>
              <a:rPr lang="pl-PL" sz="1800" b="1" dirty="0"/>
            </a:br>
            <a:r>
              <a:rPr lang="pl-PL" sz="1800" b="1" dirty="0" smtClean="0"/>
              <a:t>Przykład</a:t>
            </a:r>
            <a:r>
              <a:rPr lang="pl-PL" sz="1800" b="1" dirty="0"/>
              <a:t>: § 2 rozporządzenia Rady Ministrów z dnia 1 czerwca 2004 r. w sprawie określenia warunków udzielania zezwoleń na zajęcie pasa drogowego</a:t>
            </a:r>
            <a:br>
              <a:rPr lang="pl-PL" sz="1800" b="1" dirty="0"/>
            </a:br>
            <a:endParaRPr lang="pl-PL" sz="1800" b="1" dirty="0"/>
          </a:p>
        </p:txBody>
      </p:sp>
      <p:pic>
        <p:nvPicPr>
          <p:cNvPr id="8" name="Symbol zastępczy zawartości 7"/>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95773" y="1715862"/>
            <a:ext cx="8152454" cy="4640489"/>
          </a:xfrm>
        </p:spPr>
      </p:pic>
      <p:sp>
        <p:nvSpPr>
          <p:cNvPr id="4" name="Symbol zastępczy numeru slajdu 3"/>
          <p:cNvSpPr>
            <a:spLocks noGrp="1"/>
          </p:cNvSpPr>
          <p:nvPr>
            <p:ph type="sldNum" sz="quarter" idx="12"/>
          </p:nvPr>
        </p:nvSpPr>
        <p:spPr/>
        <p:txBody>
          <a:bodyPr/>
          <a:lstStyle/>
          <a:p>
            <a:fld id="{6A712258-5B8A-46F8-95CE-52C7943D11BA}" type="slidenum">
              <a:rPr lang="pl-PL" smtClean="0"/>
              <a:pPr/>
              <a:t>70</a:t>
            </a:fld>
            <a:endParaRPr lang="pl-PL"/>
          </a:p>
        </p:txBody>
      </p:sp>
    </p:spTree>
    <p:extLst>
      <p:ext uri="{BB962C8B-B14F-4D97-AF65-F5344CB8AC3E}">
        <p14:creationId xmlns:p14="http://schemas.microsoft.com/office/powerpoint/2010/main" xmlns="" val="106046767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Uzasadnienie decyzji</a:t>
            </a:r>
            <a:br>
              <a:rPr lang="pl-PL" dirty="0" smtClean="0"/>
            </a:br>
            <a:r>
              <a:rPr lang="pl-PL" dirty="0" smtClean="0"/>
              <a:t>(art. 107 § 3 – 5 k.p.a.)</a:t>
            </a:r>
            <a:endParaRPr lang="pl-PL" dirty="0"/>
          </a:p>
        </p:txBody>
      </p:sp>
      <p:sp>
        <p:nvSpPr>
          <p:cNvPr id="3" name="Symbol zastępczy zawartości 2"/>
          <p:cNvSpPr>
            <a:spLocks noGrp="1"/>
          </p:cNvSpPr>
          <p:nvPr>
            <p:ph idx="1"/>
          </p:nvPr>
        </p:nvSpPr>
        <p:spPr/>
        <p:txBody>
          <a:bodyPr>
            <a:normAutofit fontScale="77500" lnSpcReduction="20000"/>
          </a:bodyPr>
          <a:lstStyle/>
          <a:p>
            <a:r>
              <a:rPr lang="pl-PL" dirty="0"/>
              <a:t>Uzasadnienie faktyczne decyzji powinno w szczególności zawierać wskazanie faktów, które organ uznał za udowodnione, dowodów, na których się oparł, oraz przyczyn, z powodu których innym dowodom odmówił wiarygodności i mocy </a:t>
            </a:r>
            <a:r>
              <a:rPr lang="pl-PL" dirty="0" smtClean="0"/>
              <a:t>dowodowej.</a:t>
            </a:r>
          </a:p>
          <a:p>
            <a:r>
              <a:rPr lang="pl-PL" dirty="0" smtClean="0"/>
              <a:t>Uzasadnienie </a:t>
            </a:r>
            <a:r>
              <a:rPr lang="pl-PL" dirty="0"/>
              <a:t>prawne </a:t>
            </a:r>
            <a:r>
              <a:rPr lang="pl-PL" dirty="0" smtClean="0"/>
              <a:t>powinno w szczególności zawierać </a:t>
            </a:r>
            <a:r>
              <a:rPr lang="pl-PL" dirty="0"/>
              <a:t>wyjaśnienie podstawy prawnej decyzji, z przytoczeniem przepisów </a:t>
            </a:r>
            <a:r>
              <a:rPr lang="pl-PL" dirty="0" smtClean="0"/>
              <a:t>prawa.</a:t>
            </a:r>
          </a:p>
          <a:p>
            <a:r>
              <a:rPr lang="pl-PL" dirty="0"/>
              <a:t>Można odstąpić od uzasadnienia decyzji, gdy uwzględnia ona w całości żądanie strony; nie dotyczy to jednak decyzji rozstrzygających sporne interesy stron oraz decyzji wydanych na skutek odwołania</a:t>
            </a:r>
            <a:r>
              <a:rPr lang="pl-PL" dirty="0" smtClean="0"/>
              <a:t>.</a:t>
            </a:r>
          </a:p>
          <a:p>
            <a:r>
              <a:rPr lang="pl-PL" dirty="0"/>
              <a:t>Organ może odstąpić od uzasadnienia decyzji również w przypadkach, w których z dotychczasowych przepisów ustawowych wynikała możliwość zaniechania lub ograniczenia uzasadnienia ze względu na interes bezpieczeństwa Państwa lub porządek publiczny.</a:t>
            </a:r>
            <a:endParaRPr lang="pl-PL" dirty="0" smtClean="0"/>
          </a:p>
        </p:txBody>
      </p:sp>
      <p:sp>
        <p:nvSpPr>
          <p:cNvPr id="4" name="Symbol zastępczy numeru slajdu 3"/>
          <p:cNvSpPr>
            <a:spLocks noGrp="1"/>
          </p:cNvSpPr>
          <p:nvPr>
            <p:ph type="sldNum" sz="quarter" idx="12"/>
          </p:nvPr>
        </p:nvSpPr>
        <p:spPr/>
        <p:txBody>
          <a:bodyPr/>
          <a:lstStyle/>
          <a:p>
            <a:fld id="{6A712258-5B8A-46F8-95CE-52C7943D11BA}" type="slidenum">
              <a:rPr lang="pl-PL" smtClean="0"/>
              <a:pPr/>
              <a:t>71</a:t>
            </a:fld>
            <a:endParaRPr lang="pl-PL"/>
          </a:p>
        </p:txBody>
      </p:sp>
    </p:spTree>
    <p:extLst>
      <p:ext uri="{BB962C8B-B14F-4D97-AF65-F5344CB8AC3E}">
        <p14:creationId xmlns:p14="http://schemas.microsoft.com/office/powerpoint/2010/main" xmlns="" val="75781664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dirty="0" smtClean="0"/>
              <a:t>Rygor natychmiastowej wykonalności</a:t>
            </a:r>
            <a:br>
              <a:rPr lang="pl-PL" dirty="0" smtClean="0"/>
            </a:br>
            <a:r>
              <a:rPr lang="pl-PL" dirty="0" smtClean="0"/>
              <a:t>(art. 108 k.p.a.)</a:t>
            </a:r>
            <a:endParaRPr lang="pl-PL" dirty="0"/>
          </a:p>
        </p:txBody>
      </p:sp>
      <p:sp>
        <p:nvSpPr>
          <p:cNvPr id="3" name="Symbol zastępczy zawartości 2"/>
          <p:cNvSpPr>
            <a:spLocks noGrp="1"/>
          </p:cNvSpPr>
          <p:nvPr>
            <p:ph idx="1"/>
          </p:nvPr>
        </p:nvSpPr>
        <p:spPr/>
        <p:txBody>
          <a:bodyPr>
            <a:normAutofit fontScale="85000" lnSpcReduction="20000"/>
          </a:bodyPr>
          <a:lstStyle/>
          <a:p>
            <a:pPr algn="just"/>
            <a:r>
              <a:rPr lang="pl-PL" dirty="0"/>
              <a:t>Decyzji, od której służy odwołanie, może być nadany rygor natychmiastowej wykonalności, gdy jest to niezbędne ze względu na ochronę zdrowia lub życia ludzkiego albo dla zabezpieczenia gospodarstwa narodowego przed ciężkimi stratami bądź też ze względu na inny interes społeczny lub wyjątkowo ważny interes strony. W tym ostatnim przypadku organ administracji publicznej może w drodze postanowienia zażądać od strony stosownego </a:t>
            </a:r>
            <a:r>
              <a:rPr lang="pl-PL" dirty="0" smtClean="0"/>
              <a:t>zabezpieczenia</a:t>
            </a:r>
          </a:p>
          <a:p>
            <a:pPr algn="just"/>
            <a:r>
              <a:rPr lang="pl-PL" dirty="0"/>
              <a:t>Rygor natychmiastowej wykonalności może być nadany decyzji również po jej wydaniu. W tym przypadku organ wydaje postanowienie, na które służy stronie </a:t>
            </a:r>
            <a:r>
              <a:rPr lang="pl-PL" dirty="0" smtClean="0"/>
              <a:t>zażalenie</a:t>
            </a:r>
          </a:p>
          <a:p>
            <a:pPr algn="just"/>
            <a:r>
              <a:rPr lang="pl-PL" dirty="0" smtClean="0"/>
              <a:t>Rygor natychmiastowej wykonalności może wynikać z przepisów odrębnych (np. po wprowadzeniu stanu klęski żywiołowej)</a:t>
            </a:r>
            <a:endParaRPr lang="pl-PL" dirty="0"/>
          </a:p>
        </p:txBody>
      </p:sp>
      <p:sp>
        <p:nvSpPr>
          <p:cNvPr id="4" name="Symbol zastępczy numeru slajdu 3"/>
          <p:cNvSpPr>
            <a:spLocks noGrp="1"/>
          </p:cNvSpPr>
          <p:nvPr>
            <p:ph type="sldNum" sz="quarter" idx="12"/>
          </p:nvPr>
        </p:nvSpPr>
        <p:spPr/>
        <p:txBody>
          <a:bodyPr/>
          <a:lstStyle/>
          <a:p>
            <a:fld id="{6A712258-5B8A-46F8-95CE-52C7943D11BA}" type="slidenum">
              <a:rPr lang="pl-PL" smtClean="0"/>
              <a:pPr/>
              <a:t>72</a:t>
            </a:fld>
            <a:endParaRPr lang="pl-PL"/>
          </a:p>
        </p:txBody>
      </p:sp>
    </p:spTree>
    <p:extLst>
      <p:ext uri="{BB962C8B-B14F-4D97-AF65-F5344CB8AC3E}">
        <p14:creationId xmlns:p14="http://schemas.microsoft.com/office/powerpoint/2010/main" xmlns="" val="212753331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Postanowienia dodatkowe decyzji administracyjnej</a:t>
            </a:r>
            <a:endParaRPr lang="pl-PL" dirty="0"/>
          </a:p>
        </p:txBody>
      </p:sp>
      <p:sp>
        <p:nvSpPr>
          <p:cNvPr id="3" name="Symbol zastępczy zawartości 2"/>
          <p:cNvSpPr>
            <a:spLocks noGrp="1"/>
          </p:cNvSpPr>
          <p:nvPr>
            <p:ph idx="1"/>
          </p:nvPr>
        </p:nvSpPr>
        <p:spPr>
          <a:xfrm>
            <a:off x="628650" y="2005013"/>
            <a:ext cx="7886700" cy="4351338"/>
          </a:xfrm>
        </p:spPr>
        <p:txBody>
          <a:bodyPr>
            <a:normAutofit fontScale="77500" lnSpcReduction="20000"/>
          </a:bodyPr>
          <a:lstStyle/>
          <a:p>
            <a:r>
              <a:rPr lang="pl-PL" dirty="0"/>
              <a:t>Warunek – zawarte w decyzji zastrzeżenie, które uzależnia powstanie lub ustanie skutku prawnego od zdarzenia przyszłego i niepewnego. Jednorazowa czynność do spełnienia, np. wniesienie opłaty aby uzyskać pozwolenie na sprzedaż alkoholu</a:t>
            </a:r>
          </a:p>
          <a:p>
            <a:r>
              <a:rPr lang="pl-PL" dirty="0"/>
              <a:t>Zlecenie – obowiązek dokonania czynności dodatkowych. Będzie rozciągnięte w czasie</a:t>
            </a:r>
          </a:p>
          <a:p>
            <a:r>
              <a:rPr lang="pl-PL" dirty="0"/>
              <a:t>Warunek a zlecenie:</a:t>
            </a:r>
          </a:p>
          <a:p>
            <a:pPr lvl="1"/>
            <a:r>
              <a:rPr lang="pl-PL" dirty="0"/>
              <a:t>Zlecenie – obowiązek dopełnienia określonych czynności ciąży na adresacie decyzji po przystąpieniu do jej wykonania</a:t>
            </a:r>
          </a:p>
          <a:p>
            <a:pPr lvl="1"/>
            <a:r>
              <a:rPr lang="pl-PL" dirty="0"/>
              <a:t>Warunek – od warunku zależy wejście w życie decyzji</a:t>
            </a:r>
          </a:p>
          <a:p>
            <a:r>
              <a:rPr lang="pl-PL" dirty="0"/>
              <a:t>Termin ważności decyzji</a:t>
            </a:r>
          </a:p>
          <a:p>
            <a:r>
              <a:rPr lang="pl-PL" dirty="0"/>
              <a:t>Niewykonanie warunku daje możliwość stwierdzenia wygaśnięcia decyzji (art. 162 § 1 pkt 2). </a:t>
            </a:r>
          </a:p>
          <a:p>
            <a:r>
              <a:rPr lang="pl-PL" dirty="0"/>
              <a:t>Niewykonanie zlecenia daje podstawę organowi do uchylenia decyzji (art. 162 § 2);</a:t>
            </a:r>
          </a:p>
          <a:p>
            <a:endParaRPr lang="pl-PL" dirty="0">
              <a:solidFill>
                <a:srgbClr val="FF0000"/>
              </a:solidFill>
            </a:endParaRPr>
          </a:p>
        </p:txBody>
      </p:sp>
      <p:sp>
        <p:nvSpPr>
          <p:cNvPr id="4" name="Symbol zastępczy numeru slajdu 3"/>
          <p:cNvSpPr>
            <a:spLocks noGrp="1"/>
          </p:cNvSpPr>
          <p:nvPr>
            <p:ph type="sldNum" sz="quarter" idx="12"/>
          </p:nvPr>
        </p:nvSpPr>
        <p:spPr/>
        <p:txBody>
          <a:bodyPr/>
          <a:lstStyle/>
          <a:p>
            <a:fld id="{6A712258-5B8A-46F8-95CE-52C7943D11BA}" type="slidenum">
              <a:rPr lang="pl-PL" smtClean="0"/>
              <a:pPr/>
              <a:t>73</a:t>
            </a:fld>
            <a:endParaRPr lang="pl-PL"/>
          </a:p>
        </p:txBody>
      </p:sp>
    </p:spTree>
    <p:extLst>
      <p:ext uri="{BB962C8B-B14F-4D97-AF65-F5344CB8AC3E}">
        <p14:creationId xmlns:p14="http://schemas.microsoft.com/office/powerpoint/2010/main" xmlns="" val="259316029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Prawomocność a ostateczność decyzji administracyjnej</a:t>
            </a:r>
            <a:endParaRPr lang="pl-PL" dirty="0"/>
          </a:p>
        </p:txBody>
      </p:sp>
      <p:sp>
        <p:nvSpPr>
          <p:cNvPr id="3" name="Symbol zastępczy zawartości 2"/>
          <p:cNvSpPr>
            <a:spLocks noGrp="1"/>
          </p:cNvSpPr>
          <p:nvPr>
            <p:ph idx="1"/>
          </p:nvPr>
        </p:nvSpPr>
        <p:spPr>
          <a:xfrm>
            <a:off x="163285" y="1776866"/>
            <a:ext cx="8817429" cy="4762047"/>
          </a:xfrm>
        </p:spPr>
        <p:txBody>
          <a:bodyPr>
            <a:noAutofit/>
          </a:bodyPr>
          <a:lstStyle/>
          <a:p>
            <a:pPr marL="0" indent="0">
              <a:buNone/>
            </a:pPr>
            <a:r>
              <a:rPr lang="pl-PL" sz="1500" b="1" dirty="0" smtClean="0"/>
              <a:t>Decyzja ostateczna </a:t>
            </a:r>
            <a:r>
              <a:rPr lang="pl-PL" sz="1500" dirty="0" smtClean="0"/>
              <a:t>– nie służy od niej odwołanie w administracyjnym toku instancji lub wniosek o ponowne rozpatrzenie sprawy (art. 16 k.p.a.)</a:t>
            </a:r>
          </a:p>
          <a:p>
            <a:r>
              <a:rPr lang="pl-PL" sz="1500" dirty="0"/>
              <a:t>Gdy minął termin 14 dni od doręczenia decyzji do wniesienia odwołania i nie został przywrócony</a:t>
            </a:r>
            <a:r>
              <a:rPr lang="pl-PL" sz="1500" dirty="0" smtClean="0"/>
              <a:t>.</a:t>
            </a:r>
          </a:p>
          <a:p>
            <a:r>
              <a:rPr lang="pl-PL" sz="1500" dirty="0"/>
              <a:t>Decyzja organu odwoławczego wydana po rozpatrzeniu odwołania – przede wszystkim utrzymująca w mocy decyzję organu pierwszej instancji lub decyzja, w której organ odwoławczy rozstrzyga sprawę inaczej.</a:t>
            </a:r>
          </a:p>
          <a:p>
            <a:r>
              <a:rPr lang="pl-PL" sz="1500" dirty="0"/>
              <a:t>Jeśli przepis prawa tak </a:t>
            </a:r>
            <a:r>
              <a:rPr lang="pl-PL" sz="1500" dirty="0" smtClean="0"/>
              <a:t>stanowi.</a:t>
            </a:r>
          </a:p>
          <a:p>
            <a:pPr marL="0" indent="0">
              <a:buNone/>
            </a:pPr>
            <a:r>
              <a:rPr lang="pl-PL" sz="1500" b="1" dirty="0" smtClean="0"/>
              <a:t>Decyzja prawomocna </a:t>
            </a:r>
            <a:r>
              <a:rPr lang="pl-PL" sz="1500" dirty="0" smtClean="0"/>
              <a:t>- to </a:t>
            </a:r>
            <a:r>
              <a:rPr lang="pl-PL" sz="1500" dirty="0"/>
              <a:t>taka decyzja ostateczna, której nie można zaskarżyć do </a:t>
            </a:r>
            <a:r>
              <a:rPr lang="pl-PL" sz="1500" dirty="0" smtClean="0"/>
              <a:t>sądu administracyjnego. </a:t>
            </a:r>
          </a:p>
          <a:p>
            <a:r>
              <a:rPr lang="pl-PL" sz="1500" dirty="0" smtClean="0"/>
              <a:t>Gdy upłynął termin do wniesienia skargi do sądu administracyjnego (art. 53 </a:t>
            </a:r>
            <a:r>
              <a:rPr lang="pl-PL" sz="1500" dirty="0" err="1" smtClean="0"/>
              <a:t>p.p.s.a</a:t>
            </a:r>
            <a:r>
              <a:rPr lang="pl-PL" sz="1500" dirty="0" smtClean="0"/>
              <a:t>.)</a:t>
            </a:r>
          </a:p>
          <a:p>
            <a:r>
              <a:rPr lang="pl-PL" sz="1500" dirty="0" smtClean="0"/>
              <a:t>Gdy nie wyczerpano środków zaskarżania w postępowaniu </a:t>
            </a:r>
            <a:r>
              <a:rPr lang="pl-PL" sz="1500" dirty="0" err="1" smtClean="0"/>
              <a:t>sądowoadministracyjnym</a:t>
            </a:r>
            <a:r>
              <a:rPr lang="pl-PL" sz="1500" dirty="0" smtClean="0"/>
              <a:t> (wyjątek – prokurator, RPO, RPD) – zob. art. 52 </a:t>
            </a:r>
            <a:r>
              <a:rPr lang="pl-PL" sz="1500" dirty="0" err="1" smtClean="0"/>
              <a:t>p.p.s.a</a:t>
            </a:r>
            <a:r>
              <a:rPr lang="pl-PL" sz="1500" dirty="0" smtClean="0"/>
              <a:t>.</a:t>
            </a:r>
          </a:p>
          <a:p>
            <a:r>
              <a:rPr lang="pl-PL" sz="1500" dirty="0" smtClean="0"/>
              <a:t>Gdy decyzja przeszła tryb rozpoznania i rozstrzygnięcia sprawy na drodze przeniesienia sprawy na drogę postępowania przed sądem powszechnym (zob. art. 269 k.p.a.) – wyłączenie stosowania trybów nadzwyczajnych</a:t>
            </a:r>
          </a:p>
          <a:p>
            <a:r>
              <a:rPr lang="pl-PL" sz="1500" dirty="0"/>
              <a:t>Jeśli skarga na decyzję była rozpatrywana przez sąd administracyjny i sąd skargę wyrokiem oddalił (nie znalazł wad w </a:t>
            </a:r>
            <a:r>
              <a:rPr lang="pl-PL" sz="1500" dirty="0" smtClean="0"/>
              <a:t>decyzji -  art. 151 </a:t>
            </a:r>
            <a:r>
              <a:rPr lang="pl-PL" sz="1500" dirty="0" err="1" smtClean="0"/>
              <a:t>p.p.s.a</a:t>
            </a:r>
            <a:r>
              <a:rPr lang="pl-PL" sz="1500" dirty="0" smtClean="0"/>
              <a:t>.) </a:t>
            </a:r>
            <a:r>
              <a:rPr lang="pl-PL" sz="1500" dirty="0"/>
              <a:t>albo </a:t>
            </a:r>
            <a:r>
              <a:rPr lang="pl-PL" sz="1500" dirty="0" smtClean="0"/>
              <a:t>postanowieniem </a:t>
            </a:r>
            <a:r>
              <a:rPr lang="pl-PL" sz="1500" dirty="0"/>
              <a:t>odrzucił (z przyczyn </a:t>
            </a:r>
            <a:r>
              <a:rPr lang="pl-PL" sz="1500" dirty="0" smtClean="0"/>
              <a:t>formalnych – art. 58 </a:t>
            </a:r>
            <a:r>
              <a:rPr lang="pl-PL" sz="1500" dirty="0" err="1" smtClean="0"/>
              <a:t>p.p.s.a</a:t>
            </a:r>
            <a:r>
              <a:rPr lang="pl-PL" sz="1500" dirty="0" smtClean="0"/>
              <a:t>.).</a:t>
            </a:r>
          </a:p>
          <a:p>
            <a:r>
              <a:rPr lang="pl-PL" sz="1500" dirty="0"/>
              <a:t>Jeśli przepis prawa tak stanowi, że brak drogi sądowej </a:t>
            </a:r>
            <a:endParaRPr lang="pl-PL" sz="1500" dirty="0" smtClean="0"/>
          </a:p>
          <a:p>
            <a:pPr marL="0" indent="0">
              <a:buNone/>
            </a:pPr>
            <a:r>
              <a:rPr lang="pl-PL" sz="1500" dirty="0" smtClean="0"/>
              <a:t>Zob. postanowienie SN z dnia </a:t>
            </a:r>
            <a:r>
              <a:rPr lang="pl-PL" sz="1500" dirty="0"/>
              <a:t>23  lutego 2005 r., III CK </a:t>
            </a:r>
            <a:r>
              <a:rPr lang="pl-PL" sz="1500" dirty="0" smtClean="0"/>
              <a:t>537/04</a:t>
            </a:r>
            <a:endParaRPr lang="pl-PL" sz="1500" dirty="0"/>
          </a:p>
          <a:p>
            <a:endParaRPr lang="pl-PL" sz="1500" dirty="0"/>
          </a:p>
        </p:txBody>
      </p:sp>
      <p:sp>
        <p:nvSpPr>
          <p:cNvPr id="4" name="Symbol zastępczy numeru slajdu 3"/>
          <p:cNvSpPr>
            <a:spLocks noGrp="1"/>
          </p:cNvSpPr>
          <p:nvPr>
            <p:ph type="sldNum" sz="quarter" idx="12"/>
          </p:nvPr>
        </p:nvSpPr>
        <p:spPr/>
        <p:txBody>
          <a:bodyPr/>
          <a:lstStyle/>
          <a:p>
            <a:fld id="{6A712258-5B8A-46F8-95CE-52C7943D11BA}" type="slidenum">
              <a:rPr lang="pl-PL" smtClean="0"/>
              <a:pPr/>
              <a:t>74</a:t>
            </a:fld>
            <a:endParaRPr lang="pl-PL"/>
          </a:p>
        </p:txBody>
      </p:sp>
    </p:spTree>
    <p:extLst>
      <p:ext uri="{BB962C8B-B14F-4D97-AF65-F5344CB8AC3E}">
        <p14:creationId xmlns:p14="http://schemas.microsoft.com/office/powerpoint/2010/main" xmlns="" val="266616727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Wykonalność decyzji administracyjnej</a:t>
            </a:r>
            <a:endParaRPr lang="pl-PL" dirty="0"/>
          </a:p>
        </p:txBody>
      </p:sp>
      <p:sp>
        <p:nvSpPr>
          <p:cNvPr id="3" name="Symbol zastępczy zawartości 2"/>
          <p:cNvSpPr>
            <a:spLocks noGrp="1"/>
          </p:cNvSpPr>
          <p:nvPr>
            <p:ph idx="1"/>
          </p:nvPr>
        </p:nvSpPr>
        <p:spPr/>
        <p:txBody>
          <a:bodyPr>
            <a:normAutofit fontScale="85000" lnSpcReduction="10000"/>
          </a:bodyPr>
          <a:lstStyle/>
          <a:p>
            <a:r>
              <a:rPr lang="pl-PL" dirty="0" smtClean="0"/>
              <a:t>Wykonalny zasadniczo jest akt ostateczny. Istnieje możliwość czasowego niewykonania decyzji ostatecznej na skutek wstrzymania, np.:</a:t>
            </a:r>
          </a:p>
          <a:p>
            <a:pPr lvl="1"/>
            <a:r>
              <a:rPr lang="pl-PL" dirty="0" smtClean="0"/>
              <a:t>W związku z wniesieniem prośby o przywrócenie terminu do wniesienia odwołania (art. 60 k.p.a.)</a:t>
            </a:r>
          </a:p>
          <a:p>
            <a:pPr lvl="1"/>
            <a:r>
              <a:rPr lang="pl-PL" dirty="0" smtClean="0"/>
              <a:t>Poprzez uruchomienie trybów nadzwyczajnych (art. 152 i art. 159 k.p.a.)</a:t>
            </a:r>
          </a:p>
          <a:p>
            <a:pPr lvl="1"/>
            <a:r>
              <a:rPr lang="pl-PL" dirty="0" smtClean="0"/>
              <a:t>Na skutek wniesienia sprzeciwu przez prokuratora (art. 187 k.p.a.)</a:t>
            </a:r>
          </a:p>
          <a:p>
            <a:pPr lvl="1"/>
            <a:r>
              <a:rPr lang="pl-PL" dirty="0" smtClean="0"/>
              <a:t>W wyniku wniesienia skargi do WSA (art. 61 </a:t>
            </a:r>
            <a:r>
              <a:rPr lang="pl-PL" dirty="0" err="1" smtClean="0"/>
              <a:t>p.p.s.a</a:t>
            </a:r>
            <a:r>
              <a:rPr lang="pl-PL" dirty="0" smtClean="0"/>
              <a:t>.)</a:t>
            </a:r>
          </a:p>
          <a:p>
            <a:r>
              <a:rPr lang="pl-PL" dirty="0" smtClean="0"/>
              <a:t>Decyzja nieostateczna jest wykonalna, gdy (art. 130 § 3 i 4 k.p.a.):</a:t>
            </a:r>
          </a:p>
          <a:p>
            <a:pPr lvl="1"/>
            <a:r>
              <a:rPr lang="pl-PL" dirty="0" smtClean="0"/>
              <a:t>Został jej nadany rygor natychmiastowej wykonalności</a:t>
            </a:r>
          </a:p>
          <a:p>
            <a:pPr lvl="1"/>
            <a:r>
              <a:rPr lang="pl-PL" dirty="0" smtClean="0"/>
              <a:t>Jest zgodna z żądaniem wszystkich stron</a:t>
            </a:r>
          </a:p>
          <a:p>
            <a:pPr lvl="1"/>
            <a:r>
              <a:rPr lang="pl-PL" dirty="0" smtClean="0"/>
              <a:t>Przepis prawa tak stanowi</a:t>
            </a:r>
          </a:p>
          <a:p>
            <a:pPr lvl="1"/>
            <a:endParaRPr lang="pl-PL" dirty="0"/>
          </a:p>
        </p:txBody>
      </p:sp>
      <p:sp>
        <p:nvSpPr>
          <p:cNvPr id="4" name="Symbol zastępczy numeru slajdu 3"/>
          <p:cNvSpPr>
            <a:spLocks noGrp="1"/>
          </p:cNvSpPr>
          <p:nvPr>
            <p:ph type="sldNum" sz="quarter" idx="12"/>
          </p:nvPr>
        </p:nvSpPr>
        <p:spPr/>
        <p:txBody>
          <a:bodyPr/>
          <a:lstStyle/>
          <a:p>
            <a:fld id="{6A712258-5B8A-46F8-95CE-52C7943D11BA}" type="slidenum">
              <a:rPr lang="pl-PL" smtClean="0"/>
              <a:pPr/>
              <a:t>75</a:t>
            </a:fld>
            <a:endParaRPr lang="pl-PL"/>
          </a:p>
        </p:txBody>
      </p:sp>
    </p:spTree>
    <p:extLst>
      <p:ext uri="{BB962C8B-B14F-4D97-AF65-F5344CB8AC3E}">
        <p14:creationId xmlns:p14="http://schemas.microsoft.com/office/powerpoint/2010/main" xmlns="" val="273744525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dirty="0" smtClean="0"/>
              <a:t>Umorzenie postępowania w sprawie indywidualnej (art. 105 k.p.a.)</a:t>
            </a:r>
            <a:endParaRPr lang="pl-PL" dirty="0"/>
          </a:p>
        </p:txBody>
      </p:sp>
      <p:sp>
        <p:nvSpPr>
          <p:cNvPr id="3" name="Symbol zastępczy zawartości 2"/>
          <p:cNvSpPr>
            <a:spLocks noGrp="1"/>
          </p:cNvSpPr>
          <p:nvPr>
            <p:ph idx="1"/>
          </p:nvPr>
        </p:nvSpPr>
        <p:spPr>
          <a:xfrm>
            <a:off x="403035" y="1825625"/>
            <a:ext cx="8337929" cy="4895851"/>
          </a:xfrm>
        </p:spPr>
        <p:txBody>
          <a:bodyPr>
            <a:normAutofit fontScale="77500" lnSpcReduction="20000"/>
          </a:bodyPr>
          <a:lstStyle/>
          <a:p>
            <a:pPr marL="0" indent="0">
              <a:buNone/>
            </a:pPr>
            <a:r>
              <a:rPr lang="pl-PL" dirty="0"/>
              <a:t>Jest to zakończenie postępowania bez osiągnięcia jego celu. Rozstrzygnięcie </a:t>
            </a:r>
            <a:r>
              <a:rPr lang="pl-PL" dirty="0" err="1"/>
              <a:t>niemerytoryczne</a:t>
            </a:r>
            <a:r>
              <a:rPr lang="pl-PL" dirty="0"/>
              <a:t>, procesowe. Wyróżniamy:</a:t>
            </a:r>
          </a:p>
          <a:p>
            <a:pPr lvl="0"/>
            <a:r>
              <a:rPr lang="pl-PL" b="1" dirty="0"/>
              <a:t>Umorzenie obligatoryjne</a:t>
            </a:r>
            <a:r>
              <a:rPr lang="pl-PL" dirty="0"/>
              <a:t> – gdy postępowanie stało się bezprzedmiotowe w całości lub w części (art. 105 § 1).</a:t>
            </a:r>
          </a:p>
          <a:p>
            <a:pPr lvl="1"/>
            <a:r>
              <a:rPr lang="pl-PL" dirty="0"/>
              <a:t>Bezprzedmiotowość:</a:t>
            </a:r>
          </a:p>
          <a:p>
            <a:pPr lvl="2"/>
            <a:r>
              <a:rPr lang="pl-PL" dirty="0"/>
              <a:t>Podmiotowa – brak podmiotu postępowania (np. śmierć strony jeśli sprawa była osobiście z nią związana. Wpis na listę adwokatów, przyjęcie na studia, wydanie paszportu, zmiana imienia lub nazwiska – przykłady). To także brak organu, jeżeli w toku postępowania organ okazał się niewłaściwy to postępowanie umarza. Możliwa jest także likwidacja organu. </a:t>
            </a:r>
          </a:p>
          <a:p>
            <a:pPr lvl="2"/>
            <a:r>
              <a:rPr lang="pl-PL" dirty="0"/>
              <a:t>Przedmiotowa – brak przedmiotu </a:t>
            </a:r>
            <a:r>
              <a:rPr lang="pl-PL" dirty="0" smtClean="0"/>
              <a:t>postępowania, np</a:t>
            </a:r>
            <a:r>
              <a:rPr lang="pl-PL" dirty="0"/>
              <a:t>. nastąpiła zmiana przepisów prawnych i sprawa nie jest już sprawą administracyjną, tylko np. cywilną. Zanim organ nakazał rozbiórkę budynku, budynek się zawalił.</a:t>
            </a:r>
          </a:p>
          <a:p>
            <a:pPr lvl="0"/>
            <a:r>
              <a:rPr lang="pl-PL" b="1" dirty="0"/>
              <a:t>Umorzenie fakultatywne</a:t>
            </a:r>
            <a:r>
              <a:rPr lang="pl-PL" dirty="0"/>
              <a:t> – (art. 105 § 2). Zależne od uznania organu. Przesłanki:</a:t>
            </a:r>
          </a:p>
          <a:p>
            <a:pPr lvl="1"/>
            <a:r>
              <a:rPr lang="pl-PL" dirty="0"/>
              <a:t>Jeżeli wystąpi o to strona, która żądała wszczęcia postępowania. Musimy złożyć wniosek o wycofanie żądania. Nie ma zastosowania przy sprawach wszczętych z urzędu.</a:t>
            </a:r>
          </a:p>
          <a:p>
            <a:pPr lvl="1"/>
            <a:r>
              <a:rPr lang="pl-PL" dirty="0"/>
              <a:t>nie sprzeciwiają się temu inne strony (o ile są);</a:t>
            </a:r>
          </a:p>
          <a:p>
            <a:pPr lvl="1"/>
            <a:r>
              <a:rPr lang="pl-PL" dirty="0"/>
              <a:t>nie zagraża to interesowi społecznemu.</a:t>
            </a:r>
          </a:p>
          <a:p>
            <a:endParaRPr lang="pl-PL" dirty="0"/>
          </a:p>
        </p:txBody>
      </p:sp>
      <p:sp>
        <p:nvSpPr>
          <p:cNvPr id="4" name="Symbol zastępczy numeru slajdu 3"/>
          <p:cNvSpPr>
            <a:spLocks noGrp="1"/>
          </p:cNvSpPr>
          <p:nvPr>
            <p:ph type="sldNum" sz="quarter" idx="12"/>
          </p:nvPr>
        </p:nvSpPr>
        <p:spPr/>
        <p:txBody>
          <a:bodyPr/>
          <a:lstStyle/>
          <a:p>
            <a:fld id="{6A712258-5B8A-46F8-95CE-52C7943D11BA}" type="slidenum">
              <a:rPr lang="pl-PL" smtClean="0"/>
              <a:pPr/>
              <a:t>76</a:t>
            </a:fld>
            <a:endParaRPr lang="pl-PL"/>
          </a:p>
        </p:txBody>
      </p:sp>
    </p:spTree>
    <p:extLst>
      <p:ext uri="{BB962C8B-B14F-4D97-AF65-F5344CB8AC3E}">
        <p14:creationId xmlns:p14="http://schemas.microsoft.com/office/powerpoint/2010/main" xmlns="" val="229705816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Szczególne przypadki umorzenia postępowania</a:t>
            </a:r>
            <a:endParaRPr lang="pl-PL" dirty="0"/>
          </a:p>
        </p:txBody>
      </p:sp>
      <p:sp>
        <p:nvSpPr>
          <p:cNvPr id="3" name="Symbol zastępczy zawartości 2"/>
          <p:cNvSpPr>
            <a:spLocks noGrp="1"/>
          </p:cNvSpPr>
          <p:nvPr>
            <p:ph idx="1"/>
          </p:nvPr>
        </p:nvSpPr>
        <p:spPr/>
        <p:txBody>
          <a:bodyPr>
            <a:normAutofit fontScale="92500" lnSpcReduction="10000"/>
          </a:bodyPr>
          <a:lstStyle/>
          <a:p>
            <a:pPr algn="just"/>
            <a:r>
              <a:rPr lang="pl-PL" dirty="0" smtClean="0"/>
              <a:t>Umorzenie postępowania po 3 latach na skutek zawieszenia postępowania na żądanie strony, jeżeli żadna ze stron nie zwróci się o podjęcie postępowania (art. 98 § 2 k.p.a.)</a:t>
            </a:r>
          </a:p>
          <a:p>
            <a:pPr algn="just"/>
            <a:r>
              <a:rPr lang="pl-PL" dirty="0" smtClean="0"/>
              <a:t>Umorzenie postępowania na skutek cofnięcia odwołania przed wydaniem decyzji pod warunkiem, że nie będzie to prowadziło do utrzymania w mocy decyzji naruszającej prawo lub interes społeczny.</a:t>
            </a:r>
          </a:p>
          <a:p>
            <a:pPr algn="just"/>
            <a:r>
              <a:rPr lang="pl-PL" dirty="0" smtClean="0"/>
              <a:t>Jeżeli wszczęto by postępowanie na żądanie podmiotu, który nie był od początku legitymowany na mocy art. 28 k.p.a. – subiektywna koncepcja legitymacji procesowej strony.</a:t>
            </a:r>
            <a:endParaRPr lang="pl-PL" dirty="0"/>
          </a:p>
        </p:txBody>
      </p:sp>
      <p:sp>
        <p:nvSpPr>
          <p:cNvPr id="4" name="Symbol zastępczy numeru slajdu 3"/>
          <p:cNvSpPr>
            <a:spLocks noGrp="1"/>
          </p:cNvSpPr>
          <p:nvPr>
            <p:ph type="sldNum" sz="quarter" idx="12"/>
          </p:nvPr>
        </p:nvSpPr>
        <p:spPr/>
        <p:txBody>
          <a:bodyPr/>
          <a:lstStyle/>
          <a:p>
            <a:fld id="{6A712258-5B8A-46F8-95CE-52C7943D11BA}" type="slidenum">
              <a:rPr lang="pl-PL" smtClean="0"/>
              <a:pPr/>
              <a:t>77</a:t>
            </a:fld>
            <a:endParaRPr lang="pl-PL"/>
          </a:p>
        </p:txBody>
      </p:sp>
    </p:spTree>
    <p:extLst>
      <p:ext uri="{BB962C8B-B14F-4D97-AF65-F5344CB8AC3E}">
        <p14:creationId xmlns:p14="http://schemas.microsoft.com/office/powerpoint/2010/main" xmlns="" val="385724638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pPr algn="ctr"/>
            <a:r>
              <a:rPr lang="pl-PL" sz="3200" dirty="0" smtClean="0"/>
              <a:t>Umorzenie postępowania </a:t>
            </a:r>
            <a:r>
              <a:rPr lang="pl-PL" sz="3200" dirty="0" err="1" smtClean="0"/>
              <a:t>sądowoadministracyjnego</a:t>
            </a:r>
            <a:r>
              <a:rPr lang="pl-PL" sz="3200" dirty="0" smtClean="0"/>
              <a:t/>
            </a:r>
            <a:br>
              <a:rPr lang="pl-PL" sz="3200" dirty="0" smtClean="0"/>
            </a:br>
            <a:r>
              <a:rPr lang="pl-PL" sz="3200" dirty="0" smtClean="0"/>
              <a:t>(art. 161 § 1 </a:t>
            </a:r>
            <a:r>
              <a:rPr lang="pl-PL" sz="3200" dirty="0" err="1" smtClean="0"/>
              <a:t>p.p.s.a</a:t>
            </a:r>
            <a:r>
              <a:rPr lang="pl-PL" sz="3200" dirty="0" smtClean="0"/>
              <a:t>.)</a:t>
            </a:r>
            <a:endParaRPr lang="pl-PL" sz="3200" dirty="0"/>
          </a:p>
        </p:txBody>
      </p:sp>
      <p:sp>
        <p:nvSpPr>
          <p:cNvPr id="3" name="Symbol zastępczy zawartości 2"/>
          <p:cNvSpPr>
            <a:spLocks noGrp="1"/>
          </p:cNvSpPr>
          <p:nvPr>
            <p:ph idx="1"/>
          </p:nvPr>
        </p:nvSpPr>
        <p:spPr>
          <a:xfrm>
            <a:off x="443978" y="2005783"/>
            <a:ext cx="8256043" cy="4530726"/>
          </a:xfrm>
        </p:spPr>
        <p:txBody>
          <a:bodyPr>
            <a:normAutofit fontScale="85000" lnSpcReduction="20000"/>
          </a:bodyPr>
          <a:lstStyle/>
          <a:p>
            <a:pPr marL="0" indent="0">
              <a:buNone/>
            </a:pPr>
            <a:r>
              <a:rPr lang="pl-PL" dirty="0"/>
              <a:t>§  1. Sąd wydaje postanowienie o umorzeniu postępowania</a:t>
            </a:r>
            <a:r>
              <a:rPr lang="pl-PL" dirty="0" smtClean="0"/>
              <a:t>:</a:t>
            </a:r>
          </a:p>
          <a:p>
            <a:r>
              <a:rPr lang="pl-PL" dirty="0" smtClean="0"/>
              <a:t>1</a:t>
            </a:r>
            <a:r>
              <a:rPr lang="pl-PL" dirty="0"/>
              <a:t>) jeżeli skarżący skutecznie cofnął </a:t>
            </a:r>
            <a:r>
              <a:rPr lang="pl-PL" dirty="0" smtClean="0"/>
              <a:t>skargę (zob. art. 60 </a:t>
            </a:r>
            <a:r>
              <a:rPr lang="pl-PL" dirty="0" err="1" smtClean="0"/>
              <a:t>p.p.s.a</a:t>
            </a:r>
            <a:r>
              <a:rPr lang="pl-PL" dirty="0" smtClean="0"/>
              <a:t>.)</a:t>
            </a:r>
            <a:endParaRPr lang="pl-PL" dirty="0"/>
          </a:p>
          <a:p>
            <a:r>
              <a:rPr lang="pl-PL" dirty="0"/>
              <a:t>2) w razie śmierci strony, jeżeli przedmiot postępowania odnosi się wyłącznie do praw i obowiązków ściśle związanych z osobą zmarłego, chyba że udział w sprawie zgłasza osoba, której interesu prawnego dotyczy wynik tego postępowania;</a:t>
            </a:r>
          </a:p>
          <a:p>
            <a:r>
              <a:rPr lang="pl-PL" dirty="0"/>
              <a:t>3) gdy postępowanie z innych przyczyn stało się bezprzedmiotowe.</a:t>
            </a:r>
          </a:p>
          <a:p>
            <a:pPr marL="0" indent="0">
              <a:buNone/>
            </a:pPr>
            <a:r>
              <a:rPr lang="pl-PL" dirty="0"/>
              <a:t>§  2. Postanowienie o umorzeniu postępowania może zapaść na posiedzeniu </a:t>
            </a:r>
            <a:r>
              <a:rPr lang="pl-PL" dirty="0" smtClean="0"/>
              <a:t>niejawnym (zob. art. 10, art. 90, art. 95 </a:t>
            </a:r>
            <a:r>
              <a:rPr lang="pl-PL" dirty="0" err="1" smtClean="0"/>
              <a:t>p.p.s.a</a:t>
            </a:r>
            <a:r>
              <a:rPr lang="pl-PL" dirty="0" smtClean="0"/>
              <a:t>.)</a:t>
            </a:r>
          </a:p>
          <a:p>
            <a:pPr marL="0" indent="0">
              <a:buNone/>
            </a:pPr>
            <a:endParaRPr lang="pl-PL" dirty="0" smtClean="0"/>
          </a:p>
          <a:p>
            <a:pPr marL="0" indent="0">
              <a:buNone/>
            </a:pPr>
            <a:r>
              <a:rPr lang="pl-PL" dirty="0" smtClean="0"/>
              <a:t>Na postanowienie o umorzeniu postępowania przysługuje zażalenie (art. 194 § 1 pkt 1b </a:t>
            </a:r>
            <a:r>
              <a:rPr lang="pl-PL" dirty="0" err="1" smtClean="0"/>
              <a:t>p.p.s.a</a:t>
            </a:r>
            <a:r>
              <a:rPr lang="pl-PL" dirty="0" smtClean="0"/>
              <a:t>.)</a:t>
            </a:r>
          </a:p>
        </p:txBody>
      </p:sp>
      <p:sp>
        <p:nvSpPr>
          <p:cNvPr id="4" name="Symbol zastępczy numeru slajdu 3"/>
          <p:cNvSpPr>
            <a:spLocks noGrp="1"/>
          </p:cNvSpPr>
          <p:nvPr>
            <p:ph type="sldNum" sz="quarter" idx="12"/>
          </p:nvPr>
        </p:nvSpPr>
        <p:spPr/>
        <p:txBody>
          <a:bodyPr/>
          <a:lstStyle/>
          <a:p>
            <a:fld id="{6A712258-5B8A-46F8-95CE-52C7943D11BA}" type="slidenum">
              <a:rPr lang="pl-PL" smtClean="0"/>
              <a:pPr/>
              <a:t>78</a:t>
            </a:fld>
            <a:endParaRPr lang="pl-PL"/>
          </a:p>
        </p:txBody>
      </p:sp>
    </p:spTree>
    <p:extLst>
      <p:ext uri="{BB962C8B-B14F-4D97-AF65-F5344CB8AC3E}">
        <p14:creationId xmlns:p14="http://schemas.microsoft.com/office/powerpoint/2010/main" xmlns="" val="61119067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3600" dirty="0" smtClean="0"/>
              <a:t>Szczególne przypadki umorzenia postepowania </a:t>
            </a:r>
            <a:r>
              <a:rPr lang="pl-PL" sz="3600" dirty="0" err="1" smtClean="0"/>
              <a:t>sądowoadministracyjnego</a:t>
            </a:r>
            <a:endParaRPr lang="pl-PL" sz="3600" dirty="0"/>
          </a:p>
        </p:txBody>
      </p:sp>
      <p:sp>
        <p:nvSpPr>
          <p:cNvPr id="3" name="Symbol zastępczy zawartości 2"/>
          <p:cNvSpPr>
            <a:spLocks noGrp="1"/>
          </p:cNvSpPr>
          <p:nvPr>
            <p:ph idx="1"/>
          </p:nvPr>
        </p:nvSpPr>
        <p:spPr>
          <a:xfrm>
            <a:off x="314325" y="1825625"/>
            <a:ext cx="8515350" cy="4895851"/>
          </a:xfrm>
        </p:spPr>
        <p:txBody>
          <a:bodyPr>
            <a:normAutofit fontScale="85000" lnSpcReduction="20000"/>
          </a:bodyPr>
          <a:lstStyle/>
          <a:p>
            <a:pPr marL="0" indent="0">
              <a:buNone/>
            </a:pPr>
            <a:r>
              <a:rPr lang="pl-PL" dirty="0" smtClean="0"/>
              <a:t>Art. 130 §</a:t>
            </a:r>
            <a:r>
              <a:rPr lang="pl-PL" dirty="0"/>
              <a:t>  1. Sąd umarza zawieszone </a:t>
            </a:r>
            <a:r>
              <a:rPr lang="pl-PL" dirty="0" smtClean="0"/>
              <a:t>postępowanie: </a:t>
            </a:r>
          </a:p>
          <a:p>
            <a:r>
              <a:rPr lang="pl-PL" dirty="0"/>
              <a:t>1) jeżeli wniosek o podjęcie postępowania zawieszonego na zgodny wniosek stron albo z przyczyn wskazanych w art. 125 § 1 pkt 3, nie został zgłoszony w ciągu trzech lat od dnia wydania postanowienia o zawieszeniu;</a:t>
            </a:r>
          </a:p>
          <a:p>
            <a:r>
              <a:rPr lang="pl-PL" dirty="0"/>
              <a:t>2) w razie stwierdzenia braku następcy prawnego strony, która utraciła zdolność </a:t>
            </a:r>
            <a:r>
              <a:rPr lang="pl-PL" dirty="0" smtClean="0"/>
              <a:t>sądową [zdolność występowania przed sądem administracyjnym jako strona – zob. art. 25 </a:t>
            </a:r>
            <a:r>
              <a:rPr lang="pl-PL" dirty="0" err="1" smtClean="0"/>
              <a:t>p.p.s.a</a:t>
            </a:r>
            <a:r>
              <a:rPr lang="pl-PL" dirty="0" smtClean="0"/>
              <a:t>.], </a:t>
            </a:r>
            <a:r>
              <a:rPr lang="pl-PL" dirty="0"/>
              <a:t>a w każdym razie po upływie trzech lat od dnia wydania postanowienia o zawieszeniu z tej przyczyny;</a:t>
            </a:r>
          </a:p>
          <a:p>
            <a:r>
              <a:rPr lang="pl-PL" dirty="0"/>
              <a:t>3) w razie śmierci strony, po upływie pięciu lat od dnia wydania postanowienia o zawieszeniu postępowania z tej przyczyny.</a:t>
            </a:r>
          </a:p>
          <a:p>
            <a:pPr marL="0" indent="0">
              <a:buNone/>
            </a:pPr>
            <a:r>
              <a:rPr lang="pl-PL" dirty="0"/>
              <a:t>§  2. Umorzenie zawieszonego postępowania przed Naczelnym Sądem Administracyjnym powoduje uprawomocnienie się orzeczenia wojewódzkiego sądu administracyjnego.</a:t>
            </a:r>
          </a:p>
          <a:p>
            <a:endParaRPr lang="pl-PL" dirty="0"/>
          </a:p>
        </p:txBody>
      </p:sp>
      <p:sp>
        <p:nvSpPr>
          <p:cNvPr id="4" name="Symbol zastępczy numeru slajdu 3"/>
          <p:cNvSpPr>
            <a:spLocks noGrp="1"/>
          </p:cNvSpPr>
          <p:nvPr>
            <p:ph type="sldNum" sz="quarter" idx="12"/>
          </p:nvPr>
        </p:nvSpPr>
        <p:spPr/>
        <p:txBody>
          <a:bodyPr/>
          <a:lstStyle/>
          <a:p>
            <a:fld id="{6A712258-5B8A-46F8-95CE-52C7943D11BA}" type="slidenum">
              <a:rPr lang="pl-PL" smtClean="0"/>
              <a:pPr/>
              <a:t>79</a:t>
            </a:fld>
            <a:endParaRPr lang="pl-PL"/>
          </a:p>
        </p:txBody>
      </p:sp>
    </p:spTree>
    <p:extLst>
      <p:ext uri="{BB962C8B-B14F-4D97-AF65-F5344CB8AC3E}">
        <p14:creationId xmlns:p14="http://schemas.microsoft.com/office/powerpoint/2010/main" xmlns="" val="326289148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Kompetencja szczególna</a:t>
            </a:r>
            <a:endParaRPr lang="pl-PL" dirty="0"/>
          </a:p>
        </p:txBody>
      </p:sp>
      <p:sp>
        <p:nvSpPr>
          <p:cNvPr id="3" name="Symbol zastępczy zawartości 2"/>
          <p:cNvSpPr>
            <a:spLocks noGrp="1"/>
          </p:cNvSpPr>
          <p:nvPr>
            <p:ph idx="1"/>
          </p:nvPr>
        </p:nvSpPr>
        <p:spPr/>
        <p:txBody>
          <a:bodyPr>
            <a:normAutofit lnSpcReduction="10000"/>
          </a:bodyPr>
          <a:lstStyle/>
          <a:p>
            <a:r>
              <a:rPr lang="pl-PL" dirty="0" smtClean="0"/>
              <a:t>Jest wyznaczana przez właściwość i wyłączenie ze sprawy:</a:t>
            </a:r>
          </a:p>
          <a:p>
            <a:r>
              <a:rPr lang="pl-PL" dirty="0" smtClean="0"/>
              <a:t>Właściwość:</a:t>
            </a:r>
          </a:p>
          <a:p>
            <a:pPr lvl="1"/>
            <a:r>
              <a:rPr lang="pl-PL" dirty="0" smtClean="0"/>
              <a:t>Ustawowa:</a:t>
            </a:r>
          </a:p>
          <a:p>
            <a:pPr lvl="2"/>
            <a:r>
              <a:rPr lang="pl-PL" dirty="0" smtClean="0"/>
              <a:t>Rzeczowa – art. 20 k.p.a.</a:t>
            </a:r>
          </a:p>
          <a:p>
            <a:pPr lvl="3"/>
            <a:r>
              <a:rPr lang="pl-PL" dirty="0" smtClean="0"/>
              <a:t>Porozumienia (np. art. 74 ust. 1 </a:t>
            </a:r>
            <a:r>
              <a:rPr lang="pl-PL" dirty="0" err="1" smtClean="0"/>
              <a:t>u.s.g</a:t>
            </a:r>
            <a:r>
              <a:rPr lang="pl-PL" dirty="0" smtClean="0"/>
              <a:t>., art. 5 </a:t>
            </a:r>
            <a:r>
              <a:rPr lang="pl-PL" dirty="0" err="1" smtClean="0"/>
              <a:t>u.s.p</a:t>
            </a:r>
            <a:r>
              <a:rPr lang="pl-PL" dirty="0" smtClean="0"/>
              <a:t>., art. 8 ust. 2 </a:t>
            </a:r>
            <a:r>
              <a:rPr lang="pl-PL" dirty="0" err="1" smtClean="0"/>
              <a:t>u.s.w</a:t>
            </a:r>
            <a:r>
              <a:rPr lang="pl-PL" dirty="0" smtClean="0"/>
              <a:t>.)</a:t>
            </a:r>
          </a:p>
          <a:p>
            <a:pPr lvl="3"/>
            <a:r>
              <a:rPr lang="pl-PL" dirty="0" smtClean="0"/>
              <a:t>Związki JST – np. art. 64 </a:t>
            </a:r>
            <a:r>
              <a:rPr lang="pl-PL" dirty="0" err="1" smtClean="0"/>
              <a:t>u.s.g</a:t>
            </a:r>
            <a:r>
              <a:rPr lang="pl-PL" dirty="0" smtClean="0"/>
              <a:t>.</a:t>
            </a:r>
          </a:p>
          <a:p>
            <a:pPr lvl="3"/>
            <a:r>
              <a:rPr lang="pl-PL" dirty="0" smtClean="0"/>
              <a:t>Dodatkowa komplikacja – art. 38 ust. 1 </a:t>
            </a:r>
            <a:r>
              <a:rPr lang="pl-PL" dirty="0" err="1" smtClean="0"/>
              <a:t>u.s.p</a:t>
            </a:r>
            <a:r>
              <a:rPr lang="pl-PL" dirty="0" smtClean="0"/>
              <a:t>, art. 46 ust. 1 </a:t>
            </a:r>
            <a:r>
              <a:rPr lang="pl-PL" dirty="0" err="1" smtClean="0"/>
              <a:t>u.s.w</a:t>
            </a:r>
            <a:r>
              <a:rPr lang="pl-PL" dirty="0" smtClean="0"/>
              <a:t>.</a:t>
            </a:r>
          </a:p>
          <a:p>
            <a:pPr lvl="2"/>
            <a:r>
              <a:rPr lang="pl-PL" dirty="0" smtClean="0"/>
              <a:t>Miejscowa – art. 21 k.p.a.</a:t>
            </a:r>
          </a:p>
          <a:p>
            <a:pPr lvl="2"/>
            <a:r>
              <a:rPr lang="pl-PL" dirty="0" smtClean="0"/>
              <a:t>Instancyjna – art. 127 § 2, art. 157 § 1 k.p.a. art. 161 § 1 k.p.a. art. 17 k.p.a. i art. 18 k.p.a.</a:t>
            </a:r>
          </a:p>
          <a:p>
            <a:pPr lvl="1"/>
            <a:r>
              <a:rPr lang="pl-PL" dirty="0" smtClean="0"/>
              <a:t>Delegacyjna – art. 26 § 2, art. 150 § 2, art. 52 k.p.a.</a:t>
            </a:r>
            <a:endParaRPr lang="pl-PL" dirty="0"/>
          </a:p>
        </p:txBody>
      </p:sp>
      <p:sp>
        <p:nvSpPr>
          <p:cNvPr id="4" name="Symbol zastępczy numeru slajdu 3"/>
          <p:cNvSpPr>
            <a:spLocks noGrp="1"/>
          </p:cNvSpPr>
          <p:nvPr>
            <p:ph type="sldNum" sz="quarter" idx="12"/>
          </p:nvPr>
        </p:nvSpPr>
        <p:spPr/>
        <p:txBody>
          <a:bodyPr/>
          <a:lstStyle/>
          <a:p>
            <a:fld id="{6A712258-5B8A-46F8-95CE-52C7943D11BA}" type="slidenum">
              <a:rPr lang="pl-PL" smtClean="0"/>
              <a:pPr/>
              <a:t>8</a:t>
            </a:fld>
            <a:endParaRPr lang="pl-PL"/>
          </a:p>
        </p:txBody>
      </p:sp>
    </p:spTree>
    <p:extLst>
      <p:ext uri="{BB962C8B-B14F-4D97-AF65-F5344CB8AC3E}">
        <p14:creationId xmlns:p14="http://schemas.microsoft.com/office/powerpoint/2010/main" xmlns="" val="38774466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pPr algn="ctr"/>
            <a:r>
              <a:rPr lang="pl-PL" sz="3200" dirty="0" smtClean="0"/>
              <a:t>Środki zaskarżenia decyzji administracyjnej na drodze administracyjnej - zarys</a:t>
            </a:r>
            <a:endParaRPr lang="pl-PL" sz="3200" dirty="0"/>
          </a:p>
        </p:txBody>
      </p:sp>
      <p:sp>
        <p:nvSpPr>
          <p:cNvPr id="3" name="Symbol zastępczy zawartości 2"/>
          <p:cNvSpPr>
            <a:spLocks noGrp="1"/>
          </p:cNvSpPr>
          <p:nvPr>
            <p:ph idx="1"/>
          </p:nvPr>
        </p:nvSpPr>
        <p:spPr>
          <a:xfrm>
            <a:off x="409433" y="1849415"/>
            <a:ext cx="8105917" cy="4530726"/>
          </a:xfrm>
        </p:spPr>
        <p:txBody>
          <a:bodyPr>
            <a:normAutofit fontScale="70000" lnSpcReduction="20000"/>
          </a:bodyPr>
          <a:lstStyle/>
          <a:p>
            <a:r>
              <a:rPr lang="pl-PL" dirty="0" smtClean="0"/>
              <a:t>Od każdej decyzji nieostatecznej służy </a:t>
            </a:r>
            <a:r>
              <a:rPr lang="pl-PL" b="1" dirty="0" smtClean="0"/>
              <a:t>odwołanie</a:t>
            </a:r>
            <a:r>
              <a:rPr lang="pl-PL" dirty="0" smtClean="0"/>
              <a:t> do organu wyższego, wniesione w ciągu </a:t>
            </a:r>
            <a:r>
              <a:rPr lang="pl-PL" b="1" dirty="0" smtClean="0"/>
              <a:t>14 dni </a:t>
            </a:r>
            <a:r>
              <a:rPr lang="pl-PL" dirty="0" smtClean="0"/>
              <a:t>od dnia doręczenie/ogłoszenia, za pośrednictwem organu, który wydał decyzję – względna </a:t>
            </a:r>
            <a:r>
              <a:rPr lang="pl-PL" dirty="0" err="1" smtClean="0"/>
              <a:t>dewolutywność</a:t>
            </a:r>
            <a:r>
              <a:rPr lang="pl-PL" dirty="0" smtClean="0"/>
              <a:t>.</a:t>
            </a:r>
          </a:p>
          <a:p>
            <a:r>
              <a:rPr lang="pl-PL" dirty="0"/>
              <a:t>Od decyzji wydanej w pierwszej instancji przez ministra lub samorządowe kolegium </a:t>
            </a:r>
            <a:r>
              <a:rPr lang="pl-PL" dirty="0" smtClean="0"/>
              <a:t>odwoławcze zamiast odwołania służy </a:t>
            </a:r>
            <a:r>
              <a:rPr lang="pl-PL" b="1" dirty="0" smtClean="0"/>
              <a:t>wniosek o ponowne rozpatrzenie sprawy – </a:t>
            </a:r>
            <a:r>
              <a:rPr lang="pl-PL" dirty="0" err="1" smtClean="0"/>
              <a:t>niedewolutywność</a:t>
            </a:r>
            <a:r>
              <a:rPr lang="pl-PL" dirty="0" smtClean="0"/>
              <a:t>. </a:t>
            </a:r>
            <a:endParaRPr lang="pl-PL" b="1" dirty="0" smtClean="0"/>
          </a:p>
          <a:p>
            <a:r>
              <a:rPr lang="pl-PL" dirty="0"/>
              <a:t>Wniesienie odwołania w terminie wstrzymuje wykonanie </a:t>
            </a:r>
            <a:r>
              <a:rPr lang="pl-PL" dirty="0" smtClean="0"/>
              <a:t>decyzji</a:t>
            </a:r>
            <a:r>
              <a:rPr lang="pl-PL" dirty="0"/>
              <a:t> </a:t>
            </a:r>
            <a:r>
              <a:rPr lang="pl-PL" dirty="0" smtClean="0"/>
              <a:t>– bezwzględna suspensywność. </a:t>
            </a:r>
          </a:p>
          <a:p>
            <a:r>
              <a:rPr lang="pl-PL" dirty="0"/>
              <a:t>Organ odwoławczy może w uzasadnionych przypadkach wstrzymać natychmiastowe wykonanie </a:t>
            </a:r>
            <a:r>
              <a:rPr lang="pl-PL" dirty="0" smtClean="0"/>
              <a:t>decyzji – względna suspensywność.</a:t>
            </a:r>
          </a:p>
          <a:p>
            <a:r>
              <a:rPr lang="pl-PL" dirty="0"/>
              <a:t>Organ odwoławczy stwierdza w drodze postanowienia niedopuszczalność odwołania oraz uchybienie terminu do wniesienia odwołania. Postanowienie w tej sprawie jest ostateczne</a:t>
            </a:r>
            <a:r>
              <a:rPr lang="pl-PL" dirty="0" smtClean="0"/>
              <a:t>.</a:t>
            </a:r>
          </a:p>
          <a:p>
            <a:r>
              <a:rPr lang="pl-PL" dirty="0" smtClean="0"/>
              <a:t>Postępowanie odwoławcze oparte jest na zasadzie skargowości. Naruszenie tej zasady stanowi rażące naruszenie prawa (zob. art. 156  § 1 pkt 2 k.p.a.)</a:t>
            </a:r>
          </a:p>
          <a:p>
            <a:r>
              <a:rPr lang="pl-PL" dirty="0" smtClean="0"/>
              <a:t>Tryby nadzwyczajne</a:t>
            </a:r>
          </a:p>
        </p:txBody>
      </p:sp>
      <p:sp>
        <p:nvSpPr>
          <p:cNvPr id="4" name="Symbol zastępczy numeru slajdu 3"/>
          <p:cNvSpPr>
            <a:spLocks noGrp="1"/>
          </p:cNvSpPr>
          <p:nvPr>
            <p:ph type="sldNum" sz="quarter" idx="12"/>
          </p:nvPr>
        </p:nvSpPr>
        <p:spPr/>
        <p:txBody>
          <a:bodyPr/>
          <a:lstStyle/>
          <a:p>
            <a:fld id="{6A712258-5B8A-46F8-95CE-52C7943D11BA}" type="slidenum">
              <a:rPr lang="pl-PL" smtClean="0"/>
              <a:pPr/>
              <a:t>80</a:t>
            </a:fld>
            <a:endParaRPr lang="pl-PL"/>
          </a:p>
        </p:txBody>
      </p:sp>
    </p:spTree>
    <p:extLst>
      <p:ext uri="{BB962C8B-B14F-4D97-AF65-F5344CB8AC3E}">
        <p14:creationId xmlns:p14="http://schemas.microsoft.com/office/powerpoint/2010/main" xmlns="" val="291797385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pPr algn="ctr"/>
            <a:r>
              <a:rPr lang="pl-PL" sz="3200" dirty="0" smtClean="0"/>
              <a:t>Skarga do sądu administracyjnego </a:t>
            </a:r>
            <a:br>
              <a:rPr lang="pl-PL" sz="3200" dirty="0" smtClean="0"/>
            </a:br>
            <a:r>
              <a:rPr lang="pl-PL" sz="3200" dirty="0" smtClean="0"/>
              <a:t>na decyzję administracyjną </a:t>
            </a:r>
            <a:br>
              <a:rPr lang="pl-PL" sz="3200" dirty="0" smtClean="0"/>
            </a:br>
            <a:r>
              <a:rPr lang="pl-PL" sz="3200" dirty="0" smtClean="0"/>
              <a:t>(art. 3 § 2 pkt 1 </a:t>
            </a:r>
            <a:r>
              <a:rPr lang="pl-PL" sz="3200" dirty="0" err="1" smtClean="0"/>
              <a:t>p.p.s.a</a:t>
            </a:r>
            <a:r>
              <a:rPr lang="pl-PL" sz="3200" dirty="0" smtClean="0"/>
              <a:t>.)</a:t>
            </a:r>
            <a:endParaRPr lang="pl-PL" sz="3200" dirty="0"/>
          </a:p>
        </p:txBody>
      </p:sp>
      <p:sp>
        <p:nvSpPr>
          <p:cNvPr id="3" name="Symbol zastępczy zawartości 2"/>
          <p:cNvSpPr>
            <a:spLocks noGrp="1"/>
          </p:cNvSpPr>
          <p:nvPr>
            <p:ph idx="1"/>
          </p:nvPr>
        </p:nvSpPr>
        <p:spPr>
          <a:xfrm>
            <a:off x="505393" y="1825625"/>
            <a:ext cx="8133213" cy="4530726"/>
          </a:xfrm>
        </p:spPr>
        <p:txBody>
          <a:bodyPr>
            <a:normAutofit fontScale="70000" lnSpcReduction="20000"/>
          </a:bodyPr>
          <a:lstStyle/>
          <a:p>
            <a:r>
              <a:rPr lang="pl-PL" dirty="0" smtClean="0"/>
              <a:t>O tym, czy na dany akt przysługuje skarga nie przesądza nazwa aktu </a:t>
            </a:r>
            <a:r>
              <a:rPr lang="pl-PL" dirty="0"/>
              <a:t>(</a:t>
            </a:r>
            <a:r>
              <a:rPr lang="pl-PL" dirty="0" smtClean="0"/>
              <a:t>decyzja) a to, czy przepis wymaga autorytatywnej konkretyzacji w postępowaniu administracyjnym lub podatkowym.</a:t>
            </a:r>
          </a:p>
          <a:p>
            <a:r>
              <a:rPr lang="pl-PL" dirty="0"/>
              <a:t>Czy można kwestionować samo uzasadnienie decyzji? </a:t>
            </a:r>
          </a:p>
          <a:p>
            <a:pPr lvl="1"/>
            <a:r>
              <a:rPr lang="pl-PL" dirty="0" smtClean="0"/>
              <a:t>Zasada – sąd orzeka co do mocy rozstrzygnięcia zawartego w decyzji. </a:t>
            </a:r>
          </a:p>
          <a:p>
            <a:pPr lvl="1"/>
            <a:r>
              <a:rPr lang="pl-PL" dirty="0" smtClean="0"/>
              <a:t>Zaskarżenie decyzji może ograniczyć się do zakwestionowania uzasadnienia decyzji tylko wtedy, gdy: </a:t>
            </a:r>
          </a:p>
          <a:p>
            <a:pPr lvl="2"/>
            <a:r>
              <a:rPr lang="pl-PL" dirty="0" smtClean="0"/>
              <a:t>Rozstrzygnięcie sprawy zostało zawarte w uzasadnieniu </a:t>
            </a:r>
          </a:p>
          <a:p>
            <a:pPr lvl="2"/>
            <a:r>
              <a:rPr lang="pl-PL" dirty="0" smtClean="0"/>
              <a:t>Wadliwość uzasadnienia prowadzi do ustawowych podstaw wadliwości decyzji administracyjnej określonych w art. 145 </a:t>
            </a:r>
            <a:r>
              <a:rPr lang="pl-PL" dirty="0" err="1" smtClean="0"/>
              <a:t>p.p.s.a</a:t>
            </a:r>
            <a:r>
              <a:rPr lang="pl-PL" dirty="0" smtClean="0"/>
              <a:t>.</a:t>
            </a:r>
          </a:p>
          <a:p>
            <a:r>
              <a:rPr lang="pl-PL" dirty="0" smtClean="0"/>
              <a:t>Nie ma znaczenia rodzaj decyzji – czy jest nakazująca, kształtująca, ustalająca, konstytutywna, deklaratoryjna itd.</a:t>
            </a:r>
          </a:p>
          <a:p>
            <a:r>
              <a:rPr lang="pl-PL" dirty="0" smtClean="0"/>
              <a:t>Co z decyzjami uznaniowymi, związanymi? Skarżyć można, sąd administracyjny kontroluje treść rozstrzygnięcia pod względem przestrzegania zasady ogólnych k.p.a. i prawidłowego zastosowania przepisów prawa materialnego i procesowego, ale nie może kwestionować samego uznania administracyjnego. </a:t>
            </a:r>
          </a:p>
          <a:p>
            <a:r>
              <a:rPr lang="pl-PL" dirty="0" smtClean="0"/>
              <a:t>Zaskarżeniu podlegają decyzje ostateczne (zob. art. 52 § 1  i 2 </a:t>
            </a:r>
            <a:r>
              <a:rPr lang="pl-PL" dirty="0" err="1" smtClean="0"/>
              <a:t>p.p.s.a</a:t>
            </a:r>
            <a:r>
              <a:rPr lang="pl-PL" dirty="0" smtClean="0"/>
              <a:t>.)</a:t>
            </a:r>
            <a:endParaRPr lang="pl-PL" dirty="0"/>
          </a:p>
        </p:txBody>
      </p:sp>
      <p:sp>
        <p:nvSpPr>
          <p:cNvPr id="4" name="Symbol zastępczy numeru slajdu 3"/>
          <p:cNvSpPr>
            <a:spLocks noGrp="1"/>
          </p:cNvSpPr>
          <p:nvPr>
            <p:ph type="sldNum" sz="quarter" idx="12"/>
          </p:nvPr>
        </p:nvSpPr>
        <p:spPr/>
        <p:txBody>
          <a:bodyPr/>
          <a:lstStyle/>
          <a:p>
            <a:fld id="{6A712258-5B8A-46F8-95CE-52C7943D11BA}" type="slidenum">
              <a:rPr lang="pl-PL" smtClean="0"/>
              <a:pPr/>
              <a:t>81</a:t>
            </a:fld>
            <a:endParaRPr lang="pl-PL"/>
          </a:p>
        </p:txBody>
      </p:sp>
    </p:spTree>
    <p:extLst>
      <p:ext uri="{BB962C8B-B14F-4D97-AF65-F5344CB8AC3E}">
        <p14:creationId xmlns:p14="http://schemas.microsoft.com/office/powerpoint/2010/main" xmlns="" val="362464830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Postanowienie </a:t>
            </a:r>
            <a:br>
              <a:rPr lang="pl-PL" dirty="0" smtClean="0"/>
            </a:br>
            <a:r>
              <a:rPr lang="pl-PL" dirty="0"/>
              <a:t>(</a:t>
            </a:r>
            <a:r>
              <a:rPr lang="pl-PL" dirty="0" smtClean="0"/>
              <a:t>art. 123 – art. 126 k.p.a.)</a:t>
            </a:r>
            <a:endParaRPr lang="pl-PL" dirty="0"/>
          </a:p>
        </p:txBody>
      </p:sp>
      <p:sp>
        <p:nvSpPr>
          <p:cNvPr id="3" name="Symbol zastępczy zawartości 2"/>
          <p:cNvSpPr>
            <a:spLocks noGrp="1"/>
          </p:cNvSpPr>
          <p:nvPr>
            <p:ph idx="1"/>
          </p:nvPr>
        </p:nvSpPr>
        <p:spPr/>
        <p:txBody>
          <a:bodyPr>
            <a:normAutofit fontScale="92500"/>
          </a:bodyPr>
          <a:lstStyle/>
          <a:p>
            <a:pPr marL="0" indent="0">
              <a:buNone/>
            </a:pPr>
            <a:r>
              <a:rPr lang="pl-PL" dirty="0" smtClean="0"/>
              <a:t>Kategorie postanowień:</a:t>
            </a:r>
          </a:p>
          <a:p>
            <a:r>
              <a:rPr lang="pl-PL" dirty="0" smtClean="0"/>
              <a:t>Ściśle procesowe (</a:t>
            </a:r>
            <a:r>
              <a:rPr lang="pl-PL" dirty="0" err="1" smtClean="0"/>
              <a:t>indydentalne</a:t>
            </a:r>
            <a:r>
              <a:rPr lang="pl-PL" dirty="0" smtClean="0"/>
              <a:t>)</a:t>
            </a:r>
          </a:p>
          <a:p>
            <a:r>
              <a:rPr lang="pl-PL" dirty="0" smtClean="0"/>
              <a:t>Procesowe, wpływające na dalszy bieg postępowania – np</a:t>
            </a:r>
            <a:r>
              <a:rPr lang="pl-PL" dirty="0"/>
              <a:t>. art. 59 k.p.a</a:t>
            </a:r>
            <a:r>
              <a:rPr lang="pl-PL" dirty="0" smtClean="0"/>
              <a:t>.</a:t>
            </a:r>
          </a:p>
          <a:p>
            <a:r>
              <a:rPr lang="pl-PL" dirty="0" smtClean="0"/>
              <a:t>Odnoszące się do istoty sprawy lub wywierające skutek materialnoprawny – np. art. 106 k.p.a., art. 119 § 1 k.p.a. w zw. z art. 122 k.p.a.)</a:t>
            </a:r>
          </a:p>
          <a:p>
            <a:r>
              <a:rPr lang="pl-PL" dirty="0" smtClean="0"/>
              <a:t>Wydawane poza ramami postępowania administracyjnego ogólnego –  np. co do zaświadczeń. </a:t>
            </a:r>
            <a:r>
              <a:rPr lang="pl-PL" dirty="0" smtClean="0">
                <a:solidFill>
                  <a:srgbClr val="00B0F0"/>
                </a:solidFill>
              </a:rPr>
              <a:t>Czy takie można skarżyć do SA, np. art. 219 k.p.a.?</a:t>
            </a:r>
            <a:endParaRPr lang="pl-PL" dirty="0"/>
          </a:p>
        </p:txBody>
      </p:sp>
      <p:sp>
        <p:nvSpPr>
          <p:cNvPr id="4" name="Symbol zastępczy numeru slajdu 3"/>
          <p:cNvSpPr>
            <a:spLocks noGrp="1"/>
          </p:cNvSpPr>
          <p:nvPr>
            <p:ph type="sldNum" sz="quarter" idx="12"/>
          </p:nvPr>
        </p:nvSpPr>
        <p:spPr/>
        <p:txBody>
          <a:bodyPr/>
          <a:lstStyle/>
          <a:p>
            <a:fld id="{6A712258-5B8A-46F8-95CE-52C7943D11BA}" type="slidenum">
              <a:rPr lang="pl-PL" smtClean="0"/>
              <a:pPr/>
              <a:t>82</a:t>
            </a:fld>
            <a:endParaRPr lang="pl-PL"/>
          </a:p>
        </p:txBody>
      </p:sp>
    </p:spTree>
    <p:extLst>
      <p:ext uri="{BB962C8B-B14F-4D97-AF65-F5344CB8AC3E}">
        <p14:creationId xmlns:p14="http://schemas.microsoft.com/office/powerpoint/2010/main" xmlns="" val="154067584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Środki zaskarżenia postanowień na drodze administracyjnej - zarys</a:t>
            </a:r>
            <a:endParaRPr lang="pl-PL" dirty="0"/>
          </a:p>
        </p:txBody>
      </p:sp>
      <p:sp>
        <p:nvSpPr>
          <p:cNvPr id="3" name="Symbol zastępczy zawartości 2"/>
          <p:cNvSpPr>
            <a:spLocks noGrp="1"/>
          </p:cNvSpPr>
          <p:nvPr>
            <p:ph idx="1"/>
          </p:nvPr>
        </p:nvSpPr>
        <p:spPr>
          <a:xfrm>
            <a:off x="532263" y="2005012"/>
            <a:ext cx="7983087" cy="4518617"/>
          </a:xfrm>
        </p:spPr>
        <p:txBody>
          <a:bodyPr>
            <a:normAutofit fontScale="85000" lnSpcReduction="20000"/>
          </a:bodyPr>
          <a:lstStyle/>
          <a:p>
            <a:r>
              <a:rPr lang="pl-PL" dirty="0"/>
              <a:t>Na wydane w toku postępowania postanowienia służy </a:t>
            </a:r>
            <a:r>
              <a:rPr lang="pl-PL" dirty="0" smtClean="0"/>
              <a:t>stronie a także innym uczestnikom postępowania </a:t>
            </a:r>
            <a:r>
              <a:rPr lang="pl-PL" b="1" dirty="0"/>
              <a:t>zażalenie</a:t>
            </a:r>
            <a:r>
              <a:rPr lang="pl-PL" dirty="0"/>
              <a:t>, gdy kodeks tak stanowi</a:t>
            </a:r>
            <a:r>
              <a:rPr lang="pl-PL" dirty="0" smtClean="0"/>
              <a:t>.</a:t>
            </a:r>
          </a:p>
          <a:p>
            <a:r>
              <a:rPr lang="pl-PL" dirty="0"/>
              <a:t>Zażalenia wnosi się w terminie </a:t>
            </a:r>
            <a:r>
              <a:rPr lang="pl-PL" b="1" dirty="0"/>
              <a:t>siedmiu dni </a:t>
            </a:r>
            <a:r>
              <a:rPr lang="pl-PL" dirty="0"/>
              <a:t>od dnia doręczenia postanowienia stronie, a gdy postanowienie zostało ogłoszone ustnie - od dnia jego ogłoszenia stronie</a:t>
            </a:r>
            <a:r>
              <a:rPr lang="pl-PL" dirty="0" smtClean="0"/>
              <a:t>.</a:t>
            </a:r>
          </a:p>
          <a:p>
            <a:r>
              <a:rPr lang="pl-PL" dirty="0"/>
              <a:t>Postanowienie, na które nie służy zażalenie, strona może zaskarżyć tylko w odwołaniu od </a:t>
            </a:r>
            <a:r>
              <a:rPr lang="pl-PL" dirty="0" smtClean="0"/>
              <a:t>decyzji – niesamoistny środek zaskarżenia.</a:t>
            </a:r>
          </a:p>
          <a:p>
            <a:r>
              <a:rPr lang="pl-PL" dirty="0"/>
              <a:t>Wniesienie zażalenia nie wstrzymuje wykonania postanowienia, jednakże organ administracji publicznej, który wydał postanowienie, może wstrzymać jego wykonanie, gdy uzna to za </a:t>
            </a:r>
            <a:r>
              <a:rPr lang="pl-PL" dirty="0" smtClean="0"/>
              <a:t>uzasadnione – względna suspensywność</a:t>
            </a:r>
          </a:p>
          <a:p>
            <a:r>
              <a:rPr lang="pl-PL" dirty="0" smtClean="0"/>
              <a:t>Tryby nadzwyczajne</a:t>
            </a:r>
            <a:endParaRPr lang="pl-PL" dirty="0"/>
          </a:p>
        </p:txBody>
      </p:sp>
      <p:sp>
        <p:nvSpPr>
          <p:cNvPr id="4" name="Symbol zastępczy numeru slajdu 3"/>
          <p:cNvSpPr>
            <a:spLocks noGrp="1"/>
          </p:cNvSpPr>
          <p:nvPr>
            <p:ph type="sldNum" sz="quarter" idx="12"/>
          </p:nvPr>
        </p:nvSpPr>
        <p:spPr/>
        <p:txBody>
          <a:bodyPr/>
          <a:lstStyle/>
          <a:p>
            <a:fld id="{6A712258-5B8A-46F8-95CE-52C7943D11BA}" type="slidenum">
              <a:rPr lang="pl-PL" smtClean="0"/>
              <a:pPr/>
              <a:t>83</a:t>
            </a:fld>
            <a:endParaRPr lang="pl-PL"/>
          </a:p>
        </p:txBody>
      </p:sp>
    </p:spTree>
    <p:extLst>
      <p:ext uri="{BB962C8B-B14F-4D97-AF65-F5344CB8AC3E}">
        <p14:creationId xmlns:p14="http://schemas.microsoft.com/office/powerpoint/2010/main" xmlns="" val="316580659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sz="3600" dirty="0" smtClean="0"/>
              <a:t>Skarga do sądu administracyjnego na postanowienia </a:t>
            </a:r>
            <a:br>
              <a:rPr lang="pl-PL" sz="3600" dirty="0" smtClean="0"/>
            </a:br>
            <a:r>
              <a:rPr lang="pl-PL" sz="3600" dirty="0" smtClean="0"/>
              <a:t>(art. 3 § 2 pkt 2 i 3 </a:t>
            </a:r>
            <a:r>
              <a:rPr lang="pl-PL" sz="3600" dirty="0" err="1" smtClean="0"/>
              <a:t>p.p.s.a</a:t>
            </a:r>
            <a:r>
              <a:rPr lang="pl-PL" sz="3600" dirty="0" smtClean="0"/>
              <a:t>.)</a:t>
            </a:r>
            <a:endParaRPr lang="pl-PL" sz="3600" dirty="0"/>
          </a:p>
        </p:txBody>
      </p:sp>
      <p:sp>
        <p:nvSpPr>
          <p:cNvPr id="3" name="Symbol zastępczy zawartości 2"/>
          <p:cNvSpPr>
            <a:spLocks noGrp="1"/>
          </p:cNvSpPr>
          <p:nvPr>
            <p:ph idx="1"/>
          </p:nvPr>
        </p:nvSpPr>
        <p:spPr/>
        <p:txBody>
          <a:bodyPr>
            <a:normAutofit fontScale="85000" lnSpcReduction="20000"/>
          </a:bodyPr>
          <a:lstStyle/>
          <a:p>
            <a:pPr marL="0" indent="0">
              <a:buNone/>
            </a:pPr>
            <a:r>
              <a:rPr lang="pl-PL" dirty="0"/>
              <a:t>Kontrola działalności administracji publicznej przez sądy administracyjne obejmuje orzekanie w sprawach skarg na:</a:t>
            </a:r>
          </a:p>
          <a:p>
            <a:r>
              <a:rPr lang="pl-PL" dirty="0"/>
              <a:t>postanowienia wydane w postępowaniu administracyjnym, </a:t>
            </a:r>
          </a:p>
          <a:p>
            <a:pPr lvl="1"/>
            <a:r>
              <a:rPr lang="pl-PL" dirty="0"/>
              <a:t>na które służy zażalenie (zob. art. 141 § 1 k.p.a. w zw. z art. 52 § 1 i 2 </a:t>
            </a:r>
            <a:r>
              <a:rPr lang="pl-PL" dirty="0" err="1"/>
              <a:t>p.p.s.a</a:t>
            </a:r>
            <a:r>
              <a:rPr lang="pl-PL" dirty="0"/>
              <a:t>., art. 219 k.p.a.) </a:t>
            </a:r>
          </a:p>
          <a:p>
            <a:pPr lvl="1"/>
            <a:r>
              <a:rPr lang="pl-PL" dirty="0"/>
              <a:t>kończące postępowanie (zob. art. 134 k.p.a., art. 59 § 2 k.p.a.)</a:t>
            </a:r>
          </a:p>
          <a:p>
            <a:pPr lvl="1"/>
            <a:r>
              <a:rPr lang="pl-PL" dirty="0"/>
              <a:t>rozstrzygające sprawę co do istoty (zob. </a:t>
            </a:r>
            <a:r>
              <a:rPr lang="pl-PL" dirty="0" smtClean="0"/>
              <a:t>art. </a:t>
            </a:r>
            <a:r>
              <a:rPr lang="pl-PL" dirty="0"/>
              <a:t>106 k.p.a., art. 119 § 1 k.p.a.</a:t>
            </a:r>
          </a:p>
          <a:p>
            <a:r>
              <a:rPr lang="pl-PL" dirty="0"/>
              <a:t>postanowienia wydane w postępowaniu egzekucyjnym i zabezpieczającym, </a:t>
            </a:r>
          </a:p>
          <a:p>
            <a:pPr lvl="1"/>
            <a:r>
              <a:rPr lang="pl-PL" dirty="0"/>
              <a:t>na które służy zażalenie (zob. art. 18 </a:t>
            </a:r>
            <a:r>
              <a:rPr lang="pl-PL" dirty="0" err="1"/>
              <a:t>u.p.e.a</a:t>
            </a:r>
            <a:r>
              <a:rPr lang="pl-PL" dirty="0"/>
              <a:t>.), z wyłączeniem postanowień</a:t>
            </a:r>
          </a:p>
          <a:p>
            <a:pPr lvl="2"/>
            <a:r>
              <a:rPr lang="pl-PL" dirty="0"/>
              <a:t>wierzyciela o niedopuszczalności zgłoszonego zarzutu (zob. art. 34 § 1a i 5 </a:t>
            </a:r>
            <a:r>
              <a:rPr lang="pl-PL" dirty="0" err="1"/>
              <a:t>u.p.e.a</a:t>
            </a:r>
            <a:r>
              <a:rPr lang="pl-PL" dirty="0"/>
              <a:t>.) oraz</a:t>
            </a:r>
          </a:p>
          <a:p>
            <a:pPr lvl="2"/>
            <a:r>
              <a:rPr lang="pl-PL" dirty="0"/>
              <a:t>postanowień, przedmiotem których jest stanowisko wierzyciela w sprawie zgłoszonego zarzutu (zob. art. 34 § 1 i 2 </a:t>
            </a:r>
            <a:r>
              <a:rPr lang="pl-PL" dirty="0" err="1"/>
              <a:t>u.p.e.a</a:t>
            </a:r>
            <a:r>
              <a:rPr lang="pl-PL" dirty="0"/>
              <a:t>.)</a:t>
            </a:r>
          </a:p>
          <a:p>
            <a:endParaRPr lang="pl-PL" dirty="0"/>
          </a:p>
        </p:txBody>
      </p:sp>
      <p:sp>
        <p:nvSpPr>
          <p:cNvPr id="4" name="Symbol zastępczy numeru slajdu 3"/>
          <p:cNvSpPr>
            <a:spLocks noGrp="1"/>
          </p:cNvSpPr>
          <p:nvPr>
            <p:ph type="sldNum" sz="quarter" idx="12"/>
          </p:nvPr>
        </p:nvSpPr>
        <p:spPr/>
        <p:txBody>
          <a:bodyPr/>
          <a:lstStyle/>
          <a:p>
            <a:fld id="{6A712258-5B8A-46F8-95CE-52C7943D11BA}" type="slidenum">
              <a:rPr lang="pl-PL" smtClean="0"/>
              <a:pPr/>
              <a:t>84</a:t>
            </a:fld>
            <a:endParaRPr lang="pl-PL"/>
          </a:p>
        </p:txBody>
      </p:sp>
    </p:spTree>
    <p:extLst>
      <p:ext uri="{BB962C8B-B14F-4D97-AF65-F5344CB8AC3E}">
        <p14:creationId xmlns:p14="http://schemas.microsoft.com/office/powerpoint/2010/main" xmlns="" val="76009764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dirty="0" smtClean="0"/>
              <a:t>Decyzja administracyjna </a:t>
            </a:r>
            <a:br>
              <a:rPr lang="pl-PL" dirty="0" smtClean="0"/>
            </a:br>
            <a:r>
              <a:rPr lang="pl-PL" dirty="0" smtClean="0"/>
              <a:t>a postanowienie – wybrane różnice</a:t>
            </a:r>
            <a:endParaRPr lang="pl-PL" dirty="0"/>
          </a:p>
        </p:txBody>
      </p:sp>
      <p:sp>
        <p:nvSpPr>
          <p:cNvPr id="3" name="Symbol zastępczy tekstu 2"/>
          <p:cNvSpPr>
            <a:spLocks noGrp="1"/>
          </p:cNvSpPr>
          <p:nvPr>
            <p:ph type="body" idx="1"/>
          </p:nvPr>
        </p:nvSpPr>
        <p:spPr/>
        <p:txBody>
          <a:bodyPr/>
          <a:lstStyle/>
          <a:p>
            <a:r>
              <a:rPr lang="pl-PL" dirty="0" smtClean="0"/>
              <a:t>Decyzja administracyjna</a:t>
            </a:r>
            <a:endParaRPr lang="pl-PL" dirty="0"/>
          </a:p>
        </p:txBody>
      </p:sp>
      <p:sp>
        <p:nvSpPr>
          <p:cNvPr id="4" name="Symbol zastępczy zawartości 3"/>
          <p:cNvSpPr>
            <a:spLocks noGrp="1"/>
          </p:cNvSpPr>
          <p:nvPr>
            <p:ph sz="half" idx="2"/>
          </p:nvPr>
        </p:nvSpPr>
        <p:spPr/>
        <p:txBody>
          <a:bodyPr>
            <a:normAutofit fontScale="77500" lnSpcReduction="20000"/>
          </a:bodyPr>
          <a:lstStyle/>
          <a:p>
            <a:r>
              <a:rPr lang="pl-PL" dirty="0" smtClean="0"/>
              <a:t>Podstawa prawna – co do zasady przepisy prawa materialnego. Przepisy proceduralne stanowią tylko element dopełniający podstawę prawną.</a:t>
            </a:r>
          </a:p>
          <a:p>
            <a:r>
              <a:rPr lang="pl-PL" dirty="0" smtClean="0"/>
              <a:t>Adresat – tylko strona.</a:t>
            </a:r>
          </a:p>
          <a:p>
            <a:r>
              <a:rPr lang="pl-PL" dirty="0" smtClean="0"/>
              <a:t>Nadaje lub ustala indywidualne uprawnienia lub obowiązki lub usuwa spór co do prawa albo stwierdza niedopuszczalność orzekania co do istoty sprawy</a:t>
            </a:r>
            <a:endParaRPr lang="pl-PL" dirty="0"/>
          </a:p>
        </p:txBody>
      </p:sp>
      <p:sp>
        <p:nvSpPr>
          <p:cNvPr id="5" name="Symbol zastępczy tekstu 4"/>
          <p:cNvSpPr>
            <a:spLocks noGrp="1"/>
          </p:cNvSpPr>
          <p:nvPr>
            <p:ph type="body" sz="quarter" idx="3"/>
          </p:nvPr>
        </p:nvSpPr>
        <p:spPr/>
        <p:txBody>
          <a:bodyPr/>
          <a:lstStyle/>
          <a:p>
            <a:r>
              <a:rPr lang="pl-PL" dirty="0" smtClean="0"/>
              <a:t>Postanowienie</a:t>
            </a:r>
            <a:endParaRPr lang="pl-PL" dirty="0"/>
          </a:p>
        </p:txBody>
      </p:sp>
      <p:sp>
        <p:nvSpPr>
          <p:cNvPr id="6" name="Symbol zastępczy zawartości 5"/>
          <p:cNvSpPr>
            <a:spLocks noGrp="1"/>
          </p:cNvSpPr>
          <p:nvPr>
            <p:ph sz="quarter" idx="4"/>
          </p:nvPr>
        </p:nvSpPr>
        <p:spPr/>
        <p:txBody>
          <a:bodyPr>
            <a:normAutofit fontScale="92500" lnSpcReduction="10000"/>
          </a:bodyPr>
          <a:lstStyle/>
          <a:p>
            <a:r>
              <a:rPr lang="pl-PL" dirty="0" smtClean="0"/>
              <a:t>Podstawa prawna – co do zasady przepisy proceduralne</a:t>
            </a:r>
          </a:p>
          <a:p>
            <a:r>
              <a:rPr lang="pl-PL" dirty="0" smtClean="0"/>
              <a:t>Adresat:</a:t>
            </a:r>
          </a:p>
          <a:p>
            <a:pPr lvl="1"/>
            <a:r>
              <a:rPr lang="pl-PL" dirty="0" smtClean="0"/>
              <a:t>Strona</a:t>
            </a:r>
          </a:p>
          <a:p>
            <a:pPr lvl="1"/>
            <a:r>
              <a:rPr lang="pl-PL" dirty="0" smtClean="0"/>
              <a:t>Podmioty na prawach stron</a:t>
            </a:r>
          </a:p>
          <a:p>
            <a:pPr lvl="1"/>
            <a:r>
              <a:rPr lang="pl-PL" dirty="0" smtClean="0"/>
              <a:t>Uczestnicy postępowania</a:t>
            </a:r>
          </a:p>
          <a:p>
            <a:r>
              <a:rPr lang="pl-PL" dirty="0" smtClean="0"/>
              <a:t>Zasadniczo rozstrzyga kwestie procesowe</a:t>
            </a:r>
          </a:p>
          <a:p>
            <a:endParaRPr lang="pl-PL" dirty="0" smtClean="0"/>
          </a:p>
        </p:txBody>
      </p:sp>
      <p:sp>
        <p:nvSpPr>
          <p:cNvPr id="7" name="Symbol zastępczy numeru slajdu 6"/>
          <p:cNvSpPr>
            <a:spLocks noGrp="1"/>
          </p:cNvSpPr>
          <p:nvPr>
            <p:ph type="sldNum" sz="quarter" idx="12"/>
          </p:nvPr>
        </p:nvSpPr>
        <p:spPr/>
        <p:txBody>
          <a:bodyPr/>
          <a:lstStyle/>
          <a:p>
            <a:fld id="{6A712258-5B8A-46F8-95CE-52C7943D11BA}" type="slidenum">
              <a:rPr lang="pl-PL" smtClean="0"/>
              <a:pPr/>
              <a:t>85</a:t>
            </a:fld>
            <a:endParaRPr lang="pl-PL"/>
          </a:p>
        </p:txBody>
      </p:sp>
    </p:spTree>
    <p:extLst>
      <p:ext uri="{BB962C8B-B14F-4D97-AF65-F5344CB8AC3E}">
        <p14:creationId xmlns:p14="http://schemas.microsoft.com/office/powerpoint/2010/main" xmlns="" val="420686185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Ugoda</a:t>
            </a:r>
            <a:br>
              <a:rPr lang="pl-PL" dirty="0" smtClean="0"/>
            </a:br>
            <a:r>
              <a:rPr lang="pl-PL" dirty="0" smtClean="0"/>
              <a:t>(art. 114 – art. 122 k.p.a.)</a:t>
            </a:r>
            <a:endParaRPr lang="pl-PL" dirty="0"/>
          </a:p>
        </p:txBody>
      </p:sp>
      <p:sp>
        <p:nvSpPr>
          <p:cNvPr id="3" name="Symbol zastępczy zawartości 2"/>
          <p:cNvSpPr>
            <a:spLocks noGrp="1"/>
          </p:cNvSpPr>
          <p:nvPr>
            <p:ph idx="1"/>
          </p:nvPr>
        </p:nvSpPr>
        <p:spPr/>
        <p:txBody>
          <a:bodyPr>
            <a:normAutofit fontScale="85000" lnSpcReduction="20000"/>
          </a:bodyPr>
          <a:lstStyle/>
          <a:p>
            <a:r>
              <a:rPr lang="pl-PL" dirty="0" smtClean="0"/>
              <a:t>Zawierana jest pomiędzy stronami, przed organem</a:t>
            </a:r>
          </a:p>
          <a:p>
            <a:r>
              <a:rPr lang="pl-PL" dirty="0" smtClean="0"/>
              <a:t>Przesłanki zawarcia ugody – zob. art. 114 k.p.a.:</a:t>
            </a:r>
          </a:p>
          <a:p>
            <a:pPr lvl="1"/>
            <a:r>
              <a:rPr lang="pl-PL" dirty="0" smtClean="0"/>
              <a:t>Sprawa indywidualna musi być zawisła przed organem administracyjnym</a:t>
            </a:r>
          </a:p>
          <a:p>
            <a:pPr lvl="1"/>
            <a:r>
              <a:rPr lang="pl-PL" dirty="0" smtClean="0"/>
              <a:t>W sprawie biorą udział co najmniej dwie strony, których interes prawny lub obowiązek jest tego rodzaju, że dopuszcza pomiędzy nimi pertraktacje i ustępstwa co do wyniku sprawy</a:t>
            </a:r>
          </a:p>
          <a:p>
            <a:pPr lvl="1"/>
            <a:r>
              <a:rPr lang="pl-PL" dirty="0" smtClean="0"/>
              <a:t>Ugoda służy realizacji zasady szybkości i prostoty postępowania</a:t>
            </a:r>
          </a:p>
          <a:p>
            <a:pPr lvl="1"/>
            <a:r>
              <a:rPr lang="pl-PL" dirty="0" smtClean="0"/>
              <a:t>Zawarcie ugody nie będzie obejściem szczególnych wymagań stawianych rozstrzygnięciu sprawy z racji obowiązku współdziałania organów administracji publicznej</a:t>
            </a:r>
          </a:p>
          <a:p>
            <a:pPr lvl="1"/>
            <a:r>
              <a:rPr lang="pl-PL" dirty="0" smtClean="0"/>
              <a:t>Ugoda nie jest wyłączona z mocy przepisów odrębnych</a:t>
            </a:r>
          </a:p>
          <a:p>
            <a:pPr lvl="1"/>
            <a:r>
              <a:rPr lang="pl-PL" dirty="0" smtClean="0"/>
              <a:t>Treść ugody nie narusza wymagań interesu społecznego lub słusznego interesu stron</a:t>
            </a:r>
          </a:p>
          <a:p>
            <a:r>
              <a:rPr lang="pl-PL" dirty="0" smtClean="0"/>
              <a:t>Forma zawarcia ugody – art. 119 § 1 k.p.a. (postanowienie)</a:t>
            </a:r>
          </a:p>
        </p:txBody>
      </p:sp>
      <p:sp>
        <p:nvSpPr>
          <p:cNvPr id="4" name="Symbol zastępczy numeru slajdu 3"/>
          <p:cNvSpPr>
            <a:spLocks noGrp="1"/>
          </p:cNvSpPr>
          <p:nvPr>
            <p:ph type="sldNum" sz="quarter" idx="12"/>
          </p:nvPr>
        </p:nvSpPr>
        <p:spPr/>
        <p:txBody>
          <a:bodyPr/>
          <a:lstStyle/>
          <a:p>
            <a:fld id="{6A712258-5B8A-46F8-95CE-52C7943D11BA}" type="slidenum">
              <a:rPr lang="pl-PL" smtClean="0"/>
              <a:pPr/>
              <a:t>86</a:t>
            </a:fld>
            <a:endParaRPr lang="pl-PL"/>
          </a:p>
        </p:txBody>
      </p:sp>
    </p:spTree>
    <p:extLst>
      <p:ext uri="{BB962C8B-B14F-4D97-AF65-F5344CB8AC3E}">
        <p14:creationId xmlns:p14="http://schemas.microsoft.com/office/powerpoint/2010/main" xmlns="" val="327423215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28650" y="228602"/>
            <a:ext cx="7886700" cy="1325563"/>
          </a:xfrm>
        </p:spPr>
        <p:txBody>
          <a:bodyPr>
            <a:noAutofit/>
          </a:bodyPr>
          <a:lstStyle/>
          <a:p>
            <a:pPr algn="ctr"/>
            <a:r>
              <a:rPr lang="pl-PL" sz="3200" dirty="0" smtClean="0"/>
              <a:t>Rektyfikacja w postępowaniu administracyjnym</a:t>
            </a:r>
            <a:br>
              <a:rPr lang="pl-PL" sz="3200" dirty="0" smtClean="0"/>
            </a:br>
            <a:r>
              <a:rPr lang="pl-PL" sz="3200" dirty="0"/>
              <a:t>(</a:t>
            </a:r>
            <a:r>
              <a:rPr lang="pl-PL" sz="3200" dirty="0" smtClean="0"/>
              <a:t>art. 111 – art. 113 k.p.a.)</a:t>
            </a:r>
            <a:endParaRPr lang="pl-PL" sz="3200" dirty="0"/>
          </a:p>
        </p:txBody>
      </p:sp>
      <p:sp>
        <p:nvSpPr>
          <p:cNvPr id="3" name="Symbol zastępczy zawartości 2"/>
          <p:cNvSpPr>
            <a:spLocks noGrp="1"/>
          </p:cNvSpPr>
          <p:nvPr>
            <p:ph idx="1"/>
          </p:nvPr>
        </p:nvSpPr>
        <p:spPr>
          <a:xfrm>
            <a:off x="109182" y="1690689"/>
            <a:ext cx="8925636" cy="5167311"/>
          </a:xfrm>
        </p:spPr>
        <p:txBody>
          <a:bodyPr>
            <a:normAutofit fontScale="62500" lnSpcReduction="20000"/>
          </a:bodyPr>
          <a:lstStyle/>
          <a:p>
            <a:pPr marL="0" indent="0">
              <a:buNone/>
            </a:pPr>
            <a:r>
              <a:rPr lang="pl-PL" dirty="0" smtClean="0"/>
              <a:t>Rektyfikacją nie jest zmiana treści ostatecznej decyzji!</a:t>
            </a:r>
          </a:p>
          <a:p>
            <a:pPr marL="0" indent="0">
              <a:buNone/>
            </a:pPr>
            <a:r>
              <a:rPr lang="pl-PL" dirty="0" smtClean="0"/>
              <a:t>Obejmuje:</a:t>
            </a:r>
          </a:p>
          <a:p>
            <a:r>
              <a:rPr lang="pl-PL" dirty="0" smtClean="0"/>
              <a:t>Sprostowanie</a:t>
            </a:r>
          </a:p>
          <a:p>
            <a:r>
              <a:rPr lang="pl-PL" dirty="0" smtClean="0"/>
              <a:t>Uzupełnienie</a:t>
            </a:r>
          </a:p>
          <a:p>
            <a:r>
              <a:rPr lang="pl-PL" dirty="0" smtClean="0"/>
              <a:t>Wykładnię treści</a:t>
            </a:r>
          </a:p>
          <a:p>
            <a:pPr marL="0" indent="0">
              <a:buNone/>
            </a:pPr>
            <a:r>
              <a:rPr lang="pl-PL" dirty="0" smtClean="0"/>
              <a:t>Termin na sprostowanie lub uzupełnienie (dla organu) – 14 dni</a:t>
            </a:r>
          </a:p>
          <a:p>
            <a:pPr marL="0" indent="0">
              <a:buNone/>
            </a:pPr>
            <a:r>
              <a:rPr lang="pl-PL" dirty="0" smtClean="0"/>
              <a:t>Inicjatywa sprostowania lub uzupełnienia – z urzędu lub na żądanie strony zgłoszone w terminie 14 dni</a:t>
            </a:r>
          </a:p>
          <a:p>
            <a:pPr marL="0" indent="0">
              <a:buNone/>
            </a:pPr>
            <a:r>
              <a:rPr lang="pl-PL" dirty="0" smtClean="0"/>
              <a:t>Inicjatywa dokonania wykładni treści – na żądanie organu egzekucyjnego lub strony bez ograniczenia terminem</a:t>
            </a:r>
          </a:p>
          <a:p>
            <a:pPr marL="0" indent="0">
              <a:buNone/>
            </a:pPr>
            <a:r>
              <a:rPr lang="pl-PL" dirty="0" smtClean="0"/>
              <a:t>Forma uzupełnienia lub odmowy uzupełnienia – postanowienie, na które </a:t>
            </a:r>
            <a:r>
              <a:rPr lang="pl-PL" dirty="0" smtClean="0">
                <a:solidFill>
                  <a:srgbClr val="FF0000"/>
                </a:solidFill>
              </a:rPr>
              <a:t>NIE</a:t>
            </a:r>
            <a:r>
              <a:rPr lang="pl-PL" dirty="0" smtClean="0"/>
              <a:t> służy zażalenie (art. 111 ust. 1b k.p.a.)</a:t>
            </a:r>
          </a:p>
          <a:p>
            <a:pPr marL="0" indent="0">
              <a:buNone/>
            </a:pPr>
            <a:r>
              <a:rPr lang="pl-PL" dirty="0" smtClean="0"/>
              <a:t>Forma sprostowania a także wykładni treści – postanowienie, na które służy zażalenie a następnie skarga do sądu administracyjnego (art. 113 § 3 k.p.a. w zw. z art. 141 § 1 k.p.a. w zw. z art. 3 § 2 pkt 2 </a:t>
            </a:r>
            <a:r>
              <a:rPr lang="pl-PL" dirty="0" err="1" smtClean="0"/>
              <a:t>p.p.s.a</a:t>
            </a:r>
            <a:r>
              <a:rPr lang="pl-PL" dirty="0" smtClean="0"/>
              <a:t>.).</a:t>
            </a:r>
          </a:p>
          <a:p>
            <a:pPr marL="0" indent="0">
              <a:buNone/>
            </a:pPr>
            <a:r>
              <a:rPr lang="pl-PL" dirty="0" smtClean="0"/>
              <a:t>Błędne pouczenie nie może szkodzić</a:t>
            </a:r>
          </a:p>
          <a:p>
            <a:pPr marL="0" indent="0">
              <a:buNone/>
            </a:pPr>
            <a:r>
              <a:rPr lang="pl-PL" dirty="0" smtClean="0"/>
              <a:t>W przypadku wydania postanowienia na skutek uzupełnienia lub odmowy uzupełnienia, termin dla strony do wniesienia odwołania, powództwa lub skargi biegnie od dnia jego doręczania lub ogłoszenia.</a:t>
            </a:r>
            <a:endParaRPr lang="pl-PL" dirty="0"/>
          </a:p>
        </p:txBody>
      </p:sp>
      <p:sp>
        <p:nvSpPr>
          <p:cNvPr id="4" name="Symbol zastępczy numeru slajdu 3"/>
          <p:cNvSpPr>
            <a:spLocks noGrp="1"/>
          </p:cNvSpPr>
          <p:nvPr>
            <p:ph type="sldNum" sz="quarter" idx="12"/>
          </p:nvPr>
        </p:nvSpPr>
        <p:spPr/>
        <p:txBody>
          <a:bodyPr/>
          <a:lstStyle/>
          <a:p>
            <a:fld id="{6A712258-5B8A-46F8-95CE-52C7943D11BA}" type="slidenum">
              <a:rPr lang="pl-PL" smtClean="0"/>
              <a:pPr/>
              <a:t>87</a:t>
            </a:fld>
            <a:endParaRPr lang="pl-PL"/>
          </a:p>
        </p:txBody>
      </p:sp>
    </p:spTree>
    <p:extLst>
      <p:ext uri="{BB962C8B-B14F-4D97-AF65-F5344CB8AC3E}">
        <p14:creationId xmlns:p14="http://schemas.microsoft.com/office/powerpoint/2010/main" xmlns="" val="324223630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Rektyfikacja w postępowaniu </a:t>
            </a:r>
            <a:r>
              <a:rPr lang="pl-PL" dirty="0" err="1" smtClean="0"/>
              <a:t>sądowoadministracyjnym</a:t>
            </a:r>
            <a:endParaRPr lang="pl-PL" dirty="0"/>
          </a:p>
        </p:txBody>
      </p:sp>
      <p:sp>
        <p:nvSpPr>
          <p:cNvPr id="3" name="Symbol zastępczy zawartości 2"/>
          <p:cNvSpPr>
            <a:spLocks noGrp="1"/>
          </p:cNvSpPr>
          <p:nvPr>
            <p:ph idx="1"/>
          </p:nvPr>
        </p:nvSpPr>
        <p:spPr/>
        <p:txBody>
          <a:bodyPr>
            <a:normAutofit fontScale="92500"/>
          </a:bodyPr>
          <a:lstStyle/>
          <a:p>
            <a:r>
              <a:rPr lang="pl-PL" dirty="0" smtClean="0"/>
              <a:t>Sprostowanie – art. 156 </a:t>
            </a:r>
            <a:r>
              <a:rPr lang="pl-PL" dirty="0" err="1" smtClean="0"/>
              <a:t>p.p.s.a</a:t>
            </a:r>
            <a:r>
              <a:rPr lang="pl-PL" dirty="0" smtClean="0"/>
              <a:t>.</a:t>
            </a:r>
          </a:p>
          <a:p>
            <a:r>
              <a:rPr lang="pl-PL" dirty="0" smtClean="0"/>
              <a:t>Uzupełnienie wyroku – art. 157 § 1 </a:t>
            </a:r>
            <a:r>
              <a:rPr lang="pl-PL" dirty="0" err="1" smtClean="0"/>
              <a:t>p.p.s.a</a:t>
            </a:r>
            <a:r>
              <a:rPr lang="pl-PL" dirty="0" smtClean="0"/>
              <a:t>.</a:t>
            </a:r>
          </a:p>
          <a:p>
            <a:r>
              <a:rPr lang="pl-PL" dirty="0" smtClean="0"/>
              <a:t>Wątpliwości co do treści wyroku – art. 158 </a:t>
            </a:r>
            <a:r>
              <a:rPr lang="pl-PL" dirty="0" err="1" smtClean="0"/>
              <a:t>p.p.s.a</a:t>
            </a:r>
            <a:r>
              <a:rPr lang="pl-PL" dirty="0" smtClean="0"/>
              <a:t>.</a:t>
            </a:r>
          </a:p>
          <a:p>
            <a:r>
              <a:rPr lang="pl-PL" dirty="0" smtClean="0"/>
              <a:t>Bieg terminu do wniesienia zaskarżenia – art. 159 </a:t>
            </a:r>
            <a:r>
              <a:rPr lang="pl-PL" dirty="0" err="1" smtClean="0"/>
              <a:t>p.p.s.a</a:t>
            </a:r>
            <a:r>
              <a:rPr lang="pl-PL" dirty="0" smtClean="0"/>
              <a:t>.</a:t>
            </a:r>
          </a:p>
          <a:p>
            <a:endParaRPr lang="pl-PL" dirty="0"/>
          </a:p>
          <a:p>
            <a:pPr marL="0" indent="0">
              <a:buNone/>
            </a:pPr>
            <a:r>
              <a:rPr lang="pl-PL" dirty="0" smtClean="0"/>
              <a:t>Przydatne pojęcia do analizy powyższych przepisów:</a:t>
            </a:r>
          </a:p>
          <a:p>
            <a:r>
              <a:rPr lang="pl-PL" dirty="0" smtClean="0"/>
              <a:t>Sporządzanie uzasadnienia wyroku – art. 141 </a:t>
            </a:r>
            <a:r>
              <a:rPr lang="pl-PL" dirty="0" err="1" smtClean="0"/>
              <a:t>p.p.s.a</a:t>
            </a:r>
            <a:r>
              <a:rPr lang="pl-PL" dirty="0" smtClean="0"/>
              <a:t>.</a:t>
            </a:r>
          </a:p>
          <a:p>
            <a:r>
              <a:rPr lang="pl-PL" dirty="0" smtClean="0"/>
              <a:t>Doręczenie odpisu wyroku – art. 142 </a:t>
            </a:r>
            <a:r>
              <a:rPr lang="pl-PL" dirty="0" err="1" smtClean="0"/>
              <a:t>p.p.s.a</a:t>
            </a:r>
            <a:r>
              <a:rPr lang="pl-PL" dirty="0" smtClean="0"/>
              <a:t>.</a:t>
            </a:r>
          </a:p>
        </p:txBody>
      </p:sp>
      <p:sp>
        <p:nvSpPr>
          <p:cNvPr id="4" name="Symbol zastępczy numeru slajdu 3"/>
          <p:cNvSpPr>
            <a:spLocks noGrp="1"/>
          </p:cNvSpPr>
          <p:nvPr>
            <p:ph type="sldNum" sz="quarter" idx="12"/>
          </p:nvPr>
        </p:nvSpPr>
        <p:spPr/>
        <p:txBody>
          <a:bodyPr/>
          <a:lstStyle/>
          <a:p>
            <a:fld id="{6A712258-5B8A-46F8-95CE-52C7943D11BA}" type="slidenum">
              <a:rPr lang="pl-PL" smtClean="0"/>
              <a:pPr/>
              <a:t>88</a:t>
            </a:fld>
            <a:endParaRPr lang="pl-PL"/>
          </a:p>
        </p:txBody>
      </p:sp>
    </p:spTree>
    <p:extLst>
      <p:ext uri="{BB962C8B-B14F-4D97-AF65-F5344CB8AC3E}">
        <p14:creationId xmlns:p14="http://schemas.microsoft.com/office/powerpoint/2010/main" xmlns="" val="18458904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Zaświadczenie</a:t>
            </a:r>
            <a:br>
              <a:rPr lang="pl-PL" dirty="0" smtClean="0"/>
            </a:br>
            <a:r>
              <a:rPr lang="pl-PL" dirty="0" smtClean="0"/>
              <a:t>(Dział VII k.p.a.)</a:t>
            </a:r>
            <a:endParaRPr lang="pl-PL" dirty="0"/>
          </a:p>
        </p:txBody>
      </p:sp>
      <p:sp>
        <p:nvSpPr>
          <p:cNvPr id="3" name="Symbol zastępczy zawartości 2"/>
          <p:cNvSpPr>
            <a:spLocks noGrp="1"/>
          </p:cNvSpPr>
          <p:nvPr>
            <p:ph idx="1"/>
          </p:nvPr>
        </p:nvSpPr>
        <p:spPr/>
        <p:txBody>
          <a:bodyPr>
            <a:normAutofit fontScale="85000" lnSpcReduction="10000"/>
          </a:bodyPr>
          <a:lstStyle/>
          <a:p>
            <a:r>
              <a:rPr lang="pl-PL" dirty="0" smtClean="0"/>
              <a:t>Zaświadczenie </a:t>
            </a:r>
            <a:r>
              <a:rPr lang="pl-PL" dirty="0"/>
              <a:t>to oświadczenie wiedzy właściwego podmiotu, dotyczące określonego stanu faktycznego, stanu prawnego bądź wynikających z nich konsekwencji prawnych. </a:t>
            </a:r>
            <a:endParaRPr lang="pl-PL" dirty="0" smtClean="0"/>
          </a:p>
          <a:p>
            <a:r>
              <a:rPr lang="pl-PL" dirty="0" smtClean="0"/>
              <a:t>Wprawdzie </a:t>
            </a:r>
            <a:r>
              <a:rPr lang="pl-PL" dirty="0"/>
              <a:t>może mieć wpływ na realizację uprawnień lub obowiązków, lecz samo nie wywołuje żadnych bezpośrednich skutków prawnych. </a:t>
            </a:r>
            <a:endParaRPr lang="pl-PL" dirty="0" smtClean="0"/>
          </a:p>
          <a:p>
            <a:r>
              <a:rPr lang="pl-PL" dirty="0" smtClean="0"/>
              <a:t>Zawiera </a:t>
            </a:r>
            <a:r>
              <a:rPr lang="pl-PL" dirty="0"/>
              <a:t>informacje wyrażone za pomocą kryterium „prawdziwe-fałszywe”. Zaświadczenie nie może decydować o legalności. Najczęściej stanowi dowód w innym postępowaniu. </a:t>
            </a:r>
          </a:p>
          <a:p>
            <a:r>
              <a:rPr lang="pl-PL" dirty="0" smtClean="0">
                <a:solidFill>
                  <a:srgbClr val="00B0F0"/>
                </a:solidFill>
              </a:rPr>
              <a:t>Czy od zaświadczenia można się odwołać, złożyć zażalenie, uruchomić wobec niego tryb nadzwyczajny, zaskarżyć je do sądu? </a:t>
            </a:r>
            <a:endParaRPr lang="pl-PL" dirty="0">
              <a:solidFill>
                <a:srgbClr val="00B0F0"/>
              </a:solidFill>
            </a:endParaRPr>
          </a:p>
        </p:txBody>
      </p:sp>
      <p:sp>
        <p:nvSpPr>
          <p:cNvPr id="4" name="Symbol zastępczy numeru slajdu 3"/>
          <p:cNvSpPr>
            <a:spLocks noGrp="1"/>
          </p:cNvSpPr>
          <p:nvPr>
            <p:ph type="sldNum" sz="quarter" idx="12"/>
          </p:nvPr>
        </p:nvSpPr>
        <p:spPr/>
        <p:txBody>
          <a:bodyPr/>
          <a:lstStyle/>
          <a:p>
            <a:fld id="{6A712258-5B8A-46F8-95CE-52C7943D11BA}" type="slidenum">
              <a:rPr lang="pl-PL" smtClean="0"/>
              <a:pPr/>
              <a:t>89</a:t>
            </a:fld>
            <a:endParaRPr lang="pl-PL"/>
          </a:p>
        </p:txBody>
      </p:sp>
    </p:spTree>
    <p:extLst>
      <p:ext uri="{BB962C8B-B14F-4D97-AF65-F5344CB8AC3E}">
        <p14:creationId xmlns:p14="http://schemas.microsoft.com/office/powerpoint/2010/main" xmlns="" val="300658077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Spory o właściwość</a:t>
            </a:r>
            <a:endParaRPr lang="pl-PL" dirty="0"/>
          </a:p>
        </p:txBody>
      </p:sp>
      <p:sp>
        <p:nvSpPr>
          <p:cNvPr id="3" name="Symbol zastępczy zawartości 2"/>
          <p:cNvSpPr>
            <a:spLocks noGrp="1"/>
          </p:cNvSpPr>
          <p:nvPr>
            <p:ph idx="1"/>
          </p:nvPr>
        </p:nvSpPr>
        <p:spPr/>
        <p:txBody>
          <a:bodyPr>
            <a:normAutofit fontScale="92500" lnSpcReduction="20000"/>
          </a:bodyPr>
          <a:lstStyle/>
          <a:p>
            <a:r>
              <a:rPr lang="pl-PL" dirty="0" smtClean="0"/>
              <a:t>Możliwe tylko w zakresie właściwości ustawowej</a:t>
            </a:r>
          </a:p>
          <a:p>
            <a:r>
              <a:rPr lang="pl-PL" dirty="0" smtClean="0"/>
              <a:t>Rodzaje ze względu na kryterium oceny właściwości przez organy:</a:t>
            </a:r>
          </a:p>
          <a:p>
            <a:pPr lvl="1"/>
            <a:r>
              <a:rPr lang="pl-PL" dirty="0" smtClean="0"/>
              <a:t>Spór pozytywny – dwa lub więcej organów uważa się za właściwe do rozpoznania i rozstrzygnięcia danej sprawy</a:t>
            </a:r>
          </a:p>
          <a:p>
            <a:pPr lvl="1"/>
            <a:r>
              <a:rPr lang="pl-PL" dirty="0" smtClean="0"/>
              <a:t>Spór negatywny – żaden organ nie uważa się za właściwy do rozpoznania i rozstrzygnięcia danej sprawy</a:t>
            </a:r>
          </a:p>
          <a:p>
            <a:r>
              <a:rPr lang="pl-PL" dirty="0" smtClean="0"/>
              <a:t>Rodzaje ze względu na kryterium rodzaju organów pozostających w sporze:</a:t>
            </a:r>
          </a:p>
          <a:p>
            <a:pPr lvl="1"/>
            <a:r>
              <a:rPr lang="pl-PL" dirty="0" smtClean="0"/>
              <a:t>Pomiędzy organami administracji publicznej (wewnętrzne)</a:t>
            </a:r>
          </a:p>
          <a:p>
            <a:pPr lvl="1"/>
            <a:r>
              <a:rPr lang="pl-PL" dirty="0" smtClean="0"/>
              <a:t>Pomiędzy organami samorządu terytorialnego a innymi organami administracji publicznej</a:t>
            </a:r>
          </a:p>
          <a:p>
            <a:pPr lvl="1"/>
            <a:r>
              <a:rPr lang="pl-PL" dirty="0" smtClean="0"/>
              <a:t>Pomiędzy organami administracji publicznej a sądami powszechnymi – art. 66 § 4 k.p.a.</a:t>
            </a:r>
            <a:endParaRPr lang="pl-PL" dirty="0"/>
          </a:p>
        </p:txBody>
      </p:sp>
      <p:sp>
        <p:nvSpPr>
          <p:cNvPr id="4" name="Symbol zastępczy numeru slajdu 3"/>
          <p:cNvSpPr>
            <a:spLocks noGrp="1"/>
          </p:cNvSpPr>
          <p:nvPr>
            <p:ph type="sldNum" sz="quarter" idx="12"/>
          </p:nvPr>
        </p:nvSpPr>
        <p:spPr/>
        <p:txBody>
          <a:bodyPr/>
          <a:lstStyle/>
          <a:p>
            <a:fld id="{6A712258-5B8A-46F8-95CE-52C7943D11BA}" type="slidenum">
              <a:rPr lang="pl-PL" smtClean="0"/>
              <a:pPr/>
              <a:t>9</a:t>
            </a:fld>
            <a:endParaRPr lang="pl-PL"/>
          </a:p>
        </p:txBody>
      </p:sp>
    </p:spTree>
    <p:extLst>
      <p:ext uri="{BB962C8B-B14F-4D97-AF65-F5344CB8AC3E}">
        <p14:creationId xmlns:p14="http://schemas.microsoft.com/office/powerpoint/2010/main" xmlns="" val="290648742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Współdziałanie</a:t>
            </a:r>
            <a:endParaRPr lang="pl-PL" dirty="0"/>
          </a:p>
        </p:txBody>
      </p:sp>
      <p:sp>
        <p:nvSpPr>
          <p:cNvPr id="3" name="Symbol zastępczy zawartości 2"/>
          <p:cNvSpPr>
            <a:spLocks noGrp="1"/>
          </p:cNvSpPr>
          <p:nvPr>
            <p:ph idx="1"/>
          </p:nvPr>
        </p:nvSpPr>
        <p:spPr>
          <a:xfrm>
            <a:off x="443552" y="1825625"/>
            <a:ext cx="8256896" cy="4530726"/>
          </a:xfrm>
        </p:spPr>
        <p:txBody>
          <a:bodyPr>
            <a:normAutofit fontScale="77500" lnSpcReduction="20000"/>
          </a:bodyPr>
          <a:lstStyle/>
          <a:p>
            <a:r>
              <a:rPr lang="pl-PL" dirty="0"/>
              <a:t>Jest to sytuacja, gdy organ prowadzący postępowanie zwraca się do innego organu administracji publicznej o wyrażenie stanowiska, opinii, zgody. Obowiązek ten wynika z przepisów prawa materialnego (art. 106 § 1). Np. „wydaje się decyzję po zasięgnięciu opinii”. </a:t>
            </a:r>
            <a:endParaRPr lang="pl-PL" dirty="0" smtClean="0"/>
          </a:p>
          <a:p>
            <a:r>
              <a:rPr lang="pl-PL" dirty="0"/>
              <a:t>Termin na zajęcie stanowiska przez drugi organ (art. 106 § 3):</a:t>
            </a:r>
          </a:p>
          <a:p>
            <a:pPr lvl="1"/>
            <a:r>
              <a:rPr lang="pl-PL" dirty="0"/>
              <a:t>Może wynikać z przepisów szczególnych.</a:t>
            </a:r>
          </a:p>
          <a:p>
            <a:pPr lvl="1"/>
            <a:r>
              <a:rPr lang="pl-PL" dirty="0"/>
              <a:t>Niezwłocznie, jednak nie później niż w terminie </a:t>
            </a:r>
            <a:r>
              <a:rPr lang="pl-PL" b="1" dirty="0"/>
              <a:t>dwóch tygodni </a:t>
            </a:r>
            <a:r>
              <a:rPr lang="pl-PL" dirty="0"/>
              <a:t>od dnia doręczenia mu żądania chyba, że przepis prawa przewiduje inny termin.</a:t>
            </a:r>
          </a:p>
          <a:p>
            <a:pPr lvl="1"/>
            <a:r>
              <a:rPr lang="pl-PL" dirty="0"/>
              <a:t>Organ obowiązany do zajęcia stanowiska może w razie potrzeby przeprowadzić postępowanie wyjaśniające (§ 4)</a:t>
            </a:r>
          </a:p>
          <a:p>
            <a:pPr lvl="1"/>
            <a:r>
              <a:rPr lang="pl-PL" dirty="0"/>
              <a:t>Organ załatwiający sprawę, zwracając się do innego organu o zajęcie stanowiska, zawiadamia o tym stronę (§ 2</a:t>
            </a:r>
            <a:r>
              <a:rPr lang="pl-PL" dirty="0" smtClean="0"/>
              <a:t>).</a:t>
            </a:r>
          </a:p>
          <a:p>
            <a:r>
              <a:rPr lang="pl-PL" b="1" dirty="0"/>
              <a:t>Forma zajęcia stanowiska</a:t>
            </a:r>
            <a:r>
              <a:rPr lang="pl-PL" dirty="0"/>
              <a:t> – postanowienie (art. 106 § </a:t>
            </a:r>
            <a:r>
              <a:rPr lang="pl-PL" dirty="0" smtClean="0"/>
              <a:t>5 k.p.a.). </a:t>
            </a:r>
            <a:r>
              <a:rPr lang="pl-PL" dirty="0"/>
              <a:t>Jeśli postanowienie nie będzie wydane w terminie to stosowane są przepisy o bezczynności organu w postępowaniu administracyjnym. Naruszenie art. 106 stanowi wadę procesową i daje możliwość wznowienia postępowania (art. 145 § 1 pkt 6</a:t>
            </a:r>
            <a:r>
              <a:rPr lang="pl-PL" dirty="0" smtClean="0"/>
              <a:t>).</a:t>
            </a:r>
            <a:endParaRPr lang="pl-PL" dirty="0"/>
          </a:p>
        </p:txBody>
      </p:sp>
      <p:sp>
        <p:nvSpPr>
          <p:cNvPr id="4" name="Symbol zastępczy numeru slajdu 3"/>
          <p:cNvSpPr>
            <a:spLocks noGrp="1"/>
          </p:cNvSpPr>
          <p:nvPr>
            <p:ph type="sldNum" sz="quarter" idx="12"/>
          </p:nvPr>
        </p:nvSpPr>
        <p:spPr/>
        <p:txBody>
          <a:bodyPr/>
          <a:lstStyle/>
          <a:p>
            <a:fld id="{6A712258-5B8A-46F8-95CE-52C7943D11BA}" type="slidenum">
              <a:rPr lang="pl-PL" smtClean="0"/>
              <a:pPr/>
              <a:t>90</a:t>
            </a:fld>
            <a:endParaRPr lang="pl-PL"/>
          </a:p>
        </p:txBody>
      </p:sp>
    </p:spTree>
    <p:extLst>
      <p:ext uri="{BB962C8B-B14F-4D97-AF65-F5344CB8AC3E}">
        <p14:creationId xmlns:p14="http://schemas.microsoft.com/office/powerpoint/2010/main" xmlns="" val="365481055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Czynności materialno-techniczne</a:t>
            </a:r>
            <a:endParaRPr lang="pl-PL" dirty="0"/>
          </a:p>
        </p:txBody>
      </p:sp>
      <p:sp>
        <p:nvSpPr>
          <p:cNvPr id="3" name="Symbol zastępczy zawartości 2"/>
          <p:cNvSpPr>
            <a:spLocks noGrp="1"/>
          </p:cNvSpPr>
          <p:nvPr>
            <p:ph idx="1"/>
          </p:nvPr>
        </p:nvSpPr>
        <p:spPr/>
        <p:txBody>
          <a:bodyPr>
            <a:normAutofit fontScale="92500"/>
          </a:bodyPr>
          <a:lstStyle/>
          <a:p>
            <a:r>
              <a:rPr lang="pl-PL" dirty="0" smtClean="0"/>
              <a:t>Wywołują skutki prawne w sposób pośredni, drogą faktów lub zdarzeń</a:t>
            </a:r>
          </a:p>
          <a:p>
            <a:r>
              <a:rPr lang="pl-PL" dirty="0" smtClean="0"/>
              <a:t>Są czynnościami z zakresu administracji publicznej, zatem mogą być skarżone do sądu administracyjnego na podstawie art. 3 § </a:t>
            </a:r>
            <a:r>
              <a:rPr lang="pl-PL" dirty="0"/>
              <a:t>2</a:t>
            </a:r>
            <a:r>
              <a:rPr lang="pl-PL" dirty="0" smtClean="0"/>
              <a:t> pkt 4 </a:t>
            </a:r>
            <a:r>
              <a:rPr lang="pl-PL" dirty="0" err="1" smtClean="0"/>
              <a:t>p.p.s.a</a:t>
            </a:r>
            <a:r>
              <a:rPr lang="pl-PL" dirty="0" smtClean="0"/>
              <a:t>.</a:t>
            </a:r>
          </a:p>
          <a:p>
            <a:r>
              <a:rPr lang="pl-PL" dirty="0" smtClean="0"/>
              <a:t>Przykłady: wpis danych cudzoziemca do wykazu cudzoziemców, których pobyt na terytorium RP jest niepożądany, czynności rejestracja pojazdu, działalności gospodarczej, zameldowanie, czynność polegająca na ustawieniu znaku drogowego [VI SA/</a:t>
            </a:r>
            <a:r>
              <a:rPr lang="pl-PL" dirty="0" err="1" smtClean="0"/>
              <a:t>Wa</a:t>
            </a:r>
            <a:r>
              <a:rPr lang="pl-PL" dirty="0" smtClean="0"/>
              <a:t> 1515/05]</a:t>
            </a:r>
          </a:p>
        </p:txBody>
      </p:sp>
      <p:sp>
        <p:nvSpPr>
          <p:cNvPr id="4" name="Symbol zastępczy numeru slajdu 3"/>
          <p:cNvSpPr>
            <a:spLocks noGrp="1"/>
          </p:cNvSpPr>
          <p:nvPr>
            <p:ph type="sldNum" sz="quarter" idx="12"/>
          </p:nvPr>
        </p:nvSpPr>
        <p:spPr/>
        <p:txBody>
          <a:bodyPr/>
          <a:lstStyle/>
          <a:p>
            <a:fld id="{6A712258-5B8A-46F8-95CE-52C7943D11BA}" type="slidenum">
              <a:rPr lang="pl-PL" smtClean="0"/>
              <a:pPr/>
              <a:t>91</a:t>
            </a:fld>
            <a:endParaRPr lang="pl-PL"/>
          </a:p>
        </p:txBody>
      </p:sp>
    </p:spTree>
    <p:extLst>
      <p:ext uri="{BB962C8B-B14F-4D97-AF65-F5344CB8AC3E}">
        <p14:creationId xmlns:p14="http://schemas.microsoft.com/office/powerpoint/2010/main" xmlns="" val="270505287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3600" dirty="0" smtClean="0"/>
              <a:t>System weryfikacji decyzji i postanowień w toku instancji administracyjnych</a:t>
            </a:r>
            <a:endParaRPr lang="pl-PL" sz="3600" dirty="0"/>
          </a:p>
        </p:txBody>
      </p:sp>
      <p:sp>
        <p:nvSpPr>
          <p:cNvPr id="3" name="Symbol zastępczy zawartości 2"/>
          <p:cNvSpPr>
            <a:spLocks noGrp="1"/>
          </p:cNvSpPr>
          <p:nvPr>
            <p:ph idx="1"/>
          </p:nvPr>
        </p:nvSpPr>
        <p:spPr/>
        <p:txBody>
          <a:bodyPr>
            <a:normAutofit/>
          </a:bodyPr>
          <a:lstStyle/>
          <a:p>
            <a:pPr marL="0" indent="0">
              <a:buNone/>
            </a:pPr>
            <a:r>
              <a:rPr lang="pl-PL" b="1" dirty="0" smtClean="0"/>
              <a:t>Weryfikacja w postępowaniu ogólnym:</a:t>
            </a:r>
          </a:p>
          <a:p>
            <a:r>
              <a:rPr lang="pl-PL" dirty="0" smtClean="0"/>
              <a:t>Zasada trwałości decyzji administracyjnych – art. 16 § 1 k.p.a.</a:t>
            </a:r>
          </a:p>
          <a:p>
            <a:pPr lvl="1"/>
            <a:r>
              <a:rPr lang="pl-PL" dirty="0" smtClean="0"/>
              <a:t>Weryfikacja </a:t>
            </a:r>
            <a:r>
              <a:rPr lang="pl-PL" dirty="0"/>
              <a:t>w toku instancji </a:t>
            </a:r>
            <a:r>
              <a:rPr lang="pl-PL" dirty="0" smtClean="0"/>
              <a:t>(zasada dwuinstancyjności) - art. 15 k.p.a.</a:t>
            </a:r>
          </a:p>
          <a:p>
            <a:pPr lvl="1"/>
            <a:r>
              <a:rPr lang="pl-PL" dirty="0" smtClean="0"/>
              <a:t>Weryfikacja </a:t>
            </a:r>
            <a:r>
              <a:rPr lang="pl-PL" dirty="0"/>
              <a:t>w trybach </a:t>
            </a:r>
            <a:r>
              <a:rPr lang="pl-PL" dirty="0" smtClean="0"/>
              <a:t>nadzwyczajnych (zasada ochrony trwałości decyzji ostatecznej)</a:t>
            </a:r>
          </a:p>
          <a:p>
            <a:r>
              <a:rPr lang="pl-PL" dirty="0" smtClean="0"/>
              <a:t>Zasada prawa skargi na decyzje administracyjne do sądu administracyjnego – art. 16 § 2 k.p.a.; zob. art. </a:t>
            </a:r>
            <a:r>
              <a:rPr lang="pl-PL" dirty="0"/>
              <a:t>3 § 2 pkt 1 </a:t>
            </a:r>
            <a:r>
              <a:rPr lang="pl-PL" dirty="0" err="1" smtClean="0"/>
              <a:t>p.p.s.a</a:t>
            </a:r>
            <a:r>
              <a:rPr lang="pl-PL" dirty="0" smtClean="0"/>
              <a:t>.</a:t>
            </a:r>
          </a:p>
          <a:p>
            <a:endParaRPr lang="pl-PL" dirty="0"/>
          </a:p>
        </p:txBody>
      </p:sp>
      <p:sp>
        <p:nvSpPr>
          <p:cNvPr id="4" name="Symbol zastępczy numeru slajdu 3"/>
          <p:cNvSpPr>
            <a:spLocks noGrp="1"/>
          </p:cNvSpPr>
          <p:nvPr>
            <p:ph type="sldNum" sz="quarter" idx="12"/>
          </p:nvPr>
        </p:nvSpPr>
        <p:spPr/>
        <p:txBody>
          <a:bodyPr/>
          <a:lstStyle/>
          <a:p>
            <a:fld id="{6A712258-5B8A-46F8-95CE-52C7943D11BA}" type="slidenum">
              <a:rPr lang="pl-PL" smtClean="0"/>
              <a:pPr/>
              <a:t>92</a:t>
            </a:fld>
            <a:endParaRPr lang="pl-PL"/>
          </a:p>
        </p:txBody>
      </p:sp>
    </p:spTree>
    <p:extLst>
      <p:ext uri="{BB962C8B-B14F-4D97-AF65-F5344CB8AC3E}">
        <p14:creationId xmlns:p14="http://schemas.microsoft.com/office/powerpoint/2010/main" xmlns="" val="257421780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3600" dirty="0" smtClean="0"/>
              <a:t>Elementy składowe systemu weryfikacji dokonywanej w drodze administracyjnej</a:t>
            </a:r>
            <a:endParaRPr lang="pl-PL" sz="3600" dirty="0"/>
          </a:p>
        </p:txBody>
      </p:sp>
      <p:graphicFrame>
        <p:nvGraphicFramePr>
          <p:cNvPr id="6" name="Symbol zastępczy zawartości 5"/>
          <p:cNvGraphicFramePr>
            <a:graphicFrameLocks noGrp="1"/>
          </p:cNvGraphicFramePr>
          <p:nvPr>
            <p:ph idx="1"/>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95647343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Środki zaskarżenia</a:t>
            </a:r>
            <a:endParaRPr lang="pl-PL" dirty="0"/>
          </a:p>
        </p:txBody>
      </p:sp>
      <p:sp>
        <p:nvSpPr>
          <p:cNvPr id="3" name="Symbol zastępczy zawartości 2"/>
          <p:cNvSpPr>
            <a:spLocks noGrp="1"/>
          </p:cNvSpPr>
          <p:nvPr>
            <p:ph idx="1"/>
          </p:nvPr>
        </p:nvSpPr>
        <p:spPr>
          <a:xfrm>
            <a:off x="314325" y="1838686"/>
            <a:ext cx="8515350" cy="4718867"/>
          </a:xfrm>
        </p:spPr>
        <p:txBody>
          <a:bodyPr>
            <a:normAutofit fontScale="85000" lnSpcReduction="20000"/>
          </a:bodyPr>
          <a:lstStyle/>
          <a:p>
            <a:pPr marL="0" indent="0" algn="just">
              <a:buNone/>
            </a:pPr>
            <a:r>
              <a:rPr lang="pl-PL" dirty="0" smtClean="0"/>
              <a:t>To instytucje procesowe, za których pomocą uprawnione podmioty mogą żądać weryfikacji rozstrzygnięć administracyjnych w celu ich kasacji lub reformacji. Cechy charakterystyczne:</a:t>
            </a:r>
          </a:p>
          <a:p>
            <a:pPr algn="just"/>
            <a:r>
              <a:rPr lang="pl-PL" dirty="0" smtClean="0"/>
              <a:t>Oparcie na zasadzie skargowości</a:t>
            </a:r>
          </a:p>
          <a:p>
            <a:pPr algn="just"/>
            <a:r>
              <a:rPr lang="pl-PL" dirty="0" smtClean="0"/>
              <a:t>Cel – doprowadzenie do kasacji lub reformacji rozstrzygnięcia administracyjnego</a:t>
            </a:r>
          </a:p>
          <a:p>
            <a:pPr marL="0" indent="0" algn="just">
              <a:buNone/>
            </a:pPr>
            <a:r>
              <a:rPr lang="pl-PL" dirty="0" smtClean="0"/>
              <a:t>Klasyfikacja środków zaskarżenia: kryteria:</a:t>
            </a:r>
          </a:p>
          <a:p>
            <a:pPr algn="just"/>
            <a:r>
              <a:rPr lang="pl-PL" dirty="0" smtClean="0"/>
              <a:t>Przesunięcia kompetencji do weryfikacji zaskarżonego rozstrzygnięcia na wyższą instancję –</a:t>
            </a:r>
            <a:r>
              <a:rPr lang="pl-PL" dirty="0" smtClean="0">
                <a:solidFill>
                  <a:srgbClr val="FF0000"/>
                </a:solidFill>
              </a:rPr>
              <a:t> </a:t>
            </a:r>
            <a:r>
              <a:rPr lang="pl-PL" dirty="0" err="1">
                <a:solidFill>
                  <a:srgbClr val="FF0000"/>
                </a:solidFill>
              </a:rPr>
              <a:t>dewolutywność</a:t>
            </a:r>
            <a:endParaRPr lang="pl-PL" dirty="0" smtClean="0"/>
          </a:p>
          <a:p>
            <a:pPr algn="just"/>
            <a:r>
              <a:rPr lang="pl-PL" dirty="0" smtClean="0"/>
              <a:t>Rodzaju zaskarżonego rozstrzygnięcia – </a:t>
            </a:r>
            <a:r>
              <a:rPr lang="pl-PL" dirty="0">
                <a:solidFill>
                  <a:srgbClr val="7030A0"/>
                </a:solidFill>
              </a:rPr>
              <a:t>zwyczajne </a:t>
            </a:r>
            <a:br>
              <a:rPr lang="pl-PL" dirty="0">
                <a:solidFill>
                  <a:srgbClr val="7030A0"/>
                </a:solidFill>
              </a:rPr>
            </a:br>
            <a:r>
              <a:rPr lang="pl-PL" dirty="0">
                <a:solidFill>
                  <a:srgbClr val="7030A0"/>
                </a:solidFill>
              </a:rPr>
              <a:t>i </a:t>
            </a:r>
            <a:r>
              <a:rPr lang="pl-PL" dirty="0" smtClean="0">
                <a:solidFill>
                  <a:srgbClr val="7030A0"/>
                </a:solidFill>
              </a:rPr>
              <a:t>nadzwyczajne</a:t>
            </a:r>
            <a:endParaRPr lang="pl-PL" dirty="0" smtClean="0"/>
          </a:p>
          <a:p>
            <a:pPr algn="just"/>
            <a:r>
              <a:rPr lang="pl-PL" dirty="0" smtClean="0"/>
              <a:t>Mocy prawnej wniesionego środka zaskarżenia – </a:t>
            </a:r>
            <a:r>
              <a:rPr lang="pl-PL" dirty="0">
                <a:solidFill>
                  <a:srgbClr val="00B050"/>
                </a:solidFill>
              </a:rPr>
              <a:t>suspensywność</a:t>
            </a:r>
            <a:endParaRPr lang="pl-PL" dirty="0" smtClean="0"/>
          </a:p>
          <a:p>
            <a:pPr algn="just"/>
            <a:r>
              <a:rPr lang="pl-PL" dirty="0" smtClean="0"/>
              <a:t>Możliwości wnoszenia danego środka zaskarżenia samodzielnie</a:t>
            </a:r>
            <a:r>
              <a:rPr lang="pl-PL" dirty="0"/>
              <a:t> – </a:t>
            </a:r>
            <a:r>
              <a:rPr lang="pl-PL" dirty="0">
                <a:solidFill>
                  <a:srgbClr val="00B0F0"/>
                </a:solidFill>
              </a:rPr>
              <a:t>samoistne i niesamoistne</a:t>
            </a:r>
            <a:endParaRPr lang="pl-PL" dirty="0"/>
          </a:p>
        </p:txBody>
      </p:sp>
    </p:spTree>
    <p:extLst>
      <p:ext uri="{BB962C8B-B14F-4D97-AF65-F5344CB8AC3E}">
        <p14:creationId xmlns:p14="http://schemas.microsoft.com/office/powerpoint/2010/main" xmlns="" val="329468139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Środki nadzoru </a:t>
            </a:r>
            <a:br>
              <a:rPr lang="pl-PL" dirty="0" smtClean="0"/>
            </a:br>
            <a:r>
              <a:rPr lang="pl-PL" dirty="0" smtClean="0"/>
              <a:t>i odwołalność decyzji</a:t>
            </a:r>
            <a:endParaRPr lang="pl-PL" dirty="0"/>
          </a:p>
        </p:txBody>
      </p:sp>
      <p:sp>
        <p:nvSpPr>
          <p:cNvPr id="3" name="Symbol zastępczy zawartości 2"/>
          <p:cNvSpPr>
            <a:spLocks noGrp="1"/>
          </p:cNvSpPr>
          <p:nvPr>
            <p:ph idx="1"/>
          </p:nvPr>
        </p:nvSpPr>
        <p:spPr>
          <a:xfrm>
            <a:off x="628650" y="1943191"/>
            <a:ext cx="7886700" cy="4351338"/>
          </a:xfrm>
        </p:spPr>
        <p:txBody>
          <a:bodyPr>
            <a:normAutofit fontScale="85000" lnSpcReduction="20000"/>
          </a:bodyPr>
          <a:lstStyle/>
          <a:p>
            <a:pPr marL="0" indent="0" algn="just">
              <a:buNone/>
            </a:pPr>
            <a:r>
              <a:rPr lang="pl-PL" b="1" dirty="0" smtClean="0"/>
              <a:t>Środki nadzoru </a:t>
            </a:r>
            <a:r>
              <a:rPr lang="pl-PL" dirty="0" smtClean="0"/>
              <a:t>– instytucje procesowe, za pomocą których organy powołane do sprawowania nadzoru uruchamiają z urzędu postępowanie weryfikacyjne, służące wyeliminowaniu z obrotu prawnego decyzji przez ich kasację lub reformację. Cechy charakterystyczne:</a:t>
            </a:r>
          </a:p>
          <a:p>
            <a:pPr algn="just"/>
            <a:r>
              <a:rPr lang="pl-PL" dirty="0" smtClean="0"/>
              <a:t>Oparcie na zasadzie oficjalności</a:t>
            </a:r>
          </a:p>
          <a:p>
            <a:pPr algn="just"/>
            <a:r>
              <a:rPr lang="pl-PL" dirty="0" smtClean="0"/>
              <a:t>Cel – wyeliminowanie decyzji z obrotu prawnego</a:t>
            </a:r>
          </a:p>
          <a:p>
            <a:pPr marL="0" indent="0" algn="just">
              <a:buNone/>
            </a:pPr>
            <a:endParaRPr lang="pl-PL" dirty="0"/>
          </a:p>
          <a:p>
            <a:pPr marL="0" indent="0" algn="just">
              <a:buNone/>
            </a:pPr>
            <a:r>
              <a:rPr lang="pl-PL" b="1" dirty="0" smtClean="0"/>
              <a:t>Odwołalność decyzji </a:t>
            </a:r>
            <a:r>
              <a:rPr lang="pl-PL" dirty="0" smtClean="0"/>
              <a:t>– prawna możliwość kasacji lub reformacji decyzji z urzędu przez organ, który decyzję wydał. Cechy charakterystyczne:</a:t>
            </a:r>
          </a:p>
          <a:p>
            <a:pPr algn="just"/>
            <a:r>
              <a:rPr lang="pl-PL" dirty="0" smtClean="0"/>
              <a:t>Oparcie na zasadzie oficjalności</a:t>
            </a:r>
          </a:p>
          <a:p>
            <a:pPr algn="just"/>
            <a:r>
              <a:rPr lang="pl-PL" dirty="0" smtClean="0"/>
              <a:t>Cel – wyeliminowanie decyzji z obrotu prawnego</a:t>
            </a:r>
            <a:endParaRPr lang="pl-PL" dirty="0"/>
          </a:p>
        </p:txBody>
      </p:sp>
    </p:spTree>
    <p:extLst>
      <p:ext uri="{BB962C8B-B14F-4D97-AF65-F5344CB8AC3E}">
        <p14:creationId xmlns:p14="http://schemas.microsoft.com/office/powerpoint/2010/main" xmlns="" val="413054265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Dokonaj klasyfikacji</a:t>
            </a:r>
            <a:endParaRPr lang="pl-PL" dirty="0"/>
          </a:p>
        </p:txBody>
      </p:sp>
      <p:sp>
        <p:nvSpPr>
          <p:cNvPr id="3" name="Symbol zastępczy zawartości 2"/>
          <p:cNvSpPr>
            <a:spLocks noGrp="1"/>
          </p:cNvSpPr>
          <p:nvPr>
            <p:ph idx="1"/>
          </p:nvPr>
        </p:nvSpPr>
        <p:spPr/>
        <p:txBody>
          <a:bodyPr>
            <a:normAutofit fontScale="92500" lnSpcReduction="20000"/>
          </a:bodyPr>
          <a:lstStyle/>
          <a:p>
            <a:r>
              <a:rPr lang="pl-PL" dirty="0" smtClean="0"/>
              <a:t>Odwołanie – </a:t>
            </a:r>
            <a:r>
              <a:rPr lang="pl-PL" sz="1900" dirty="0" smtClean="0"/>
              <a:t>art. 127 § 1 i § 2 k.p.a. w zw. z art. 129 § 1 k.p.a., art. 130 § 2 k.p.a.</a:t>
            </a:r>
            <a:endParaRPr lang="pl-PL" dirty="0" smtClean="0"/>
          </a:p>
          <a:p>
            <a:r>
              <a:rPr lang="pl-PL" dirty="0" smtClean="0"/>
              <a:t>Wniosek o ponowne rozpatrzenie sprawy </a:t>
            </a:r>
            <a:r>
              <a:rPr lang="pl-PL" sz="2200" dirty="0" smtClean="0"/>
              <a:t>– </a:t>
            </a:r>
            <a:r>
              <a:rPr lang="pl-PL" sz="1900" dirty="0"/>
              <a:t>art. 127 § 3 k.p.a</a:t>
            </a:r>
            <a:r>
              <a:rPr lang="pl-PL" sz="1900" dirty="0" smtClean="0"/>
              <a:t>. w zw. z art</a:t>
            </a:r>
            <a:r>
              <a:rPr lang="pl-PL" sz="1900" dirty="0"/>
              <a:t>. </a:t>
            </a:r>
            <a:r>
              <a:rPr lang="pl-PL" sz="1900" dirty="0" smtClean="0"/>
              <a:t>130 § </a:t>
            </a:r>
            <a:r>
              <a:rPr lang="pl-PL" sz="1900" dirty="0"/>
              <a:t>2 k.p.a.</a:t>
            </a:r>
            <a:endParaRPr lang="pl-PL" dirty="0" smtClean="0"/>
          </a:p>
          <a:p>
            <a:r>
              <a:rPr lang="pl-PL" dirty="0" smtClean="0"/>
              <a:t>Zażalenie – </a:t>
            </a:r>
            <a:r>
              <a:rPr lang="pl-PL" sz="1900" dirty="0" smtClean="0"/>
              <a:t>art. 141 k.p.a. – art. 144 k.p.a.</a:t>
            </a:r>
          </a:p>
          <a:p>
            <a:r>
              <a:rPr lang="pl-PL" dirty="0" smtClean="0"/>
              <a:t>Wznowienie postępowania – </a:t>
            </a:r>
            <a:r>
              <a:rPr lang="pl-PL" sz="1900" dirty="0" smtClean="0"/>
              <a:t>art. 147, art. 150, art. 152 § 1 k.p.a.</a:t>
            </a:r>
          </a:p>
          <a:p>
            <a:r>
              <a:rPr lang="pl-PL" dirty="0" smtClean="0"/>
              <a:t>Stwierdzenie nieważności – </a:t>
            </a:r>
            <a:r>
              <a:rPr lang="pl-PL" sz="1900" dirty="0" smtClean="0"/>
              <a:t>art. 157 k.p.a., art. 159 § 1 k.p.a.</a:t>
            </a:r>
          </a:p>
          <a:p>
            <a:r>
              <a:rPr lang="pl-PL" dirty="0"/>
              <a:t>Uchylenie lub zmiana decyzji prawidłowej lub dotkniętej wadami niekwalifikowanymi, na której strona nie nabyła </a:t>
            </a:r>
            <a:r>
              <a:rPr lang="pl-PL" dirty="0" smtClean="0"/>
              <a:t>prawa – </a:t>
            </a:r>
            <a:r>
              <a:rPr lang="pl-PL" sz="1900" dirty="0" smtClean="0"/>
              <a:t>art. 154 k.p.a.</a:t>
            </a:r>
          </a:p>
          <a:p>
            <a:r>
              <a:rPr lang="pl-PL" dirty="0" smtClean="0"/>
              <a:t>Uchylenie lub zmiana decyzji prawidłowej lub dotkniętej wadami niekwalifikowanymi, na której strona nabyła prawo – </a:t>
            </a:r>
            <a:r>
              <a:rPr lang="pl-PL" sz="1900" dirty="0" smtClean="0"/>
              <a:t>art. 155 k.p.a.</a:t>
            </a:r>
          </a:p>
          <a:p>
            <a:endParaRPr lang="pl-PL" dirty="0" smtClean="0"/>
          </a:p>
        </p:txBody>
      </p:sp>
    </p:spTree>
    <p:extLst>
      <p:ext uri="{BB962C8B-B14F-4D97-AF65-F5344CB8AC3E}">
        <p14:creationId xmlns:p14="http://schemas.microsoft.com/office/powerpoint/2010/main" xmlns="" val="286347991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Prawo do odwołania - zasady</a:t>
            </a:r>
            <a:endParaRPr lang="pl-PL" dirty="0"/>
          </a:p>
        </p:txBody>
      </p:sp>
      <p:sp>
        <p:nvSpPr>
          <p:cNvPr id="3" name="Symbol zastępczy zawartości 2"/>
          <p:cNvSpPr>
            <a:spLocks noGrp="1"/>
          </p:cNvSpPr>
          <p:nvPr>
            <p:ph idx="1"/>
          </p:nvPr>
        </p:nvSpPr>
        <p:spPr/>
        <p:txBody>
          <a:bodyPr/>
          <a:lstStyle/>
          <a:p>
            <a:r>
              <a:rPr lang="pl-PL" dirty="0" smtClean="0"/>
              <a:t>„Każda </a:t>
            </a:r>
            <a:r>
              <a:rPr lang="pl-PL" dirty="0"/>
              <a:t>ze stron ma prawo do zaskarżenia orzeczeń i decyzji wydanych w pierwszej instancji. Wyjątki od tej zasady oraz tryb zaskarżania określa </a:t>
            </a:r>
            <a:r>
              <a:rPr lang="pl-PL" dirty="0" smtClean="0"/>
              <a:t>ustawa” – art. 78 Konstytucji RP</a:t>
            </a:r>
          </a:p>
          <a:p>
            <a:r>
              <a:rPr lang="pl-PL" dirty="0" smtClean="0"/>
              <a:t>„Postępowanie </a:t>
            </a:r>
            <a:r>
              <a:rPr lang="pl-PL" dirty="0"/>
              <a:t>administracyjne jest </a:t>
            </a:r>
            <a:r>
              <a:rPr lang="pl-PL" dirty="0" smtClean="0"/>
              <a:t>dwuinstancyjne” – art. 15 k.p.a.</a:t>
            </a:r>
          </a:p>
        </p:txBody>
      </p:sp>
    </p:spTree>
    <p:extLst>
      <p:ext uri="{BB962C8B-B14F-4D97-AF65-F5344CB8AC3E}">
        <p14:creationId xmlns:p14="http://schemas.microsoft.com/office/powerpoint/2010/main" xmlns="" val="207607856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Odwołanie</a:t>
            </a:r>
            <a:endParaRPr lang="pl-PL" dirty="0"/>
          </a:p>
        </p:txBody>
      </p:sp>
      <p:sp>
        <p:nvSpPr>
          <p:cNvPr id="3" name="Symbol zastępczy zawartości 2"/>
          <p:cNvSpPr>
            <a:spLocks noGrp="1"/>
          </p:cNvSpPr>
          <p:nvPr>
            <p:ph idx="1"/>
          </p:nvPr>
        </p:nvSpPr>
        <p:spPr>
          <a:xfrm>
            <a:off x="628650" y="1907177"/>
            <a:ext cx="7886700" cy="4269786"/>
          </a:xfrm>
        </p:spPr>
        <p:txBody>
          <a:bodyPr>
            <a:normAutofit/>
          </a:bodyPr>
          <a:lstStyle/>
          <a:p>
            <a:pPr marL="0" indent="0">
              <a:buNone/>
            </a:pPr>
            <a:r>
              <a:rPr lang="pl-PL" b="1" dirty="0" smtClean="0"/>
              <a:t>Postępowanie administracyjne:</a:t>
            </a:r>
          </a:p>
          <a:p>
            <a:r>
              <a:rPr lang="pl-PL" dirty="0" smtClean="0"/>
              <a:t>Od </a:t>
            </a:r>
            <a:r>
              <a:rPr lang="pl-PL" dirty="0"/>
              <a:t>decyzji wydanej </a:t>
            </a:r>
            <a:r>
              <a:rPr lang="pl-PL" b="1" dirty="0"/>
              <a:t>w pierwszej instancji </a:t>
            </a:r>
            <a:r>
              <a:rPr lang="pl-PL" dirty="0"/>
              <a:t>służy stronie odwołanie </a:t>
            </a:r>
            <a:r>
              <a:rPr lang="pl-PL" b="1" dirty="0"/>
              <a:t>tylko do jednej </a:t>
            </a:r>
            <a:r>
              <a:rPr lang="pl-PL" b="1" dirty="0" smtClean="0"/>
              <a:t>instancji – </a:t>
            </a:r>
            <a:r>
              <a:rPr lang="pl-PL" dirty="0" smtClean="0"/>
              <a:t>art. 127 k.p.a.</a:t>
            </a:r>
            <a:endParaRPr lang="pl-PL" dirty="0" smtClean="0">
              <a:solidFill>
                <a:srgbClr val="FF0000"/>
              </a:solidFill>
            </a:endParaRPr>
          </a:p>
          <a:p>
            <a:r>
              <a:rPr lang="pl-PL" b="1" dirty="0" smtClean="0"/>
              <a:t>Właściwy </a:t>
            </a:r>
            <a:r>
              <a:rPr lang="pl-PL" b="1" dirty="0"/>
              <a:t>do rozpatrzenia </a:t>
            </a:r>
            <a:r>
              <a:rPr lang="pl-PL" dirty="0"/>
              <a:t>odwołania jest organ administracji publicznej </a:t>
            </a:r>
            <a:r>
              <a:rPr lang="pl-PL" b="1" dirty="0"/>
              <a:t>wyższego stopnia</a:t>
            </a:r>
            <a:r>
              <a:rPr lang="pl-PL" dirty="0"/>
              <a:t>, chyba że ustawa przewiduje inny organ </a:t>
            </a:r>
            <a:r>
              <a:rPr lang="pl-PL" dirty="0" smtClean="0"/>
              <a:t>odwoławczy – art. 127 § 2 k.p.a. w zw. z art. 17 k.p.a.</a:t>
            </a:r>
          </a:p>
          <a:p>
            <a:pPr marL="0" indent="0">
              <a:buNone/>
            </a:pPr>
            <a:endParaRPr lang="pl-PL" dirty="0"/>
          </a:p>
        </p:txBody>
      </p:sp>
    </p:spTree>
    <p:extLst>
      <p:ext uri="{BB962C8B-B14F-4D97-AF65-F5344CB8AC3E}">
        <p14:creationId xmlns:p14="http://schemas.microsoft.com/office/powerpoint/2010/main" xmlns="" val="229415754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Wyłączenie decyzji spod weryfikacji w toku instancji</a:t>
            </a:r>
            <a:endParaRPr lang="pl-PL" dirty="0"/>
          </a:p>
        </p:txBody>
      </p:sp>
      <p:sp>
        <p:nvSpPr>
          <p:cNvPr id="3" name="Symbol zastępczy zawartości 2"/>
          <p:cNvSpPr>
            <a:spLocks noGrp="1"/>
          </p:cNvSpPr>
          <p:nvPr>
            <p:ph idx="1"/>
          </p:nvPr>
        </p:nvSpPr>
        <p:spPr/>
        <p:txBody>
          <a:bodyPr>
            <a:normAutofit fontScale="92500"/>
          </a:bodyPr>
          <a:lstStyle/>
          <a:p>
            <a:pPr marL="0" indent="0">
              <a:buNone/>
            </a:pPr>
            <a:r>
              <a:rPr lang="pl-PL" dirty="0" smtClean="0"/>
              <a:t>Możliwe wtedy, gdy przepis szczególny tak stanowi, np.:</a:t>
            </a:r>
          </a:p>
          <a:p>
            <a:r>
              <a:rPr lang="pl-PL" dirty="0" smtClean="0"/>
              <a:t>„Decyzje </a:t>
            </a:r>
            <a:r>
              <a:rPr lang="pl-PL" dirty="0"/>
              <a:t>Rzecznika są </a:t>
            </a:r>
            <a:r>
              <a:rPr lang="pl-PL" dirty="0" smtClean="0"/>
              <a:t>ostateczne. </a:t>
            </a:r>
            <a:r>
              <a:rPr lang="pl-PL" dirty="0"/>
              <a:t>[…] Na decyzję Rzecznika przysługuje skarga do sądu </a:t>
            </a:r>
            <a:r>
              <a:rPr lang="pl-PL" dirty="0" smtClean="0"/>
              <a:t>administracyjnego” – </a:t>
            </a:r>
            <a:r>
              <a:rPr lang="pl-PL" sz="2000" dirty="0" smtClean="0"/>
              <a:t>art</a:t>
            </a:r>
            <a:r>
              <a:rPr lang="pl-PL" sz="2000" dirty="0"/>
              <a:t>. 65 i art. 66 </a:t>
            </a:r>
            <a:r>
              <a:rPr lang="pl-PL" sz="2000" dirty="0" smtClean="0"/>
              <a:t>ustawy </a:t>
            </a:r>
            <a:r>
              <a:rPr lang="pl-PL" sz="2000" dirty="0"/>
              <a:t>z dnia 6 listopada 2008 r. o prawach pacjenta i Rzecznik Praw </a:t>
            </a:r>
            <a:r>
              <a:rPr lang="pl-PL" sz="2000" dirty="0" smtClean="0"/>
              <a:t>Pacjenta</a:t>
            </a:r>
          </a:p>
          <a:p>
            <a:r>
              <a:rPr lang="pl-PL" dirty="0"/>
              <a:t>Decyzja, o której mowa w ust. 1, jest </a:t>
            </a:r>
            <a:r>
              <a:rPr lang="pl-PL" b="1" dirty="0"/>
              <a:t>ostateczna</a:t>
            </a:r>
            <a:r>
              <a:rPr lang="pl-PL" dirty="0"/>
              <a:t>. Przepisu art. 127 § 3 </a:t>
            </a:r>
            <a:r>
              <a:rPr lang="pl-PL" dirty="0" smtClean="0"/>
              <a:t>k.p.a. nie </a:t>
            </a:r>
            <a:r>
              <a:rPr lang="pl-PL" dirty="0"/>
              <a:t>stosuje się. Od decyzji, o której mowa w ust. 1, przysługuje skarga do sądu administracyjnego na zasadach i w trybie określonych w </a:t>
            </a:r>
            <a:r>
              <a:rPr lang="pl-PL" dirty="0" err="1" smtClean="0"/>
              <a:t>p.p.s.a</a:t>
            </a:r>
            <a:r>
              <a:rPr lang="pl-PL" dirty="0" smtClean="0"/>
              <a:t>. – </a:t>
            </a:r>
            <a:r>
              <a:rPr lang="pl-PL" sz="2100" dirty="0"/>
              <a:t>art. 6 ust. 3 i 4 ustawy z dnia 7 maja 2009 r. o zadośćuczynieniu rodzinom ofiar zbiorowych wystąpień wolnościowych w latach </a:t>
            </a:r>
            <a:r>
              <a:rPr lang="pl-PL" sz="2100" dirty="0" smtClean="0"/>
              <a:t>1956-1989</a:t>
            </a:r>
          </a:p>
        </p:txBody>
      </p:sp>
    </p:spTree>
    <p:extLst>
      <p:ext uri="{BB962C8B-B14F-4D97-AF65-F5344CB8AC3E}">
        <p14:creationId xmlns:p14="http://schemas.microsoft.com/office/powerpoint/2010/main" xmlns="" val="413327634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Motyw pakietu Office">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otyw pakietu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28761</TotalTime>
  <Words>9058</Words>
  <Application>Microsoft Office PowerPoint</Application>
  <PresentationFormat>Pokaz na ekranie (4:3)</PresentationFormat>
  <Paragraphs>879</Paragraphs>
  <Slides>118</Slides>
  <Notes>0</Notes>
  <HiddenSlides>0</HiddenSlides>
  <MMClips>0</MMClips>
  <ScaleCrop>false</ScaleCrop>
  <HeadingPairs>
    <vt:vector size="4" baseType="variant">
      <vt:variant>
        <vt:lpstr>Motyw</vt:lpstr>
      </vt:variant>
      <vt:variant>
        <vt:i4>1</vt:i4>
      </vt:variant>
      <vt:variant>
        <vt:lpstr>Tytuły slajdów</vt:lpstr>
      </vt:variant>
      <vt:variant>
        <vt:i4>118</vt:i4>
      </vt:variant>
    </vt:vector>
  </HeadingPairs>
  <TitlesOfParts>
    <vt:vector size="119" baseType="lpstr">
      <vt:lpstr>Motyw pakietu Office</vt:lpstr>
      <vt:lpstr>Postępowanie sądowoadministracyjne</vt:lpstr>
      <vt:lpstr>Definicja</vt:lpstr>
      <vt:lpstr>Definicja</vt:lpstr>
      <vt:lpstr>Regulowany prawem procesowym</vt:lpstr>
      <vt:lpstr>Ciąg czynności procesowych (postępowanie administracyjne)</vt:lpstr>
      <vt:lpstr>Ciąg czynności procesowych (postępowanie sądowoadministracyjne)</vt:lpstr>
      <vt:lpstr>Podejmowanych przez organy administracji publicznej</vt:lpstr>
      <vt:lpstr>Kompetencja szczególna</vt:lpstr>
      <vt:lpstr>Spory o właściwość</vt:lpstr>
      <vt:lpstr>Instytucja wyłączenia  w postępowaniu administracyjnym</vt:lpstr>
      <vt:lpstr>Instytucja wyłączenia pracownika organu administracji publicznej</vt:lpstr>
      <vt:lpstr>Instytucja wyłączenia pracownika organu administracji publicznej</vt:lpstr>
      <vt:lpstr>Instytucja wyłączenia organu administracji publicznej</vt:lpstr>
      <vt:lpstr>Instytucja wyłączenia członka organu kolegialnego</vt:lpstr>
      <vt:lpstr>Strona postępowania administracyjnego</vt:lpstr>
      <vt:lpstr>Interes prawny i obowiązek - pojęcie</vt:lpstr>
      <vt:lpstr>Mieć interes prawny</vt:lpstr>
      <vt:lpstr>Koncepcja legitymacji procesowej strony - orzecznictwo</vt:lpstr>
      <vt:lpstr>Zdolność administracyjnoprawna  i procesowa stron postępowania</vt:lpstr>
      <vt:lpstr>KAZUS</vt:lpstr>
      <vt:lpstr>Reprezentacja strony  w postępowaniu</vt:lpstr>
      <vt:lpstr>Podmioty na prawach strony (organizacja społeczna)</vt:lpstr>
      <vt:lpstr>Podmioty na prawach strony  (prokurator)</vt:lpstr>
      <vt:lpstr>Podmioty na prawach strony (RPO i RPD)</vt:lpstr>
      <vt:lpstr>Uczestnicy postępowania administracyjnego</vt:lpstr>
      <vt:lpstr>Naczelne konstytucyjne zasady postępowania administracyjnego</vt:lpstr>
      <vt:lpstr>Zasady ogólne postępowania administracyjnego</vt:lpstr>
      <vt:lpstr>Zasady ogólne postępowania administracyjnego</vt:lpstr>
      <vt:lpstr>Zasady ogólne postępowania administracyjnego</vt:lpstr>
      <vt:lpstr>Zasady ogólne postępowania administracyjnego</vt:lpstr>
      <vt:lpstr>Zasady ogólne postępowania administracyjnego</vt:lpstr>
      <vt:lpstr>Zasady ogólne postępowania administracyjnego</vt:lpstr>
      <vt:lpstr>Zasady ogólne postępowania administracyjnego</vt:lpstr>
      <vt:lpstr>Zasady ogólne postępowania administracyjnego</vt:lpstr>
      <vt:lpstr>Zasady ogólne postępowania administracyjnego</vt:lpstr>
      <vt:lpstr>Zasady ogólne postępowania administracyjnego</vt:lpstr>
      <vt:lpstr>Zasady ogólne postępowania administracyjnego</vt:lpstr>
      <vt:lpstr>Wszczęcie postępowania administracyjnego</vt:lpstr>
      <vt:lpstr>Badanie właściwości i wielość żądań w podaniu</vt:lpstr>
      <vt:lpstr>Wszczęcie postępowania administracyjnego na skutek wniesienia skargi powszechnej</vt:lpstr>
      <vt:lpstr>Obowiązek zawiadomienia o udziale w postępowaniu</vt:lpstr>
      <vt:lpstr>Odmowa wszczęcia postępowania</vt:lpstr>
      <vt:lpstr>Współuczestnictwo formalne a materialne</vt:lpstr>
      <vt:lpstr>Treść podania i jego braki</vt:lpstr>
      <vt:lpstr>Terminy załatwiania spraw w postępowaniu administracyjnym</vt:lpstr>
      <vt:lpstr>Terminy</vt:lpstr>
      <vt:lpstr>Czynności techniczno-procesowe</vt:lpstr>
      <vt:lpstr>Zawieszenie postępowania</vt:lpstr>
      <vt:lpstr>Zawieszenie postępowania</vt:lpstr>
      <vt:lpstr>Podjęcie zawieszonego postępowania</vt:lpstr>
      <vt:lpstr>Forma zawieszenia postępowania</vt:lpstr>
      <vt:lpstr>Zawieszenie postępowania sądowoadministracyjnego</vt:lpstr>
      <vt:lpstr>Zagadnienie wstępne</vt:lpstr>
      <vt:lpstr>Dowody i postępowanie wyjaśniające</vt:lpstr>
      <vt:lpstr>Dowody i postępowanie wyjaśniające</vt:lpstr>
      <vt:lpstr>Klasyfikacja środków dowodowych</vt:lpstr>
      <vt:lpstr>System środków dowodowych</vt:lpstr>
      <vt:lpstr>Fotografia jako środek dowodowy nienazwany (poniższe zdjęcie oraz zdjęcia będące tłem poprzednich slajdów ukazują przypadki zajęcia pasa drogowego)</vt:lpstr>
      <vt:lpstr>Zasady postępowania dowodowego</vt:lpstr>
      <vt:lpstr>Rozprawa (art. 89 - art. 96 k.p.a.)</vt:lpstr>
      <vt:lpstr>Czynności przygotowawcze poprzedzające przeprowadzenie rozprawy</vt:lpstr>
      <vt:lpstr>Rozprawa</vt:lpstr>
      <vt:lpstr>Postępowanie wyjaśniające gabinetowe</vt:lpstr>
      <vt:lpstr>Prawne formy orzekania w postępowaniu administracyjnym</vt:lpstr>
      <vt:lpstr>Zasady orzekania w sprawie indywidualnej</vt:lpstr>
      <vt:lpstr>Decyzja administracyjna</vt:lpstr>
      <vt:lpstr>Decyzja administracyjna  (ujęcie proceduralne)</vt:lpstr>
      <vt:lpstr>Forma decyzji administracyjnej</vt:lpstr>
      <vt:lpstr>Elementy decyzji administracyjnej  (art. 107 k.p.a.)</vt:lpstr>
      <vt:lpstr>„Przepisy szczególne mogą określać także inne składniki, które powinna zawierać decyzja” – art. 107 § 2 k.p.a.  Przykład: § 2 rozporządzenia Rady Ministrów z dnia 1 czerwca 2004 r. w sprawie określenia warunków udzielania zezwoleń na zajęcie pasa drogowego </vt:lpstr>
      <vt:lpstr>Uzasadnienie decyzji (art. 107 § 3 – 5 k.p.a.)</vt:lpstr>
      <vt:lpstr>Rygor natychmiastowej wykonalności (art. 108 k.p.a.)</vt:lpstr>
      <vt:lpstr>Postanowienia dodatkowe decyzji administracyjnej</vt:lpstr>
      <vt:lpstr>Prawomocność a ostateczność decyzji administracyjnej</vt:lpstr>
      <vt:lpstr>Wykonalność decyzji administracyjnej</vt:lpstr>
      <vt:lpstr>Umorzenie postępowania w sprawie indywidualnej (art. 105 k.p.a.)</vt:lpstr>
      <vt:lpstr>Szczególne przypadki umorzenia postępowania</vt:lpstr>
      <vt:lpstr>Umorzenie postępowania sądowoadministracyjnego (art. 161 § 1 p.p.s.a.)</vt:lpstr>
      <vt:lpstr>Szczególne przypadki umorzenia postepowania sądowoadministracyjnego</vt:lpstr>
      <vt:lpstr>Środki zaskarżenia decyzji administracyjnej na drodze administracyjnej - zarys</vt:lpstr>
      <vt:lpstr>Skarga do sądu administracyjnego  na decyzję administracyjną  (art. 3 § 2 pkt 1 p.p.s.a.)</vt:lpstr>
      <vt:lpstr>Postanowienie  (art. 123 – art. 126 k.p.a.)</vt:lpstr>
      <vt:lpstr>Środki zaskarżenia postanowień na drodze administracyjnej - zarys</vt:lpstr>
      <vt:lpstr>Skarga do sądu administracyjnego na postanowienia  (art. 3 § 2 pkt 2 i 3 p.p.s.a.)</vt:lpstr>
      <vt:lpstr>Decyzja administracyjna  a postanowienie – wybrane różnice</vt:lpstr>
      <vt:lpstr>Ugoda (art. 114 – art. 122 k.p.a.)</vt:lpstr>
      <vt:lpstr>Rektyfikacja w postępowaniu administracyjnym (art. 111 – art. 113 k.p.a.)</vt:lpstr>
      <vt:lpstr>Rektyfikacja w postępowaniu sądowoadministracyjnym</vt:lpstr>
      <vt:lpstr>Zaświadczenie (Dział VII k.p.a.)</vt:lpstr>
      <vt:lpstr>Współdziałanie</vt:lpstr>
      <vt:lpstr>Czynności materialno-techniczne</vt:lpstr>
      <vt:lpstr>System weryfikacji decyzji i postanowień w toku instancji administracyjnych</vt:lpstr>
      <vt:lpstr>Elementy składowe systemu weryfikacji dokonywanej w drodze administracyjnej</vt:lpstr>
      <vt:lpstr>Środki zaskarżenia</vt:lpstr>
      <vt:lpstr>Środki nadzoru  i odwołalność decyzji</vt:lpstr>
      <vt:lpstr>Dokonaj klasyfikacji</vt:lpstr>
      <vt:lpstr>Prawo do odwołania - zasady</vt:lpstr>
      <vt:lpstr>Odwołanie</vt:lpstr>
      <vt:lpstr>Wyłączenie decyzji spod weryfikacji w toku instancji</vt:lpstr>
      <vt:lpstr>Podmioty uprawnione do wniesienia odwołania</vt:lpstr>
      <vt:lpstr>Strona postępowania administracyjnego</vt:lpstr>
      <vt:lpstr>Organizacja społeczna</vt:lpstr>
      <vt:lpstr>Prokurator</vt:lpstr>
      <vt:lpstr>Wymagania formalne podania</vt:lpstr>
      <vt:lpstr>Moc prawna odwołania</vt:lpstr>
      <vt:lpstr>Postępowanie odwoławcze przed organem I instancji</vt:lpstr>
      <vt:lpstr>Art. 132 k.p.a.</vt:lpstr>
      <vt:lpstr>Czynności procesowe w ramach samokontroli</vt:lpstr>
      <vt:lpstr>Postępowanie odwoławcze przed organem II instancji</vt:lpstr>
      <vt:lpstr>Stadium wstępne postępowania odwoławczego</vt:lpstr>
      <vt:lpstr>Stadium rozpoznawcze postępowania odwoławczego</vt:lpstr>
      <vt:lpstr>Rodzaje decyzji kończących postępowanie odwoławcze</vt:lpstr>
      <vt:lpstr>Zakaz reformationis in peius</vt:lpstr>
      <vt:lpstr>Wniosek o ponowne rozpatrzenie sprawy</vt:lpstr>
      <vt:lpstr>Zażalenie</vt:lpstr>
      <vt:lpstr>Weryfikacja decyzji i postanowień w trybach nadzwyczajnych</vt:lpstr>
      <vt:lpstr>Wznowienie postępowania</vt:lpstr>
      <vt:lpstr>Stwierdzenie nieważności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Postępowanie sądowoadministracyjne</dc:title>
  <dc:creator>Paweł Majczak</dc:creator>
  <cp:lastModifiedBy>Krzysztof Sobieralski</cp:lastModifiedBy>
  <cp:revision>238</cp:revision>
  <dcterms:created xsi:type="dcterms:W3CDTF">2016-10-06T07:49:31Z</dcterms:created>
  <dcterms:modified xsi:type="dcterms:W3CDTF">2017-01-16T19:10:35Z</dcterms:modified>
</cp:coreProperties>
</file>