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82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35B9-D9EF-42AA-BDEB-E0914EAFADAB}" type="datetimeFigureOut">
              <a:rPr lang="pl-PL" smtClean="0"/>
              <a:t>2015-05-11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6649-3464-40F5-9E19-6514751F9B1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1184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35B9-D9EF-42AA-BDEB-E0914EAFADAB}" type="datetimeFigureOut">
              <a:rPr lang="pl-PL" smtClean="0"/>
              <a:t>2015-05-11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6649-3464-40F5-9E19-6514751F9B1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15259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35B9-D9EF-42AA-BDEB-E0914EAFADAB}" type="datetimeFigureOut">
              <a:rPr lang="pl-PL" smtClean="0"/>
              <a:t>2015-05-11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6649-3464-40F5-9E19-6514751F9B1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01065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35B9-D9EF-42AA-BDEB-E0914EAFADAB}" type="datetimeFigureOut">
              <a:rPr lang="pl-PL" smtClean="0"/>
              <a:t>2015-05-11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6649-3464-40F5-9E19-6514751F9B1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9730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35B9-D9EF-42AA-BDEB-E0914EAFADAB}" type="datetimeFigureOut">
              <a:rPr lang="pl-PL" smtClean="0"/>
              <a:t>2015-05-11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6649-3464-40F5-9E19-6514751F9B1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76944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35B9-D9EF-42AA-BDEB-E0914EAFADAB}" type="datetimeFigureOut">
              <a:rPr lang="pl-PL" smtClean="0"/>
              <a:t>2015-05-11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6649-3464-40F5-9E19-6514751F9B1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30626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35B9-D9EF-42AA-BDEB-E0914EAFADAB}" type="datetimeFigureOut">
              <a:rPr lang="pl-PL" smtClean="0"/>
              <a:t>2015-05-11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6649-3464-40F5-9E19-6514751F9B1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22094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35B9-D9EF-42AA-BDEB-E0914EAFADAB}" type="datetimeFigureOut">
              <a:rPr lang="pl-PL" smtClean="0"/>
              <a:t>2015-05-11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6649-3464-40F5-9E19-6514751F9B1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899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35B9-D9EF-42AA-BDEB-E0914EAFADAB}" type="datetimeFigureOut">
              <a:rPr lang="pl-PL" smtClean="0"/>
              <a:t>2015-05-11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6649-3464-40F5-9E19-6514751F9B1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88497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35B9-D9EF-42AA-BDEB-E0914EAFADAB}" type="datetimeFigureOut">
              <a:rPr lang="pl-PL" smtClean="0"/>
              <a:t>2015-05-11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6649-3464-40F5-9E19-6514751F9B1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8982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35B9-D9EF-42AA-BDEB-E0914EAFADAB}" type="datetimeFigureOut">
              <a:rPr lang="pl-PL" smtClean="0"/>
              <a:t>2015-05-11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6649-3464-40F5-9E19-6514751F9B1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0937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35B9-D9EF-42AA-BDEB-E0914EAFADAB}" type="datetimeFigureOut">
              <a:rPr lang="pl-PL" smtClean="0"/>
              <a:t>2015-05-11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E6649-3464-40F5-9E19-6514751F9B1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22902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Prawo konstytucyjne</a:t>
            </a:r>
            <a:br>
              <a:rPr lang="pl-PL" dirty="0" smtClean="0"/>
            </a:br>
            <a:r>
              <a:rPr lang="pl-PL" dirty="0" smtClean="0"/>
              <a:t>VII zajęcia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Prezydent i Rada Ministrów</a:t>
            </a:r>
            <a:endParaRPr lang="pl-PL" dirty="0"/>
          </a:p>
        </p:txBody>
      </p:sp>
      <p:sp>
        <p:nvSpPr>
          <p:cNvPr id="4" name="Podtytuł 2"/>
          <p:cNvSpPr txBox="1">
            <a:spLocks/>
          </p:cNvSpPr>
          <p:nvPr/>
        </p:nvSpPr>
        <p:spPr>
          <a:xfrm>
            <a:off x="7987049" y="5257800"/>
            <a:ext cx="3719848" cy="126062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dirty="0" smtClean="0"/>
              <a:t>Mateusz Radajewski</a:t>
            </a:r>
          </a:p>
          <a:p>
            <a:pPr algn="just"/>
            <a:r>
              <a:rPr lang="pl-PL" dirty="0" smtClean="0"/>
              <a:t>Katedra Prawa Konstytucyjnego</a:t>
            </a:r>
          </a:p>
          <a:p>
            <a:pPr algn="just"/>
            <a:r>
              <a:rPr lang="pl-PL" dirty="0" smtClean="0"/>
              <a:t>Wydział Prawa, Administracji i Ekonomii</a:t>
            </a:r>
          </a:p>
          <a:p>
            <a:pPr algn="just"/>
            <a:r>
              <a:rPr lang="pl-PL" dirty="0" smtClean="0"/>
              <a:t>Uniwersytet Wrocławski</a:t>
            </a: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97367"/>
            <a:ext cx="3607914" cy="1560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907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182" y="22391"/>
            <a:ext cx="10515600" cy="957074"/>
          </a:xfrm>
        </p:spPr>
        <p:txBody>
          <a:bodyPr/>
          <a:lstStyle/>
          <a:p>
            <a:r>
              <a:rPr lang="pl-PL" dirty="0" smtClean="0"/>
              <a:t>Art. 136 Konstytucji RP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591" y="842986"/>
            <a:ext cx="11244618" cy="60150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3200" dirty="0"/>
              <a:t>W razie bezpośredniego, zewnętrznego zagrożenia państwa Prezydent Rzeczypospolitej, na wniosek Prezesa Rady Ministrów, zarządza powszechną lub częściową mobilizację i użycie Sił Zbrojnych do obrony Rzeczypospolitej Polskiej.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398506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182" y="22391"/>
            <a:ext cx="10515600" cy="957074"/>
          </a:xfrm>
        </p:spPr>
        <p:txBody>
          <a:bodyPr/>
          <a:lstStyle/>
          <a:p>
            <a:r>
              <a:rPr lang="pl-PL" dirty="0" smtClean="0"/>
              <a:t>Art. 137 Konstytucji RP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591" y="842986"/>
            <a:ext cx="11244618" cy="60150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3200" dirty="0"/>
              <a:t>Prezydent Rzeczypospolitej nadaje obywatelstwo polskie i wyraża zgodę na zrzeczenie się obywatelstwa polskiego.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754804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182" y="22391"/>
            <a:ext cx="10515600" cy="957074"/>
          </a:xfrm>
        </p:spPr>
        <p:txBody>
          <a:bodyPr/>
          <a:lstStyle/>
          <a:p>
            <a:r>
              <a:rPr lang="pl-PL" dirty="0" smtClean="0"/>
              <a:t>Art. 138 Konstytucji RP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591" y="979465"/>
            <a:ext cx="11244618" cy="60150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3200" dirty="0"/>
              <a:t>Prezydent Rzeczypospolitej nadaje ordery i odznaczenia.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019759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182" y="22391"/>
            <a:ext cx="10515600" cy="957074"/>
          </a:xfrm>
        </p:spPr>
        <p:txBody>
          <a:bodyPr/>
          <a:lstStyle/>
          <a:p>
            <a:r>
              <a:rPr lang="pl-PL" dirty="0" smtClean="0"/>
              <a:t>Art. 139 Konstytucji RP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591" y="979465"/>
            <a:ext cx="11244618" cy="60150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3200" dirty="0"/>
              <a:t>Prezydent Rzeczypospolitej stosuje prawo łaski. Prawa łaski nie stosuje się do osób skazanych przez Trybunał Stanu.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736605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182" y="22391"/>
            <a:ext cx="10515600" cy="957074"/>
          </a:xfrm>
        </p:spPr>
        <p:txBody>
          <a:bodyPr/>
          <a:lstStyle/>
          <a:p>
            <a:r>
              <a:rPr lang="pl-PL" dirty="0" smtClean="0"/>
              <a:t>Art. 140 Konstytucji RP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591" y="979465"/>
            <a:ext cx="11244618" cy="60150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3200" dirty="0"/>
              <a:t>Prezydent Rzeczypospolitej może zwracać się z orędziem do Sejmu, do Senatu lub do Zgromadzenia Narodowego. Orędzia nie czyni się przedmiotem debaty.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7456872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182" y="22391"/>
            <a:ext cx="10515600" cy="957074"/>
          </a:xfrm>
        </p:spPr>
        <p:txBody>
          <a:bodyPr/>
          <a:lstStyle/>
          <a:p>
            <a:r>
              <a:rPr lang="pl-PL" dirty="0" smtClean="0"/>
              <a:t>Art. 141 Konstytucji RP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591" y="979465"/>
            <a:ext cx="11244618" cy="60150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3200" dirty="0"/>
              <a:t>1. W sprawach szczególnej wagi Prezydent Rzeczypospolitej może zwołać Radę Gabinetową. Radę Gabinetową tworzy Rada Ministrów obradująca pod przewodnictwem Prezydenta Rzeczypospolitej.</a:t>
            </a:r>
          </a:p>
          <a:p>
            <a:pPr marL="0" indent="0">
              <a:buNone/>
            </a:pPr>
            <a:r>
              <a:rPr lang="pl-PL" sz="3200" dirty="0"/>
              <a:t>2. Radzie Gabinetowej nie przysługują kompetencje Rady Ministrów.</a:t>
            </a:r>
          </a:p>
        </p:txBody>
      </p:sp>
    </p:spTree>
    <p:extLst>
      <p:ext uri="{BB962C8B-B14F-4D97-AF65-F5344CB8AC3E}">
        <p14:creationId xmlns:p14="http://schemas.microsoft.com/office/powerpoint/2010/main" val="12385249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182" y="22391"/>
            <a:ext cx="10515600" cy="957074"/>
          </a:xfrm>
        </p:spPr>
        <p:txBody>
          <a:bodyPr/>
          <a:lstStyle/>
          <a:p>
            <a:r>
              <a:rPr lang="pl-PL" dirty="0" smtClean="0"/>
              <a:t>Art. 142 Konstytucji RP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591" y="979465"/>
            <a:ext cx="11244618" cy="60150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3200" dirty="0"/>
              <a:t>1. Prezydent Rzeczypospolitej wydaje rozporządzenia i zarządzenia na zasadach określonych w art. 92 i art. 93.</a:t>
            </a:r>
          </a:p>
          <a:p>
            <a:pPr marL="0" indent="0">
              <a:buNone/>
            </a:pPr>
            <a:r>
              <a:rPr lang="pl-PL" sz="3200" dirty="0"/>
              <a:t>2. Prezydent Rzeczypospolitej wydaje postanowienia w zakresie realizacji pozostałych swoich kompetencji.</a:t>
            </a:r>
          </a:p>
        </p:txBody>
      </p:sp>
    </p:spTree>
    <p:extLst>
      <p:ext uri="{BB962C8B-B14F-4D97-AF65-F5344CB8AC3E}">
        <p14:creationId xmlns:p14="http://schemas.microsoft.com/office/powerpoint/2010/main" val="14262368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182" y="22391"/>
            <a:ext cx="10515600" cy="957074"/>
          </a:xfrm>
        </p:spPr>
        <p:txBody>
          <a:bodyPr/>
          <a:lstStyle/>
          <a:p>
            <a:r>
              <a:rPr lang="pl-PL" dirty="0" smtClean="0"/>
              <a:t>Art. 143 Konstytucji RP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591" y="979465"/>
            <a:ext cx="11244618" cy="60150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3200" dirty="0"/>
              <a:t>Organem pomocniczym Prezydenta Rzeczypospolitej jest Kancelaria Prezydenta Rzeczypospolitej. Prezydent Rzeczypospolitej nadaje statut Kancelarii oraz powołuje i odwołuje Szefa Kancelarii Prezydenta Rzeczypospolitej.</a:t>
            </a:r>
          </a:p>
        </p:txBody>
      </p:sp>
    </p:spTree>
    <p:extLst>
      <p:ext uri="{BB962C8B-B14F-4D97-AF65-F5344CB8AC3E}">
        <p14:creationId xmlns:p14="http://schemas.microsoft.com/office/powerpoint/2010/main" val="3147285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182" y="22391"/>
            <a:ext cx="10515600" cy="957074"/>
          </a:xfrm>
        </p:spPr>
        <p:txBody>
          <a:bodyPr/>
          <a:lstStyle/>
          <a:p>
            <a:r>
              <a:rPr lang="pl-PL" dirty="0" smtClean="0"/>
              <a:t>Art. 144 Konstytucji RP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591" y="979465"/>
            <a:ext cx="11244618" cy="60150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3200" dirty="0"/>
              <a:t>1. Prezydent Rzeczypospolitej, korzystając ze swoich konstytucyjnych i ustawowych kompetencji, wydaje akty urzędowe.</a:t>
            </a:r>
          </a:p>
          <a:p>
            <a:pPr marL="0" indent="0">
              <a:buNone/>
            </a:pPr>
            <a:r>
              <a:rPr lang="pl-PL" sz="3200" dirty="0"/>
              <a:t>2. Akty urzędowe Prezydenta Rzeczypospolitej wymagają dla swojej ważności podpisu Prezesa Rady Ministrów, który przez podpisanie aktu ponosi odpowiedzialność przed Sejmem.</a:t>
            </a:r>
          </a:p>
          <a:p>
            <a:pPr marL="0" indent="0">
              <a:buNone/>
            </a:pPr>
            <a:r>
              <a:rPr lang="pl-PL" sz="3200" dirty="0"/>
              <a:t>3. </a:t>
            </a:r>
            <a:r>
              <a:rPr lang="pl-PL" sz="3200" dirty="0" smtClean="0"/>
              <a:t>(…)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8685294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182" y="22391"/>
            <a:ext cx="10515600" cy="957074"/>
          </a:xfrm>
        </p:spPr>
        <p:txBody>
          <a:bodyPr/>
          <a:lstStyle/>
          <a:p>
            <a:r>
              <a:rPr lang="pl-PL" dirty="0" smtClean="0"/>
              <a:t>Art. 145 Konstytucji RP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591" y="979465"/>
            <a:ext cx="11244618" cy="60150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3200" dirty="0"/>
              <a:t>1. Prezydent Rzeczypospolitej za naruszenie Konstytucji, ustawy lub za popełnienie przestępstwa może być pociągnięty do odpowiedzialności przed Trybunałem Stanu.</a:t>
            </a:r>
          </a:p>
          <a:p>
            <a:pPr marL="0" indent="0">
              <a:buNone/>
            </a:pPr>
            <a:r>
              <a:rPr lang="pl-PL" sz="3200" dirty="0"/>
              <a:t>2. Postawienie Prezydenta Rzeczypospolitej w stan oskarżenia może nastąpić uchwałą Zgromadzenia Narodowego, podjętą większością co najmniej 2/3 głosów ustawowej liczby członków Zgromadzenia Narodowego na wniosek co najmniej 140 członków Zgromadzenia Narodowego.</a:t>
            </a:r>
          </a:p>
          <a:p>
            <a:pPr marL="0" indent="0">
              <a:buNone/>
            </a:pPr>
            <a:r>
              <a:rPr lang="pl-PL" sz="3200" dirty="0"/>
              <a:t>3. Z dniem podjęcia uchwały o postawieniu Prezydenta Rzeczypospolitej w stan oskarżenia przed Trybunałem Stanu sprawowanie urzędu przez Prezydenta Rzeczypospolitej ulega zawieszeniu. Przepis art. 131 stosuje się odpowiednio.</a:t>
            </a:r>
          </a:p>
        </p:txBody>
      </p:sp>
    </p:spTree>
    <p:extLst>
      <p:ext uri="{BB962C8B-B14F-4D97-AF65-F5344CB8AC3E}">
        <p14:creationId xmlns:p14="http://schemas.microsoft.com/office/powerpoint/2010/main" val="2569710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182" y="22391"/>
            <a:ext cx="10515600" cy="957074"/>
          </a:xfrm>
        </p:spPr>
        <p:txBody>
          <a:bodyPr/>
          <a:lstStyle/>
          <a:p>
            <a:r>
              <a:rPr lang="pl-PL" dirty="0" smtClean="0"/>
              <a:t>Art. 126 Konstytucji RP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591" y="979464"/>
            <a:ext cx="11244618" cy="49163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3200" dirty="0"/>
              <a:t>1. Prezydent Rzeczypospolitej Polskiej jest najwyższym przedstawicielem Rzeczypospolitej Polskiej i gwarantem ciągłości władzy państwowej.</a:t>
            </a:r>
          </a:p>
          <a:p>
            <a:pPr marL="0" indent="0">
              <a:buNone/>
            </a:pPr>
            <a:r>
              <a:rPr lang="pl-PL" sz="3200" dirty="0"/>
              <a:t>2. Prezydent Rzeczypospolitej czuwa nad przestrzeganiem Konstytucji, stoi na straży suwerenności i bezpieczeństwa państwa oraz nienaruszalności i niepodzielności jego terytorium.</a:t>
            </a:r>
          </a:p>
          <a:p>
            <a:pPr marL="0" indent="0">
              <a:buNone/>
            </a:pPr>
            <a:r>
              <a:rPr lang="pl-PL" sz="3200" dirty="0"/>
              <a:t>3. Prezydent Rzeczypospolitej wykonuje swoje zadania w zakresie i na zasadach określonych w Konstytucji i ustawach.</a:t>
            </a:r>
          </a:p>
        </p:txBody>
      </p:sp>
    </p:spTree>
    <p:extLst>
      <p:ext uri="{BB962C8B-B14F-4D97-AF65-F5344CB8AC3E}">
        <p14:creationId xmlns:p14="http://schemas.microsoft.com/office/powerpoint/2010/main" val="35691397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59809" y="2560874"/>
            <a:ext cx="10515600" cy="957074"/>
          </a:xfrm>
        </p:spPr>
        <p:txBody>
          <a:bodyPr>
            <a:noAutofit/>
          </a:bodyPr>
          <a:lstStyle/>
          <a:p>
            <a:pPr algn="ctr"/>
            <a:r>
              <a:rPr lang="pl-PL" sz="7200" dirty="0" smtClean="0"/>
              <a:t>Rada Ministrów</a:t>
            </a:r>
            <a:endParaRPr lang="pl-PL" sz="7200" dirty="0"/>
          </a:p>
        </p:txBody>
      </p:sp>
    </p:spTree>
    <p:extLst>
      <p:ext uri="{BB962C8B-B14F-4D97-AF65-F5344CB8AC3E}">
        <p14:creationId xmlns:p14="http://schemas.microsoft.com/office/powerpoint/2010/main" val="37539364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182" y="22391"/>
            <a:ext cx="10515600" cy="957074"/>
          </a:xfrm>
        </p:spPr>
        <p:txBody>
          <a:bodyPr/>
          <a:lstStyle/>
          <a:p>
            <a:pPr algn="ctr"/>
            <a:r>
              <a:rPr lang="pl-PL" dirty="0" smtClean="0"/>
              <a:t>Wprowadzenie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591" y="979465"/>
            <a:ext cx="11244618" cy="60150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3200" dirty="0" smtClean="0"/>
              <a:t>1. Znaczenia pojęcia „rząd”.</a:t>
            </a:r>
          </a:p>
          <a:p>
            <a:pPr marL="0" indent="0">
              <a:buNone/>
            </a:pPr>
            <a:r>
              <a:rPr lang="pl-PL" sz="3200" dirty="0" smtClean="0"/>
              <a:t>2. Pozycja ustrojowa Rady Ministrów.</a:t>
            </a:r>
          </a:p>
          <a:p>
            <a:pPr marL="0" indent="0">
              <a:buNone/>
            </a:pPr>
            <a:r>
              <a:rPr lang="pl-PL" sz="3200" dirty="0" smtClean="0"/>
              <a:t>3. Podstawowe akty normatywne regulujące funkcjonowanie Rady Ministrów</a:t>
            </a:r>
          </a:p>
          <a:p>
            <a:pPr marL="0" indent="0">
              <a:buNone/>
            </a:pP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7000409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182" y="22391"/>
            <a:ext cx="10515600" cy="957074"/>
          </a:xfrm>
        </p:spPr>
        <p:txBody>
          <a:bodyPr/>
          <a:lstStyle/>
          <a:p>
            <a:pPr algn="ctr"/>
            <a:r>
              <a:rPr lang="pl-PL" dirty="0" smtClean="0"/>
              <a:t>Powoływanie Rady Ministrów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591" y="979465"/>
            <a:ext cx="11244618" cy="6015014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pl-PL" sz="3200" dirty="0" smtClean="0"/>
              <a:t>Pojęcie „rządu mniejszościowego”.</a:t>
            </a:r>
          </a:p>
          <a:p>
            <a:pPr marL="514350" indent="-514350">
              <a:buAutoNum type="arabicPeriod"/>
            </a:pPr>
            <a:r>
              <a:rPr lang="pl-PL" sz="3200" dirty="0" smtClean="0"/>
              <a:t>Powoływana bezterminowo.</a:t>
            </a:r>
          </a:p>
          <a:p>
            <a:pPr marL="514350" indent="-514350">
              <a:buAutoNum type="arabicPeriod"/>
            </a:pPr>
            <a:r>
              <a:rPr lang="pl-PL" sz="3200" dirty="0" smtClean="0"/>
              <a:t>Dymisja Rady Ministrów:</a:t>
            </a:r>
          </a:p>
          <a:p>
            <a:pPr marL="514350" indent="-514350">
              <a:buAutoNum type="alphaLcParenR"/>
            </a:pPr>
            <a:r>
              <a:rPr lang="pl-PL" sz="3200" dirty="0"/>
              <a:t>p</a:t>
            </a:r>
            <a:r>
              <a:rPr lang="pl-PL" sz="3200" dirty="0" smtClean="0"/>
              <a:t>ierwsze posiedzenie Sejmu</a:t>
            </a:r>
          </a:p>
          <a:p>
            <a:pPr marL="514350" indent="-514350">
              <a:buAutoNum type="alphaLcParenR"/>
            </a:pPr>
            <a:r>
              <a:rPr lang="pl-PL" sz="3200" dirty="0"/>
              <a:t>n</a:t>
            </a:r>
            <a:r>
              <a:rPr lang="pl-PL" sz="3200" dirty="0" smtClean="0"/>
              <a:t>ieuchwalenie wotum zaufania</a:t>
            </a:r>
          </a:p>
          <a:p>
            <a:pPr marL="514350" indent="-514350">
              <a:buAutoNum type="alphaLcParenR"/>
            </a:pPr>
            <a:r>
              <a:rPr lang="pl-PL" sz="3200" dirty="0"/>
              <a:t>u</a:t>
            </a:r>
            <a:r>
              <a:rPr lang="pl-PL" sz="3200" dirty="0" smtClean="0"/>
              <a:t>chwalenie konstruktywnego wotum nieufności</a:t>
            </a:r>
          </a:p>
          <a:p>
            <a:pPr marL="514350" indent="-514350">
              <a:buAutoNum type="alphaLcParenR"/>
            </a:pPr>
            <a:r>
              <a:rPr lang="pl-PL" sz="3200" dirty="0"/>
              <a:t>r</a:t>
            </a:r>
            <a:r>
              <a:rPr lang="pl-PL" sz="3200" dirty="0" smtClean="0"/>
              <a:t>ezygnacja Prezesa Rady Ministrów</a:t>
            </a:r>
          </a:p>
          <a:p>
            <a:pPr marL="514350" indent="-514350">
              <a:buAutoNum type="alphaLcParenR"/>
            </a:pPr>
            <a:r>
              <a:rPr lang="pl-PL" sz="3200" dirty="0"/>
              <a:t>ś</a:t>
            </a:r>
            <a:r>
              <a:rPr lang="pl-PL" sz="3200" dirty="0" smtClean="0"/>
              <a:t>mierć Prezesa Rady Ministrów</a:t>
            </a:r>
          </a:p>
          <a:p>
            <a:pPr marL="0" indent="0">
              <a:buNone/>
            </a:pPr>
            <a:r>
              <a:rPr lang="pl-PL" sz="3200" dirty="0" smtClean="0"/>
              <a:t>4. Sytuacja po dymisji Rady Ministrów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0404716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182" y="22391"/>
            <a:ext cx="10515600" cy="957074"/>
          </a:xfrm>
        </p:spPr>
        <p:txBody>
          <a:bodyPr/>
          <a:lstStyle/>
          <a:p>
            <a:pPr algn="ctr"/>
            <a:r>
              <a:rPr lang="pl-PL" dirty="0" smtClean="0"/>
              <a:t>Powoływanie Rady Ministrów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591" y="979465"/>
            <a:ext cx="11244618" cy="60150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3200" dirty="0" smtClean="0"/>
              <a:t>1. Etap pierwszy – prezydencko-sejmowy:</a:t>
            </a:r>
          </a:p>
          <a:p>
            <a:pPr marL="0" indent="0">
              <a:buNone/>
            </a:pPr>
            <a:r>
              <a:rPr lang="pl-PL" sz="3200" dirty="0" smtClean="0"/>
              <a:t>	a) desygnowanie Prezesa Rady Ministrów</a:t>
            </a:r>
          </a:p>
          <a:p>
            <a:pPr marL="0" indent="0">
              <a:buNone/>
            </a:pPr>
            <a:r>
              <a:rPr lang="pl-PL" sz="3200" dirty="0"/>
              <a:t>	</a:t>
            </a:r>
            <a:r>
              <a:rPr lang="pl-PL" sz="3200" dirty="0" smtClean="0"/>
              <a:t>b) powołanie Rady Ministrów</a:t>
            </a:r>
          </a:p>
          <a:p>
            <a:pPr marL="0" indent="0">
              <a:buNone/>
            </a:pPr>
            <a:r>
              <a:rPr lang="pl-PL" sz="3200" dirty="0"/>
              <a:t>	</a:t>
            </a:r>
            <a:r>
              <a:rPr lang="pl-PL" sz="3200" dirty="0" smtClean="0"/>
              <a:t>c) expose i wotum zaufania (bezwzględna większość)</a:t>
            </a:r>
            <a:endParaRPr lang="pl-PL" sz="3200" dirty="0" smtClean="0"/>
          </a:p>
          <a:p>
            <a:pPr marL="0" indent="0">
              <a:buNone/>
            </a:pPr>
            <a:r>
              <a:rPr lang="pl-PL" sz="3200" dirty="0" smtClean="0"/>
              <a:t>2. Etap drugi – sejmowy:</a:t>
            </a:r>
          </a:p>
          <a:p>
            <a:pPr marL="0" indent="0">
              <a:buNone/>
            </a:pPr>
            <a:r>
              <a:rPr lang="pl-PL" sz="3200" dirty="0"/>
              <a:t>	</a:t>
            </a:r>
            <a:r>
              <a:rPr lang="pl-PL" sz="3200" dirty="0" smtClean="0"/>
              <a:t>a) wybór Prezesa Rady Ministrów przez Sejm</a:t>
            </a:r>
          </a:p>
          <a:p>
            <a:pPr marL="0" indent="0">
              <a:buNone/>
            </a:pPr>
            <a:r>
              <a:rPr lang="pl-PL" sz="3200" dirty="0"/>
              <a:t>	</a:t>
            </a:r>
            <a:r>
              <a:rPr lang="pl-PL" sz="3200" dirty="0" smtClean="0"/>
              <a:t>b) wybór członków Rady Ministrów przez Sejm</a:t>
            </a:r>
          </a:p>
          <a:p>
            <a:pPr marL="0" indent="0">
              <a:buNone/>
            </a:pPr>
            <a:r>
              <a:rPr lang="pl-PL" sz="3200" dirty="0"/>
              <a:t>	</a:t>
            </a:r>
            <a:r>
              <a:rPr lang="pl-PL" sz="3200" dirty="0" smtClean="0"/>
              <a:t>c) powołanie Rady Ministrów przez Prezydenta RP</a:t>
            </a:r>
          </a:p>
          <a:p>
            <a:pPr marL="0" indent="0">
              <a:buNone/>
            </a:pPr>
            <a:r>
              <a:rPr lang="pl-PL" sz="3200" dirty="0" smtClean="0"/>
              <a:t>3. Etap trzeci – prezydencko-sejmowy:</a:t>
            </a:r>
          </a:p>
          <a:p>
            <a:pPr marL="0" indent="0">
              <a:buNone/>
            </a:pPr>
            <a:r>
              <a:rPr lang="pl-PL" sz="3200" dirty="0"/>
              <a:t>	</a:t>
            </a:r>
            <a:r>
              <a:rPr lang="pl-PL" sz="3200" dirty="0" smtClean="0"/>
              <a:t>a) analogiczny do 1, ale wotum zaufania zwykłą większością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9734506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182" y="22391"/>
            <a:ext cx="10515600" cy="957074"/>
          </a:xfrm>
        </p:spPr>
        <p:txBody>
          <a:bodyPr/>
          <a:lstStyle/>
          <a:p>
            <a:pPr algn="ctr"/>
            <a:r>
              <a:rPr lang="pl-PL" dirty="0" smtClean="0"/>
              <a:t>Odpowiedzialność</a:t>
            </a:r>
            <a:r>
              <a:rPr lang="pl-PL" dirty="0" smtClean="0"/>
              <a:t> Rady Ministrów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591" y="979465"/>
            <a:ext cx="11244618" cy="60150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3200" dirty="0" smtClean="0"/>
              <a:t>1. Polityczna</a:t>
            </a:r>
          </a:p>
          <a:p>
            <a:pPr marL="0" indent="0">
              <a:buNone/>
            </a:pPr>
            <a:r>
              <a:rPr lang="pl-PL" sz="3200" dirty="0"/>
              <a:t>	</a:t>
            </a:r>
            <a:r>
              <a:rPr lang="pl-PL" sz="3200" dirty="0" smtClean="0"/>
              <a:t>a) solidarna – konstruktywne wotum nieufności</a:t>
            </a:r>
          </a:p>
          <a:p>
            <a:pPr marL="0" indent="0">
              <a:buNone/>
            </a:pPr>
            <a:r>
              <a:rPr lang="pl-PL" sz="3200" dirty="0"/>
              <a:t>	</a:t>
            </a:r>
            <a:r>
              <a:rPr lang="pl-PL" sz="3200" dirty="0" smtClean="0"/>
              <a:t>b) indywidualna ministrów – wotum nieufności</a:t>
            </a:r>
          </a:p>
          <a:p>
            <a:pPr marL="0" indent="0">
              <a:buNone/>
            </a:pPr>
            <a:r>
              <a:rPr lang="pl-PL" sz="3200" dirty="0" smtClean="0"/>
              <a:t>2. Konstytucyjna</a:t>
            </a:r>
          </a:p>
          <a:p>
            <a:pPr marL="0" indent="0">
              <a:buNone/>
            </a:pPr>
            <a:r>
              <a:rPr lang="pl-PL" sz="3200" dirty="0"/>
              <a:t>	</a:t>
            </a:r>
            <a:r>
              <a:rPr lang="pl-PL" sz="3200" dirty="0" smtClean="0"/>
              <a:t>a) za delikt konstytucyjny</a:t>
            </a:r>
          </a:p>
          <a:p>
            <a:pPr marL="0" indent="0">
              <a:buNone/>
            </a:pPr>
            <a:r>
              <a:rPr lang="pl-PL" sz="3200" dirty="0"/>
              <a:t>	</a:t>
            </a:r>
            <a:r>
              <a:rPr lang="pl-PL" sz="3200" dirty="0" smtClean="0"/>
              <a:t>b) w stan oskarżenia stawia Sejm</a:t>
            </a:r>
          </a:p>
          <a:p>
            <a:pPr marL="0" indent="0">
              <a:buNone/>
            </a:pPr>
            <a:r>
              <a:rPr lang="pl-PL" sz="3200" dirty="0"/>
              <a:t>	</a:t>
            </a:r>
            <a:r>
              <a:rPr lang="pl-PL" sz="3200" dirty="0" smtClean="0"/>
              <a:t>c) ponoszona przed Trybunałem Stanu</a:t>
            </a:r>
          </a:p>
          <a:p>
            <a:pPr marL="0" indent="0">
              <a:buNone/>
            </a:pP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6964114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182" y="22391"/>
            <a:ext cx="10515600" cy="957074"/>
          </a:xfrm>
        </p:spPr>
        <p:txBody>
          <a:bodyPr/>
          <a:lstStyle/>
          <a:p>
            <a:pPr algn="ctr"/>
            <a:r>
              <a:rPr lang="pl-PL" dirty="0" smtClean="0"/>
              <a:t>Skład</a:t>
            </a:r>
            <a:r>
              <a:rPr lang="pl-PL" dirty="0" smtClean="0"/>
              <a:t> Rady Ministrów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591" y="979465"/>
            <a:ext cx="11244618" cy="50255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3200" dirty="0" smtClean="0"/>
              <a:t>1. </a:t>
            </a:r>
            <a:r>
              <a:rPr lang="pl-PL" sz="3200" dirty="0" smtClean="0"/>
              <a:t>Członkowie obligatoryjni:</a:t>
            </a:r>
          </a:p>
          <a:p>
            <a:pPr marL="0" indent="0">
              <a:buNone/>
            </a:pPr>
            <a:r>
              <a:rPr lang="pl-PL" sz="3200" dirty="0"/>
              <a:t>	</a:t>
            </a:r>
            <a:r>
              <a:rPr lang="pl-PL" sz="3200" dirty="0" smtClean="0"/>
              <a:t>a) Prezes Rady Ministrów</a:t>
            </a:r>
          </a:p>
          <a:p>
            <a:pPr marL="0" indent="0">
              <a:buNone/>
            </a:pPr>
            <a:r>
              <a:rPr lang="pl-PL" sz="3200" dirty="0"/>
              <a:t>	</a:t>
            </a:r>
            <a:r>
              <a:rPr lang="pl-PL" sz="3200" dirty="0" smtClean="0"/>
              <a:t>b) ministrowie:</a:t>
            </a:r>
          </a:p>
          <a:p>
            <a:pPr marL="0" indent="0">
              <a:buNone/>
            </a:pPr>
            <a:r>
              <a:rPr lang="pl-PL" sz="3200" dirty="0"/>
              <a:t>	</a:t>
            </a:r>
            <a:r>
              <a:rPr lang="pl-PL" sz="3200" dirty="0" smtClean="0"/>
              <a:t>	- kierujący działem administracji rządowej (resortowi)</a:t>
            </a:r>
          </a:p>
          <a:p>
            <a:pPr marL="0" indent="0">
              <a:buNone/>
            </a:pPr>
            <a:r>
              <a:rPr lang="pl-PL" sz="3200" dirty="0"/>
              <a:t>	</a:t>
            </a:r>
            <a:r>
              <a:rPr lang="pl-PL" sz="3200" dirty="0" smtClean="0"/>
              <a:t>	- ministrowie-członkowie Rady Ministrów (bez teki)</a:t>
            </a:r>
          </a:p>
          <a:p>
            <a:pPr marL="0" indent="0">
              <a:buNone/>
            </a:pPr>
            <a:r>
              <a:rPr lang="pl-PL" sz="3200" dirty="0" smtClean="0"/>
              <a:t>2. Członkowie fakultatywni:</a:t>
            </a:r>
          </a:p>
          <a:p>
            <a:pPr marL="0" indent="0">
              <a:buNone/>
            </a:pPr>
            <a:r>
              <a:rPr lang="pl-PL" sz="3200" dirty="0"/>
              <a:t>	</a:t>
            </a:r>
            <a:r>
              <a:rPr lang="pl-PL" sz="3200" dirty="0" smtClean="0"/>
              <a:t>a) wiceprezesi Rady Ministrów</a:t>
            </a:r>
          </a:p>
          <a:p>
            <a:pPr marL="0" indent="0">
              <a:buNone/>
            </a:pPr>
            <a:r>
              <a:rPr lang="pl-PL" sz="3200" dirty="0"/>
              <a:t>	</a:t>
            </a:r>
            <a:r>
              <a:rPr lang="pl-PL" sz="3200" dirty="0" smtClean="0"/>
              <a:t>b) przewodniczący komitetów określonych w ustawach</a:t>
            </a:r>
          </a:p>
          <a:p>
            <a:pPr marL="0" indent="0">
              <a:buNone/>
            </a:pPr>
            <a:endParaRPr lang="pl-PL" sz="3200" dirty="0" smtClean="0"/>
          </a:p>
          <a:p>
            <a:pPr marL="0" indent="0">
              <a:buNone/>
            </a:pPr>
            <a:endParaRPr lang="pl-PL" sz="3200" dirty="0" smtClean="0"/>
          </a:p>
          <a:p>
            <a:pPr marL="0" indent="0">
              <a:buNone/>
            </a:pP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35392832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182" y="22391"/>
            <a:ext cx="10515600" cy="957074"/>
          </a:xfrm>
        </p:spPr>
        <p:txBody>
          <a:bodyPr/>
          <a:lstStyle/>
          <a:p>
            <a:pPr algn="ctr"/>
            <a:r>
              <a:rPr lang="pl-PL" dirty="0" smtClean="0"/>
              <a:t>Sposoby działania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591" y="979465"/>
            <a:ext cx="11244618" cy="502555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pl-PL" sz="3200" dirty="0" smtClean="0"/>
              <a:t>Na posiedzeniach (zwyczajowo wtorki)</a:t>
            </a:r>
          </a:p>
          <a:p>
            <a:pPr marL="514350" indent="-514350">
              <a:buAutoNum type="arabicPeriod"/>
            </a:pPr>
            <a:r>
              <a:rPr lang="pl-PL" sz="3200" dirty="0" smtClean="0"/>
              <a:t>Korespondencyjne uzgodnienie stanowisk (obiegowo)</a:t>
            </a:r>
          </a:p>
          <a:p>
            <a:pPr marL="0" indent="0">
              <a:buNone/>
            </a:pPr>
            <a:endParaRPr lang="pl-PL" sz="3200" dirty="0" smtClean="0"/>
          </a:p>
          <a:p>
            <a:pPr marL="0" indent="0">
              <a:buNone/>
            </a:pPr>
            <a:endParaRPr lang="pl-PL" sz="3200" dirty="0" smtClean="0"/>
          </a:p>
          <a:p>
            <a:pPr marL="0" indent="0">
              <a:buNone/>
            </a:pP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41094983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182" y="22391"/>
            <a:ext cx="10515600" cy="957074"/>
          </a:xfrm>
        </p:spPr>
        <p:txBody>
          <a:bodyPr/>
          <a:lstStyle/>
          <a:p>
            <a:pPr algn="ctr"/>
            <a:r>
              <a:rPr lang="pl-PL" dirty="0" smtClean="0"/>
              <a:t>Ciała wewnętrzne i pomocnicze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591" y="979465"/>
            <a:ext cx="11244618" cy="502555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pl-PL" sz="3200" dirty="0" smtClean="0"/>
              <a:t>Komitet Stały Rady Ministrów,</a:t>
            </a:r>
            <a:endParaRPr lang="pl-PL" sz="3200" dirty="0" smtClean="0"/>
          </a:p>
          <a:p>
            <a:pPr marL="0" indent="0">
              <a:buNone/>
            </a:pPr>
            <a:r>
              <a:rPr lang="pl-PL" sz="3200" dirty="0" smtClean="0"/>
              <a:t>2. Komitety oraz rady i zespoły opiniodawcze i doradcze,</a:t>
            </a:r>
          </a:p>
          <a:p>
            <a:pPr marL="0" indent="0">
              <a:buNone/>
            </a:pPr>
            <a:r>
              <a:rPr lang="pl-PL" sz="3200" dirty="0" smtClean="0"/>
              <a:t>3. Kolegium ds. Służb Specjalnych,</a:t>
            </a:r>
          </a:p>
          <a:p>
            <a:pPr marL="0" indent="0">
              <a:buNone/>
            </a:pPr>
            <a:r>
              <a:rPr lang="pl-PL" sz="3200" dirty="0" smtClean="0"/>
              <a:t>4. Komisje wspólne,</a:t>
            </a:r>
          </a:p>
          <a:p>
            <a:pPr marL="0" indent="0">
              <a:buNone/>
            </a:pPr>
            <a:r>
              <a:rPr lang="pl-PL" sz="3200" dirty="0" smtClean="0"/>
              <a:t>5. Rada Legislacyjna.</a:t>
            </a:r>
          </a:p>
          <a:p>
            <a:pPr marL="0" indent="0">
              <a:buNone/>
            </a:pPr>
            <a:endParaRPr lang="pl-PL" sz="3200" dirty="0" smtClean="0"/>
          </a:p>
          <a:p>
            <a:pPr marL="0" indent="0">
              <a:buNone/>
            </a:pP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4571094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182" y="22391"/>
            <a:ext cx="10515600" cy="957074"/>
          </a:xfrm>
        </p:spPr>
        <p:txBody>
          <a:bodyPr/>
          <a:lstStyle/>
          <a:p>
            <a:pPr algn="ctr"/>
            <a:r>
              <a:rPr lang="pl-PL" dirty="0" smtClean="0"/>
              <a:t>Zadania Rady Ministrów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591" y="979465"/>
            <a:ext cx="11244618" cy="502555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pl-PL" sz="3200" dirty="0" smtClean="0"/>
              <a:t>Kierowanie administracją rządową</a:t>
            </a:r>
          </a:p>
          <a:p>
            <a:pPr marL="514350" indent="-514350">
              <a:buAutoNum type="arabicPeriod"/>
            </a:pPr>
            <a:r>
              <a:rPr lang="pl-PL" sz="3200" dirty="0" smtClean="0"/>
              <a:t>Kierowanie wykonywaniem budżetu państwa</a:t>
            </a:r>
          </a:p>
          <a:p>
            <a:pPr marL="514350" indent="-514350">
              <a:buAutoNum type="arabicPeriod"/>
            </a:pPr>
            <a:r>
              <a:rPr lang="pl-PL" sz="3200" dirty="0" smtClean="0"/>
              <a:t>Zapewnienie wykonywania ustaw</a:t>
            </a:r>
          </a:p>
          <a:p>
            <a:pPr marL="514350" indent="-514350">
              <a:buAutoNum type="arabicPeriod"/>
            </a:pPr>
            <a:r>
              <a:rPr lang="pl-PL" sz="3200" dirty="0" smtClean="0"/>
              <a:t>Zapewnienie zewnętrznego i wewnętrznego bezpieczeństwa państwa oraz porządku publicznego</a:t>
            </a:r>
          </a:p>
          <a:p>
            <a:pPr marL="514350" indent="-514350">
              <a:buAutoNum type="arabicPeriod"/>
            </a:pPr>
            <a:r>
              <a:rPr lang="pl-PL" sz="3200" dirty="0" smtClean="0"/>
              <a:t>Sprawowanie ogólnego kierownictwa w dziedzinie stosunków zagranicznych</a:t>
            </a:r>
          </a:p>
          <a:p>
            <a:pPr marL="514350" indent="-514350">
              <a:buAutoNum type="arabicPeriod"/>
            </a:pPr>
            <a:endParaRPr lang="pl-PL" sz="3200" dirty="0" smtClean="0"/>
          </a:p>
          <a:p>
            <a:pPr marL="0" indent="0">
              <a:buNone/>
            </a:pP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974743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182" y="22391"/>
            <a:ext cx="10515600" cy="957074"/>
          </a:xfrm>
        </p:spPr>
        <p:txBody>
          <a:bodyPr/>
          <a:lstStyle/>
          <a:p>
            <a:pPr algn="ctr"/>
            <a:r>
              <a:rPr lang="pl-PL" dirty="0" smtClean="0"/>
              <a:t>Ministerstwo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182" y="962643"/>
            <a:ext cx="11244618" cy="50255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3200" dirty="0" smtClean="0"/>
              <a:t>1. Struktura polityczna (kierownicza):</a:t>
            </a:r>
          </a:p>
          <a:p>
            <a:pPr marL="0" indent="0">
              <a:buNone/>
            </a:pPr>
            <a:r>
              <a:rPr lang="pl-PL" sz="3200" dirty="0"/>
              <a:t>	</a:t>
            </a:r>
            <a:r>
              <a:rPr lang="pl-PL" sz="3200" dirty="0" smtClean="0"/>
              <a:t>a) minister</a:t>
            </a:r>
          </a:p>
          <a:p>
            <a:pPr marL="0" indent="0">
              <a:buNone/>
            </a:pPr>
            <a:r>
              <a:rPr lang="pl-PL" sz="3200" dirty="0"/>
              <a:t>	</a:t>
            </a:r>
            <a:r>
              <a:rPr lang="pl-PL" sz="3200" dirty="0" smtClean="0"/>
              <a:t>b) wiceministrowie (sekretarz i podsekretarze stanu)</a:t>
            </a:r>
          </a:p>
          <a:p>
            <a:pPr marL="0" indent="0">
              <a:buNone/>
            </a:pPr>
            <a:r>
              <a:rPr lang="pl-PL" sz="3200" dirty="0" smtClean="0"/>
              <a:t>2. Struktura </a:t>
            </a:r>
            <a:r>
              <a:rPr lang="pl-PL" sz="3200" dirty="0" smtClean="0"/>
              <a:t>administracyjna (merytoryczna)</a:t>
            </a:r>
          </a:p>
          <a:p>
            <a:pPr marL="0" indent="0">
              <a:buNone/>
            </a:pPr>
            <a:r>
              <a:rPr lang="pl-PL" sz="3200" dirty="0"/>
              <a:t>	</a:t>
            </a:r>
            <a:r>
              <a:rPr lang="pl-PL" sz="3200" dirty="0" smtClean="0"/>
              <a:t>a) departamenty</a:t>
            </a:r>
          </a:p>
          <a:p>
            <a:pPr marL="0" indent="0">
              <a:buNone/>
            </a:pPr>
            <a:r>
              <a:rPr lang="pl-PL" sz="3200" dirty="0"/>
              <a:t>	</a:t>
            </a:r>
            <a:r>
              <a:rPr lang="pl-PL" sz="3200" dirty="0" smtClean="0"/>
              <a:t>b) </a:t>
            </a:r>
            <a:r>
              <a:rPr lang="pl-PL" sz="3200" dirty="0" smtClean="0"/>
              <a:t>sekretariaty</a:t>
            </a:r>
          </a:p>
          <a:p>
            <a:pPr marL="0" indent="0">
              <a:buNone/>
            </a:pPr>
            <a:r>
              <a:rPr lang="pl-PL" sz="3200" dirty="0"/>
              <a:t>	</a:t>
            </a:r>
            <a:r>
              <a:rPr lang="pl-PL" sz="3200" dirty="0" smtClean="0"/>
              <a:t>c) wydziały</a:t>
            </a:r>
          </a:p>
          <a:p>
            <a:pPr marL="0" indent="0">
              <a:buNone/>
            </a:pPr>
            <a:r>
              <a:rPr lang="pl-PL" sz="3200" dirty="0"/>
              <a:t>	</a:t>
            </a:r>
            <a:r>
              <a:rPr lang="pl-PL" sz="3200" dirty="0" smtClean="0"/>
              <a:t>d) </a:t>
            </a:r>
            <a:r>
              <a:rPr lang="pl-PL" sz="3200" dirty="0" smtClean="0"/>
              <a:t>najwyższym urzędnikiem – Dyrektor Generalny</a:t>
            </a:r>
          </a:p>
          <a:p>
            <a:pPr marL="0" indent="0">
              <a:buNone/>
            </a:pP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666720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182" y="22391"/>
            <a:ext cx="10515600" cy="957074"/>
          </a:xfrm>
        </p:spPr>
        <p:txBody>
          <a:bodyPr/>
          <a:lstStyle/>
          <a:p>
            <a:r>
              <a:rPr lang="pl-PL" dirty="0" smtClean="0"/>
              <a:t>Art. 130 Konstytucji RP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591" y="979464"/>
            <a:ext cx="11244618" cy="49163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3200" dirty="0"/>
              <a:t>Prezydent Rzeczypospolitej obejmuje urząd po złożeniu wobec Zgromadzenia Narodowego następującej przysięgi: </a:t>
            </a:r>
          </a:p>
          <a:p>
            <a:pPr marL="0" indent="0">
              <a:buNone/>
            </a:pPr>
            <a:r>
              <a:rPr lang="pl-PL" sz="3200" dirty="0"/>
              <a:t>"Obejmując z woli Narodu urząd Prezydenta Rzeczypospolitej Polskiej, uroczyście przysięgam, że dochowam wierności postanowieniom Konstytucji, będę strzegł niezłomnie godności Narodu, niepodległości i bezpieczeństwa Państwa, a dobro Ojczyzny oraz pomyślność obywateli będą dla mnie zawsze najwyższym nakazem". </a:t>
            </a:r>
          </a:p>
          <a:p>
            <a:pPr marL="0" indent="0">
              <a:buNone/>
            </a:pPr>
            <a:r>
              <a:rPr lang="pl-PL" sz="3200" dirty="0"/>
              <a:t>Przysięga może być złożona z dodaniem zdania "Tak mi dopomóż Bóg".</a:t>
            </a:r>
          </a:p>
        </p:txBody>
      </p:sp>
    </p:spTree>
    <p:extLst>
      <p:ext uri="{BB962C8B-B14F-4D97-AF65-F5344CB8AC3E}">
        <p14:creationId xmlns:p14="http://schemas.microsoft.com/office/powerpoint/2010/main" val="357228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182" y="22391"/>
            <a:ext cx="10515600" cy="957074"/>
          </a:xfrm>
        </p:spPr>
        <p:txBody>
          <a:bodyPr/>
          <a:lstStyle/>
          <a:p>
            <a:r>
              <a:rPr lang="pl-PL" dirty="0" smtClean="0"/>
              <a:t>Art. 131 Konstytucji RP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591" y="979464"/>
            <a:ext cx="11244618" cy="57488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800" dirty="0"/>
              <a:t>1. Jeżeli Prezydent Rzeczypospolitej nie może przejściowo sprawować urzędu, zawiadamia o tym Marszałka Sejmu, który tymczasowo przejmuje obowiązki Prezydenta Rzeczypospolitej. Gdy Prezydent Rzeczypospolitej nie jest w stanie zawiadomić Marszałka Sejmu o niemożności sprawowania urzędu, wówczas o stwierdzeniu przeszkody w sprawowaniu urzędu przez Prezydenta Rzeczypospolitej rozstrzyga Trybunał Konstytucyjny na wniosek Marszałka Sejmu. W razie uznania przejściowej niemożności sprawowania urzędu przez Prezydenta Rzeczypospolitej Trybunał Konstytucyjny powierza Marszałkowi Sejmu tymczasowe wykonywanie obowiązków Prezydenta Rzeczypospolitej.</a:t>
            </a:r>
          </a:p>
          <a:p>
            <a:pPr marL="0" indent="0">
              <a:buNone/>
            </a:pPr>
            <a:r>
              <a:rPr lang="pl-PL" sz="1800" dirty="0"/>
              <a:t>2. Marszałek Sejmu tymczasowo, do czasu wyboru nowego Prezydenta Rzeczypospolitej, wykonuje obowiązki Prezydenta Rzeczypospolitej w razie:</a:t>
            </a:r>
          </a:p>
          <a:p>
            <a:pPr marL="0" indent="0">
              <a:buNone/>
            </a:pPr>
            <a:r>
              <a:rPr lang="pl-PL" sz="1800" dirty="0"/>
              <a:t>1)   śmierci Prezydenta Rzeczypospolitej,</a:t>
            </a:r>
          </a:p>
          <a:p>
            <a:pPr marL="0" indent="0">
              <a:buNone/>
            </a:pPr>
            <a:r>
              <a:rPr lang="pl-PL" sz="1800" dirty="0"/>
              <a:t>2)   zrzeczenia się urzędu przez Prezydenta Rzeczypospolitej,</a:t>
            </a:r>
          </a:p>
          <a:p>
            <a:pPr marL="0" indent="0">
              <a:buNone/>
            </a:pPr>
            <a:r>
              <a:rPr lang="pl-PL" sz="1800" dirty="0"/>
              <a:t>3)   stwierdzenia nieważności wyboru Prezydenta Rzeczypospolitej lub innych przyczyn nieobjęcia urzędu po wyborze,</a:t>
            </a:r>
          </a:p>
          <a:p>
            <a:pPr marL="0" indent="0">
              <a:buNone/>
            </a:pPr>
            <a:r>
              <a:rPr lang="pl-PL" sz="1800" dirty="0"/>
              <a:t>4)   uznania przez Zgromadzenie Narodowe trwałej niezdolności Prezydenta Rzeczypospolitej do sprawowania urzędu ze względu na stan zdrowia, uchwałą podjętą większością co najmniej 2/3 głosów ustawowej liczby członków Zgromadzenia Narodowego,</a:t>
            </a:r>
          </a:p>
          <a:p>
            <a:pPr marL="0" indent="0">
              <a:buNone/>
            </a:pPr>
            <a:r>
              <a:rPr lang="pl-PL" sz="1800" dirty="0"/>
              <a:t>5)   złożenia Prezydenta Rzeczypospolitej z urzędu orzeczeniem Trybunału Stanu.</a:t>
            </a:r>
          </a:p>
          <a:p>
            <a:pPr marL="0" indent="0">
              <a:buNone/>
            </a:pPr>
            <a:r>
              <a:rPr lang="pl-PL" sz="1800" dirty="0"/>
              <a:t>3. Jeżeli Marszałek Sejmu nie może wykonywać obowiązków Prezydenta Rzeczypospolitej, obowiązki te przejmuje Marszałek Senatu.</a:t>
            </a:r>
          </a:p>
          <a:p>
            <a:pPr marL="0" indent="0">
              <a:buNone/>
            </a:pPr>
            <a:r>
              <a:rPr lang="pl-PL" sz="1800" dirty="0"/>
              <a:t>4. Osoba wykonująca obowiązki Prezydenta Rzeczypospolitej nie może postanowić o skróceniu kadencji Sejmu.</a:t>
            </a:r>
          </a:p>
        </p:txBody>
      </p:sp>
    </p:spTree>
    <p:extLst>
      <p:ext uri="{BB962C8B-B14F-4D97-AF65-F5344CB8AC3E}">
        <p14:creationId xmlns:p14="http://schemas.microsoft.com/office/powerpoint/2010/main" val="1049492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182" y="22391"/>
            <a:ext cx="10515600" cy="957074"/>
          </a:xfrm>
        </p:spPr>
        <p:txBody>
          <a:bodyPr/>
          <a:lstStyle/>
          <a:p>
            <a:r>
              <a:rPr lang="pl-PL" dirty="0" smtClean="0"/>
              <a:t>Art. 132 Konstytucji RP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591" y="979464"/>
            <a:ext cx="11244618" cy="57488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3200" dirty="0"/>
              <a:t>Prezydent Rzeczypospolitej nie może piastować żadnego innego urzędu ani pełnić żadnej funkcji publicznej, z wyjątkiem tych, które są związane ze sprawowanym urzędem.</a:t>
            </a:r>
          </a:p>
        </p:txBody>
      </p:sp>
    </p:spTree>
    <p:extLst>
      <p:ext uri="{BB962C8B-B14F-4D97-AF65-F5344CB8AC3E}">
        <p14:creationId xmlns:p14="http://schemas.microsoft.com/office/powerpoint/2010/main" val="3236233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182" y="22391"/>
            <a:ext cx="10515600" cy="957074"/>
          </a:xfrm>
        </p:spPr>
        <p:txBody>
          <a:bodyPr/>
          <a:lstStyle/>
          <a:p>
            <a:r>
              <a:rPr lang="pl-PL" dirty="0" smtClean="0"/>
              <a:t>Art. 23 ustawy o orderach i odznaczeniach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591" y="979464"/>
            <a:ext cx="11244618" cy="57488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3200" dirty="0"/>
              <a:t>1. Kapitułę Orderu Orła Białego tworzą Wielki Mistrz Orderu i pięciu członków Kapituły.</a:t>
            </a:r>
          </a:p>
          <a:p>
            <a:pPr marL="0" indent="0">
              <a:buNone/>
            </a:pPr>
            <a:r>
              <a:rPr lang="pl-PL" sz="3200" dirty="0"/>
              <a:t>2. Prezydent z tytułu swego wyboru na ten urząd staje się Kawalerem Orderu Orła Białego, Wielkim Mistrzem Orderu i przewodniczy jego Kapitule.</a:t>
            </a:r>
          </a:p>
          <a:p>
            <a:pPr marL="0" indent="0">
              <a:buNone/>
            </a:pPr>
            <a:r>
              <a:rPr lang="pl-PL" sz="3200" dirty="0"/>
              <a:t>3. Członków Kapituły powołuje Wielki Mistrz spośród Kawalerów Orderu Orła Białego na pięć lat.</a:t>
            </a:r>
          </a:p>
          <a:p>
            <a:pPr marL="0" indent="0">
              <a:buNone/>
            </a:pPr>
            <a:r>
              <a:rPr lang="pl-PL" sz="3200" dirty="0"/>
              <a:t>4. Kapituła wybiera ze swego grona Kanclerza Orderu i Sekretarza Kapituły. Kanclerz Orderu zastępuje Wielkiego Mistrza jako przewodniczącego Kapitule.</a:t>
            </a:r>
          </a:p>
        </p:txBody>
      </p:sp>
    </p:spTree>
    <p:extLst>
      <p:ext uri="{BB962C8B-B14F-4D97-AF65-F5344CB8AC3E}">
        <p14:creationId xmlns:p14="http://schemas.microsoft.com/office/powerpoint/2010/main" val="274554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182" y="22391"/>
            <a:ext cx="10515600" cy="957074"/>
          </a:xfrm>
        </p:spPr>
        <p:txBody>
          <a:bodyPr/>
          <a:lstStyle/>
          <a:p>
            <a:r>
              <a:rPr lang="pl-PL" dirty="0" smtClean="0"/>
              <a:t>Art. 133 Konstytucji RP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591" y="979464"/>
            <a:ext cx="11244618" cy="57488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600" dirty="0"/>
              <a:t>1. Prezydent Rzeczypospolitej jako reprezentant państwa w stosunkach zewnętrznych:</a:t>
            </a:r>
          </a:p>
          <a:p>
            <a:pPr marL="0" indent="0">
              <a:buNone/>
            </a:pPr>
            <a:r>
              <a:rPr lang="pl-PL" sz="2600" dirty="0"/>
              <a:t>1)   ratyfikuje i wypowiada umowy międzynarodowe, o czym zawiadamia Sejm i Senat,</a:t>
            </a:r>
          </a:p>
          <a:p>
            <a:pPr marL="0" indent="0">
              <a:buNone/>
            </a:pPr>
            <a:r>
              <a:rPr lang="pl-PL" sz="2600" dirty="0"/>
              <a:t>2)   mianuje i odwołuje pełnomocnych przedstawicieli Rzeczypospolitej Polskiej w innych państwach i przy organizacjach międzynarodowych,</a:t>
            </a:r>
          </a:p>
          <a:p>
            <a:pPr marL="0" indent="0">
              <a:buNone/>
            </a:pPr>
            <a:r>
              <a:rPr lang="pl-PL" sz="2600" dirty="0"/>
              <a:t>3)   przyjmuje listy uwierzytelniające i odwołujące akredytowanych przy nim przedstawicieli dyplomatycznych innych państw i organizacji międzynarodowych.</a:t>
            </a:r>
          </a:p>
          <a:p>
            <a:pPr marL="0" indent="0">
              <a:buNone/>
            </a:pPr>
            <a:r>
              <a:rPr lang="pl-PL" sz="2600" dirty="0"/>
              <a:t>2. Prezydent Rzeczypospolitej przed ratyfikowaniem umowy międzynarodowej może zwrócić się do Trybunału Konstytucyjnego z wnioskiem w sprawie jej zgodności z Konstytucją.</a:t>
            </a:r>
          </a:p>
          <a:p>
            <a:pPr marL="0" indent="0">
              <a:buNone/>
            </a:pPr>
            <a:r>
              <a:rPr lang="pl-PL" sz="2600" dirty="0"/>
              <a:t>3. Prezydent Rzeczypospolitej w zakresie polityki zagranicznej współdziała z Prezesem Rady Ministrów i właściwym ministrem.</a:t>
            </a:r>
          </a:p>
        </p:txBody>
      </p:sp>
    </p:spTree>
    <p:extLst>
      <p:ext uri="{BB962C8B-B14F-4D97-AF65-F5344CB8AC3E}">
        <p14:creationId xmlns:p14="http://schemas.microsoft.com/office/powerpoint/2010/main" val="1351327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182" y="22391"/>
            <a:ext cx="10515600" cy="957074"/>
          </a:xfrm>
        </p:spPr>
        <p:txBody>
          <a:bodyPr/>
          <a:lstStyle/>
          <a:p>
            <a:r>
              <a:rPr lang="pl-PL" dirty="0" smtClean="0"/>
              <a:t>Art. 134 Konstytucji RP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591" y="842986"/>
            <a:ext cx="11244618" cy="60150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/>
              <a:t>1. Prezydent Rzeczypospolitej jest najwyższym zwierzchnikiem Sił Zbrojnych Rzeczypospolitej Polskiej.</a:t>
            </a:r>
          </a:p>
          <a:p>
            <a:pPr marL="0" indent="0">
              <a:buNone/>
            </a:pPr>
            <a:r>
              <a:rPr lang="pl-PL" sz="2400" dirty="0"/>
              <a:t>2. W czasie pokoju Prezydent Rzeczypospolitej sprawuje zwierzchnictwo nad Siłami Zbrojnymi za pośrednictwem Ministra Obrony Narodowej.</a:t>
            </a:r>
          </a:p>
          <a:p>
            <a:pPr marL="0" indent="0">
              <a:buNone/>
            </a:pPr>
            <a:r>
              <a:rPr lang="pl-PL" sz="2400" dirty="0"/>
              <a:t>3. Prezydent Rzeczypospolitej mianuje Szefa Sztabu Generalnego i dowódców rodzajów Sił Zbrojnych na czas określony. Czas trwania kadencji, tryb i warunki odwołania przed jej upływem określa ustawa.</a:t>
            </a:r>
          </a:p>
          <a:p>
            <a:pPr marL="0" indent="0">
              <a:buNone/>
            </a:pPr>
            <a:r>
              <a:rPr lang="pl-PL" sz="2400" dirty="0"/>
              <a:t>4. Na czas wojny Prezydent Rzeczypospolitej, na wniosek Prezesa Rady Ministrów, mianuje Naczelnego Dowódcę Sił Zbrojnych. W tym samym trybie może on Naczelnego Dowódcę Sił Zbrojnych odwołać. Kompetencje Naczelnego Dowódcy Sił Zbrojnych i zasady jego podległości konstytucyjnym organom Rzeczypospolitej Polskiej określa ustawa.</a:t>
            </a:r>
          </a:p>
          <a:p>
            <a:pPr marL="0" indent="0">
              <a:buNone/>
            </a:pPr>
            <a:r>
              <a:rPr lang="pl-PL" sz="2400" dirty="0"/>
              <a:t>5. Prezydent Rzeczypospolitej, na wniosek Ministra Obrony Narodowej, nadaje określone w ustawach stopnie wojskowe.</a:t>
            </a:r>
          </a:p>
          <a:p>
            <a:pPr marL="0" indent="0">
              <a:buNone/>
            </a:pPr>
            <a:r>
              <a:rPr lang="pl-PL" sz="2400" dirty="0"/>
              <a:t>6. Kompetencje Prezydenta Rzeczypospolitej, związane ze zwierzchnictwem nad Siłami Zbrojnymi, szczegółowo określa ustawa.</a:t>
            </a:r>
          </a:p>
        </p:txBody>
      </p:sp>
    </p:spTree>
    <p:extLst>
      <p:ext uri="{BB962C8B-B14F-4D97-AF65-F5344CB8AC3E}">
        <p14:creationId xmlns:p14="http://schemas.microsoft.com/office/powerpoint/2010/main" val="3531451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182" y="22391"/>
            <a:ext cx="10515600" cy="957074"/>
          </a:xfrm>
        </p:spPr>
        <p:txBody>
          <a:bodyPr/>
          <a:lstStyle/>
          <a:p>
            <a:r>
              <a:rPr lang="pl-PL" dirty="0" smtClean="0"/>
              <a:t>Art. 135 Konstytucji RP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591" y="842986"/>
            <a:ext cx="11244618" cy="60150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3200" dirty="0"/>
              <a:t>Organem doradczym Prezydenta Rzeczypospolitej w zakresie wewnętrznego i zewnętrznego bezpieczeństwa państwa jest Rada Bezpieczeństwa Narodowego</a:t>
            </a:r>
            <a:r>
              <a:rPr lang="pl-PL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144412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534</Words>
  <Application>Microsoft Office PowerPoint</Application>
  <PresentationFormat>Panoramiczny</PresentationFormat>
  <Paragraphs>142</Paragraphs>
  <Slides>29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Motyw pakietu Office</vt:lpstr>
      <vt:lpstr>Prawo konstytucyjne VII zajęcia</vt:lpstr>
      <vt:lpstr>Art. 126 Konstytucji RP</vt:lpstr>
      <vt:lpstr>Art. 130 Konstytucji RP</vt:lpstr>
      <vt:lpstr>Art. 131 Konstytucji RP</vt:lpstr>
      <vt:lpstr>Art. 132 Konstytucji RP</vt:lpstr>
      <vt:lpstr>Art. 23 ustawy o orderach i odznaczeniach</vt:lpstr>
      <vt:lpstr>Art. 133 Konstytucji RP</vt:lpstr>
      <vt:lpstr>Art. 134 Konstytucji RP</vt:lpstr>
      <vt:lpstr>Art. 135 Konstytucji RP</vt:lpstr>
      <vt:lpstr>Art. 136 Konstytucji RP</vt:lpstr>
      <vt:lpstr>Art. 137 Konstytucji RP</vt:lpstr>
      <vt:lpstr>Art. 138 Konstytucji RP</vt:lpstr>
      <vt:lpstr>Art. 139 Konstytucji RP</vt:lpstr>
      <vt:lpstr>Art. 140 Konstytucji RP</vt:lpstr>
      <vt:lpstr>Art. 141 Konstytucji RP</vt:lpstr>
      <vt:lpstr>Art. 142 Konstytucji RP</vt:lpstr>
      <vt:lpstr>Art. 143 Konstytucji RP</vt:lpstr>
      <vt:lpstr>Art. 144 Konstytucji RP</vt:lpstr>
      <vt:lpstr>Art. 145 Konstytucji RP</vt:lpstr>
      <vt:lpstr>Rada Ministrów</vt:lpstr>
      <vt:lpstr>Wprowadzenie</vt:lpstr>
      <vt:lpstr>Powoływanie Rady Ministrów</vt:lpstr>
      <vt:lpstr>Powoływanie Rady Ministrów</vt:lpstr>
      <vt:lpstr>Odpowiedzialność Rady Ministrów</vt:lpstr>
      <vt:lpstr>Skład Rady Ministrów</vt:lpstr>
      <vt:lpstr>Sposoby działania</vt:lpstr>
      <vt:lpstr>Ciała wewnętrzne i pomocnicze</vt:lpstr>
      <vt:lpstr>Zadania Rady Ministrów</vt:lpstr>
      <vt:lpstr>Ministerstwo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konstytucyjne I zajęcia</dc:title>
  <dc:creator>Mateusz</dc:creator>
  <cp:lastModifiedBy>Mateusz</cp:lastModifiedBy>
  <cp:revision>135</cp:revision>
  <dcterms:created xsi:type="dcterms:W3CDTF">2015-03-02T14:41:58Z</dcterms:created>
  <dcterms:modified xsi:type="dcterms:W3CDTF">2015-05-11T08:35:40Z</dcterms:modified>
</cp:coreProperties>
</file>