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2014-05-22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" y="23327"/>
            <a:ext cx="9144000" cy="61722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14871" y="517632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Anarchizm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Rewolucjonista nie tylko słowem, ale i czynem. </a:t>
            </a:r>
          </a:p>
          <a:p>
            <a:endParaRPr lang="pl-PL" dirty="0"/>
          </a:p>
          <a:p>
            <a:r>
              <a:rPr lang="pl-PL" dirty="0" smtClean="0"/>
              <a:t>Uczestniczył w: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Rewolucji lutowej we Francji,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Pradze w 1848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Dreźnie w 1849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Działaniach rewolucyjnych we Włoszech w drugiej połowie lat sześćdziesiątych XIX 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Lyonie w 1871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Hiszpanii w 1873 r.,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Powstaniu w Bolonii w 1874 r., (</a:t>
            </a:r>
            <a:r>
              <a:rPr lang="pl-PL" dirty="0"/>
              <a:t>p</a:t>
            </a:r>
            <a:r>
              <a:rPr lang="pl-PL" dirty="0" smtClean="0"/>
              <a:t>rzypominam, że zmarł w 1876 roku!)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91416"/>
            <a:ext cx="3096344" cy="20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„Bakunin jest nieceniony pierwszego dnia rewolucji, ale należałoby go zastrzelić już następnego” – a to za sprawą jego rewolucyjnego temperamentu.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Prace Bakunina w znaczniej mierze pozostawały niedokończone, fragmentaryczne, niektóre z nich mają po kilka wersji,  znaczna ich część została opublikowana pośmiertnie z rękopisów nieprzygotowanych do druku.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Większy problem z dziełami Bakunina polega na tym, że nawet te, które zostały opublikowane za jego życia nie odznaczają się przejrzystością i logicznością wywodu.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Dzieje się tak, gdyż jego pisma często były uwikłane politycznie – pisane pod wpływem chwilowej potrzeby politycznej.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09120"/>
            <a:ext cx="1371975" cy="20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9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Bakunin stał się ideologiem anarchizmu kolektywistycznego z początkiem lat sześćdziesiątych XIX wieku. Wtedy też odszedł od heglizmu by głosić kult nieograniczone j wolności i negację własności prywatnej.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Domagał się uspołecznienia środków produkcji, które powinny stać się własnością terytorialnych grup wytwórczych.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Początkiem rewolucji społecznej miało być zniesienie prawa dziedziczenia własności. Dziedziczenie bowiem neguje równość – człowiek otrzymuje coś na co nie zapracował -&gt; tu widać wpływy Saint-Simona, o czym Państwo doskonale wiedzą, gdyż mają tę wiedzę w małym palcu.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986688" cy="29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Kolejnym etapem urzeczywistniania idei anarchizmu miała być likwidacja instytucji państwa. Państwo bowiem jest aparatem przemocy.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Państwo i kapitalizm dwie przyczyny „nędzy i rozpaczy” mas pracujących.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Państwo bowiem, niezależnie jakie by nie było, zawsze uniemożliwia swobodne organizowanie się ludzi „od dołu, ku górze w imię własnych interesów” – a to przecież, w przekonaniu Bakunina, warunek wolności człowieka.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Wolność była w centrum zainteresowań Bakunina. Bakunin absolutyzował wolność – ograniczenie wolności jednego człowieka oznacza ograniczenia wolności wszystkich ludzi.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Kazusy żony sinobrodego oraz Adama i Ewy.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20075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Bakunin był zadeklarowanym przeciwnikiem państwa. W przeciwieństwie do Proudhona nawoływał do jego zniesienia w drodze rewolucji. Początek rewolucji miała dać organizacja spiskowa. Sama rewolucja dokonać się miała rękami robotników, a w krajach nieuprzemysłowionych również chłopów.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Bakunin wprost pisał, iż rewolucja ma odbyć się przy zastosowaniu zastraszenia i fizycznego terroru wobec osób sprawujących władzę publiczną.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„Bez walki społeczeństwo jest martwe.” To też nic dziwnego, że usprawiedliwiał zamachy na piastunów władzy, do jakich dochodziło w XIX wieku.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Był przeciwnikiem Kościoła i religii. Uważał, że zagrażają one wolności człowieka i stanowią podporę władzy państwowej.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Jako, że nienawidził państwo, był też wrogiem </a:t>
            </a:r>
            <a:r>
              <a:rPr lang="pl-PL" dirty="0"/>
              <a:t>N</a:t>
            </a:r>
            <a:r>
              <a:rPr lang="pl-PL" dirty="0" smtClean="0"/>
              <a:t>iemców, którzy w budowie aparatu państwowego, w jego odczuciu, osiągnęli najstraszliwsze rezultaty.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Krytykował także marksizm, za autorytarne tendencje.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06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908720"/>
            <a:ext cx="2381250" cy="29051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87624" y="45091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Piotr </a:t>
            </a:r>
            <a:r>
              <a:rPr lang="pl-PL" dirty="0" err="1"/>
              <a:t>Aleksiejewicz</a:t>
            </a:r>
            <a:r>
              <a:rPr lang="pl-PL" dirty="0"/>
              <a:t> </a:t>
            </a:r>
            <a:r>
              <a:rPr lang="pl-PL" dirty="0" smtClean="0"/>
              <a:t>Kropotkin</a:t>
            </a:r>
          </a:p>
          <a:p>
            <a:pPr algn="ctr"/>
            <a:r>
              <a:rPr lang="pl-PL" dirty="0" smtClean="0"/>
              <a:t>(1842-1921)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55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620688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Pochodził z rodziny książęcej.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Naukę ukończył w Korpusie Paziów – ówcześnie najlepszej męskiej szkole w carskiej Rosji. Ukończenie tejże szkoły, jak i pochodzenie sprawiły, że mógł sobie wybrać gdzie chce pełnić służbę wojskową. Wybrał pułk kozacki stacjonujący na Syberii, gdzie zajmował się geografią i geologią.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Kropotkin anarchistą stał się w 1872 r. w czasie swojego pierwszego pobytu w Europie Zachodniej. Czołowych działaczy ówczesnego ruchu anarchistycznego poznał w Szwajcarii.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Co ciekawe (a przynajmniej na pierwszy rzut oka dziwne) jedną z najżywszych i najbardziej aktywnych organizacji anarchistycznych stanowili wtedy… zegarmistrzowie z gór Jura.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„Jestem najzupełniej przekonany, że ważną rolę, jaką Federacja Jurajska odegrała w rozwoju socjalizmu, przypisać należy nie tylko temu, że była ona wyrazicielką antyrządowej i federalistycznej idei, ale i temu, że ideom tym nadana została konkretna forma przez zdrowy rozsądek zegarmistrzów jurajskich”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957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67" y="556419"/>
            <a:ext cx="2673085" cy="200481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404664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„I kiedy po tygodniowym pobycie wśród zegarmistrzów opuszczałem góry, pogląd mój na socjalizm wyrobił się już dostatecznie. Zostałem anarchistą.”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Kropotkin nie spotkał wtedy Bakunina, ale bez wątpienia zapoznał się z jego pracami, które cieszyły się wówczas znaczną popularnością.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1351" y="2924944"/>
            <a:ext cx="8217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 powrocie do Rosji rozpoczął zintensyfikowaną działalność antycarską, co skończyło się w 1874 roku aresztowaniem i osadzeniem w więzieniu. Po ucieczce z więzienia Kropotkin wyemigrował do Wielkiej Brytanii.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Anglii wydawał pismo „</a:t>
            </a:r>
            <a:r>
              <a:rPr lang="pl-PL" dirty="0" err="1" smtClean="0"/>
              <a:t>Freedom</a:t>
            </a:r>
            <a:r>
              <a:rPr lang="pl-PL" dirty="0" smtClean="0"/>
              <a:t>”.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Do Rosji powrócił po rewolucji. Krytykował wówczas bolszewizm, który uznawał za rodzaj dyktatury. Niemniej musiał przyznać Leninowi pewne walory polityczne.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00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0466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Filozofia przyrody Kropotkina: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Przesiąknięta scjentyzmem i determinizmem,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Federacyjny model wszechświata,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Zamiast darwinistycznej walki o byt wzajemna pomoc (mutualizm) i wewnątrzgatunkowa solidarność istot żywych.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algn="just"/>
            <a:r>
              <a:rPr lang="pl-PL" dirty="0" smtClean="0"/>
              <a:t>W konsekwencji Kropotkin wierzył, że w społeczeństwie interes jednostki splata się z interesem ogółu.</a:t>
            </a:r>
          </a:p>
          <a:p>
            <a:endParaRPr lang="pl-PL" dirty="0"/>
          </a:p>
          <a:p>
            <a:pPr algn="just"/>
            <a:r>
              <a:rPr lang="pl-PL" dirty="0" smtClean="0"/>
              <a:t>Człowiek obdarzony jest wrodzoną dobrocią i łagodnością. Cechy te bowiem ułatwiają mu kontakt z innymi ludźmi, a człowiek jest przecież istotą społeczną.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Wytwory pracy ludzkiej dziełem całej ludzkości, a nie poszczególnych jednostek. Nie sposób ustalić dokładnie stopnia nakładu konkretnej jednostki na dany wytwór, zatem nieuprawnione jest przypisywanie jej własności.</a:t>
            </a:r>
          </a:p>
        </p:txBody>
      </p:sp>
    </p:spTree>
    <p:extLst>
      <p:ext uri="{BB962C8B-B14F-4D97-AF65-F5344CB8AC3E}">
        <p14:creationId xmlns:p14="http://schemas.microsoft.com/office/powerpoint/2010/main" val="238220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konsekwencji: kapitalizm musi zostać zastąpiony przez komunizm! </a:t>
            </a:r>
          </a:p>
          <a:p>
            <a:endParaRPr lang="pl-PL" dirty="0"/>
          </a:p>
          <a:p>
            <a:r>
              <a:rPr lang="pl-PL" dirty="0" smtClean="0"/>
              <a:t>Przejście od jednego modelu do drugiego możliwe tylko w drodze rewolucji. </a:t>
            </a:r>
          </a:p>
          <a:p>
            <a:endParaRPr lang="pl-PL" dirty="0"/>
          </a:p>
          <a:p>
            <a:r>
              <a:rPr lang="pl-PL" dirty="0" smtClean="0"/>
              <a:t>O ile u Bakunina rewolucja siła apokaliptyczną, niszczącą, o tyle u Kropotkina to jakby naturalne zjawisko, okres przyśpieszonej ewolucji. Rewolucję trzeba jednak wcześniej propagandowo przygotować.</a:t>
            </a:r>
          </a:p>
          <a:p>
            <a:endParaRPr lang="pl-PL" dirty="0"/>
          </a:p>
          <a:p>
            <a:r>
              <a:rPr lang="pl-PL" dirty="0" smtClean="0"/>
              <a:t>By rewolucja mogła się zakończyć sukcesem musi ona:</a:t>
            </a:r>
          </a:p>
          <a:p>
            <a:endParaRPr lang="pl-PL" dirty="0"/>
          </a:p>
          <a:p>
            <a:pPr marL="342900" indent="-342900">
              <a:buAutoNum type="arabicPeriod"/>
            </a:pPr>
            <a:r>
              <a:rPr lang="pl-PL" dirty="0" smtClean="0"/>
              <a:t>mieć jasno określony cel,</a:t>
            </a:r>
          </a:p>
          <a:p>
            <a:pPr marL="342900" indent="-342900">
              <a:buAutoNum type="arabicPeriod"/>
            </a:pPr>
            <a:r>
              <a:rPr lang="pl-PL" dirty="0" smtClean="0"/>
              <a:t>nie starać się zastąpić organów obalonego ustroju swoimi własnymi,</a:t>
            </a:r>
          </a:p>
          <a:p>
            <a:pPr marL="342900" indent="-342900">
              <a:buAutoNum type="arabicPeriod"/>
            </a:pPr>
            <a:r>
              <a:rPr lang="pl-PL" dirty="0" smtClean="0"/>
              <a:t>dać ludziom poczucie natychmiastowej poprawy ich położenia.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algn="just"/>
            <a:r>
              <a:rPr lang="pl-PL" dirty="0" smtClean="0"/>
              <a:t>Podstawowym zadaniem rewolucji jest „zdobycie chleba” przez warstwy najbardziej uciskane. 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97152"/>
            <a:ext cx="1971437" cy="15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5975"/>
            <a:ext cx="2375765" cy="273630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42930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Pierre-Joseph </a:t>
            </a:r>
            <a:r>
              <a:rPr lang="pl-PL" dirty="0" smtClean="0"/>
              <a:t>Proudhon</a:t>
            </a:r>
          </a:p>
          <a:p>
            <a:pPr algn="ctr"/>
            <a:r>
              <a:rPr lang="pl-PL" dirty="0" smtClean="0"/>
              <a:t>(1809-1865)</a:t>
            </a:r>
          </a:p>
          <a:p>
            <a:pPr algn="ctr"/>
            <a:endParaRPr lang="pl-PL" dirty="0"/>
          </a:p>
          <a:p>
            <a:pPr algn="ctr"/>
            <a:r>
              <a:rPr lang="pl-PL" i="1" dirty="0" smtClean="0"/>
              <a:t>Czym jest własność? Własność to kradzież!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58927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4664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Rewolucja w przekonaniu Kropotkina miała być procesem długotrwałym i złożonym. Jej zwieńczeniem:</a:t>
            </a: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Zupełna likwidacja pieniądza,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Zupełna likwidacja wszelkich form własności prywatnej,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Wprowadzenie obowiązku pracy dla wszystkich osób do 45-50 roku życia w wymiarze 4-5 godzin dziennie,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Egalitaryzm w dystrybucji towarów na zasadzie „każdemu według potrzeb.”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algn="just"/>
            <a:r>
              <a:rPr lang="pl-PL" dirty="0" smtClean="0"/>
              <a:t>Ostatnie dwa założenia biorą się z założenia Kropotkina, że gospodarka byłaby zdolna produkować znacznie więcej, a jej nieefektywność wynika z niedoskonałości systemu kapitalistycznego . Zatem likwidacja tego systemu powinna spowodować gwałtowany wzrost produkcji – dóbr powinno zatem wystarczyć dla wszystkich. </a:t>
            </a:r>
          </a:p>
        </p:txBody>
      </p:sp>
    </p:spTree>
    <p:extLst>
      <p:ext uri="{BB962C8B-B14F-4D97-AF65-F5344CB8AC3E}">
        <p14:creationId xmlns:p14="http://schemas.microsoft.com/office/powerpoint/2010/main" val="261559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3265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Świat po rewolucji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Zatarcie różnic pomiędzy pracą fizyczną, a umysłową,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Oparcie o drobnotowarową naturalną gospodarkę,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Model rzemieślnika – artysty,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Ograniczenie roli przemysłu – powinien on głównie służyć rolnictwu</a:t>
            </a:r>
            <a:endParaRPr lang="pl-PL" dirty="0"/>
          </a:p>
          <a:p>
            <a:pPr marL="285750" indent="-285750" algn="just">
              <a:buFontTx/>
              <a:buChar char="-"/>
            </a:pPr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Zamiast państw – niewielkie i autonomiczne komuny świadczące na zasadzie dobrowolności usługi publiczne jednostkom.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Wolność najwyższą wartością,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W świecie bez państw każdy będzie miał możliwość realizacji swoich duchowych aspiracji.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5085184"/>
            <a:ext cx="2737390" cy="14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68" y="1124744"/>
            <a:ext cx="2135479" cy="28519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87624" y="429309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Georges </a:t>
            </a:r>
            <a:r>
              <a:rPr lang="pl-PL" dirty="0" err="1"/>
              <a:t>Eugene</a:t>
            </a:r>
            <a:r>
              <a:rPr lang="pl-PL" dirty="0"/>
              <a:t> </a:t>
            </a:r>
            <a:r>
              <a:rPr lang="pl-PL" dirty="0" smtClean="0"/>
              <a:t>Sorel</a:t>
            </a:r>
          </a:p>
          <a:p>
            <a:pPr algn="ctr"/>
            <a:r>
              <a:rPr lang="pl-PL" dirty="0" smtClean="0"/>
              <a:t>(1847-1922)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6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0648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„W środowisku można było znaleźć góra sześciu ludzi, którzy czytali Sorela”</a:t>
            </a:r>
          </a:p>
          <a:p>
            <a:endParaRPr lang="pl-PL" dirty="0"/>
          </a:p>
          <a:p>
            <a:pPr algn="just"/>
            <a:r>
              <a:rPr lang="pl-PL" dirty="0" smtClean="0"/>
              <a:t>„Wpływ Sorela na uformowanie się i rozwój rewolucyjnego syndykalizmu był żaden.”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… a mimo to przeszedł do historii. A przynajmniej trafił do jej podręczników.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Sorel raczej obudowywał, podbudowywał i komentował idee rewolucyjnego syndykalizmu niż był jej współtwórcą.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Był „metafizykiem rewolucyjnego syndykalizmu”.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Czemu zatem mówimy o Sorelu? Otóż, jego prace, pisane w okresie, w którym identyfikował się z rewolucyjnym syndykalizmem, są z całego jego dorobku najbardziej znane, a jego samego uczyniły znanym w całej Europie.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Szczególna w tym miejscu zasługa książki </a:t>
            </a:r>
            <a:r>
              <a:rPr lang="pl-PL" i="1" dirty="0" err="1" smtClean="0"/>
              <a:t>Reflexions</a:t>
            </a:r>
            <a:r>
              <a:rPr lang="pl-PL" i="1" dirty="0" smtClean="0"/>
              <a:t> sur la </a:t>
            </a:r>
            <a:r>
              <a:rPr lang="pl-PL" i="1" dirty="0" err="1" smtClean="0"/>
              <a:t>violance</a:t>
            </a:r>
            <a:r>
              <a:rPr lang="pl-PL" i="1" dirty="0"/>
              <a:t> </a:t>
            </a:r>
            <a:r>
              <a:rPr lang="pl-PL" i="1" dirty="0" smtClean="0"/>
              <a:t>– </a:t>
            </a:r>
            <a:r>
              <a:rPr lang="pl-PL" dirty="0" smtClean="0"/>
              <a:t>była bardziej popularna niż wszystkie inne jego dzieła razem wzięte.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Sorel zwyczajnie miał szersze horyzonty i bardziej oryginalne przemyślenia niż bardziej „autentyczni” ideologowie anarchistycznego syndykalizmu.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716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„Sorel jest pod tym względem postacią szczególnie doniosłą, że losy jego idei ujawniają zbieżność skrajnych form prawicowego i lewicowego radykalizmu.” Kołakowski.</a:t>
            </a:r>
          </a:p>
          <a:p>
            <a:endParaRPr lang="pl-PL" dirty="0"/>
          </a:p>
          <a:p>
            <a:pPr algn="just"/>
            <a:r>
              <a:rPr lang="pl-PL" dirty="0" smtClean="0"/>
              <a:t>Do Sorela odwoływali się bowiem również intelektualiści będący później zwolennikami faszyzmu.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Zatem zarówno rewolucyjny, anarchistyczny syndykalizm, jak i wielka antydemokratyczna reakcja XX wieku mogą w Sorelu upatrywać swojego proroka.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38994"/>
            <a:ext cx="3532268" cy="27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Warto jednak pamiętać, że choć Sorel przeszedł do historii głównie jako piewca rewolucyjnego syndykalizmu to okres, w którym identyfikował się z tym nurtem był dość krótki – trwał zaledwie kilka lat. Jego biografia obfitowała w zaskakujące zwroty.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Warto pamiętać, że karierę intelektualisty Sorel zaczął stosunkowo późno – do czterdziestki był głównym inżynierem departamentu mostów i dróg.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U podstaw jego ideologii – przynajmniej w okresie syndykalistycznym – leżało przeświadczenie o kryzysie kultury mieszczańskiej na przełomie XIX i XX wieku przejawiające się w upowszechnieniu postawy konsumpcyjnej. 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pewnym momencie Sorel był uważany za najwybitniejszego francuskiego marksistę. Pogląd to o tyle dziwny, że Sorel prawie nie znał niemieckiego, więc jego znajomość pism Marksa była bardzo słaba. Niemniej może stąd jednak u Sorela pogląd, że przezwyciężyć kryzys może jedynie uświadomiony politycznie proletariat.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158595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4068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Proletariat alfą i omegą socjalizmu. </a:t>
            </a:r>
          </a:p>
          <a:p>
            <a:endParaRPr lang="pl-PL" dirty="0"/>
          </a:p>
          <a:p>
            <a:pPr algn="just"/>
            <a:r>
              <a:rPr lang="pl-PL" dirty="0" smtClean="0"/>
              <a:t>Toczy on zaciekłą walkę z burżuazją.</a:t>
            </a:r>
          </a:p>
          <a:p>
            <a:endParaRPr lang="pl-PL" dirty="0"/>
          </a:p>
          <a:p>
            <a:pPr algn="just"/>
            <a:r>
              <a:rPr lang="pl-PL" dirty="0" smtClean="0"/>
              <a:t>By zwyciężyć robotnicy muszą </a:t>
            </a:r>
          </a:p>
          <a:p>
            <a:pPr algn="just"/>
            <a:r>
              <a:rPr lang="pl-PL" dirty="0" smtClean="0"/>
              <a:t>Wytworzyć własną kulturę i psychikę.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6011"/>
            <a:ext cx="2107952" cy="210795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5130" y="2492963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Te kultura i psychika mają być: </a:t>
            </a:r>
            <a:r>
              <a:rPr lang="pl-PL" dirty="0" err="1" smtClean="0"/>
              <a:t>antyracjonalistyczne</a:t>
            </a:r>
            <a:r>
              <a:rPr lang="pl-PL" dirty="0" smtClean="0"/>
              <a:t>, emocjonalne i instynktowne.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drodze „akcji bezpośredniej ukształtowane zostanie społeczeństwo wolnych, szlachetnych i bezinteresownych wytwórców. Wytwórcy Ci połączą się następnie w związki zawodowe (syndykaty).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By proletariat podjął walkę z burżuazją potrzebny mu jest jednej jego własny mit. Mit ten ma za zadanie wytworzyć elita intelektualna proletariatu (tzw. „walcząca mniejszość” wśród której oczywiście Sorel widział głównie siebie).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Mit „konstrukcją rzeczywistości nieokreśloną w czasie”, ale przemawiającą do wyobraźni.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149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Mity mają zbawienny wpływ na ludzi i historię. Przykład - mit o ponownym przyjściu Jezusa, mit rewolucji francuskiej.</a:t>
            </a:r>
          </a:p>
          <a:p>
            <a:endParaRPr lang="pl-PL" dirty="0"/>
          </a:p>
          <a:p>
            <a:pPr algn="just"/>
            <a:r>
              <a:rPr lang="pl-PL" dirty="0" smtClean="0"/>
              <a:t>Współczesnym mitem społecznym w przekonaniu Sorela – mit strajku generalnego. Strajk ten zapoczątkowałby zmiany, które doprowadziłyby do zniesienia państwa i utworzenia systemu syndykatów.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45" y="2420888"/>
            <a:ext cx="228006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9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98072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Sorel nie precyzował tego jak miałoby dojść do strajku generalnego. Niemniej opowiadał się za użyciem przemocy, odróżniając przemoc od siły.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Przemoc służy do zniesienia państwa.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Siła służy do utrwalenia państwa lub zdobycia władzy.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 tego też względu, w okresie syndykalistycznym, Sorel odrzucał socjalizm – uważał, że jego zwolennicy dążą do zdobycia władzy.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Sorel był natomiast wrogiem wszelkiej władzy nad ludźmi, w jakiejkolwiek formie. Uważał, że władza nad ludźmi powinna zostać zastąpiona władzą nad rzeczami.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Anarchosyndykalizm Sorela był popularny na początku XX wieku wśród robotników Europy i obu Ameryk.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902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0872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2068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Pochodził z rodziny robotniczo-chłopskiej. </a:t>
            </a:r>
          </a:p>
          <a:p>
            <a:endParaRPr lang="pl-PL" dirty="0"/>
          </a:p>
          <a:p>
            <a:pPr algn="just"/>
            <a:r>
              <a:rPr lang="pl-PL" dirty="0" smtClean="0"/>
              <a:t>Otrzymał stypendium umożliwiające naukę w liceum, ale po 6 latach pogorszająca się sytuacja w domu rodzinnym zmusiła go do przerwania nauki przed przystąpieniem </a:t>
            </a:r>
            <a:r>
              <a:rPr lang="pl-PL" dirty="0" smtClean="0"/>
              <a:t>do egzaminów. </a:t>
            </a:r>
            <a:r>
              <a:rPr lang="pl-PL" dirty="0" smtClean="0"/>
              <a:t>Imał się różnych zawodów, aż do czasu, gdy dawni koledzy z liceum zaproponowali mu posadę </a:t>
            </a:r>
            <a:r>
              <a:rPr lang="pl-PL" dirty="0" err="1" smtClean="0"/>
              <a:t>zycera</a:t>
            </a:r>
            <a:r>
              <a:rPr lang="pl-PL" dirty="0" smtClean="0"/>
              <a:t> w należącej do nich drukarni. Ta praca umożliwiła mu intensywne </a:t>
            </a:r>
            <a:r>
              <a:rPr lang="pl-PL" dirty="0" err="1" smtClean="0"/>
              <a:t>samodokształcanie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„Posiadał wszystkie wady i zalety zdolnego samouka”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1" y="3573016"/>
            <a:ext cx="42861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5833" y="332656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</a:t>
            </a:r>
            <a:r>
              <a:rPr lang="pl-PL" dirty="0" smtClean="0"/>
              <a:t>ierwszy określił samego siebie, jako „anarchistę”, a proponowany przez siebie system, jako „anarchię”.</a:t>
            </a:r>
          </a:p>
          <a:p>
            <a:endParaRPr lang="pl-PL" dirty="0"/>
          </a:p>
          <a:p>
            <a:pPr algn="just"/>
            <a:r>
              <a:rPr lang="pl-PL" dirty="0" smtClean="0"/>
              <a:t>Termin anarchia (gr. </a:t>
            </a:r>
            <a:r>
              <a:rPr lang="pl-PL" i="1" dirty="0" err="1" smtClean="0"/>
              <a:t>an</a:t>
            </a:r>
            <a:r>
              <a:rPr lang="pl-PL" i="1" dirty="0" smtClean="0"/>
              <a:t> – nie i arche – zasada, władza)</a:t>
            </a:r>
            <a:r>
              <a:rPr lang="pl-PL" dirty="0" smtClean="0"/>
              <a:t> pojawił się już u Herodota – brak władzy, bezkrólewie. </a:t>
            </a:r>
          </a:p>
          <a:p>
            <a:endParaRPr lang="pl-PL" dirty="0"/>
          </a:p>
          <a:p>
            <a:pPr algn="just"/>
            <a:r>
              <a:rPr lang="pl-PL" dirty="0" smtClean="0"/>
              <a:t>Anarchia nabrała znaczenia politycznego u Platona, który zarzucał demokracji ateńskiej, iż jest anarchią, to znaczy faktycznym brakiem władzy. </a:t>
            </a:r>
          </a:p>
          <a:p>
            <a:endParaRPr lang="pl-PL" dirty="0"/>
          </a:p>
          <a:p>
            <a:pPr algn="just"/>
            <a:r>
              <a:rPr lang="pl-PL" dirty="0" smtClean="0"/>
              <a:t>Z kolei według Arystotelesa demokracja nie oznacza jeszcze anarchii, ale może do niej prowadzić.</a:t>
            </a:r>
          </a:p>
          <a:p>
            <a:endParaRPr lang="pl-PL" dirty="0"/>
          </a:p>
          <a:p>
            <a:pPr algn="just"/>
            <a:r>
              <a:rPr lang="pl-PL" dirty="0" smtClean="0"/>
              <a:t>Po antycznych myślicielach termin ten zniknął jednak w praktyce z użycia na całe tysiąclecia. Ponownie użył go dopiero Erazm z Rotterdamu , według którego tyrania i anarchia są zwyrodniałymi formami państwa i jedna może prowadzić do drugiej.</a:t>
            </a:r>
          </a:p>
          <a:p>
            <a:endParaRPr lang="pl-PL" dirty="0"/>
          </a:p>
          <a:p>
            <a:pPr algn="just"/>
            <a:r>
              <a:rPr lang="pl-PL" dirty="0" smtClean="0"/>
              <a:t>Określenia „anarchizm” i „anarchista” pojawiają się na nowo w okresie rewolucji francuskiej – głównie pejoratywne znaczenie, wykorzystywane w grze politycznej.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6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74637"/>
            <a:ext cx="2952328" cy="199481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52262" y="332656"/>
            <a:ext cx="81241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Poglądy Proudhona</a:t>
            </a:r>
          </a:p>
          <a:p>
            <a:endParaRPr lang="pl-PL" dirty="0"/>
          </a:p>
          <a:p>
            <a:pPr algn="just"/>
            <a:r>
              <a:rPr lang="pl-PL" dirty="0" smtClean="0"/>
              <a:t>Łączyły w sobie wykluczające się elementy radykalizmu i konserwatyzmu.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Parę przykładów:</a:t>
            </a:r>
          </a:p>
          <a:p>
            <a:pPr algn="just"/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 smtClean="0"/>
              <a:t>popierał federalistów z Południa w Wojnie Secesyjnej…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a</a:t>
            </a:r>
            <a:r>
              <a:rPr lang="pl-PL" dirty="0" smtClean="0"/>
              <a:t>le potępiał narodowowyzwoleńcze aspiracje Polaków i Włochów.</a:t>
            </a:r>
          </a:p>
          <a:p>
            <a:pPr marL="285750" indent="-285750" algn="just">
              <a:buFontTx/>
              <a:buChar char="-"/>
            </a:pPr>
            <a:endParaRPr lang="pl-PL" dirty="0" smtClean="0"/>
          </a:p>
          <a:p>
            <a:pPr marL="285750" indent="-285750" algn="just"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powiadał się za stosowaniem tortur i kary śmierci,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sprawiedliwiał niewolnictwo i militaryzm,</a:t>
            </a:r>
          </a:p>
          <a:p>
            <a:pPr marL="285750" indent="-285750" algn="just">
              <a:buFontTx/>
              <a:buChar char="-"/>
            </a:pPr>
            <a:endParaRPr lang="pl-PL" dirty="0"/>
          </a:p>
          <a:p>
            <a:pPr marL="285750" indent="-285750" algn="just"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 jego pracach uprzedzenia rasowe i antysemickie </a:t>
            </a:r>
            <a:endParaRPr lang="pl-PL" dirty="0"/>
          </a:p>
          <a:p>
            <a:pPr marL="285750" indent="-285750" algn="just">
              <a:buFontTx/>
              <a:buChar char="-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31" y="1340768"/>
            <a:ext cx="1736257" cy="11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Nie był przeciwnikiem własności prywatnej „jako takiej”. Przeciwstawiał się jedynie jej „rozbudowanym formom”.</a:t>
            </a:r>
          </a:p>
          <a:p>
            <a:endParaRPr lang="pl-PL" dirty="0"/>
          </a:p>
          <a:p>
            <a:pPr algn="just"/>
            <a:r>
              <a:rPr lang="pl-PL" dirty="0" smtClean="0"/>
              <a:t>Był zdecydowanie przeciwny własności będącej źródłem dochodów bez pracy. Rozróżniał pomiędzy własnością w posiadaniem. Aprobował posiadanie rozumiane jako prawo drobnych użytkowników do produktów uprawianej przez siebie ziemi.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Rozbudowana własność w jego przekonaniu była nieuzasadnionym prawem do „wolnego korzystania z cudzego dobra i cudzej pracy”. Taka własność jest przyczyną nędzy mas robotniczych – to one pracują, nie mają jednak własności owoców swojej pracy.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Dlatego też kapitalizm należy zastąpić systemem  </a:t>
            </a:r>
            <a:r>
              <a:rPr lang="pl-PL" dirty="0" err="1" smtClean="0"/>
              <a:t>mutualistycznym</a:t>
            </a:r>
            <a:r>
              <a:rPr lang="pl-PL" dirty="0" smtClean="0"/>
              <a:t>, który zapewni „wolność w ramach ładu i niepodległość w jedności.” Byłby to ustrój oparty na swego rodzaju umowie społecznej – członkowie społeczności świadczyliby sobie różnego rodzaju usługi u oparciu o dobrowolnie zawierane umowy.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61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548680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Efektem wprowadzenia systemu </a:t>
            </a:r>
            <a:r>
              <a:rPr lang="pl-PL" dirty="0" err="1" smtClean="0"/>
              <a:t>mutualistycznego</a:t>
            </a:r>
            <a:r>
              <a:rPr lang="pl-PL" dirty="0" smtClean="0"/>
              <a:t> miało być upowszechnienie drobnej własności prywatnej. Nastąpiła by również likwidacja pieniądza, który w przekonaniu Proudhona był źródłem wyzysku robotników.</a:t>
            </a:r>
          </a:p>
          <a:p>
            <a:endParaRPr lang="pl-PL" dirty="0"/>
          </a:p>
          <a:p>
            <a:pPr algn="just"/>
            <a:r>
              <a:rPr lang="pl-PL" dirty="0" smtClean="0"/>
              <a:t>W miejsce banków kapitalistycznych powstałyby banki udzielające kredytów w środkach produkcji. Kredyty te oczywiście byłyby nieoprocentowane. 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Proudhon podjął próbę </a:t>
            </a:r>
            <a:r>
              <a:rPr lang="pl-PL" dirty="0" smtClean="0"/>
              <a:t>stworzenia takiego </a:t>
            </a:r>
            <a:r>
              <a:rPr lang="pl-PL" dirty="0"/>
              <a:t>banku o zerowym oprocentowaniu. </a:t>
            </a:r>
            <a:r>
              <a:rPr lang="pl-PL" dirty="0" smtClean="0"/>
              <a:t>Zbudował również </a:t>
            </a:r>
            <a:r>
              <a:rPr lang="pl-PL" dirty="0"/>
              <a:t>podstawy systemu pomocy wzajemnej, którego zasady są do dziś stosowane w zakładach ubezpieczeń wzajemnych.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83" y="4092015"/>
            <a:ext cx="2679989" cy="20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Nie był rewolucjonistom, ba, sprzeciwiał się nawet strajkom robotniczym. Optował za ewolucyjnym wprowadzaniem zmian.</a:t>
            </a:r>
          </a:p>
          <a:p>
            <a:endParaRPr lang="pl-PL" dirty="0"/>
          </a:p>
          <a:p>
            <a:pPr algn="just"/>
            <a:r>
              <a:rPr lang="pl-PL" dirty="0" smtClean="0"/>
              <a:t>Skoro podporę systemu kapitalistycznego stanowiło państwo, to domagał się jego stopniowej likwidacji. Cechą charakterystyczną państwa w jego przekonaniu była centralizacja znacznej władzy. W efekcie postulowanego przez niego zniesienia państwa powstać miały luźne federacje gmin, rozstrzygające ewentualne spory na drodze arbitrażu. Federacje takie, nie byłyby zgodnie z przyjętą przez niego definicją państwem.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Zalety nowego systemu zdaniem Proudhona:</a:t>
            </a:r>
          </a:p>
          <a:p>
            <a:pPr algn="just"/>
            <a:endParaRPr lang="pl-PL" dirty="0"/>
          </a:p>
          <a:p>
            <a:pPr marL="342900" indent="-342900" algn="just">
              <a:buAutoNum type="arabicPeriod"/>
            </a:pPr>
            <a:r>
              <a:rPr lang="pl-PL" dirty="0" smtClean="0"/>
              <a:t>Brak pogoni za wynalazkami technicznymi,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Praca przestałaby być anonimowa,</a:t>
            </a:r>
          </a:p>
          <a:p>
            <a:pPr marL="342900" indent="-342900" algn="just">
              <a:buAutoNum type="arabicPeriod"/>
            </a:pPr>
            <a:r>
              <a:rPr lang="pl-PL" dirty="0" smtClean="0"/>
              <a:t>Zniknęłoby dążenie do maksymalizacji zysków za wszelką cenę.</a:t>
            </a:r>
          </a:p>
          <a:p>
            <a:pPr marL="342900" indent="-342900" algn="just">
              <a:buAutoNum type="arabicPeriod"/>
            </a:pPr>
            <a:endParaRPr lang="pl-PL" dirty="0"/>
          </a:p>
          <a:p>
            <a:pPr algn="just"/>
            <a:r>
              <a:rPr lang="pl-PL" dirty="0" smtClean="0"/>
              <a:t>Co ciekawe cenił sobie rodzinę, ale już nie chłopów, których uważał za niezdolnych do reform.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46368"/>
            <a:ext cx="1810816" cy="1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0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99" y="836712"/>
            <a:ext cx="2158602" cy="288100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428130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Michaił Aleksandrowicz </a:t>
            </a:r>
            <a:r>
              <a:rPr lang="pl-PL" dirty="0" smtClean="0"/>
              <a:t>Bakunin</a:t>
            </a:r>
          </a:p>
          <a:p>
            <a:pPr algn="ctr"/>
            <a:r>
              <a:rPr lang="pl-PL" dirty="0" smtClean="0"/>
              <a:t>(1814-1876)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0648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2344</Words>
  <Application>Microsoft Office PowerPoint</Application>
  <PresentationFormat>Pokaz na ekranie (4:3)</PresentationFormat>
  <Paragraphs>244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Kierownictwo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Marcin</cp:lastModifiedBy>
  <cp:revision>24</cp:revision>
  <dcterms:created xsi:type="dcterms:W3CDTF">2014-04-12T19:43:09Z</dcterms:created>
  <dcterms:modified xsi:type="dcterms:W3CDTF">2014-05-22T08:44:55Z</dcterms:modified>
</cp:coreProperties>
</file>