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2018-03-10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75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2018-03-10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5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2018-03-10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8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2018-03-10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38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2018-03-10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2018-03-10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03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2018-03-10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80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2018-03-10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9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2018-03-10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2018-03-10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3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2018-03-10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90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2018-03-10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>
                <a:solidFill>
                  <a:srgbClr val="FFFFFF"/>
                </a:solidFill>
                <a:latin typeface="Verdana"/>
                <a:ea typeface="Verdana"/>
                <a:cs typeface="Verdana"/>
              </a:rPr>
              <a:t>DZIERŻAWA  UŻYCZENIE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82CF60-D2A4-4EB4-8F52-B4CEBFBDE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>
                <a:solidFill>
                  <a:srgbClr val="FFFFFF"/>
                </a:solidFill>
                <a:latin typeface="Verdana"/>
                <a:ea typeface="Verdana"/>
                <a:cs typeface="Verdana"/>
              </a:rPr>
              <a:t>KAZUS 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13C003C-AA3F-4099-BE54-5CAB266C6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pl-PL" b="1">
                <a:solidFill>
                  <a:srgbClr val="FFFFFF"/>
                </a:solidFill>
                <a:latin typeface="Verdana"/>
                <a:ea typeface="Verdana"/>
                <a:cs typeface="Verdana"/>
              </a:rPr>
              <a:t>Strony zawarły następująca umowę: Herman G. zobowiązał się oddać Kryspinowi O. do używania i pobierania pożytków pole przy swoim domu. </a:t>
            </a:r>
          </a:p>
          <a:p>
            <a:pPr marL="0"/>
            <a:r>
              <a:rPr lang="pl-PL" b="1">
                <a:solidFill>
                  <a:srgbClr val="FFFFFF"/>
                </a:solidFill>
                <a:latin typeface="Verdana"/>
                <a:ea typeface="Verdana"/>
                <a:cs typeface="Verdana"/>
              </a:rPr>
              <a:t>Co to są pożytki? Co to jest część składowa?</a:t>
            </a:r>
          </a:p>
          <a:p>
            <a:pPr marL="0"/>
            <a:r>
              <a:rPr lang="pl-PL" b="1">
                <a:solidFill>
                  <a:srgbClr val="FFFFFF"/>
                </a:solidFill>
                <a:latin typeface="Verdana"/>
                <a:ea typeface="Verdana"/>
                <a:cs typeface="Verdana"/>
              </a:rPr>
              <a:t>Jaki to rodzaj umowy?</a:t>
            </a:r>
          </a:p>
          <a:p>
            <a:pPr marL="0"/>
            <a:r>
              <a:rPr lang="pl-PL" b="1">
                <a:solidFill>
                  <a:srgbClr val="FFFFFF"/>
                </a:solidFill>
                <a:latin typeface="Verdana"/>
                <a:ea typeface="Verdana"/>
                <a:cs typeface="Verdana"/>
              </a:rPr>
              <a:t>Jak nazywają się jej strony?</a:t>
            </a:r>
          </a:p>
          <a:p>
            <a:pPr marL="0"/>
            <a:r>
              <a:rPr lang="pl-PL" b="1">
                <a:solidFill>
                  <a:srgbClr val="FFFFFF"/>
                </a:solidFill>
                <a:latin typeface="Verdana"/>
                <a:ea typeface="Verdana"/>
                <a:cs typeface="Verdana"/>
              </a:rPr>
              <a:t>Jakie są </a:t>
            </a:r>
            <a:r>
              <a:rPr lang="pl-PL" b="1" i="1" err="1">
                <a:solidFill>
                  <a:srgbClr val="FFFFFF"/>
                </a:solidFill>
                <a:latin typeface="Verdana"/>
                <a:ea typeface="Verdana"/>
                <a:cs typeface="Verdana"/>
              </a:rPr>
              <a:t>essentialia</a:t>
            </a:r>
            <a:r>
              <a:rPr lang="pl-PL" b="1" i="1">
                <a:solidFill>
                  <a:srgbClr val="FFFFFF"/>
                </a:solidFill>
                <a:latin typeface="Verdana"/>
                <a:ea typeface="Verdana"/>
                <a:cs typeface="Verdana"/>
              </a:rPr>
              <a:t> </a:t>
            </a:r>
            <a:r>
              <a:rPr lang="pl-PL" b="1" i="1" err="1">
                <a:solidFill>
                  <a:srgbClr val="FFFFFF"/>
                </a:solidFill>
                <a:latin typeface="Verdana"/>
                <a:ea typeface="Verdana"/>
                <a:cs typeface="Verdana"/>
              </a:rPr>
              <a:t>negotii</a:t>
            </a:r>
            <a:r>
              <a:rPr lang="pl-PL" b="1">
                <a:solidFill>
                  <a:srgbClr val="FFFFFF"/>
                </a:solidFill>
                <a:latin typeface="Verdana"/>
                <a:ea typeface="Verdana"/>
                <a:cs typeface="Verdana"/>
              </a:rPr>
              <a:t> tej umowy?</a:t>
            </a:r>
          </a:p>
          <a:p>
            <a:pPr marL="0"/>
            <a:r>
              <a:rPr lang="pl-PL" b="1">
                <a:solidFill>
                  <a:srgbClr val="FFFFFF"/>
                </a:solidFill>
                <a:latin typeface="Verdana"/>
                <a:ea typeface="Verdana"/>
                <a:cs typeface="Verdana"/>
              </a:rPr>
              <a:t>Jeśli strony nie ustaliły tego w umowie – jak powinien być płatny czynsz?</a:t>
            </a:r>
          </a:p>
          <a:p>
            <a:pPr marL="0"/>
            <a:r>
              <a:rPr lang="pl-PL" b="1">
                <a:solidFill>
                  <a:srgbClr val="FFFFFF"/>
                </a:solidFill>
                <a:latin typeface="Verdana"/>
                <a:ea typeface="Verdana"/>
                <a:cs typeface="Verdana"/>
              </a:rPr>
              <a:t>W jakiej formie powinna być zawarta niniejsza umowa?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3685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EE119C-7FC1-4D09-847C-53CE37698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>
                <a:solidFill>
                  <a:srgbClr val="FFFFFF"/>
                </a:solidFill>
                <a:latin typeface="Verdana"/>
                <a:ea typeface="Verdana"/>
                <a:cs typeface="Verdana"/>
              </a:rPr>
              <a:t>KAZUS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45D567-8790-4D3E-8AAB-49DAD8834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pl-PL" sz="2200" err="1">
                <a:solidFill>
                  <a:srgbClr val="FFFFFF"/>
                </a:solidFill>
                <a:latin typeface="Verdana"/>
                <a:ea typeface="Verdana"/>
                <a:cs typeface="Verdana"/>
              </a:rPr>
              <a:t>Jakubina</a:t>
            </a:r>
            <a:r>
              <a:rPr lang="pl-PL" sz="2200">
                <a:solidFill>
                  <a:srgbClr val="FFFFFF"/>
                </a:solidFill>
                <a:latin typeface="Verdana"/>
                <a:ea typeface="Verdana"/>
                <a:cs typeface="Verdana"/>
              </a:rPr>
              <a:t> G. zawarła z </a:t>
            </a:r>
            <a:r>
              <a:rPr lang="pl-PL" sz="2200" err="1">
                <a:solidFill>
                  <a:srgbClr val="FFFFFF"/>
                </a:solidFill>
                <a:latin typeface="Verdana"/>
                <a:ea typeface="Verdana"/>
                <a:cs typeface="Verdana"/>
              </a:rPr>
              <a:t>Haralampiuszem</a:t>
            </a:r>
            <a:r>
              <a:rPr lang="pl-PL" sz="2200">
                <a:solidFill>
                  <a:srgbClr val="FFFFFF"/>
                </a:solidFill>
                <a:latin typeface="Verdana"/>
                <a:ea typeface="Verdana"/>
                <a:cs typeface="Verdana"/>
              </a:rPr>
              <a:t> P. następującą umowę: </a:t>
            </a:r>
            <a:r>
              <a:rPr lang="pl-PL" sz="2200" err="1">
                <a:solidFill>
                  <a:srgbClr val="FFFFFF"/>
                </a:solidFill>
                <a:latin typeface="Verdana"/>
                <a:ea typeface="Verdana"/>
                <a:cs typeface="Verdana"/>
              </a:rPr>
              <a:t>Haralampiusz</a:t>
            </a:r>
            <a:r>
              <a:rPr lang="pl-PL" sz="2200">
                <a:solidFill>
                  <a:srgbClr val="FFFFFF"/>
                </a:solidFill>
                <a:latin typeface="Verdana"/>
                <a:ea typeface="Verdana"/>
                <a:cs typeface="Verdana"/>
              </a:rPr>
              <a:t> P. wyda </a:t>
            </a:r>
            <a:r>
              <a:rPr lang="pl-PL" sz="2200" err="1">
                <a:solidFill>
                  <a:srgbClr val="FFFFFF"/>
                </a:solidFill>
                <a:latin typeface="Verdana"/>
                <a:ea typeface="Verdana"/>
                <a:cs typeface="Verdana"/>
              </a:rPr>
              <a:t>Jakubinie</a:t>
            </a:r>
            <a:r>
              <a:rPr lang="pl-PL" sz="2200">
                <a:solidFill>
                  <a:srgbClr val="FFFFFF"/>
                </a:solidFill>
                <a:latin typeface="Verdana"/>
                <a:ea typeface="Verdana"/>
                <a:cs typeface="Verdana"/>
              </a:rPr>
              <a:t> G. najnowszą powieść  znanego autora, by ta mogła jej używać, w zamian za co </a:t>
            </a:r>
            <a:r>
              <a:rPr lang="pl-PL" sz="2200" err="1">
                <a:solidFill>
                  <a:srgbClr val="FFFFFF"/>
                </a:solidFill>
                <a:latin typeface="Verdana"/>
                <a:ea typeface="Verdana"/>
                <a:cs typeface="Verdana"/>
              </a:rPr>
              <a:t>Haralampiusz</a:t>
            </a:r>
            <a:r>
              <a:rPr lang="pl-PL" sz="2200">
                <a:solidFill>
                  <a:srgbClr val="FFFFFF"/>
                </a:solidFill>
                <a:latin typeface="Verdana"/>
                <a:ea typeface="Verdana"/>
                <a:cs typeface="Verdana"/>
              </a:rPr>
              <a:t> nie oczekuje od </a:t>
            </a:r>
            <a:r>
              <a:rPr lang="pl-PL" sz="2200" err="1">
                <a:solidFill>
                  <a:srgbClr val="FFFFFF"/>
                </a:solidFill>
                <a:latin typeface="Verdana"/>
                <a:ea typeface="Verdana"/>
                <a:cs typeface="Verdana"/>
              </a:rPr>
              <a:t>Jakubiny</a:t>
            </a:r>
            <a:r>
              <a:rPr lang="pl-PL" sz="2200">
                <a:solidFill>
                  <a:srgbClr val="FFFFFF"/>
                </a:solidFill>
                <a:latin typeface="Verdana"/>
                <a:ea typeface="Verdana"/>
                <a:cs typeface="Verdana"/>
              </a:rPr>
              <a:t> jakiegokolwiek świadczenia. </a:t>
            </a:r>
            <a:r>
              <a:rPr lang="pl-PL" sz="2200" err="1">
                <a:solidFill>
                  <a:srgbClr val="FFFFFF"/>
                </a:solidFill>
                <a:latin typeface="Verdana"/>
                <a:ea typeface="Verdana"/>
                <a:cs typeface="Verdana"/>
              </a:rPr>
              <a:t>Jakubina</a:t>
            </a:r>
            <a:r>
              <a:rPr lang="pl-PL" sz="2200">
                <a:solidFill>
                  <a:srgbClr val="FFFFFF"/>
                </a:solidFill>
                <a:latin typeface="Verdana"/>
                <a:ea typeface="Verdana"/>
                <a:cs typeface="Verdana"/>
              </a:rPr>
              <a:t> postanowiła dać książkę do przeczytania swojej siostrze Fabioli.  Kiedy dowiedział się o tym </a:t>
            </a:r>
            <a:r>
              <a:rPr lang="pl-PL" sz="2200" err="1">
                <a:solidFill>
                  <a:srgbClr val="FFFFFF"/>
                </a:solidFill>
                <a:latin typeface="Verdana"/>
                <a:ea typeface="Verdana"/>
                <a:cs typeface="Verdana"/>
              </a:rPr>
              <a:t>Haralampiusz</a:t>
            </a:r>
            <a:r>
              <a:rPr lang="pl-PL" sz="2200">
                <a:solidFill>
                  <a:srgbClr val="FFFFFF"/>
                </a:solidFill>
                <a:latin typeface="Verdana"/>
                <a:ea typeface="Verdana"/>
                <a:cs typeface="Verdana"/>
              </a:rPr>
              <a:t>, zrobił </a:t>
            </a:r>
            <a:r>
              <a:rPr lang="pl-PL" sz="2200" err="1">
                <a:solidFill>
                  <a:srgbClr val="FFFFFF"/>
                </a:solidFill>
                <a:latin typeface="Verdana"/>
                <a:ea typeface="Verdana"/>
                <a:cs typeface="Verdana"/>
              </a:rPr>
              <a:t>Jakubinie</a:t>
            </a:r>
            <a:r>
              <a:rPr lang="pl-PL" sz="2200">
                <a:solidFill>
                  <a:srgbClr val="FFFFFF"/>
                </a:solidFill>
                <a:latin typeface="Verdana"/>
                <a:ea typeface="Verdana"/>
                <a:cs typeface="Verdana"/>
              </a:rPr>
              <a:t> ogromną awanturę i zażądał natychmiastowego zwrotu książki.</a:t>
            </a:r>
          </a:p>
          <a:p>
            <a:pPr>
              <a:buChar char="•"/>
            </a:pPr>
            <a:r>
              <a:rPr lang="pl-PL" sz="2200">
                <a:solidFill>
                  <a:srgbClr val="FFFFFF"/>
                </a:solidFill>
                <a:latin typeface="Verdana"/>
                <a:ea typeface="Verdana"/>
                <a:cs typeface="Verdana"/>
              </a:rPr>
              <a:t>Jaka to umowa?</a:t>
            </a:r>
          </a:p>
          <a:p>
            <a:pPr>
              <a:buChar char="•"/>
            </a:pPr>
            <a:r>
              <a:rPr lang="pl-PL" sz="2200">
                <a:solidFill>
                  <a:srgbClr val="FFFFFF"/>
                </a:solidFill>
                <a:latin typeface="Verdana"/>
                <a:ea typeface="Verdana"/>
                <a:cs typeface="Verdana"/>
              </a:rPr>
              <a:t>Jak nazywają się strony tej umowy?</a:t>
            </a:r>
          </a:p>
          <a:p>
            <a:pPr>
              <a:buChar char="•"/>
            </a:pPr>
            <a:r>
              <a:rPr lang="pl-PL" sz="2200">
                <a:solidFill>
                  <a:srgbClr val="FFFFFF"/>
                </a:solidFill>
                <a:latin typeface="Verdana"/>
                <a:ea typeface="Verdana"/>
                <a:cs typeface="Verdana"/>
              </a:rPr>
              <a:t>W jaki sposób </a:t>
            </a:r>
            <a:r>
              <a:rPr lang="pl-PL" sz="2200" err="1">
                <a:solidFill>
                  <a:srgbClr val="FFFFFF"/>
                </a:solidFill>
                <a:latin typeface="Verdana"/>
                <a:ea typeface="Verdana"/>
                <a:cs typeface="Verdana"/>
              </a:rPr>
              <a:t>Jakubina</a:t>
            </a:r>
            <a:r>
              <a:rPr lang="pl-PL" sz="2200">
                <a:solidFill>
                  <a:srgbClr val="FFFFFF"/>
                </a:solidFill>
                <a:latin typeface="Verdana"/>
                <a:ea typeface="Verdana"/>
                <a:cs typeface="Verdana"/>
              </a:rPr>
              <a:t> powinna używać książki?</a:t>
            </a:r>
          </a:p>
          <a:p>
            <a:pPr>
              <a:buChar char="•"/>
            </a:pPr>
            <a:r>
              <a:rPr lang="pl-PL" sz="2200">
                <a:solidFill>
                  <a:srgbClr val="FFFFFF"/>
                </a:solidFill>
                <a:latin typeface="Verdana"/>
                <a:ea typeface="Verdana"/>
                <a:cs typeface="Verdana"/>
              </a:rPr>
              <a:t>Kiedy powinna zakończyć się ta umowa, jeśli strony nie poczyniły odpowiednich ustaleń na ten temat w umowie?</a:t>
            </a:r>
          </a:p>
          <a:p>
            <a:pPr>
              <a:buChar char="•"/>
            </a:pPr>
            <a:r>
              <a:rPr lang="pl-PL" sz="2200">
                <a:solidFill>
                  <a:srgbClr val="FFFFFF"/>
                </a:solidFill>
                <a:latin typeface="Verdana"/>
                <a:ea typeface="Verdana"/>
                <a:cs typeface="Verdana"/>
              </a:rPr>
              <a:t>Czy </a:t>
            </a:r>
            <a:r>
              <a:rPr lang="pl-PL" sz="2200" err="1">
                <a:solidFill>
                  <a:srgbClr val="FFFFFF"/>
                </a:solidFill>
                <a:latin typeface="Verdana"/>
                <a:ea typeface="Verdana"/>
                <a:cs typeface="Verdana"/>
              </a:rPr>
              <a:t>Jakubina</a:t>
            </a:r>
            <a:r>
              <a:rPr lang="pl-PL" sz="2200">
                <a:solidFill>
                  <a:srgbClr val="FFFFFF"/>
                </a:solidFill>
                <a:latin typeface="Verdana"/>
                <a:ea typeface="Verdana"/>
                <a:cs typeface="Verdana"/>
              </a:rPr>
              <a:t> mogła oddać książkę do bezpłatnego używania Fabioli?</a:t>
            </a:r>
          </a:p>
        </p:txBody>
      </p:sp>
    </p:spTree>
    <p:extLst>
      <p:ext uri="{BB962C8B-B14F-4D97-AF65-F5344CB8AC3E}">
        <p14:creationId xmlns:p14="http://schemas.microsoft.com/office/powerpoint/2010/main" val="1988742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D867D6-A6D4-44A6-86B7-B7209FEE0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FFFFFF"/>
                </a:solidFill>
                <a:latin typeface="Verdana"/>
                <a:ea typeface="Verdana"/>
                <a:cs typeface="Verdana"/>
              </a:rPr>
              <a:t>ZADANIA DOMOWE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12E905-4489-4C6B-9312-5E6D5EE543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26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A573D8-0557-4C2F-B065-41708B1C4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FFFFFF"/>
                </a:solidFill>
                <a:latin typeface="Verdana"/>
                <a:ea typeface="Verdana"/>
                <a:cs typeface="Verdana"/>
              </a:rPr>
              <a:t>UMOWY REGULUJĄCE UŻYWANIE RZECZY</a:t>
            </a:r>
          </a:p>
        </p:txBody>
      </p:sp>
      <p:graphicFrame>
        <p:nvGraphicFramePr>
          <p:cNvPr id="8" name="Tabela 8">
            <a:extLst>
              <a:ext uri="{FF2B5EF4-FFF2-40B4-BE49-F238E27FC236}">
                <a16:creationId xmlns:a16="http://schemas.microsoft.com/office/drawing/2014/main" id="{32118887-27CE-494C-9FD5-AD5A063853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725069"/>
              </p:ext>
            </p:extLst>
          </p:nvPr>
        </p:nvGraphicFramePr>
        <p:xfrm>
          <a:off x="838200" y="2209800"/>
          <a:ext cx="10515600" cy="39319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90185856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79532188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2337574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1914116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pl-PL" sz="2400" b="1" dirty="0"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pl-PL" sz="2400" b="1" dirty="0">
                          <a:latin typeface="Verdana"/>
                        </a:rPr>
                        <a:t>NAJEM</a:t>
                      </a:r>
                      <a:endParaRPr lang="pl-PL" b="1"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pl-PL" sz="2400" b="1" dirty="0">
                          <a:latin typeface="Verdana"/>
                        </a:rPr>
                        <a:t>DZIERŻAWA</a:t>
                      </a:r>
                      <a:endParaRPr lang="pl-PL" b="1"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pl-PL" sz="2400" b="1" dirty="0">
                          <a:latin typeface="Verdana"/>
                        </a:rPr>
                        <a:t>UŻYCZENIE</a:t>
                      </a:r>
                      <a:endParaRPr lang="pl-PL" b="1">
                        <a:latin typeface="Verdan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819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l-PL" sz="2400" b="1" dirty="0">
                          <a:latin typeface="Verdana"/>
                        </a:rPr>
                        <a:t>STRONY </a:t>
                      </a:r>
                      <a:endParaRPr lang="pl-PL" b="1"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pl-PL" sz="2400" b="1" dirty="0"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pl-PL" sz="2400" b="1" dirty="0"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pl-PL" sz="2400" b="1" dirty="0">
                        <a:latin typeface="Verdan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4595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l-PL" sz="2400" b="1" dirty="0">
                          <a:latin typeface="Verdana"/>
                        </a:rPr>
                        <a:t>PRZEDMIOT </a:t>
                      </a:r>
                      <a:endParaRPr lang="pl-PL" b="1"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pl-PL" sz="2400" b="1" dirty="0"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pl-PL" sz="2400" b="1" dirty="0"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pl-PL" sz="2400" b="1" dirty="0">
                        <a:latin typeface="Verdan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805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l-PL" sz="2400" b="1" dirty="0">
                          <a:latin typeface="Verdana"/>
                        </a:rPr>
                        <a:t>ESSENTIALIA NEGOTII</a:t>
                      </a:r>
                      <a:endParaRPr lang="pl-PL" b="1"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pl-PL" sz="2400" b="1" dirty="0"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pl-PL" sz="2400" b="1" dirty="0"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pl-PL" sz="2400" b="1" dirty="0">
                        <a:latin typeface="Verdan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274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l-PL" sz="2400" b="1" dirty="0">
                          <a:latin typeface="Verdana"/>
                        </a:rPr>
                        <a:t>CHARAKTER</a:t>
                      </a:r>
                      <a:endParaRPr lang="pl-PL" b="1"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pl-PL" sz="2400" b="1" dirty="0"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pl-PL" sz="2400" b="1" dirty="0"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pl-PL" sz="2400" b="1" dirty="0">
                        <a:latin typeface="Verdan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678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l-PL" sz="2400" b="1" dirty="0">
                          <a:latin typeface="Verdana"/>
                        </a:rPr>
                        <a:t>CZAS TRWANIA</a:t>
                      </a:r>
                      <a:endParaRPr lang="pl-PL" b="1"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pl-PL" sz="2400" b="1" dirty="0"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pl-PL" sz="2400" b="1" dirty="0"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pl-PL" sz="2400" b="1" dirty="0">
                        <a:latin typeface="Verdan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472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l-PL" sz="2400" b="1" dirty="0">
                          <a:latin typeface="Verdana"/>
                        </a:rPr>
                        <a:t>FORMA</a:t>
                      </a:r>
                      <a:endParaRPr lang="pl-PL" b="1"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pl-PL" sz="2400" b="1" dirty="0"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pl-PL" sz="2400" b="1" dirty="0"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pl-PL" sz="2400" b="1" dirty="0">
                        <a:latin typeface="Verdan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178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182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D4E2BC-3A9A-42F0-A778-2D29CE45F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FFFFFF"/>
                </a:solidFill>
                <a:latin typeface="Verdana"/>
                <a:ea typeface="Verdana"/>
                <a:cs typeface="Verdana"/>
              </a:rPr>
              <a:t>FORMY CZYNNOŚCI PRAWNYCH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0899172A-FAC1-4E5C-AB54-C0F52BAA02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1414928"/>
              </p:ext>
            </p:extLst>
          </p:nvPr>
        </p:nvGraphicFramePr>
        <p:xfrm>
          <a:off x="838200" y="1825625"/>
          <a:ext cx="10515600" cy="44297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15005652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252696918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6221014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pl-PL" sz="1400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pl-PL" sz="1400" dirty="0">
                          <a:solidFill>
                            <a:srgbClr val="FFFFFF"/>
                          </a:solidFill>
                          <a:latin typeface="Verdana"/>
                        </a:rPr>
                        <a:t>FORMA (podstawa prawna)</a:t>
                      </a:r>
                      <a:endParaRPr lang="pl-PL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pl-PL" sz="1400" dirty="0">
                          <a:solidFill>
                            <a:srgbClr val="FFFFFF"/>
                          </a:solidFill>
                          <a:latin typeface="Verdana"/>
                        </a:rPr>
                        <a:t>RYGOR</a:t>
                      </a:r>
                      <a:endParaRPr lang="pl-PL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547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latin typeface="Verdana"/>
                        </a:rPr>
                        <a:t>Sprzedaż używanego samochodu</a:t>
                      </a:r>
                      <a:endParaRPr lang="pl-PL" b="1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pl-PL" sz="1400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pl-PL" sz="1400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3982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latin typeface="Verdana"/>
                        </a:rPr>
                        <a:t>Najem samochodu na 3 lata</a:t>
                      </a:r>
                      <a:endParaRPr lang="pl-PL" b="1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pl-PL" sz="1400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pl-PL" sz="1400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548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latin typeface="Verdana"/>
                        </a:rPr>
                        <a:t>Przeniesienie własności przedsiębiorstwa</a:t>
                      </a:r>
                      <a:endParaRPr lang="pl-PL" b="1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pl-PL" sz="1400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pl-PL" sz="1400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92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latin typeface="Verdana"/>
                        </a:rPr>
                        <a:t>Darowizna używanego jachtu</a:t>
                      </a:r>
                      <a:endParaRPr lang="pl-PL" b="1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pl-PL" sz="1400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pl-PL" sz="1400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076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latin typeface="Verdana"/>
                        </a:rPr>
                        <a:t>Pożyczka 500 zł</a:t>
                      </a:r>
                      <a:endParaRPr lang="pl-PL" b="1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pl-PL" sz="1400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pl-PL" sz="1400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648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latin typeface="Verdana"/>
                        </a:rPr>
                        <a:t>Pożyczka 2000 zł</a:t>
                      </a:r>
                      <a:endParaRPr lang="pl-PL" b="1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pl-PL" sz="1400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pl-PL" sz="1400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337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latin typeface="Verdana"/>
                        </a:rPr>
                        <a:t>Odwołanie darowizny</a:t>
                      </a:r>
                      <a:endParaRPr lang="pl-PL" b="1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pl-PL" sz="1400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pl-PL" sz="1400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5862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latin typeface="Verdana"/>
                        </a:rPr>
                        <a:t>Wypowiedzenie umowy najmu zawartej w formie pisemnej z podpisami notarialnie poświadczonymi</a:t>
                      </a:r>
                      <a:endParaRPr lang="pl-PL" b="1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pl-PL" sz="1400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pl-PL" sz="1400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0961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latin typeface="Verdana"/>
                        </a:rPr>
                        <a:t>Pełnomocnictwo ogólne</a:t>
                      </a:r>
                      <a:endParaRPr lang="pl-PL" b="1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pl-PL" sz="1400" dirty="0">
                        <a:latin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pl-PL" sz="1400" dirty="0">
                        <a:latin typeface="Verdan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0398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389655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Panoramiczny</PresentationFormat>
  <Slides>6</Slides>
  <Notes>0</Notes>
  <HiddenSlides>0</HiddenSlide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DZIERŻAWA  UŻYCZENIE</vt:lpstr>
      <vt:lpstr>KAZUS 1</vt:lpstr>
      <vt:lpstr>KAZUS 2</vt:lpstr>
      <vt:lpstr>ZADANIA DOMOWE</vt:lpstr>
      <vt:lpstr>UMOWY REGULUJĄCE UŻYWANIE RZECZY</vt:lpstr>
      <vt:lpstr>FORMY CZYNNOŚCI PRAWNYCH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DZIERŻAWA  UŻYCZENIE</dc:title>
  <cp:revision>2</cp:revision>
  <dcterms:modified xsi:type="dcterms:W3CDTF">2018-03-10T18:57:18Z</dcterms:modified>
</cp:coreProperties>
</file>