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59" r:id="rId5"/>
    <p:sldId id="258"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00C217-38CB-496B-9AD2-15CFC071EBA9}" type="datetimeFigureOut">
              <a:rPr lang="pl-PL" smtClean="0"/>
              <a:t>27.11.2017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AA255C6-10BE-449E-8581-A4F348BBCF0E}"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00C217-38CB-496B-9AD2-15CFC071EBA9}" type="datetimeFigureOut">
              <a:rPr lang="pl-PL" smtClean="0"/>
              <a:t>27.11.2017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AA255C6-10BE-449E-8581-A4F348BBCF0E}"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00C217-38CB-496B-9AD2-15CFC071EBA9}" type="datetimeFigureOut">
              <a:rPr lang="pl-PL" smtClean="0"/>
              <a:t>27.11.2017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AA255C6-10BE-449E-8581-A4F348BBCF0E}"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00C217-38CB-496B-9AD2-15CFC071EBA9}" type="datetimeFigureOut">
              <a:rPr lang="pl-PL" smtClean="0"/>
              <a:t>27.11.2017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AA255C6-10BE-449E-8581-A4F348BBCF0E}"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00C217-38CB-496B-9AD2-15CFC071EBA9}" type="datetimeFigureOut">
              <a:rPr lang="pl-PL" smtClean="0"/>
              <a:t>27.11.2017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AA255C6-10BE-449E-8581-A4F348BBCF0E}"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00C217-38CB-496B-9AD2-15CFC071EBA9}" type="datetimeFigureOut">
              <a:rPr lang="pl-PL" smtClean="0"/>
              <a:t>27.11.2017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AA255C6-10BE-449E-8581-A4F348BBCF0E}"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00C217-38CB-496B-9AD2-15CFC071EBA9}" type="datetimeFigureOut">
              <a:rPr lang="pl-PL" smtClean="0"/>
              <a:t>27.11.2017</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8AA255C6-10BE-449E-8581-A4F348BBCF0E}"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00C217-38CB-496B-9AD2-15CFC071EBA9}" type="datetimeFigureOut">
              <a:rPr lang="pl-PL" smtClean="0"/>
              <a:t>27.11.2017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8AA255C6-10BE-449E-8581-A4F348BBCF0E}"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00C217-38CB-496B-9AD2-15CFC071EBA9}" type="datetimeFigureOut">
              <a:rPr lang="pl-PL" smtClean="0"/>
              <a:t>27.11.2017</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8AA255C6-10BE-449E-8581-A4F348BBCF0E}"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00C217-38CB-496B-9AD2-15CFC071EBA9}" type="datetimeFigureOut">
              <a:rPr lang="pl-PL" smtClean="0"/>
              <a:t>27.11.2017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AA255C6-10BE-449E-8581-A4F348BBCF0E}" type="slidenum">
              <a:rPr lang="pl-PL" smtClean="0"/>
              <a:t>‹#›</a:t>
            </a:fld>
            <a:endParaRPr lang="pl-PL"/>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400C217-38CB-496B-9AD2-15CFC071EBA9}" type="datetimeFigureOut">
              <a:rPr lang="pl-PL" smtClean="0"/>
              <a:t>27.11.2017</a:t>
            </a:fld>
            <a:endParaRPr lang="pl-PL"/>
          </a:p>
        </p:txBody>
      </p:sp>
      <p:sp>
        <p:nvSpPr>
          <p:cNvPr id="9" name="Slide Number Placeholder 8"/>
          <p:cNvSpPr>
            <a:spLocks noGrp="1"/>
          </p:cNvSpPr>
          <p:nvPr>
            <p:ph type="sldNum" sz="quarter" idx="11"/>
          </p:nvPr>
        </p:nvSpPr>
        <p:spPr/>
        <p:txBody>
          <a:bodyPr/>
          <a:lstStyle/>
          <a:p>
            <a:fld id="{8AA255C6-10BE-449E-8581-A4F348BBCF0E}" type="slidenum">
              <a:rPr lang="pl-PL" smtClean="0"/>
              <a:t>‹#›</a:t>
            </a:fld>
            <a:endParaRPr lang="pl-PL"/>
          </a:p>
        </p:txBody>
      </p:sp>
      <p:sp>
        <p:nvSpPr>
          <p:cNvPr id="10" name="Footer Placeholder 9"/>
          <p:cNvSpPr>
            <a:spLocks noGrp="1"/>
          </p:cNvSpPr>
          <p:nvPr>
            <p:ph type="ftr" sz="quarter" idx="12"/>
          </p:nvPr>
        </p:nvSpPr>
        <p:spPr/>
        <p:txBody>
          <a:bodyPr/>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AA255C6-10BE-449E-8581-A4F348BBCF0E}" type="slidenum">
              <a:rPr lang="pl-PL" smtClean="0"/>
              <a:t>‹#›</a:t>
            </a:fld>
            <a:endParaRPr lang="pl-PL"/>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pl-PL"/>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400C217-38CB-496B-9AD2-15CFC071EBA9}" type="datetimeFigureOut">
              <a:rPr lang="pl-PL" smtClean="0"/>
              <a:t>27.11.2017</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l-PL" sz="4400" dirty="0"/>
              <a:t>Zakres przedmiotowy odpowiedzialności za naruszenie dyscypliny finansów publicznych </a:t>
            </a:r>
          </a:p>
        </p:txBody>
      </p:sp>
    </p:spTree>
    <p:extLst>
      <p:ext uri="{BB962C8B-B14F-4D97-AF65-F5344CB8AC3E}">
        <p14:creationId xmlns:p14="http://schemas.microsoft.com/office/powerpoint/2010/main" val="2119876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7620000" cy="5564088"/>
          </a:xfrm>
        </p:spPr>
        <p:txBody>
          <a:bodyPr/>
          <a:lstStyle/>
          <a:p>
            <a:pPr marL="114300" indent="0">
              <a:buNone/>
            </a:pPr>
            <a:endParaRPr lang="pl-PL" dirty="0" smtClean="0"/>
          </a:p>
          <a:p>
            <a:pPr marL="114300" indent="0">
              <a:buNone/>
            </a:pPr>
            <a:r>
              <a:rPr lang="pl-PL" sz="2400" b="1" dirty="0"/>
              <a:t>Art.  17. ust. </a:t>
            </a:r>
            <a:r>
              <a:rPr lang="pl-PL" sz="2400" b="1" dirty="0" smtClean="0"/>
              <a:t>1a u.n.d.f.p</a:t>
            </a:r>
            <a:r>
              <a:rPr lang="pl-PL" sz="2400" b="1" dirty="0"/>
              <a:t>.</a:t>
            </a:r>
          </a:p>
          <a:p>
            <a:pPr marL="114300" indent="0">
              <a:buNone/>
            </a:pPr>
            <a:endParaRPr lang="pl-PL" dirty="0"/>
          </a:p>
          <a:p>
            <a:pPr marL="114300" indent="0">
              <a:buNone/>
            </a:pPr>
            <a:endParaRPr lang="pl-PL" dirty="0" smtClean="0"/>
          </a:p>
          <a:p>
            <a:pPr marL="114300" indent="0">
              <a:buNone/>
            </a:pPr>
            <a:r>
              <a:rPr lang="pl-PL" dirty="0" smtClean="0"/>
              <a:t>1a</a:t>
            </a:r>
            <a:r>
              <a:rPr lang="pl-PL" dirty="0"/>
              <a:t>.  Działanie lub zaniechanie określone w ust. 1 </a:t>
            </a:r>
            <a:r>
              <a:rPr lang="pl-PL" b="1" dirty="0"/>
              <a:t>nie stanowi </a:t>
            </a:r>
            <a:r>
              <a:rPr lang="pl-PL" i="1" dirty="0"/>
              <a:t>naruszenia dyscypliny finansów publicznych</a:t>
            </a:r>
            <a:r>
              <a:rPr lang="pl-PL" dirty="0"/>
              <a:t>, jeżeli</a:t>
            </a:r>
            <a:r>
              <a:rPr lang="pl-PL" dirty="0" smtClean="0"/>
              <a:t>:</a:t>
            </a:r>
          </a:p>
          <a:p>
            <a:pPr marL="114300" indent="0">
              <a:buNone/>
            </a:pPr>
            <a:r>
              <a:rPr lang="pl-PL" dirty="0" smtClean="0"/>
              <a:t>1</a:t>
            </a:r>
            <a:r>
              <a:rPr lang="pl-PL" dirty="0"/>
              <a:t>) </a:t>
            </a:r>
            <a:r>
              <a:rPr lang="pl-PL" b="1" dirty="0"/>
              <a:t>zostało skorygowane </a:t>
            </a:r>
            <a:r>
              <a:rPr lang="pl-PL" dirty="0"/>
              <a:t>w sposób zapewniający zgodność danej czynności i toku postępowania z przepisami o zamówieniach </a:t>
            </a:r>
            <a:r>
              <a:rPr lang="pl-PL" i="1" dirty="0"/>
              <a:t>publicznych</a:t>
            </a:r>
            <a:r>
              <a:rPr lang="pl-PL" dirty="0"/>
              <a:t>;</a:t>
            </a:r>
          </a:p>
          <a:p>
            <a:pPr marL="114300" indent="0">
              <a:buNone/>
            </a:pPr>
            <a:r>
              <a:rPr lang="pl-PL" dirty="0"/>
              <a:t>2) </a:t>
            </a:r>
            <a:r>
              <a:rPr lang="pl-PL" b="1" dirty="0"/>
              <a:t>nie doszło </a:t>
            </a:r>
            <a:r>
              <a:rPr lang="pl-PL" dirty="0"/>
              <a:t>do udzielenia zamówienia </a:t>
            </a:r>
            <a:r>
              <a:rPr lang="pl-PL" i="1" dirty="0"/>
              <a:t>publicznego</a:t>
            </a:r>
            <a:r>
              <a:rPr lang="pl-PL" dirty="0"/>
              <a:t>.</a:t>
            </a:r>
          </a:p>
          <a:p>
            <a:endParaRPr lang="pl-PL" dirty="0"/>
          </a:p>
        </p:txBody>
      </p:sp>
    </p:spTree>
    <p:extLst>
      <p:ext uri="{BB962C8B-B14F-4D97-AF65-F5344CB8AC3E}">
        <p14:creationId xmlns:p14="http://schemas.microsoft.com/office/powerpoint/2010/main" val="1730501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7620000" cy="5492080"/>
          </a:xfrm>
        </p:spPr>
        <p:txBody>
          <a:bodyPr/>
          <a:lstStyle/>
          <a:p>
            <a:pPr marL="114300" indent="0">
              <a:buNone/>
            </a:pPr>
            <a:r>
              <a:rPr lang="pl-PL" sz="2400" b="1" dirty="0"/>
              <a:t>Art.  17. ust. </a:t>
            </a:r>
            <a:r>
              <a:rPr lang="pl-PL" sz="2400" b="1" dirty="0" smtClean="0"/>
              <a:t>1b pkt 1 u.n.d.f.p</a:t>
            </a:r>
            <a:r>
              <a:rPr lang="pl-PL" sz="2400" b="1" dirty="0"/>
              <a:t>.</a:t>
            </a:r>
          </a:p>
          <a:p>
            <a:pPr marL="114300" indent="0">
              <a:buNone/>
            </a:pPr>
            <a:endParaRPr lang="pl-PL" dirty="0" smtClean="0"/>
          </a:p>
          <a:p>
            <a:pPr marL="114300" indent="0">
              <a:buNone/>
            </a:pPr>
            <a:endParaRPr lang="pl-PL" dirty="0"/>
          </a:p>
          <a:p>
            <a:pPr marL="114300" indent="0">
              <a:buNone/>
            </a:pPr>
            <a:r>
              <a:rPr lang="pl-PL" sz="2800" dirty="0" smtClean="0"/>
              <a:t>1b</a:t>
            </a:r>
            <a:r>
              <a:rPr lang="pl-PL" sz="2800" dirty="0"/>
              <a:t>.  </a:t>
            </a:r>
            <a:r>
              <a:rPr lang="pl-PL" sz="2800" i="1" dirty="0"/>
              <a:t>Naruszeniem dyscypliny finansów publicznych</a:t>
            </a:r>
            <a:r>
              <a:rPr lang="pl-PL" sz="2800" dirty="0"/>
              <a:t> jest udzielenie zamówienia </a:t>
            </a:r>
            <a:r>
              <a:rPr lang="pl-PL" sz="2800" i="1" dirty="0"/>
              <a:t>publicznego</a:t>
            </a:r>
            <a:r>
              <a:rPr lang="pl-PL" sz="2800" dirty="0" smtClean="0"/>
              <a:t>:</a:t>
            </a:r>
          </a:p>
          <a:p>
            <a:pPr marL="114300" indent="0">
              <a:buNone/>
            </a:pPr>
            <a:endParaRPr lang="pl-PL" sz="2800" dirty="0"/>
          </a:p>
          <a:p>
            <a:pPr marL="114300" indent="0">
              <a:buNone/>
            </a:pPr>
            <a:r>
              <a:rPr lang="pl-PL" sz="2800" b="1" dirty="0" smtClean="0"/>
              <a:t>1</a:t>
            </a:r>
            <a:r>
              <a:rPr lang="pl-PL" sz="2800" b="1" dirty="0"/>
              <a:t>) wykonawcy, który nie został wybrany w trybie określonym w przepisach o zamówieniach </a:t>
            </a:r>
            <a:r>
              <a:rPr lang="pl-PL" sz="2800" b="1" i="1" dirty="0"/>
              <a:t>publicznych</a:t>
            </a:r>
            <a:r>
              <a:rPr lang="pl-PL" sz="2800" b="1" dirty="0"/>
              <a:t>;</a:t>
            </a:r>
          </a:p>
          <a:p>
            <a:pPr marL="114300" indent="0">
              <a:buNone/>
            </a:pPr>
            <a:endParaRPr lang="pl-PL" dirty="0"/>
          </a:p>
        </p:txBody>
      </p:sp>
    </p:spTree>
    <p:extLst>
      <p:ext uri="{BB962C8B-B14F-4D97-AF65-F5344CB8AC3E}">
        <p14:creationId xmlns:p14="http://schemas.microsoft.com/office/powerpoint/2010/main" val="21179190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7620000" cy="5636096"/>
          </a:xfrm>
        </p:spPr>
        <p:txBody>
          <a:bodyPr/>
          <a:lstStyle/>
          <a:p>
            <a:pPr marL="114300" indent="0">
              <a:buNone/>
            </a:pPr>
            <a:r>
              <a:rPr lang="pl-PL" sz="2400" b="1" dirty="0"/>
              <a:t>Art.  17. ust. </a:t>
            </a:r>
            <a:r>
              <a:rPr lang="pl-PL" sz="2400" b="1" dirty="0" smtClean="0"/>
              <a:t>1b pkt 2 </a:t>
            </a:r>
            <a:r>
              <a:rPr lang="pl-PL" sz="2400" b="1" dirty="0"/>
              <a:t>u.n.d.f.p.</a:t>
            </a:r>
          </a:p>
          <a:p>
            <a:pPr marL="114300" indent="0">
              <a:buNone/>
            </a:pPr>
            <a:endParaRPr lang="pl-PL" dirty="0"/>
          </a:p>
          <a:p>
            <a:pPr marL="114300" indent="0">
              <a:buNone/>
            </a:pPr>
            <a:endParaRPr lang="pl-PL" dirty="0"/>
          </a:p>
          <a:p>
            <a:pPr marL="114300" indent="0">
              <a:buNone/>
            </a:pPr>
            <a:r>
              <a:rPr lang="pl-PL" sz="2400" dirty="0"/>
              <a:t>1b.  </a:t>
            </a:r>
            <a:r>
              <a:rPr lang="pl-PL" sz="2400" i="1" dirty="0"/>
              <a:t>Naruszeniem dyscypliny finansów publicznych</a:t>
            </a:r>
            <a:r>
              <a:rPr lang="pl-PL" sz="2400" dirty="0"/>
              <a:t> jest udzielenie zamówienia </a:t>
            </a:r>
            <a:r>
              <a:rPr lang="pl-PL" sz="2400" i="1" dirty="0"/>
              <a:t>publicznego</a:t>
            </a:r>
            <a:r>
              <a:rPr lang="pl-PL" sz="2400" dirty="0"/>
              <a:t>:</a:t>
            </a:r>
          </a:p>
          <a:p>
            <a:pPr marL="114300" indent="0">
              <a:buNone/>
            </a:pPr>
            <a:endParaRPr lang="pl-PL" sz="2400" dirty="0"/>
          </a:p>
          <a:p>
            <a:pPr marL="114300" indent="0">
              <a:buNone/>
            </a:pPr>
            <a:r>
              <a:rPr lang="pl-PL" sz="2400" b="1" dirty="0"/>
              <a:t>2) z naruszeniem przepisów o zamówieniach publicznych dotyczących przesłanek stosowania trybów udzielenia zamówienia publicznego: negocjacji bez ogłoszenia, zamówienia z wolnej ręki lub zapytania o cenę.</a:t>
            </a:r>
            <a:endParaRPr lang="pl-PL" dirty="0"/>
          </a:p>
        </p:txBody>
      </p:sp>
    </p:spTree>
    <p:extLst>
      <p:ext uri="{BB962C8B-B14F-4D97-AF65-F5344CB8AC3E}">
        <p14:creationId xmlns:p14="http://schemas.microsoft.com/office/powerpoint/2010/main" val="14998216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7620000" cy="5780112"/>
          </a:xfrm>
        </p:spPr>
        <p:txBody>
          <a:bodyPr/>
          <a:lstStyle/>
          <a:p>
            <a:pPr marL="114300" indent="0">
              <a:buNone/>
            </a:pPr>
            <a:r>
              <a:rPr lang="pl-PL" sz="2000" b="1" dirty="0"/>
              <a:t>Art.  17. ust. </a:t>
            </a:r>
            <a:r>
              <a:rPr lang="pl-PL" sz="2000" b="1" dirty="0" smtClean="0"/>
              <a:t>2 u.n.d.f.p.</a:t>
            </a:r>
            <a:endParaRPr lang="pl-PL" i="1" dirty="0" smtClean="0"/>
          </a:p>
          <a:p>
            <a:pPr marL="114300" indent="0">
              <a:buNone/>
            </a:pPr>
            <a:endParaRPr lang="pl-PL" i="1" dirty="0"/>
          </a:p>
          <a:p>
            <a:pPr marL="114300" indent="0">
              <a:buNone/>
            </a:pPr>
            <a:r>
              <a:rPr lang="pl-PL" i="1" dirty="0" smtClean="0"/>
              <a:t>Naruszeniem </a:t>
            </a:r>
            <a:r>
              <a:rPr lang="pl-PL" i="1" dirty="0"/>
              <a:t>dyscypliny finansów publicznych</a:t>
            </a:r>
            <a:r>
              <a:rPr lang="pl-PL" dirty="0"/>
              <a:t> jest zawarcie umowy w sprawie zamówienia </a:t>
            </a:r>
            <a:r>
              <a:rPr lang="pl-PL" i="1" dirty="0"/>
              <a:t>publicznego</a:t>
            </a:r>
            <a:r>
              <a:rPr lang="pl-PL" dirty="0"/>
              <a:t> lub umowy ramowej</a:t>
            </a:r>
            <a:r>
              <a:rPr lang="pl-PL" dirty="0" smtClean="0"/>
              <a:t>:</a:t>
            </a:r>
          </a:p>
          <a:p>
            <a:pPr marL="114300" indent="0">
              <a:buNone/>
            </a:pPr>
            <a:r>
              <a:rPr lang="pl-PL" dirty="0" smtClean="0"/>
              <a:t>1</a:t>
            </a:r>
            <a:r>
              <a:rPr lang="pl-PL" dirty="0"/>
              <a:t>) </a:t>
            </a:r>
            <a:r>
              <a:rPr lang="pl-PL" b="1" dirty="0"/>
              <a:t>bez zachowania formy pisemnej</a:t>
            </a:r>
            <a:r>
              <a:rPr lang="pl-PL" dirty="0"/>
              <a:t>;</a:t>
            </a:r>
          </a:p>
          <a:p>
            <a:pPr marL="114300" indent="0">
              <a:buNone/>
            </a:pPr>
            <a:r>
              <a:rPr lang="pl-PL" dirty="0"/>
              <a:t>2) na </a:t>
            </a:r>
            <a:r>
              <a:rPr lang="pl-PL" b="1" dirty="0"/>
              <a:t>czas dłuższy niż określony </a:t>
            </a:r>
            <a:r>
              <a:rPr lang="pl-PL" dirty="0"/>
              <a:t>w przepisach o zamówieniach </a:t>
            </a:r>
            <a:r>
              <a:rPr lang="pl-PL" i="1" dirty="0"/>
              <a:t>publicznych</a:t>
            </a:r>
            <a:r>
              <a:rPr lang="pl-PL" dirty="0"/>
              <a:t> lub na czas nieoznaczony, z wyłączeniem przypadków dopuszczonych w przepisach o zamówieniach </a:t>
            </a:r>
            <a:r>
              <a:rPr lang="pl-PL" i="1" dirty="0"/>
              <a:t>publicznych</a:t>
            </a:r>
            <a:r>
              <a:rPr lang="pl-PL" dirty="0"/>
              <a:t>;</a:t>
            </a:r>
          </a:p>
          <a:p>
            <a:pPr marL="114300" indent="0">
              <a:buNone/>
            </a:pPr>
            <a:r>
              <a:rPr lang="pl-PL" dirty="0" smtClean="0"/>
              <a:t>4</a:t>
            </a:r>
            <a:r>
              <a:rPr lang="pl-PL" dirty="0"/>
              <a:t>) </a:t>
            </a:r>
            <a:r>
              <a:rPr lang="pl-PL" b="1" dirty="0"/>
              <a:t>przed ogłoszeniem orzeczenia </a:t>
            </a:r>
            <a:r>
              <a:rPr lang="pl-PL" dirty="0"/>
              <a:t>przez Krajową Izbę Odwoławczą, z </a:t>
            </a:r>
            <a:r>
              <a:rPr lang="pl-PL" i="1" dirty="0"/>
              <a:t>naruszeniem</a:t>
            </a:r>
            <a:r>
              <a:rPr lang="pl-PL" dirty="0"/>
              <a:t> przepisów o zamówieniach </a:t>
            </a:r>
            <a:r>
              <a:rPr lang="pl-PL" i="1" dirty="0"/>
              <a:t>publicznych</a:t>
            </a:r>
            <a:r>
              <a:rPr lang="pl-PL" dirty="0"/>
              <a:t>.</a:t>
            </a:r>
          </a:p>
          <a:p>
            <a:pPr marL="114300" indent="0">
              <a:buNone/>
            </a:pPr>
            <a:endParaRPr lang="pl-PL" dirty="0"/>
          </a:p>
        </p:txBody>
      </p:sp>
    </p:spTree>
    <p:extLst>
      <p:ext uri="{BB962C8B-B14F-4D97-AF65-F5344CB8AC3E}">
        <p14:creationId xmlns:p14="http://schemas.microsoft.com/office/powerpoint/2010/main" val="35169103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7620000" cy="5924128"/>
          </a:xfrm>
        </p:spPr>
        <p:txBody>
          <a:bodyPr/>
          <a:lstStyle/>
          <a:p>
            <a:pPr marL="114300" indent="0">
              <a:buNone/>
            </a:pPr>
            <a:endParaRPr lang="pl-PL" dirty="0" smtClean="0"/>
          </a:p>
          <a:p>
            <a:pPr marL="114300" indent="0">
              <a:buNone/>
            </a:pPr>
            <a:r>
              <a:rPr lang="pl-PL" sz="2400" b="1" dirty="0"/>
              <a:t>Art.  17. ust. </a:t>
            </a:r>
            <a:r>
              <a:rPr lang="pl-PL" sz="2400" b="1" dirty="0" smtClean="0"/>
              <a:t>4 i 5 </a:t>
            </a:r>
            <a:r>
              <a:rPr lang="pl-PL" sz="2400" b="1" dirty="0"/>
              <a:t>u.n.d.f.p.</a:t>
            </a:r>
            <a:endParaRPr lang="pl-PL" i="1" dirty="0"/>
          </a:p>
          <a:p>
            <a:pPr marL="114300" indent="0">
              <a:buNone/>
            </a:pPr>
            <a:endParaRPr lang="pl-PL" dirty="0" smtClean="0"/>
          </a:p>
          <a:p>
            <a:pPr marL="114300" indent="0">
              <a:buNone/>
            </a:pPr>
            <a:r>
              <a:rPr lang="pl-PL" dirty="0" smtClean="0"/>
              <a:t>4.</a:t>
            </a:r>
            <a:r>
              <a:rPr lang="pl-PL" dirty="0"/>
              <a:t>  </a:t>
            </a:r>
            <a:r>
              <a:rPr lang="pl-PL" i="1" dirty="0"/>
              <a:t>Naruszeniem dyscypliny finansów publicznych</a:t>
            </a:r>
            <a:r>
              <a:rPr lang="pl-PL" dirty="0"/>
              <a:t> jest n</a:t>
            </a:r>
            <a:r>
              <a:rPr lang="pl-PL" b="1" dirty="0"/>
              <a:t>iezłożenie</a:t>
            </a:r>
            <a:r>
              <a:rPr lang="pl-PL" dirty="0"/>
              <a:t> przez kierownika zamawiającego, członka komisji przetargowej oraz inne osoby wykonujące czynności w postępowaniu o udzielenie zamówienia </a:t>
            </a:r>
            <a:r>
              <a:rPr lang="pl-PL" i="1" dirty="0"/>
              <a:t>publicznego</a:t>
            </a:r>
            <a:r>
              <a:rPr lang="pl-PL" dirty="0"/>
              <a:t> po stronie zamawiającego lub mogące mieć wpływ na wynik tego postępowania </a:t>
            </a:r>
            <a:r>
              <a:rPr lang="pl-PL" b="1" dirty="0"/>
              <a:t>oświadczenia o braku lub istnieniu okoliczności powodujących wyłączenie z tego postępowania</a:t>
            </a:r>
            <a:r>
              <a:rPr lang="pl-PL" dirty="0"/>
              <a:t>.</a:t>
            </a:r>
          </a:p>
          <a:p>
            <a:pPr marL="114300" indent="0">
              <a:buNone/>
            </a:pPr>
            <a:r>
              <a:rPr lang="pl-PL" dirty="0"/>
              <a:t>5.  </a:t>
            </a:r>
            <a:r>
              <a:rPr lang="pl-PL" i="1" dirty="0"/>
              <a:t>Naruszeniem dyscypliny finansów publicznych</a:t>
            </a:r>
            <a:r>
              <a:rPr lang="pl-PL" dirty="0"/>
              <a:t> jest </a:t>
            </a:r>
            <a:r>
              <a:rPr lang="pl-PL" b="1" dirty="0"/>
              <a:t>niewyłączenie z postępowania o udzielenie zamówienia </a:t>
            </a:r>
            <a:r>
              <a:rPr lang="pl-PL" b="1" i="1" dirty="0"/>
              <a:t>publicznego</a:t>
            </a:r>
            <a:r>
              <a:rPr lang="pl-PL" b="1" dirty="0"/>
              <a:t> osoby podlegającej wyłączeniu </a:t>
            </a:r>
            <a:r>
              <a:rPr lang="pl-PL" dirty="0"/>
              <a:t>z takiego postępowania na podstawie przepisów o zamówieniach </a:t>
            </a:r>
            <a:r>
              <a:rPr lang="pl-PL" i="1" dirty="0"/>
              <a:t>publicznych</a:t>
            </a:r>
            <a:r>
              <a:rPr lang="pl-PL" dirty="0"/>
              <a:t>.</a:t>
            </a:r>
          </a:p>
          <a:p>
            <a:pPr marL="114300" indent="0">
              <a:buNone/>
            </a:pPr>
            <a:endParaRPr lang="pl-PL" dirty="0"/>
          </a:p>
        </p:txBody>
      </p:sp>
    </p:spTree>
    <p:extLst>
      <p:ext uri="{BB962C8B-B14F-4D97-AF65-F5344CB8AC3E}">
        <p14:creationId xmlns:p14="http://schemas.microsoft.com/office/powerpoint/2010/main" val="26467378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92696"/>
            <a:ext cx="7620000" cy="5852120"/>
          </a:xfrm>
        </p:spPr>
        <p:txBody>
          <a:bodyPr>
            <a:normAutofit fontScale="85000" lnSpcReduction="20000"/>
          </a:bodyPr>
          <a:lstStyle/>
          <a:p>
            <a:pPr marL="114300" indent="0">
              <a:buNone/>
            </a:pPr>
            <a:r>
              <a:rPr lang="pl-PL" b="1" dirty="0"/>
              <a:t>Art.  17. </a:t>
            </a:r>
            <a:r>
              <a:rPr lang="pl-PL" b="1" dirty="0" smtClean="0"/>
              <a:t> Pzp  </a:t>
            </a:r>
            <a:r>
              <a:rPr lang="pl-PL" dirty="0"/>
              <a:t>[Wyłączenie osób wykonujących czynności w </a:t>
            </a:r>
            <a:r>
              <a:rPr lang="pl-PL" dirty="0" smtClean="0"/>
              <a:t>postępowaniu]</a:t>
            </a:r>
          </a:p>
          <a:p>
            <a:pPr marL="114300" indent="0">
              <a:buNone/>
            </a:pPr>
            <a:endParaRPr lang="pl-PL" dirty="0"/>
          </a:p>
          <a:p>
            <a:pPr marL="114300" indent="0">
              <a:buNone/>
            </a:pPr>
            <a:r>
              <a:rPr lang="pl-PL" dirty="0" smtClean="0"/>
              <a:t>1</a:t>
            </a:r>
            <a:r>
              <a:rPr lang="pl-PL" dirty="0"/>
              <a:t>.  Osoby wykonujące czynności w postępowaniu o udzielenie zamówienia podlegają wyłączeniu, jeżeli</a:t>
            </a:r>
            <a:r>
              <a:rPr lang="pl-PL" dirty="0" smtClean="0"/>
              <a:t>:</a:t>
            </a:r>
          </a:p>
          <a:p>
            <a:pPr marL="114300" indent="0">
              <a:buNone/>
            </a:pPr>
            <a:r>
              <a:rPr lang="pl-PL" dirty="0" smtClean="0"/>
              <a:t>1</a:t>
            </a:r>
            <a:r>
              <a:rPr lang="pl-PL" dirty="0"/>
              <a:t>) </a:t>
            </a:r>
            <a:r>
              <a:rPr lang="pl-PL" b="1" dirty="0"/>
              <a:t>ubiegają się o udzielenie </a:t>
            </a:r>
            <a:r>
              <a:rPr lang="pl-PL" dirty="0"/>
              <a:t>tego zamówienia;</a:t>
            </a:r>
          </a:p>
          <a:p>
            <a:pPr marL="114300" indent="0">
              <a:buNone/>
            </a:pPr>
            <a:r>
              <a:rPr lang="pl-PL" dirty="0"/>
              <a:t>2) </a:t>
            </a:r>
            <a:r>
              <a:rPr lang="pl-PL" b="1" dirty="0"/>
              <a:t>pozostają w związku małżeńskim, w stosunku pokrewieństwa lub powinowactwa </a:t>
            </a:r>
            <a:r>
              <a:rPr lang="pl-PL" dirty="0"/>
              <a:t>w linii prostej, pokrewieństwa lub powinowactwa w linii bocznej do drugiego stopnia lub są związane z tytułu przysposobienia, opieki lub kurateli z wykonawcą, jego zastępcą prawnym lub członkami organów zarządzających lub organów nadzorczych wykonawców ubiegających się o udzielenie zamówienia;</a:t>
            </a:r>
          </a:p>
          <a:p>
            <a:pPr marL="114300" indent="0">
              <a:buNone/>
            </a:pPr>
            <a:r>
              <a:rPr lang="pl-PL" dirty="0"/>
              <a:t>3) przed upływem 3 lat od dnia wszczęcia postępowania o udzielenie zamówienia </a:t>
            </a:r>
            <a:r>
              <a:rPr lang="pl-PL" b="1" dirty="0"/>
              <a:t>pozostawały w stosunku pracy lub zlecenia z wykonawcą lub były członkami organów zarządzających </a:t>
            </a:r>
            <a:r>
              <a:rPr lang="pl-PL" dirty="0"/>
              <a:t>lub organów nadzorczych wykonawców ubiegających się o udzielenie zamówienia;</a:t>
            </a:r>
          </a:p>
          <a:p>
            <a:pPr marL="114300" indent="0">
              <a:buNone/>
            </a:pPr>
            <a:r>
              <a:rPr lang="pl-PL" dirty="0"/>
              <a:t>4) </a:t>
            </a:r>
            <a:r>
              <a:rPr lang="pl-PL" b="1" dirty="0"/>
              <a:t>pozostają z wykonawcą w takim stosunku prawnym lub faktycznym, że może to budzić uzasadnione wątpliwości co do bezstronności </a:t>
            </a:r>
            <a:r>
              <a:rPr lang="pl-PL" dirty="0"/>
              <a:t>tych osób;</a:t>
            </a:r>
          </a:p>
          <a:p>
            <a:pPr marL="114300" indent="0">
              <a:buNone/>
            </a:pPr>
            <a:r>
              <a:rPr lang="pl-PL" dirty="0"/>
              <a:t>5) </a:t>
            </a:r>
            <a:r>
              <a:rPr lang="pl-PL" b="1" dirty="0"/>
              <a:t>zostały prawomocnie skazane</a:t>
            </a:r>
            <a:r>
              <a:rPr lang="pl-PL" dirty="0"/>
              <a:t> za przestępstwo popełnione w związku z postępowaniem o udzielenie zamówienia, przestępstwo przekupstwa, przestępstwo przeciwko obrotowi gospodarczemu lub inne przestępstwo popełnione w celu osiągnięcia korzyści majątkowych.</a:t>
            </a:r>
          </a:p>
          <a:p>
            <a:pPr marL="114300" indent="0">
              <a:buNone/>
            </a:pPr>
            <a:endParaRPr lang="pl-PL" dirty="0"/>
          </a:p>
        </p:txBody>
      </p:sp>
    </p:spTree>
    <p:extLst>
      <p:ext uri="{BB962C8B-B14F-4D97-AF65-F5344CB8AC3E}">
        <p14:creationId xmlns:p14="http://schemas.microsoft.com/office/powerpoint/2010/main" val="1615784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7620000" cy="5564088"/>
          </a:xfrm>
        </p:spPr>
        <p:txBody>
          <a:bodyPr/>
          <a:lstStyle/>
          <a:p>
            <a:pPr marL="114300" indent="0">
              <a:buNone/>
            </a:pPr>
            <a:r>
              <a:rPr lang="pl-PL" b="1" dirty="0"/>
              <a:t>Art.  17. </a:t>
            </a:r>
            <a:r>
              <a:rPr lang="pl-PL" b="1" dirty="0" smtClean="0"/>
              <a:t>ust. 1 pkt 1  </a:t>
            </a:r>
            <a:r>
              <a:rPr lang="pl-PL" dirty="0" smtClean="0"/>
              <a:t>Ustawy </a:t>
            </a:r>
            <a:r>
              <a:rPr lang="pl-PL" dirty="0"/>
              <a:t>z dnia z dnia 17 grudnia 2004 r</a:t>
            </a:r>
            <a:r>
              <a:rPr lang="pl-PL" dirty="0" smtClean="0"/>
              <a:t>. o  </a:t>
            </a:r>
            <a:r>
              <a:rPr lang="pl-PL" i="1" dirty="0" smtClean="0"/>
              <a:t>odpowiedzialności</a:t>
            </a:r>
            <a:r>
              <a:rPr lang="pl-PL" dirty="0" smtClean="0"/>
              <a:t> </a:t>
            </a:r>
            <a:r>
              <a:rPr lang="pl-PL" dirty="0"/>
              <a:t>za </a:t>
            </a:r>
            <a:r>
              <a:rPr lang="pl-PL" i="1" dirty="0" smtClean="0"/>
              <a:t>naruszenie </a:t>
            </a:r>
            <a:r>
              <a:rPr lang="pl-PL" dirty="0" smtClean="0"/>
              <a:t>dyscypliny </a:t>
            </a:r>
            <a:r>
              <a:rPr lang="pl-PL" dirty="0"/>
              <a:t>finansów publicznych </a:t>
            </a:r>
            <a:r>
              <a:rPr lang="pl-PL" dirty="0" smtClean="0"/>
              <a:t>(</a:t>
            </a:r>
            <a:r>
              <a:rPr lang="pl-PL" i="1" dirty="0" smtClean="0"/>
              <a:t>Dz. U. z 2017 poz. 1311)</a:t>
            </a:r>
          </a:p>
          <a:p>
            <a:pPr marL="114300" indent="0">
              <a:buNone/>
            </a:pPr>
            <a:endParaRPr lang="pl-PL" i="1" dirty="0"/>
          </a:p>
          <a:p>
            <a:pPr marL="114300" indent="0">
              <a:buNone/>
            </a:pPr>
            <a:endParaRPr lang="pl-PL" i="1" dirty="0" smtClean="0"/>
          </a:p>
          <a:p>
            <a:pPr marL="114300" indent="0">
              <a:buNone/>
            </a:pPr>
            <a:r>
              <a:rPr lang="pl-PL" dirty="0" smtClean="0"/>
              <a:t>1</a:t>
            </a:r>
            <a:r>
              <a:rPr lang="pl-PL" dirty="0"/>
              <a:t>.  Naruszeniem dyscypliny finansów publicznych jest niezgodne z przepisami o zamówieniach publicznych</a:t>
            </a:r>
            <a:r>
              <a:rPr lang="pl-PL" dirty="0" smtClean="0"/>
              <a:t>:</a:t>
            </a:r>
          </a:p>
          <a:p>
            <a:pPr marL="114300" indent="0">
              <a:buNone/>
            </a:pPr>
            <a:endParaRPr lang="pl-PL" dirty="0"/>
          </a:p>
          <a:p>
            <a:pPr marL="114300" indent="0">
              <a:buNone/>
            </a:pPr>
            <a:r>
              <a:rPr lang="pl-PL" dirty="0" smtClean="0"/>
              <a:t>1</a:t>
            </a:r>
            <a:r>
              <a:rPr lang="pl-PL" dirty="0"/>
              <a:t>) </a:t>
            </a:r>
            <a:r>
              <a:rPr lang="pl-PL" b="1" dirty="0"/>
              <a:t>opisanie przedmiotu zamówienia publicznego w sposób, który mógłby utrudniać uczciwą konkurencję</a:t>
            </a:r>
            <a:r>
              <a:rPr lang="pl-PL" dirty="0"/>
              <a:t>;</a:t>
            </a:r>
          </a:p>
          <a:p>
            <a:pPr marL="114300" indent="0">
              <a:buNone/>
            </a:pPr>
            <a:endParaRPr lang="pl-PL" dirty="0"/>
          </a:p>
        </p:txBody>
      </p:sp>
    </p:spTree>
    <p:extLst>
      <p:ext uri="{BB962C8B-B14F-4D97-AF65-F5344CB8AC3E}">
        <p14:creationId xmlns:p14="http://schemas.microsoft.com/office/powerpoint/2010/main" val="1013364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7620000" cy="5996136"/>
          </a:xfrm>
        </p:spPr>
        <p:txBody>
          <a:bodyPr>
            <a:normAutofit fontScale="92500"/>
          </a:bodyPr>
          <a:lstStyle/>
          <a:p>
            <a:pPr marL="114300" indent="0">
              <a:buNone/>
            </a:pPr>
            <a:r>
              <a:rPr lang="pl-PL" dirty="0"/>
              <a:t>Art.  3.  ustawy z dnia 16 kwietnia 1993 </a:t>
            </a:r>
            <a:r>
              <a:rPr lang="pl-PL" dirty="0" smtClean="0"/>
              <a:t>r. o </a:t>
            </a:r>
            <a:r>
              <a:rPr lang="pl-PL" dirty="0"/>
              <a:t>zwalczaniu nieuczciwej </a:t>
            </a:r>
            <a:r>
              <a:rPr lang="pl-PL" dirty="0" smtClean="0"/>
              <a:t>konkurencji (Dz. U. z 2003 r. poz. 153) [Czyny </a:t>
            </a:r>
            <a:r>
              <a:rPr lang="pl-PL" i="1" dirty="0" smtClean="0"/>
              <a:t>nieuczciwej konkurencji</a:t>
            </a:r>
            <a:r>
              <a:rPr lang="pl-PL" dirty="0" smtClean="0"/>
              <a:t>]</a:t>
            </a:r>
          </a:p>
          <a:p>
            <a:pPr marL="114300" indent="0">
              <a:buNone/>
            </a:pPr>
            <a:endParaRPr lang="pl-PL" dirty="0" smtClean="0"/>
          </a:p>
          <a:p>
            <a:pPr marL="114300" indent="0">
              <a:buNone/>
            </a:pPr>
            <a:r>
              <a:rPr lang="pl-PL" dirty="0" smtClean="0"/>
              <a:t>1</a:t>
            </a:r>
            <a:r>
              <a:rPr lang="pl-PL" dirty="0"/>
              <a:t>.  Czynem </a:t>
            </a:r>
            <a:r>
              <a:rPr lang="pl-PL" i="1" dirty="0"/>
              <a:t>nieuczciwej konkurencji</a:t>
            </a:r>
            <a:r>
              <a:rPr lang="pl-PL" dirty="0"/>
              <a:t> jest </a:t>
            </a:r>
            <a:r>
              <a:rPr lang="pl-PL" b="1" dirty="0"/>
              <a:t>działanie sprzeczne z prawem lub dobrymi obyczajami, jeżeli zagraża lub narusza interes innego przedsiębiorcy lub klienta.</a:t>
            </a:r>
          </a:p>
          <a:p>
            <a:pPr marL="114300" indent="0">
              <a:buNone/>
            </a:pPr>
            <a:r>
              <a:rPr lang="pl-PL" dirty="0"/>
              <a:t>2.  Czynami </a:t>
            </a:r>
            <a:r>
              <a:rPr lang="pl-PL" i="1" dirty="0"/>
              <a:t>nieuczciwej konkurencji</a:t>
            </a:r>
            <a:r>
              <a:rPr lang="pl-PL" dirty="0"/>
              <a:t> są w szczególności: </a:t>
            </a:r>
            <a:r>
              <a:rPr lang="pl-PL" b="1" dirty="0"/>
              <a:t>wprowadzające w błąd oznaczenie przedsiębiorstwa, fałszywe lub oszukańcze oznaczenie pochodzenia geograficznego towarów albo usług, wprowadzające w błąd oznaczenie towarów lub usług, naruszenie tajemnicy przedsiębiorstwa, nakłanianie do rozwiązania lub niewykonania umowy</a:t>
            </a:r>
            <a:r>
              <a:rPr lang="pl-PL" dirty="0"/>
              <a:t>, naśladownictwo produktów, pomawianie lub </a:t>
            </a:r>
            <a:r>
              <a:rPr lang="pl-PL" i="1" dirty="0"/>
              <a:t>nieuczciwe</a:t>
            </a:r>
            <a:r>
              <a:rPr lang="pl-PL" dirty="0"/>
              <a:t> zachwalanie, utrudnianie dostępu do rynku, przekupstwo osoby pełniącej funkcję publiczną, a także </a:t>
            </a:r>
            <a:r>
              <a:rPr lang="pl-PL" i="1" dirty="0"/>
              <a:t>nieuczciwa</a:t>
            </a:r>
            <a:r>
              <a:rPr lang="pl-PL" dirty="0"/>
              <a:t> lub zakazana reklama, organizowanie systemu sprzedaży lawinowej oraz prowadzenie lub organizowanie działalności w systemie konsorcyjnym.</a:t>
            </a:r>
          </a:p>
          <a:p>
            <a:pPr marL="114300" indent="0">
              <a:buNone/>
            </a:pPr>
            <a:endParaRPr lang="pl-PL" dirty="0"/>
          </a:p>
        </p:txBody>
      </p:sp>
    </p:spTree>
    <p:extLst>
      <p:ext uri="{BB962C8B-B14F-4D97-AF65-F5344CB8AC3E}">
        <p14:creationId xmlns:p14="http://schemas.microsoft.com/office/powerpoint/2010/main" val="88755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z="2400" dirty="0"/>
              <a:t>Ustawa z dnia z dnia 29 stycznia 2004 r.</a:t>
            </a:r>
            <a:br>
              <a:rPr lang="pl-PL" sz="2400" dirty="0"/>
            </a:br>
            <a:r>
              <a:rPr lang="pl-PL" sz="2400" dirty="0"/>
              <a:t>Prawo zamówień </a:t>
            </a:r>
            <a:r>
              <a:rPr lang="pl-PL" sz="2400" dirty="0" smtClean="0"/>
              <a:t>publicznych (Dz. U. z 2017 r. poz. 1579)</a:t>
            </a:r>
            <a:r>
              <a:rPr lang="pl-PL" sz="3200" dirty="0"/>
              <a:t/>
            </a:r>
            <a:br>
              <a:rPr lang="pl-PL" sz="3200" dirty="0"/>
            </a:br>
            <a:endParaRPr lang="pl-PL" sz="3200" dirty="0"/>
          </a:p>
        </p:txBody>
      </p:sp>
      <p:sp>
        <p:nvSpPr>
          <p:cNvPr id="3" name="Content Placeholder 2"/>
          <p:cNvSpPr>
            <a:spLocks noGrp="1"/>
          </p:cNvSpPr>
          <p:nvPr>
            <p:ph idx="1"/>
          </p:nvPr>
        </p:nvSpPr>
        <p:spPr/>
        <p:txBody>
          <a:bodyPr>
            <a:normAutofit fontScale="92500" lnSpcReduction="10000"/>
          </a:bodyPr>
          <a:lstStyle/>
          <a:p>
            <a:r>
              <a:rPr lang="pl-PL" dirty="0"/>
              <a:t>Art.  29.  [Zasady opisywania przedmiotu zamówienia] 1.  Przedmiot zamówienia opisuje się w sposób jednoznaczny i wyczerpujący, za pomocą dostatecznie dokładnych i zrozumiałych określeń, uwzględniając wszystkie wymagania i okoliczności mogące mieć wpływ na sporządzenie oferty.</a:t>
            </a:r>
          </a:p>
          <a:p>
            <a:r>
              <a:rPr lang="pl-PL" dirty="0"/>
              <a:t>2.  Przedmiotu zamówienia nie można opisywać w sposób, który mógłby utrudniać uczciwą konkurencję.</a:t>
            </a:r>
          </a:p>
          <a:p>
            <a:r>
              <a:rPr lang="pl-PL" dirty="0"/>
              <a:t>3.  Przedmiotu zamówienia nie można opisywać przez wskazanie znaków towarowych, patentów lub pochodzenia, źródła lub szczególnego procesu, który charakteryzuje produkty lub usługi dostarczane przez konkretnego wykonawcę, jeżeli mogłoby to doprowadzić do uprzywilejowania lub wyeliminowania niektórych wykonawców lub produktów, chyba że jest to uzasadnione specyfiką przedmiotu zamówienia i zamawiający nie może opisać przedmiotu zamówienia za pomocą dostatecznie dokładnych określeń, a wskazaniu takiemu towarzyszą wyrazy "lub równoważny".</a:t>
            </a:r>
          </a:p>
          <a:p>
            <a:pPr marL="114300" indent="0">
              <a:buNone/>
            </a:pPr>
            <a:endParaRPr lang="pl-PL" dirty="0"/>
          </a:p>
        </p:txBody>
      </p:sp>
    </p:spTree>
    <p:extLst>
      <p:ext uri="{BB962C8B-B14F-4D97-AF65-F5344CB8AC3E}">
        <p14:creationId xmlns:p14="http://schemas.microsoft.com/office/powerpoint/2010/main" val="989789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7620000" cy="5564088"/>
          </a:xfrm>
        </p:spPr>
        <p:txBody>
          <a:bodyPr/>
          <a:lstStyle/>
          <a:p>
            <a:pPr marL="114300" indent="0">
              <a:buNone/>
            </a:pPr>
            <a:r>
              <a:rPr lang="pl-PL" b="1" dirty="0"/>
              <a:t>Art.  17. ust. 1 pkt </a:t>
            </a:r>
            <a:r>
              <a:rPr lang="pl-PL" b="1" dirty="0" smtClean="0"/>
              <a:t>2 u.n.d.f.p.</a:t>
            </a:r>
            <a:endParaRPr lang="pl-PL" b="1" dirty="0"/>
          </a:p>
          <a:p>
            <a:pPr marL="114300" indent="0">
              <a:buNone/>
            </a:pPr>
            <a:endParaRPr lang="pl-PL" b="1" dirty="0" smtClean="0"/>
          </a:p>
          <a:p>
            <a:pPr marL="114300" indent="0">
              <a:buNone/>
            </a:pPr>
            <a:r>
              <a:rPr lang="pl-PL" dirty="0" smtClean="0"/>
              <a:t>1</a:t>
            </a:r>
            <a:r>
              <a:rPr lang="pl-PL" dirty="0"/>
              <a:t>.  Naruszeniem dyscypliny finansów publicznych jest niezgodne z przepisami o zamówieniach publicznych:</a:t>
            </a:r>
          </a:p>
          <a:p>
            <a:pPr marL="114300" indent="0">
              <a:buNone/>
            </a:pPr>
            <a:endParaRPr lang="pl-PL" dirty="0"/>
          </a:p>
          <a:p>
            <a:pPr marL="114300" indent="0">
              <a:buNone/>
            </a:pPr>
            <a:r>
              <a:rPr lang="pl-PL" dirty="0" smtClean="0"/>
              <a:t>2) </a:t>
            </a:r>
            <a:r>
              <a:rPr lang="pl-PL" b="1" dirty="0"/>
              <a:t>ustalenie wartości zamówienia </a:t>
            </a:r>
            <a:r>
              <a:rPr lang="pl-PL" b="1" i="1" dirty="0"/>
              <a:t>publicznego</a:t>
            </a:r>
            <a:r>
              <a:rPr lang="pl-PL" b="1" dirty="0"/>
              <a:t> lub jego części, jeżeli miało to wpływ na obowiązek stosowania przepisów o zamówieniach </a:t>
            </a:r>
            <a:r>
              <a:rPr lang="pl-PL" b="1" i="1" dirty="0"/>
              <a:t>publicznych</a:t>
            </a:r>
            <a:r>
              <a:rPr lang="pl-PL" b="1" dirty="0"/>
              <a:t> albo na zastosowanie przepisów dotyczących zamówienia </a:t>
            </a:r>
            <a:r>
              <a:rPr lang="pl-PL" b="1" i="1" dirty="0"/>
              <a:t>publicznego</a:t>
            </a:r>
            <a:r>
              <a:rPr lang="pl-PL" b="1" dirty="0"/>
              <a:t> o niższej wartości;</a:t>
            </a:r>
          </a:p>
        </p:txBody>
      </p:sp>
    </p:spTree>
    <p:extLst>
      <p:ext uri="{BB962C8B-B14F-4D97-AF65-F5344CB8AC3E}">
        <p14:creationId xmlns:p14="http://schemas.microsoft.com/office/powerpoint/2010/main" val="4002234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14300" indent="0">
              <a:buNone/>
            </a:pPr>
            <a:r>
              <a:rPr lang="pl-PL" b="1" dirty="0"/>
              <a:t>Art.  17. ust. 1 </a:t>
            </a:r>
            <a:r>
              <a:rPr lang="pl-PL" b="1" dirty="0" smtClean="0"/>
              <a:t>pkt 3 </a:t>
            </a:r>
            <a:r>
              <a:rPr lang="pl-PL" b="1" dirty="0"/>
              <a:t>u.n.d.f.p.</a:t>
            </a:r>
          </a:p>
          <a:p>
            <a:pPr marL="114300" indent="0">
              <a:buNone/>
            </a:pPr>
            <a:endParaRPr lang="pl-PL" b="1" dirty="0"/>
          </a:p>
          <a:p>
            <a:pPr marL="114300" indent="0">
              <a:buNone/>
            </a:pPr>
            <a:r>
              <a:rPr lang="pl-PL" dirty="0"/>
              <a:t>1.  Naruszeniem dyscypliny finansów publicznych jest niezgodne z przepisami o zamówieniach publicznych:</a:t>
            </a:r>
          </a:p>
          <a:p>
            <a:pPr marL="114300" indent="0">
              <a:buNone/>
            </a:pPr>
            <a:endParaRPr lang="pl-PL" dirty="0"/>
          </a:p>
          <a:p>
            <a:pPr marL="114300" indent="0">
              <a:buNone/>
            </a:pPr>
            <a:r>
              <a:rPr lang="pl-PL" dirty="0" smtClean="0"/>
              <a:t>3) </a:t>
            </a:r>
            <a:r>
              <a:rPr lang="pl-PL" b="1" dirty="0"/>
              <a:t>określenie warunków udziału w postępowaniu o udzielenie zamówienia </a:t>
            </a:r>
            <a:r>
              <a:rPr lang="pl-PL" b="1" i="1" dirty="0"/>
              <a:t>publicznego</a:t>
            </a:r>
            <a:r>
              <a:rPr lang="pl-PL" b="1" dirty="0"/>
              <a:t> lub wymaganych od wykonawców środków dowodowych w sposób niezwiązany z przedmiotem zamówienia lub nieproporcjonalny do przedmiotu zamówienia</a:t>
            </a:r>
            <a:r>
              <a:rPr lang="pl-PL" dirty="0"/>
              <a:t>;</a:t>
            </a:r>
          </a:p>
        </p:txBody>
      </p:sp>
    </p:spTree>
    <p:extLst>
      <p:ext uri="{BB962C8B-B14F-4D97-AF65-F5344CB8AC3E}">
        <p14:creationId xmlns:p14="http://schemas.microsoft.com/office/powerpoint/2010/main" val="1934311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7620000" cy="5276056"/>
          </a:xfrm>
        </p:spPr>
        <p:txBody>
          <a:bodyPr>
            <a:normAutofit/>
          </a:bodyPr>
          <a:lstStyle/>
          <a:p>
            <a:pPr marL="114300" indent="0">
              <a:buNone/>
            </a:pPr>
            <a:r>
              <a:rPr lang="pl-PL" sz="2800" b="1" dirty="0"/>
              <a:t>Art.  17. ust. 1 pkt </a:t>
            </a:r>
            <a:r>
              <a:rPr lang="pl-PL" sz="2800" b="1" dirty="0" smtClean="0"/>
              <a:t>4 </a:t>
            </a:r>
            <a:r>
              <a:rPr lang="pl-PL" sz="2800" b="1" dirty="0"/>
              <a:t>u.n.d.f.p.</a:t>
            </a:r>
          </a:p>
          <a:p>
            <a:pPr marL="114300" indent="0">
              <a:buNone/>
            </a:pPr>
            <a:endParaRPr lang="pl-PL" sz="2800" b="1" dirty="0"/>
          </a:p>
          <a:p>
            <a:pPr marL="114300" indent="0">
              <a:buNone/>
            </a:pPr>
            <a:r>
              <a:rPr lang="pl-PL" sz="2800" dirty="0"/>
              <a:t>1.  Naruszeniem dyscypliny finansów publicznych jest niezgodne z przepisami o zamówieniach publicznych:</a:t>
            </a:r>
          </a:p>
          <a:p>
            <a:pPr marL="114300" indent="0">
              <a:buNone/>
            </a:pPr>
            <a:endParaRPr lang="pl-PL" sz="2800" dirty="0"/>
          </a:p>
          <a:p>
            <a:pPr marL="114300" indent="0">
              <a:buNone/>
            </a:pPr>
            <a:r>
              <a:rPr lang="pl-PL" sz="2800" b="1" dirty="0" smtClean="0"/>
              <a:t>4</a:t>
            </a:r>
            <a:r>
              <a:rPr lang="pl-PL" sz="2800" b="1" dirty="0"/>
              <a:t>) określenie kryteriów oceny ofert</a:t>
            </a:r>
          </a:p>
        </p:txBody>
      </p:sp>
    </p:spTree>
    <p:extLst>
      <p:ext uri="{BB962C8B-B14F-4D97-AF65-F5344CB8AC3E}">
        <p14:creationId xmlns:p14="http://schemas.microsoft.com/office/powerpoint/2010/main" val="1834998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7620000" cy="5636096"/>
          </a:xfrm>
        </p:spPr>
        <p:txBody>
          <a:bodyPr/>
          <a:lstStyle/>
          <a:p>
            <a:pPr marL="114300" indent="0">
              <a:buNone/>
            </a:pPr>
            <a:r>
              <a:rPr lang="pl-PL" b="1" dirty="0"/>
              <a:t>Art.  17. ust. 1 pkt </a:t>
            </a:r>
            <a:r>
              <a:rPr lang="pl-PL" b="1" dirty="0" smtClean="0"/>
              <a:t>5 </a:t>
            </a:r>
            <a:r>
              <a:rPr lang="pl-PL" b="1" dirty="0"/>
              <a:t>u.n.d.f.p.</a:t>
            </a:r>
          </a:p>
          <a:p>
            <a:pPr marL="114300" indent="0">
              <a:buNone/>
            </a:pPr>
            <a:endParaRPr lang="pl-PL" b="1" dirty="0"/>
          </a:p>
          <a:p>
            <a:pPr marL="114300" indent="0">
              <a:buNone/>
            </a:pPr>
            <a:r>
              <a:rPr lang="pl-PL" dirty="0"/>
              <a:t>1.  Naruszeniem dyscypliny finansów publicznych jest niezgodne z przepisami o zamówieniach publicznych:</a:t>
            </a:r>
          </a:p>
          <a:p>
            <a:pPr marL="114300" indent="0">
              <a:buNone/>
            </a:pPr>
            <a:endParaRPr lang="pl-PL" dirty="0"/>
          </a:p>
          <a:p>
            <a:pPr marL="114300" indent="0">
              <a:buNone/>
            </a:pPr>
            <a:r>
              <a:rPr lang="pl-PL" dirty="0" smtClean="0"/>
              <a:t>5</a:t>
            </a:r>
            <a:r>
              <a:rPr lang="pl-PL" dirty="0"/>
              <a:t>) </a:t>
            </a:r>
            <a:r>
              <a:rPr lang="pl-PL" b="1" dirty="0"/>
              <a:t>nieprzekazanie do publikacji w Dzienniku Urzędowym Unii Europejskiej lub niezamieszczenie w Biuletynie Zamówień </a:t>
            </a:r>
            <a:r>
              <a:rPr lang="pl-PL" b="1" i="1" dirty="0"/>
              <a:t>Publicznych</a:t>
            </a:r>
            <a:r>
              <a:rPr lang="pl-PL" b="1" dirty="0"/>
              <a:t> ogłoszenia o zamówieniu, ogłoszenia o ustanowieniu systemu kwalifikowania wykonawców, ogłoszenia o sprostowaniu, zmianach lub dodatkowych informacjach odnośnie do takich ogłoszeń lub ogłoszenia o udzieleniu </a:t>
            </a:r>
            <a:r>
              <a:rPr lang="pl-PL" b="1" dirty="0" smtClean="0"/>
              <a:t>zamówienia;</a:t>
            </a:r>
            <a:endParaRPr lang="pl-PL" b="1" dirty="0"/>
          </a:p>
          <a:p>
            <a:pPr marL="114300" indent="0">
              <a:buNone/>
            </a:pPr>
            <a:endParaRPr lang="pl-PL" dirty="0"/>
          </a:p>
        </p:txBody>
      </p:sp>
    </p:spTree>
    <p:extLst>
      <p:ext uri="{BB962C8B-B14F-4D97-AF65-F5344CB8AC3E}">
        <p14:creationId xmlns:p14="http://schemas.microsoft.com/office/powerpoint/2010/main" val="2047157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7620000" cy="5636096"/>
          </a:xfrm>
        </p:spPr>
        <p:txBody>
          <a:bodyPr>
            <a:normAutofit/>
          </a:bodyPr>
          <a:lstStyle/>
          <a:p>
            <a:pPr marL="114300" indent="0">
              <a:buNone/>
            </a:pPr>
            <a:r>
              <a:rPr lang="pl-PL" sz="2800" b="1" dirty="0"/>
              <a:t>Art.  17. ust. 1 pkt </a:t>
            </a:r>
            <a:r>
              <a:rPr lang="pl-PL" sz="2800" b="1" dirty="0" smtClean="0"/>
              <a:t>6 </a:t>
            </a:r>
            <a:r>
              <a:rPr lang="pl-PL" sz="2800" b="1" dirty="0"/>
              <a:t>u.n.d.f.p.</a:t>
            </a:r>
          </a:p>
          <a:p>
            <a:pPr marL="114300" indent="0">
              <a:buNone/>
            </a:pPr>
            <a:endParaRPr lang="pl-PL" sz="2800" b="1" dirty="0"/>
          </a:p>
          <a:p>
            <a:pPr marL="114300" indent="0">
              <a:buNone/>
            </a:pPr>
            <a:r>
              <a:rPr lang="pl-PL" sz="2800" dirty="0"/>
              <a:t>1.  Naruszeniem dyscypliny finansów publicznych jest niezgodne z przepisami o zamówieniach publicznych:</a:t>
            </a:r>
          </a:p>
          <a:p>
            <a:pPr marL="114300" indent="0">
              <a:buNone/>
            </a:pPr>
            <a:endParaRPr lang="pl-PL" sz="2800" dirty="0"/>
          </a:p>
          <a:p>
            <a:pPr marL="114300" indent="0">
              <a:buNone/>
            </a:pPr>
            <a:r>
              <a:rPr lang="pl-PL" sz="2800" dirty="0" smtClean="0"/>
              <a:t> </a:t>
            </a:r>
            <a:r>
              <a:rPr lang="pl-PL" sz="2800" b="1" dirty="0"/>
              <a:t>6) niezawiadomienie w terminie Prezesa Urzędu Zamówień Publicznych o wszczęciu postępowania o udzielenie zamówienia publicznego</a:t>
            </a:r>
            <a:endParaRPr lang="pl-PL" sz="2800" dirty="0"/>
          </a:p>
        </p:txBody>
      </p:sp>
    </p:spTree>
    <p:extLst>
      <p:ext uri="{BB962C8B-B14F-4D97-AF65-F5344CB8AC3E}">
        <p14:creationId xmlns:p14="http://schemas.microsoft.com/office/powerpoint/2010/main" val="28144473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33</TotalTime>
  <Words>46</Words>
  <Application>Microsoft Office PowerPoint</Application>
  <PresentationFormat>On-screen Show (4:3)</PresentationFormat>
  <Paragraphs>78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Adjacency</vt:lpstr>
      <vt:lpstr>Zakres przedmiotowy odpowiedzialności za naruszenie dyscypliny finansów publicznych </vt:lpstr>
      <vt:lpstr>PowerPoint Presentation</vt:lpstr>
      <vt:lpstr>PowerPoint Presentation</vt:lpstr>
      <vt:lpstr>Ustawa z dnia z dnia 29 stycznia 2004 r. Prawo zamówień publicznych (Dz. U. z 2017 r. poz. 1579)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Zakres przedmiotowy odpowiedzialności za naruszenie dyscypliny finansów publicznych</dc:title>
  <dc:creator>XX</dc:creator>
  <cp:lastModifiedBy>XX</cp:lastModifiedBy>
  <cp:revision>4</cp:revision>
  <dcterms:created xsi:type="dcterms:W3CDTF">2017-11-27T09:39:03Z</dcterms:created>
  <dcterms:modified xsi:type="dcterms:W3CDTF">2017-11-27T10:12:10Z</dcterms:modified>
</cp:coreProperties>
</file>