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0" r:id="rId5"/>
    <p:sldId id="261" r:id="rId6"/>
    <p:sldId id="263"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66221E02-25CB-4963-84BC-0813985E7D90}" type="datetimeFigureOut">
              <a:rPr lang="pl-PL" smtClean="0"/>
              <a:pPr/>
              <a:t>2015-09-28</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2015-09-28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2015-09-28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2015-09-28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2015-09-28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2015-09-28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2015-09-28</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66221E02-25CB-4963-84BC-0813985E7D90}" type="datetimeFigureOut">
              <a:rPr lang="pl-PL" smtClean="0"/>
              <a:pPr/>
              <a:t>2015-09-28</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66221E02-25CB-4963-84BC-0813985E7D90}" type="datetimeFigureOut">
              <a:rPr lang="pl-PL" smtClean="0"/>
              <a:pPr/>
              <a:t>2015-09-28</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66221E02-25CB-4963-84BC-0813985E7D90}" type="datetimeFigureOut">
              <a:rPr lang="pl-PL" smtClean="0"/>
              <a:pPr/>
              <a:t>2015-09-28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66221E02-25CB-4963-84BC-0813985E7D90}" type="datetimeFigureOut">
              <a:rPr lang="pl-PL" smtClean="0"/>
              <a:pPr/>
              <a:t>2015-09-28</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589B7C76-EFF2-4CD8-A475-4750F11B4BC6}"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6221E02-25CB-4963-84BC-0813985E7D90}" type="datetimeFigureOut">
              <a:rPr lang="pl-PL" smtClean="0"/>
              <a:pPr/>
              <a:t>2015-09-28</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Zasada sądowej kontroli decyzji administracyjnej. </a:t>
            </a:r>
            <a:endParaRPr lang="pl-PL" dirty="0"/>
          </a:p>
        </p:txBody>
      </p:sp>
      <p:sp>
        <p:nvSpPr>
          <p:cNvPr id="3" name="Podtytuł 2"/>
          <p:cNvSpPr>
            <a:spLocks noGrp="1"/>
          </p:cNvSpPr>
          <p:nvPr>
            <p:ph type="subTitle" idx="1"/>
          </p:nvPr>
        </p:nvSpPr>
        <p:spPr/>
        <p:txBody>
          <a:bodyPr>
            <a:normAutofit fontScale="47500" lnSpcReduction="20000"/>
          </a:bodyPr>
          <a:lstStyle/>
          <a:p>
            <a:pPr algn="r"/>
            <a:r>
              <a:rPr lang="pl-PL" dirty="0" smtClean="0">
                <a:solidFill>
                  <a:schemeClr val="tx2">
                    <a:lumMod val="50000"/>
                  </a:schemeClr>
                </a:solidFill>
              </a:rPr>
              <a:t>Mgr Artur Fojt</a:t>
            </a:r>
          </a:p>
          <a:p>
            <a:pPr algn="r"/>
            <a:r>
              <a:rPr lang="pl-PL" dirty="0" smtClean="0">
                <a:solidFill>
                  <a:schemeClr val="tx2">
                    <a:lumMod val="50000"/>
                  </a:schemeClr>
                </a:solidFill>
              </a:rPr>
              <a:t>Zakład Postępowania Administracyjnego i Sądownictwa Administracyjnego </a:t>
            </a:r>
          </a:p>
          <a:p>
            <a:pPr algn="r"/>
            <a:r>
              <a:rPr lang="pl-PL" dirty="0" smtClean="0">
                <a:solidFill>
                  <a:schemeClr val="tx2">
                    <a:lumMod val="50000"/>
                  </a:schemeClr>
                </a:solidFill>
              </a:rPr>
              <a:t>Materiały dydaktyczne dla grupy 8 II rok Stacjonarne Studia Administracji I stopnia </a:t>
            </a:r>
          </a:p>
          <a:p>
            <a:pPr algn="r"/>
            <a:r>
              <a:rPr lang="pl-PL" dirty="0" smtClean="0">
                <a:solidFill>
                  <a:schemeClr val="tx2">
                    <a:lumMod val="50000"/>
                  </a:schemeClr>
                </a:solidFill>
              </a:rPr>
              <a:t>Rok akademicki 2014/15</a:t>
            </a:r>
          </a:p>
          <a:p>
            <a:pPr algn="r"/>
            <a:r>
              <a:rPr lang="pl-PL" dirty="0" smtClean="0">
                <a:solidFill>
                  <a:schemeClr val="tx2">
                    <a:lumMod val="50000"/>
                  </a:schemeClr>
                </a:solidFill>
              </a:rPr>
              <a:t>Przedmiot : Postępowanie administracyjne</a:t>
            </a:r>
            <a:endParaRPr lang="pl-PL" dirty="0">
              <a:solidFill>
                <a:schemeClr val="tx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lgn="just"/>
            <a:r>
              <a:rPr lang="pl-PL" dirty="0" smtClean="0"/>
              <a:t>Zasady ogólne postępowania administracyjnego uregulowane zostały w art. 6-16 Kodeksu postępowania administracyjnego, </a:t>
            </a:r>
          </a:p>
          <a:p>
            <a:pPr algn="just"/>
            <a:r>
              <a:rPr lang="pl-PL" dirty="0" smtClean="0"/>
              <a:t>Są to zasady, którymi organy administracji publicznej są związane podczas całego postępowania administracyjnego, </a:t>
            </a:r>
          </a:p>
          <a:p>
            <a:pPr algn="just"/>
            <a:r>
              <a:rPr lang="pl-PL" dirty="0" smtClean="0"/>
              <a:t>Naruszenie zasad ogólnych (zasady ogólnej) stanowi podstawę do zaskarżenia określonego aktu administracyjnego lub też czynności podjętej przez organ administracji publicznej w toku rozpatrywania sprawy, </a:t>
            </a:r>
          </a:p>
          <a:p>
            <a:pPr algn="just"/>
            <a:r>
              <a:rPr lang="pl-PL" dirty="0" smtClean="0"/>
              <a:t>Zasady ogólne postępowania administracyjnego są to przepisy ,,wyjęte przed nawias” – stanowią one swoiste dyrektywy dla organów administracji publicznej, stosowanie zaś przepisów szczególnych, dokonywanie czynności  faktycznych w toku postępowania musi uwzględniać katalog zasad ogólnych w sposób bezwzględny,</a:t>
            </a:r>
          </a:p>
          <a:p>
            <a:pPr algn="just"/>
            <a:r>
              <a:rPr lang="pl-PL" dirty="0" smtClean="0"/>
              <a:t>Naruszenie zasad ogólnych skutkuje analogiczną konsekwencją jak naruszenie przepisów szczególnych.</a:t>
            </a:r>
          </a:p>
          <a:p>
            <a:endParaRPr lang="pl-PL" dirty="0"/>
          </a:p>
        </p:txBody>
      </p:sp>
      <p:sp>
        <p:nvSpPr>
          <p:cNvPr id="3" name="Tytuł 2"/>
          <p:cNvSpPr>
            <a:spLocks noGrp="1"/>
          </p:cNvSpPr>
          <p:nvPr>
            <p:ph type="title"/>
          </p:nvPr>
        </p:nvSpPr>
        <p:spPr/>
        <p:txBody>
          <a:bodyPr>
            <a:normAutofit fontScale="90000"/>
          </a:bodyPr>
          <a:lstStyle/>
          <a:p>
            <a:r>
              <a:rPr lang="pl-PL" dirty="0" smtClean="0"/>
              <a:t>Wprowadzenie – zasady ogólne postępowania administracyjnego</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r>
              <a:rPr lang="pl-PL" dirty="0" smtClean="0"/>
              <a:t>Zasada ta ma swoje gwarancje w Konstytucji RP z 1997 roku, które wyrastają z prawa do sądu i prawa do procesu, </a:t>
            </a:r>
          </a:p>
          <a:p>
            <a:r>
              <a:rPr lang="pl-PL" dirty="0" smtClean="0"/>
              <a:t>Sądowa kontrola administracji i decyzji administracyjnych opiera się na istnieniu dwuinstancyjnego sądownictwa administracyjnego, o którym mowa w art. 184 Konstytucji RP, </a:t>
            </a:r>
          </a:p>
          <a:p>
            <a:r>
              <a:rPr lang="pl-PL" dirty="0" smtClean="0"/>
              <a:t>Kontrola decyzji administracyjnej jest prowadzona przez wojewódzkie sądy administracyjne i Naczelny Sąd Administracyjny.</a:t>
            </a:r>
            <a:endParaRPr lang="pl-PL" dirty="0"/>
          </a:p>
        </p:txBody>
      </p:sp>
      <p:sp>
        <p:nvSpPr>
          <p:cNvPr id="3" name="Tytuł 2"/>
          <p:cNvSpPr>
            <a:spLocks noGrp="1"/>
          </p:cNvSpPr>
          <p:nvPr>
            <p:ph type="title"/>
          </p:nvPr>
        </p:nvSpPr>
        <p:spPr>
          <a:xfrm>
            <a:off x="0" y="142852"/>
            <a:ext cx="9144000" cy="1285884"/>
          </a:xfrm>
        </p:spPr>
        <p:txBody>
          <a:bodyPr>
            <a:normAutofit/>
          </a:bodyPr>
          <a:lstStyle/>
          <a:p>
            <a:pPr algn="just"/>
            <a:r>
              <a:rPr lang="pl-PL" sz="3200" dirty="0" smtClean="0">
                <a:latin typeface="Cambria" pitchFamily="18" charset="0"/>
              </a:rPr>
              <a:t>Konstytucyjne umocowanie zasady sądowej kontroli decyzji administracyjnych</a:t>
            </a:r>
            <a:endParaRPr lang="pl-PL" sz="3200" dirty="0">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algn="just"/>
            <a:r>
              <a:rPr lang="pl-PL" dirty="0" smtClean="0">
                <a:latin typeface="Bookman Old Style" pitchFamily="18" charset="0"/>
              </a:rPr>
              <a:t>Zasada ta opiera się na normie z art. 16 par. 2 ustawy – Kodeks postępowania administracyjnego, zgodnie z którym: ,,Decyzje mogą być zaskarżane do sądu administracyjnego z powodu ich niezgodności z prawem, na zasadach i trybie określonych w odrębnych ustawach”;</a:t>
            </a:r>
          </a:p>
          <a:p>
            <a:pPr algn="just"/>
            <a:r>
              <a:rPr lang="pl-PL" dirty="0" smtClean="0">
                <a:latin typeface="Bookman Old Style" pitchFamily="18" charset="0"/>
              </a:rPr>
              <a:t>Na treść zasady sądowej kontroli decyzji administracyjnych składa się także możliwość zaskarżania postanowień wydanych w toku postępowania administracyjnego;</a:t>
            </a:r>
          </a:p>
          <a:p>
            <a:pPr algn="just"/>
            <a:r>
              <a:rPr lang="pl-PL" dirty="0" smtClean="0">
                <a:latin typeface="Bookman Old Style" pitchFamily="18" charset="0"/>
              </a:rPr>
              <a:t>Skarga na decyzję administracyjną jest w pierwszej instancji rozpatrywana przez wojewódzki sąd administracyjny.</a:t>
            </a:r>
            <a:endParaRPr lang="pl-PL" dirty="0">
              <a:latin typeface="Bookman Old Style" pitchFamily="18" charset="0"/>
            </a:endParaRPr>
          </a:p>
        </p:txBody>
      </p:sp>
      <p:sp>
        <p:nvSpPr>
          <p:cNvPr id="3" name="Tytuł 2"/>
          <p:cNvSpPr>
            <a:spLocks noGrp="1"/>
          </p:cNvSpPr>
          <p:nvPr>
            <p:ph type="title"/>
          </p:nvPr>
        </p:nvSpPr>
        <p:spPr/>
        <p:txBody>
          <a:bodyPr>
            <a:normAutofit fontScale="90000"/>
          </a:bodyPr>
          <a:lstStyle/>
          <a:p>
            <a:r>
              <a:rPr lang="pl-PL" dirty="0" smtClean="0"/>
              <a:t>Dopuszczalność skargi na decyzje administracyjne</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pPr algn="just">
              <a:buNone/>
            </a:pPr>
            <a:r>
              <a:rPr lang="pl-PL" dirty="0" smtClean="0"/>
              <a:t> 1)Decyzję administracyjną można zaskarżyć jedynie gdy posiadają one przymiot ,,ostateczności”;</a:t>
            </a:r>
          </a:p>
          <a:p>
            <a:pPr algn="just">
              <a:buNone/>
            </a:pPr>
            <a:r>
              <a:rPr lang="pl-PL" dirty="0" smtClean="0"/>
              <a:t> 2)przez ,,decyzję ostateczną” rozumie się decyzję, która została wydana przez organ II stopnia, który rozpatrywał odwołanie wniesione przez stronę, decyzja została wydana przez ministra lub Samorządowe Kolegium Odwoławcze jako ostateczna po rozpatrzeniu wniosku o ponowne rozpatrzenie sprawy oraz upłynął termin do wniesienia środka zaskarżenia na drodze administracyjnej lub strona wniosła o przywrócenie terminu, ale termin ten nie został przywrócony;</a:t>
            </a:r>
          </a:p>
          <a:p>
            <a:pPr algn="just">
              <a:buNone/>
            </a:pPr>
            <a:r>
              <a:rPr lang="pl-PL" dirty="0" smtClean="0"/>
              <a:t>3) Sąd administracyjny rozpoznaje skargę na decyzję administracyjną, jeżeli uprzednio w toku instancji administracyjnej strona wniosła środek zaskarżenia, który przysługiwał jej z mocy ustawy – odwołanie, wniosek o ponowne rozpatrzenie sprawy ( w odniesieniu do postanowień – zażalenie),</a:t>
            </a:r>
          </a:p>
          <a:p>
            <a:pPr algn="just">
              <a:buNone/>
            </a:pPr>
            <a:r>
              <a:rPr lang="pl-PL" dirty="0" smtClean="0"/>
              <a:t>4) Skarga na decyzję administracyjną może dotyczyć wszelkich decyzji administracyjnych bez względu na to jaki organ administracji publicznej  ją wydał – może dotyczyć decyzji podatkowych, zezwoleń, koncesji, pozwoleń. </a:t>
            </a:r>
            <a:endParaRPr lang="pl-PL" dirty="0"/>
          </a:p>
        </p:txBody>
      </p:sp>
      <p:sp>
        <p:nvSpPr>
          <p:cNvPr id="3" name="Tytuł 2"/>
          <p:cNvSpPr>
            <a:spLocks noGrp="1"/>
          </p:cNvSpPr>
          <p:nvPr>
            <p:ph type="title"/>
          </p:nvPr>
        </p:nvSpPr>
        <p:spPr/>
        <p:txBody>
          <a:bodyPr>
            <a:normAutofit fontScale="90000"/>
          </a:bodyPr>
          <a:lstStyle/>
          <a:p>
            <a:r>
              <a:rPr lang="pl-PL" dirty="0" smtClean="0"/>
              <a:t>Skarga na decyzję administracyjną </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1714488"/>
            <a:ext cx="9144000" cy="4714908"/>
          </a:xfrm>
        </p:spPr>
        <p:txBody>
          <a:bodyPr>
            <a:normAutofit fontScale="92500" lnSpcReduction="20000"/>
          </a:bodyPr>
          <a:lstStyle/>
          <a:p>
            <a:pPr algn="just"/>
            <a:r>
              <a:rPr lang="pl-PL" dirty="0" smtClean="0">
                <a:latin typeface="Bookman Old Style" pitchFamily="18" charset="0"/>
              </a:rPr>
              <a:t>Zgodnie z art. 52 par.1 Ustawy z dnia 30 sierpnia 2002r. – Prawo o postępowaniu przed sądami administracyjnymi, skargę można wnieść po wyczerpaniu środków zaskarżenia, jeżeli służyły one skarżącemu w postępowaniu przed organem właściwym , chyba że skargę wnosi prokurator, Rzecznik Praw Obywatelskich lub Rzecznik Praw Dziecka,</a:t>
            </a:r>
          </a:p>
          <a:p>
            <a:pPr algn="just"/>
            <a:r>
              <a:rPr lang="pl-PL" dirty="0" smtClean="0">
                <a:latin typeface="Bookman Old Style" pitchFamily="18" charset="0"/>
              </a:rPr>
              <a:t>Prawo o postępowaniu przed sądami administracyjnymi definiuje też pojęcie wyczerpania środków zaskarżenia  przez co należy rozumieć sytuację, w której stronie nie przysługuje żaden środek zaskarżenia  taki jak: zażalenie, odwołanie lub wniosek o ponowne rozpatrzenie sprawy, przewidziany w ustawie. </a:t>
            </a:r>
            <a:endParaRPr lang="pl-PL" dirty="0">
              <a:latin typeface="Bookman Old Style" pitchFamily="18" charset="0"/>
            </a:endParaRPr>
          </a:p>
        </p:txBody>
      </p:sp>
      <p:sp>
        <p:nvSpPr>
          <p:cNvPr id="3" name="Tytuł 2"/>
          <p:cNvSpPr>
            <a:spLocks noGrp="1"/>
          </p:cNvSpPr>
          <p:nvPr>
            <p:ph type="title"/>
          </p:nvPr>
        </p:nvSpPr>
        <p:spPr>
          <a:xfrm>
            <a:off x="0" y="0"/>
            <a:ext cx="9144000" cy="1571612"/>
          </a:xfrm>
        </p:spPr>
        <p:txBody>
          <a:bodyPr>
            <a:noAutofit/>
          </a:bodyPr>
          <a:lstStyle/>
          <a:p>
            <a:r>
              <a:rPr lang="pl-PL" sz="3600" dirty="0" smtClean="0">
                <a:latin typeface="Cambria" pitchFamily="18" charset="0"/>
              </a:rPr>
              <a:t>Dopuszczalność skargi na decyzję administracyjną – wniesienie środka zaskarżenia </a:t>
            </a:r>
            <a:endParaRPr lang="pl-PL" sz="36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567</Words>
  <PresentationFormat>Pokaz na ekranie (4:3)</PresentationFormat>
  <Paragraphs>28</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Hol</vt:lpstr>
      <vt:lpstr>Zasada sądowej kontroli decyzji administracyjnej. </vt:lpstr>
      <vt:lpstr>Wprowadzenie – zasady ogólne postępowania administracyjnego</vt:lpstr>
      <vt:lpstr>Konstytucyjne umocowanie zasady sądowej kontroli decyzji administracyjnych</vt:lpstr>
      <vt:lpstr>Dopuszczalność skargi na decyzje administracyjne</vt:lpstr>
      <vt:lpstr>Skarga na decyzję administracyjną </vt:lpstr>
      <vt:lpstr>Dopuszczalność skargi na decyzję administracyjną – wniesienie środka zaskarżenia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Zasada sądowej kontroli decyzji administracyjnej.</dc:title>
  <dc:creator>Admin</dc:creator>
  <cp:lastModifiedBy>Admin</cp:lastModifiedBy>
  <cp:revision>10</cp:revision>
  <dcterms:created xsi:type="dcterms:W3CDTF">2015-09-28T09:01:33Z</dcterms:created>
  <dcterms:modified xsi:type="dcterms:W3CDTF">2015-09-28T14:35:51Z</dcterms:modified>
</cp:coreProperties>
</file>