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5" r:id="rId5"/>
    <p:sldId id="284" r:id="rId6"/>
    <p:sldId id="283" r:id="rId7"/>
    <p:sldId id="304" r:id="rId8"/>
    <p:sldId id="319" r:id="rId9"/>
    <p:sldId id="317" r:id="rId10"/>
    <p:sldId id="316" r:id="rId11"/>
    <p:sldId id="315" r:id="rId12"/>
    <p:sldId id="320" r:id="rId13"/>
    <p:sldId id="322" r:id="rId14"/>
    <p:sldId id="321" r:id="rId15"/>
    <p:sldId id="324" r:id="rId16"/>
    <p:sldId id="328" r:id="rId17"/>
    <p:sldId id="327" r:id="rId18"/>
    <p:sldId id="329" r:id="rId19"/>
    <p:sldId id="326" r:id="rId20"/>
    <p:sldId id="313" r:id="rId21"/>
    <p:sldId id="312" r:id="rId22"/>
    <p:sldId id="311" r:id="rId23"/>
    <p:sldId id="310" r:id="rId24"/>
    <p:sldId id="331" r:id="rId25"/>
    <p:sldId id="336" r:id="rId26"/>
    <p:sldId id="335" r:id="rId27"/>
    <p:sldId id="339" r:id="rId28"/>
    <p:sldId id="338" r:id="rId29"/>
    <p:sldId id="337" r:id="rId30"/>
    <p:sldId id="345" r:id="rId31"/>
    <p:sldId id="344" r:id="rId32"/>
    <p:sldId id="343" r:id="rId33"/>
    <p:sldId id="342" r:id="rId34"/>
    <p:sldId id="341" r:id="rId35"/>
    <p:sldId id="340" r:id="rId36"/>
    <p:sldId id="334" r:id="rId37"/>
    <p:sldId id="352" r:id="rId38"/>
    <p:sldId id="351" r:id="rId39"/>
    <p:sldId id="259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CC8B-A9A2-4E50-A740-4F4112C38BFC}" type="datetimeFigureOut">
              <a:rPr lang="pl-PL" smtClean="0"/>
              <a:t>2016-03-19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742A-D7CB-4B46-A5A2-1E0B382B8DA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ip.lex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/>
              <a:t>Prawo o zgromadzeniach </a:t>
            </a:r>
            <a:endParaRPr lang="pl-PL" sz="5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ZAWIADOMIENIE: </a:t>
            </a:r>
          </a:p>
          <a:p>
            <a:pPr>
              <a:buNone/>
            </a:pPr>
            <a:r>
              <a:rPr lang="pl-PL" dirty="0" smtClean="0"/>
              <a:t>Art. 10 ust. 2-3</a:t>
            </a:r>
          </a:p>
          <a:p>
            <a:pPr>
              <a:buNone/>
            </a:pPr>
            <a:r>
              <a:rPr lang="pl-PL" dirty="0" smtClean="0"/>
              <a:t>2. Do zawiadomienia o zamiarze zorganizowania zgromadzenia dołącza się:</a:t>
            </a:r>
          </a:p>
          <a:p>
            <a:pPr>
              <a:buNone/>
            </a:pPr>
            <a:r>
              <a:rPr lang="pl-PL" dirty="0" smtClean="0"/>
              <a:t>  1) </a:t>
            </a:r>
            <a:r>
              <a:rPr lang="pl-PL" b="1" dirty="0" smtClean="0"/>
              <a:t>pisemną zgodę na przyjęcie obowiązków przewodniczącego zgromadzenia w przypadku jego wyznaczenia;</a:t>
            </a:r>
          </a:p>
          <a:p>
            <a:pPr>
              <a:buNone/>
            </a:pPr>
            <a:r>
              <a:rPr lang="pl-PL" dirty="0" smtClean="0"/>
              <a:t>  2) </a:t>
            </a:r>
            <a:r>
              <a:rPr lang="pl-PL" b="1" dirty="0" smtClean="0"/>
              <a:t>zdjęcie organizatora zgromadzenia albo przewodniczącego zgromadzenia w przypadku jego wyznaczenia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3. W przypadku wniesienia zawiadomienia o zamiarze zorganizowania zgromadzenia za pomocą środków komunikacji elektronicznej zamiast pisemnej </a:t>
            </a:r>
            <a:r>
              <a:rPr lang="pl-PL" b="1" dirty="0" smtClean="0"/>
              <a:t>zgody na przyjęcie obowiązków przewodniczącego zgromadzenia można dołączyć elektroniczną kopię tego dokumentu.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ZAWIADOMIENIE: </a:t>
            </a:r>
          </a:p>
          <a:p>
            <a:pPr>
              <a:buNone/>
            </a:pPr>
            <a:r>
              <a:rPr lang="pl-PL" dirty="0" smtClean="0"/>
              <a:t>Brak w zawiadomieniu: </a:t>
            </a:r>
          </a:p>
          <a:p>
            <a:pPr>
              <a:buNone/>
            </a:pPr>
            <a:r>
              <a:rPr lang="pl-PL" dirty="0" smtClean="0"/>
              <a:t>Art.  11. </a:t>
            </a:r>
          </a:p>
          <a:p>
            <a:pPr>
              <a:buNone/>
            </a:pPr>
            <a:r>
              <a:rPr lang="pl-PL" dirty="0" smtClean="0"/>
              <a:t>W przypadku wniesienia zawiadomienia o zamiarze zorganizowania zgromadzenia, które nie spełnia wymagań określonych w art. 10, </a:t>
            </a:r>
          </a:p>
          <a:p>
            <a:pPr>
              <a:buFontTx/>
              <a:buChar char="-"/>
            </a:pPr>
            <a:r>
              <a:rPr lang="pl-PL" dirty="0" smtClean="0"/>
              <a:t>organ gminy informuje niezwłocznie organizatora zgromadzenia o stwierdzonych brakach formalnych. </a:t>
            </a:r>
          </a:p>
          <a:p>
            <a:pPr>
              <a:buNone/>
            </a:pPr>
            <a:r>
              <a:rPr lang="pl-PL" b="1" dirty="0" smtClean="0"/>
              <a:t>Zawiadomienie spełniające wymagania określone w art. 10 wnosi się z zachowaniem terminu, o którym mowa w art. 7 ust. 1.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ZAWIADOMIENIE: </a:t>
            </a:r>
          </a:p>
          <a:p>
            <a:pPr>
              <a:buNone/>
            </a:pPr>
            <a:r>
              <a:rPr lang="pl-PL" dirty="0" smtClean="0"/>
              <a:t>Kolejność: </a:t>
            </a:r>
          </a:p>
          <a:p>
            <a:pPr>
              <a:buNone/>
            </a:pPr>
            <a:r>
              <a:rPr lang="pl-PL" dirty="0" smtClean="0"/>
              <a:t>Art. 9 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Rejestracja wniesienia zawiadomienia</a:t>
            </a:r>
            <a:r>
              <a:rPr lang="pl-PL" dirty="0" smtClean="0"/>
              <a:t> o zamiarze zorganizowania zgromadzenia </a:t>
            </a:r>
            <a:r>
              <a:rPr lang="pl-PL" b="1" dirty="0" smtClean="0"/>
              <a:t>następuje z uwzględnieniem daty, godziny oraz minuty wniesienia zawiadomienia, które decydują o kolejności wniesienia tego zawiadomienia.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W przypadku wniesienia zawiadomienia </a:t>
            </a:r>
            <a:r>
              <a:rPr lang="pl-PL" dirty="0" smtClean="0"/>
              <a:t>o zamiarze zorganizowania zgromadzenia ustnie </a:t>
            </a:r>
            <a:r>
              <a:rPr lang="pl-PL" b="1" dirty="0" smtClean="0"/>
              <a:t>do protokołu, o kolejności wniesienia tego zawiadomienia decydują data, godzina oraz minuta rozpoczęcia sporządzania protokołu, które zamieszcza się w protokole.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W przypadku wniesienia zawiadomienia </a:t>
            </a:r>
            <a:r>
              <a:rPr lang="pl-PL" dirty="0" smtClean="0"/>
              <a:t>o zamiarze zorganizowania zgromadzenia </a:t>
            </a:r>
            <a:r>
              <a:rPr lang="pl-PL" b="1" dirty="0" smtClean="0"/>
              <a:t>za pomocą środków komunikacji elektronicznej, o kolejności wniesienia tego zawiadomienia decydują data, godzina oraz minuta wprowadzenia zawiadomienia do systemu teleinformatycznego gminy.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ZAWIADOMIENIE: </a:t>
            </a:r>
          </a:p>
          <a:p>
            <a:pPr>
              <a:buNone/>
            </a:pPr>
            <a:r>
              <a:rPr lang="pl-PL" dirty="0" smtClean="0"/>
              <a:t>Art.  12. 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Jeżeli wniesiono zawiadomienia o zamiarze zorganizowania dwóch lub większej liczby zgromadzeń</a:t>
            </a:r>
            <a:r>
              <a:rPr lang="pl-PL" dirty="0" smtClean="0"/>
              <a:t>,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które mają zostać zorganizowane chociażby częściowo w tym samym miejscu i czasie, i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nie jest możliwe ich odbycie w taki sposób, aby ich przebieg nie zagrażał życiu lub zdrowiu ludzi albo mieniu w znacznych rozmiarach, o pierwszeństwie wyboru miejsca i czasu zgromadzenia decyduje kolejność wniesienia zawiadomień. </a:t>
            </a:r>
          </a:p>
          <a:p>
            <a:pPr marL="514350" indent="-514350">
              <a:buNone/>
            </a:pPr>
            <a:r>
              <a:rPr lang="pl-PL" b="1" dirty="0" smtClean="0"/>
              <a:t>W przypadku gdy wniesione zawiadomienie nie spełniało wymagań określonych w art. 10, o kolejności wniesienia tego zawiadomienia decydują data, godzina i minuta jego ponownego wniesienia</a:t>
            </a:r>
            <a:r>
              <a:rPr lang="pl-PL" dirty="0" smtClean="0"/>
              <a:t>, o ile tak wniesione zawiadomienie spełnia te wymagania.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W przypadku, o którym mowa w ust. 1, organ gminy niezwłocznie wzywa, telefonicznie i za pomocą środków komunikacji elektronicznej, do zmiany miejsca lub czasu zgromadzeń organizatorów zgromadzeń, którym nie przysługuje pierwszeństwo wyboru miejsca i czasu, </a:t>
            </a:r>
            <a:r>
              <a:rPr lang="pl-PL" dirty="0" smtClean="0"/>
              <a:t>o którym mowa w ust. 1.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 – rozprawa administracyjna </a:t>
            </a:r>
          </a:p>
          <a:p>
            <a:pPr>
              <a:buNone/>
            </a:pPr>
            <a:r>
              <a:rPr lang="pl-PL" dirty="0" smtClean="0"/>
              <a:t>Art.  13. </a:t>
            </a:r>
          </a:p>
          <a:p>
            <a:pPr>
              <a:buNone/>
            </a:pPr>
            <a:r>
              <a:rPr lang="pl-PL" dirty="0" smtClean="0"/>
              <a:t>1. W przypadku, o którym mowa w art. 12 ust. 1, organ gminy </a:t>
            </a:r>
            <a:r>
              <a:rPr lang="pl-PL" b="1" dirty="0" smtClean="0"/>
              <a:t>może przeprowadzić rozprawę administracyjną, jeżeli usprawni to uzgodnienie zmiany miejsca lub czasu zgromadzeń.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Organ gminy niezwłocznie, nie później jednak niż na 120 godzin przed planowaną datą zgromadzenia, wzywa, telefonicznie i za pomocą środków komunikacji elektronicznej, organizatorów zgromadzeń do uczestnictwa w rozprawie administracyjnej. Niestawienie się organizatora zgromadzenia na rozprawę nie wstrzymuje jej przebiegu.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Organizatorom zgromadzeń, którzy uczestniczą w rozprawie administracyjnej, organ gminy może przedstawić propozycję zmiany miejsca lub czasu zgromadzenia.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 – rozprawa administracyjna </a:t>
            </a:r>
          </a:p>
          <a:p>
            <a:pPr>
              <a:buNone/>
            </a:pPr>
            <a:r>
              <a:rPr lang="pl-PL" dirty="0" smtClean="0"/>
              <a:t>Art. 13 </a:t>
            </a:r>
          </a:p>
          <a:p>
            <a:pPr>
              <a:buNone/>
            </a:pPr>
            <a:r>
              <a:rPr lang="pl-PL" dirty="0" smtClean="0"/>
              <a:t>4. Jeżeli na rozprawie administracyjnej organizatorzy zgromadzeń </a:t>
            </a:r>
          </a:p>
          <a:p>
            <a:pPr>
              <a:buFontTx/>
              <a:buChar char="-"/>
            </a:pPr>
            <a:r>
              <a:rPr lang="pl-PL" dirty="0" smtClean="0"/>
              <a:t>nie uzgodnią miejsca lub czasu zgromadzeń w taki sposób, aby ich przebieg nie zagrażał życiu lub zdrowiu ludzi albo mieniu w znacznych rozmiarach, </a:t>
            </a:r>
          </a:p>
          <a:p>
            <a:pPr>
              <a:buFontTx/>
              <a:buChar char="-"/>
            </a:pPr>
            <a:r>
              <a:rPr lang="pl-PL" dirty="0" smtClean="0"/>
              <a:t>organizatorzy zgromadzeń dokonują wyboru miejsca lub czasu zgromadzeń zgodnie z kolejnością wniesienia zawiadomień o zamiarze zorganizowania zgromadzenia, spełniających wymagania określone w art. 10.</a:t>
            </a:r>
          </a:p>
          <a:p>
            <a:pPr>
              <a:buNone/>
            </a:pPr>
            <a:r>
              <a:rPr lang="pl-PL" dirty="0" smtClean="0"/>
              <a:t>5. Do rozprawy administracyjnej, o której mowa w ust. 1, nie stosuje się przepisów </a:t>
            </a:r>
            <a:r>
              <a:rPr lang="pl-PL" dirty="0" smtClean="0">
                <a:hlinkClick r:id="rId2"/>
              </a:rPr>
              <a:t>art. 91 § 2</a:t>
            </a:r>
            <a:r>
              <a:rPr lang="pl-PL" dirty="0" smtClean="0"/>
              <a:t> i </a:t>
            </a:r>
            <a:r>
              <a:rPr lang="pl-PL" dirty="0" smtClean="0">
                <a:hlinkClick r:id="rId2"/>
              </a:rPr>
              <a:t>art. 92</a:t>
            </a:r>
            <a:r>
              <a:rPr lang="pl-PL" dirty="0" smtClean="0"/>
              <a:t> ustawy z dnia 14 czerwca 1960 r. - Kodeks postępowania administracyjnego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 – a decyzja administracyjna: </a:t>
            </a:r>
          </a:p>
          <a:p>
            <a:pPr>
              <a:buNone/>
            </a:pPr>
            <a:r>
              <a:rPr lang="pl-PL" dirty="0" smtClean="0"/>
              <a:t>Art.  14. </a:t>
            </a:r>
          </a:p>
          <a:p>
            <a:pPr>
              <a:buNone/>
            </a:pPr>
            <a:r>
              <a:rPr lang="pl-PL" b="1" dirty="0" smtClean="0"/>
              <a:t>Organ gminy wydaje decyzję o zakazie zgromadzenia nie później niż na 96 godzin przed planowaną datą zgromadzenia, jeżeli</a:t>
            </a:r>
            <a:r>
              <a:rPr lang="pl-PL" dirty="0" smtClean="0"/>
              <a:t>:</a:t>
            </a:r>
          </a:p>
          <a:p>
            <a:pPr>
              <a:buNone/>
            </a:pPr>
            <a:r>
              <a:rPr lang="pl-PL" dirty="0" smtClean="0"/>
              <a:t>1) </a:t>
            </a:r>
            <a:r>
              <a:rPr lang="pl-PL" b="1" dirty="0" smtClean="0"/>
              <a:t>jego cel narusza wolność pokojowego zgromadzania się, jego odbycie narusza art. 4 lub zasady organizowania zgromadzeń albo cel zgromadzenia lub jego odbycie naruszają przepisy karne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jego odbycie może zagrażać życiu lub zdrowiu ludzi albo mieniu w znacznych rozmiarach, w tym gdy zagrożenia tego nie udało się usunąć w przypadkach</a:t>
            </a:r>
            <a:r>
              <a:rPr lang="pl-PL" dirty="0" smtClean="0"/>
              <a:t>, o których mowa w art. 12 lub art. 13.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 – a decyzja administracyjna: </a:t>
            </a:r>
          </a:p>
          <a:p>
            <a:pPr>
              <a:buNone/>
            </a:pPr>
            <a:r>
              <a:rPr lang="pl-PL" dirty="0" smtClean="0"/>
              <a:t>Art.  15.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Organ gminy, po wydaniu decyzji o zakazie zgromadzenia, udostępnia niezwłocznie tę decyzję na stronie podmiotowej w Biuletynie Informacji Publicznej</a:t>
            </a:r>
            <a:r>
              <a:rPr lang="pl-PL" dirty="0" smtClean="0"/>
              <a:t> i przekazuje ją organizatorowi zgromadzenia za pomocą środków komunikacji elektronicznej wraz z informacją o jej udostępnieniu. Jednocześnie organ gminy przekazuje decyzję o zakazie zgromadzenia wraz z aktami sprawy właściwemu sądowi okręgowemu.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Decyzję o zakazie zgromadzenia uważa się za doręczoną z chwilą udostępnienia jej w Biuletynie Informacji Publicznej na stronie podmiotowej organu gminy.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Decyzję o zakazie zgromadzenia udostępnia się w Biuletynie Informacji Publicznej z uwzględnieniem przepisów ustawy z dnia 29 sierpnia 1997 r. o ochronie danych osobowych </a:t>
            </a:r>
            <a:r>
              <a:rPr lang="pl-PL" dirty="0" smtClean="0"/>
              <a:t>przez 3 miesiące od dnia jej wydania.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Postępowanie hybrydowe: </a:t>
            </a:r>
          </a:p>
          <a:p>
            <a:pPr>
              <a:buNone/>
            </a:pPr>
            <a:r>
              <a:rPr lang="pl-PL" dirty="0" smtClean="0"/>
              <a:t>Art.  16.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Odwołanie od decyzji o zakazie zgromadzenia wnosi się bezpośrednio do sądu okręgowego właściwego </a:t>
            </a:r>
            <a:r>
              <a:rPr lang="pl-PL" dirty="0" smtClean="0"/>
              <a:t>ze względu na siedzibę organu gminy w terminie 24 godzin od jej udostępnienia w Biuletynie Informacji Publicznej. </a:t>
            </a:r>
            <a:r>
              <a:rPr lang="pl-PL" b="1" dirty="0" smtClean="0"/>
              <a:t>Wniesienie odwołania nie wstrzymuje wykonania decyzji o zakazie zgromadzenia.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b="1" dirty="0" smtClean="0"/>
              <a:t>. Sąd okręgowy zawiadamia niezwłocznie organ gminy o wniesieniu odwołania od decyzji o zakazie zgromadzenia przez udostępnienie informacji o wniesieniu odwołania na stronie podmiotowej sądu w Biuletynie Informacji Publicznej i informuje organizatora zgromadzenia i organ gminy o terminie rozprawy za pomocą środków komunikacji elektronicznej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Sąd okręgowy rozpatruje odwołanie od decyzji o zakazie zgromadzenia w postępowaniu nieprocesowym niezwłocznie</a:t>
            </a:r>
            <a:r>
              <a:rPr lang="pl-PL" dirty="0" smtClean="0"/>
              <a:t>, nie później jednak niż w terminie 24 godzin od wniesienia odwołania.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Postępowanie hybrydowe: </a:t>
            </a:r>
          </a:p>
          <a:p>
            <a:pPr>
              <a:buNone/>
            </a:pPr>
            <a:r>
              <a:rPr lang="pl-PL" dirty="0" smtClean="0"/>
              <a:t>Art. 16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Uczestnikami postępowania są wnoszący odwołanie od decyzji o zakazie zgromadzenia i organ gminy</a:t>
            </a:r>
            <a:r>
              <a:rPr lang="pl-PL" dirty="0" smtClean="0"/>
              <a:t>. </a:t>
            </a:r>
          </a:p>
          <a:p>
            <a:pPr>
              <a:buNone/>
            </a:pPr>
            <a:r>
              <a:rPr lang="pl-PL" dirty="0" smtClean="0"/>
              <a:t>- Niestawiennictwo uczestników nie tamuje rozpoznania sprawy.</a:t>
            </a:r>
          </a:p>
          <a:p>
            <a:pPr>
              <a:buNone/>
            </a:pPr>
            <a:r>
              <a:rPr lang="pl-PL" dirty="0" smtClean="0"/>
              <a:t>5</a:t>
            </a:r>
            <a:r>
              <a:rPr lang="pl-PL" b="1" dirty="0" smtClean="0"/>
              <a:t>. Sąd okręgowy doręcza niezwłocznie postanowienie kończące postępowanie w sprawie wraz z uzasadnieniem uczestnikom postępowania.</a:t>
            </a:r>
          </a:p>
          <a:p>
            <a:pPr>
              <a:buNone/>
            </a:pPr>
            <a:r>
              <a:rPr lang="pl-PL" dirty="0" smtClean="0"/>
              <a:t>6. </a:t>
            </a:r>
            <a:r>
              <a:rPr lang="pl-PL" b="1" dirty="0" smtClean="0"/>
              <a:t>Postanowienie uwzględniające odwołanie podlega natychmiastowemu wykonaniu.</a:t>
            </a:r>
          </a:p>
          <a:p>
            <a:pPr>
              <a:buNone/>
            </a:pPr>
            <a:r>
              <a:rPr lang="pl-PL" dirty="0" smtClean="0"/>
              <a:t>7. </a:t>
            </a:r>
            <a:r>
              <a:rPr lang="pl-PL" b="1" dirty="0" smtClean="0"/>
              <a:t>Na postanowienie sądu okręgowego przysługuje w terminie 24 godzin od jego wydania zażalenie do sądu apelacyjnego, który rozpoznaje je w terminie 24 godzin. </a:t>
            </a:r>
            <a:r>
              <a:rPr lang="pl-PL" dirty="0" smtClean="0"/>
              <a:t>Od postanowienia sądu apelacyjnego nie przysługuje skarga kasacyjna i podlega ono natychmiastowemu wykonaniu.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USTAWA</a:t>
            </a:r>
          </a:p>
          <a:p>
            <a:pPr algn="ctr">
              <a:buNone/>
            </a:pPr>
            <a:r>
              <a:rPr lang="pl-PL" dirty="0" smtClean="0"/>
              <a:t>z dnia 24 lipca 2015 r.</a:t>
            </a:r>
          </a:p>
          <a:p>
            <a:pPr algn="ctr">
              <a:buNone/>
            </a:pPr>
            <a:r>
              <a:rPr lang="pl-PL" dirty="0" smtClean="0"/>
              <a:t>Prawo o zgromadzeniach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OBOWIĄZKI ORGANU GMINY: </a:t>
            </a:r>
          </a:p>
          <a:p>
            <a:pPr>
              <a:buNone/>
            </a:pPr>
            <a:r>
              <a:rPr lang="pl-PL" dirty="0" smtClean="0"/>
              <a:t>Art. 7 ust. 3 </a:t>
            </a:r>
          </a:p>
          <a:p>
            <a:pPr>
              <a:buNone/>
            </a:pPr>
            <a:r>
              <a:rPr lang="pl-PL" dirty="0" smtClean="0"/>
              <a:t>Organ gminy, po otrzymaniu zawiadomienia o zamiarze zorganizowania zgromadzenia, udostępnia niezwłocznie na </a:t>
            </a:r>
            <a:r>
              <a:rPr lang="pl-PL" b="1" dirty="0" smtClean="0"/>
              <a:t>stronie podmiotowej w Biuletynie Informacji Publicznej </a:t>
            </a:r>
            <a:r>
              <a:rPr lang="pl-PL" dirty="0" smtClean="0"/>
              <a:t>informację o miejscu i terminie organizowanego zgromadzenia.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Art. 8 ust. 1 </a:t>
            </a:r>
          </a:p>
          <a:p>
            <a:pPr>
              <a:buNone/>
            </a:pPr>
            <a:r>
              <a:rPr lang="pl-PL" dirty="0" smtClean="0"/>
              <a:t>Ust. 1 Organ gminy </a:t>
            </a:r>
            <a:r>
              <a:rPr lang="pl-PL" b="1" dirty="0" smtClean="0"/>
              <a:t>informuje niezwłocznie właściwego komendanta powiatowego (miejskiego) Policji</a:t>
            </a:r>
            <a:r>
              <a:rPr lang="pl-PL" dirty="0" smtClean="0"/>
              <a:t>, a na obszarze m.st. Warszawy - komendanta rejonowego Policji, o organizowanym zgromadzeniu, </a:t>
            </a:r>
            <a:r>
              <a:rPr lang="pl-PL" b="1" dirty="0" smtClean="0"/>
              <a:t>przekazując zawiadomienie o zamiarze zorganizowania zgromadzenia.</a:t>
            </a:r>
            <a:r>
              <a:rPr lang="pl-PL" b="1" dirty="0" smtClean="0"/>
              <a:t> </a:t>
            </a:r>
          </a:p>
          <a:p>
            <a:pPr>
              <a:buNone/>
            </a:pPr>
            <a:r>
              <a:rPr lang="pl-PL" dirty="0" smtClean="0"/>
              <a:t>Ust. 6 </a:t>
            </a:r>
            <a:r>
              <a:rPr lang="pl-PL" b="1" dirty="0" smtClean="0"/>
              <a:t>Organ gminy informuje niezwłocznie podmioty, o których mowa w ust. 1, o zmianie miejsca lub terminu organizowanego zgromadzenia albo o wydaniu decyzji o zakazie zgromadzenia.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4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OBOWIĄZKI ORGANU GMINY: </a:t>
            </a:r>
          </a:p>
          <a:p>
            <a:pPr>
              <a:buNone/>
            </a:pPr>
            <a:r>
              <a:rPr lang="pl-PL" dirty="0" smtClean="0"/>
              <a:t>Art. 8 </a:t>
            </a:r>
          </a:p>
          <a:p>
            <a:pPr>
              <a:buNone/>
            </a:pPr>
            <a:r>
              <a:rPr lang="pl-PL" dirty="0" smtClean="0"/>
              <a:t>2. Jeżeli zgromadzenie ma zostać zorganizowane </a:t>
            </a:r>
            <a:r>
              <a:rPr lang="pl-PL" b="1" dirty="0" smtClean="0"/>
              <a:t>w pobliżu siedzib przedstawicielstw dyplomatycznych</a:t>
            </a:r>
            <a:r>
              <a:rPr lang="pl-PL" dirty="0" smtClean="0"/>
              <a:t>, urzędów konsularnych, misji specjalnych i organizacji międzynarodowych korzystających z immunitetów i przywilejów dyplomatycznych, organ gminy informuje niezwłocznie ministra właściwego do spraw zagranicznych o miejscu, terminie oraz o przewidywanej liczbie uczestników zgromadzenia.</a:t>
            </a:r>
          </a:p>
          <a:p>
            <a:pPr>
              <a:buNone/>
            </a:pPr>
            <a:r>
              <a:rPr lang="pl-PL" dirty="0" smtClean="0"/>
              <a:t>3. Jeżeli zgromadzenie ma zostać zorganizowane </a:t>
            </a:r>
            <a:r>
              <a:rPr lang="pl-PL" b="1" dirty="0" smtClean="0"/>
              <a:t>w pobliżu obiektów podlegających ochronie Biura Ochrony Rządu</a:t>
            </a:r>
            <a:r>
              <a:rPr lang="pl-PL" dirty="0" smtClean="0"/>
              <a:t>, organ gminy informuje niezwłocznie Szefa Biura Ochrony Rządu o miejscu, terminie oraz o przewidywanej liczbie uczestników zgromadzenia.</a:t>
            </a:r>
          </a:p>
          <a:p>
            <a:pPr>
              <a:buNone/>
            </a:pPr>
            <a:r>
              <a:rPr lang="pl-PL" dirty="0" smtClean="0"/>
              <a:t>4. Jeżeli zgromadzenie ma zostać zorganizowane w pobliżu obiektów podlegających ochronie Straży Marszałkowskiej, organ gminy informuje niezwłocznie Komendanta Straży Marszałkowskiej o miejscu, terminie oraz o przewidywanej liczbie uczestników zgromadzenia.</a:t>
            </a:r>
          </a:p>
          <a:p>
            <a:pPr>
              <a:buNone/>
            </a:pPr>
            <a:r>
              <a:rPr lang="pl-PL" dirty="0" smtClean="0"/>
              <a:t>5. Jeżeli zgromadzenie ma zostać zorganizowane </a:t>
            </a:r>
            <a:r>
              <a:rPr lang="pl-PL" b="1" dirty="0" smtClean="0"/>
              <a:t>w pobliżu jednostki wojskowej </a:t>
            </a:r>
            <a:r>
              <a:rPr lang="pl-PL" dirty="0" smtClean="0"/>
              <a:t>w rozumieniu ustawy z dnia 11 września 2003 r. o służbie wojskowej żołnierzy zawodowych, organ gminy informuje niezwłocznie właściwego komendanta terenowej jednostki organizacyjnej Żandarmerii Wojskowej o miejscu, terminie oraz o przewidywanej liczbie uczestników zgromadzenia.</a:t>
            </a:r>
          </a:p>
          <a:p>
            <a:pPr>
              <a:buNone/>
            </a:pPr>
            <a:r>
              <a:rPr lang="pl-PL" b="1" dirty="0" smtClean="0"/>
              <a:t>6. Organ gminy informuje niezwłocznie podmioty, o których mowa w ust. 2-5, o zmianie miejsca lub terminu organizowanego zgromadzenia albo o wydaniu decyzji o zakazie zgromadzenia.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Przedstawiciel gminy: </a:t>
            </a:r>
          </a:p>
          <a:p>
            <a:pPr>
              <a:buNone/>
            </a:pPr>
            <a:r>
              <a:rPr lang="pl-PL" dirty="0" smtClean="0"/>
              <a:t>Art.  17. 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Organ gminy może wyznaczyć swojego przedstawiciela do udziału w zgromadzeniu. </a:t>
            </a:r>
          </a:p>
          <a:p>
            <a:pPr marL="514350" indent="-514350">
              <a:buNone/>
            </a:pPr>
            <a:r>
              <a:rPr lang="pl-PL" dirty="0" smtClean="0"/>
              <a:t>- Wyznaczenie przedstawiciela jest obowiązkowe w przypadku, gdy istnieje niebezpieczeństwo naruszenia porządku publicznego w trakcie trwania zgromadzenia.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Organ gminy informuje organizatora zgromadzenia o wyznaczeniu swojego przedstawiciela do udziału w zgromadzeniu.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Przewodniczący: </a:t>
            </a:r>
          </a:p>
          <a:p>
            <a:pPr>
              <a:buNone/>
            </a:pPr>
            <a:r>
              <a:rPr lang="pl-PL" dirty="0" smtClean="0"/>
              <a:t>Art. 18 </a:t>
            </a:r>
          </a:p>
          <a:p>
            <a:pPr>
              <a:buNone/>
            </a:pPr>
            <a:r>
              <a:rPr lang="pl-PL" dirty="0" smtClean="0"/>
              <a:t>1. Zgromadzeniem kieruje przewodniczący.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Przewodniczącym zgromadzenia jest:</a:t>
            </a:r>
          </a:p>
          <a:p>
            <a:pPr>
              <a:buNone/>
            </a:pPr>
            <a:r>
              <a:rPr lang="pl-PL" dirty="0" smtClean="0"/>
              <a:t>   1) </a:t>
            </a:r>
            <a:r>
              <a:rPr lang="pl-PL" b="1" dirty="0" smtClean="0"/>
              <a:t>organizator zgrom</a:t>
            </a:r>
            <a:r>
              <a:rPr lang="pl-PL" dirty="0" smtClean="0"/>
              <a:t>adzenia będący osobą fizyczną, chyba że inna osoba fizyczna wyrazi pisemną zgodę na przyjęcie obowiązków przewodniczącego zgromadzenia;</a:t>
            </a:r>
          </a:p>
          <a:p>
            <a:pPr>
              <a:buNone/>
            </a:pPr>
            <a:r>
              <a:rPr lang="pl-PL" dirty="0" smtClean="0"/>
              <a:t>    2) </a:t>
            </a:r>
            <a:r>
              <a:rPr lang="pl-PL" b="1" dirty="0" smtClean="0"/>
              <a:t>osoba działająca w imieniu organizatora zgromadzenia</a:t>
            </a:r>
            <a:r>
              <a:rPr lang="pl-PL" dirty="0" smtClean="0"/>
              <a:t>, która wyrazi pisemną zgodę na przyjęcie obowiązków przewodniczącego zgromadzenia, w przypadku gdy organizatorem zgromadzenia jest osoba prawna lub inna organizacja.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Przewodniczący: </a:t>
            </a:r>
          </a:p>
          <a:p>
            <a:pPr>
              <a:buNone/>
            </a:pPr>
            <a:r>
              <a:rPr lang="pl-PL" dirty="0" smtClean="0"/>
              <a:t>Art.  19.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Organizator zgromadzenia </a:t>
            </a:r>
            <a:r>
              <a:rPr lang="pl-PL" dirty="0" smtClean="0"/>
              <a:t>oraz </a:t>
            </a:r>
            <a:r>
              <a:rPr lang="pl-PL" b="1" dirty="0" smtClean="0"/>
              <a:t>przewodniczący zgromadzenia </a:t>
            </a:r>
            <a:r>
              <a:rPr lang="pl-PL" dirty="0" smtClean="0"/>
              <a:t>są obowiązani do zapewnienia przebiegu zgromadzenia zgodnie z przepisami prawa oraz do przeprowadzenia zgromadzenia w taki sposób, aby zapobiec powstaniu szkód z winy uczestników zgromadzenia. </a:t>
            </a:r>
            <a:r>
              <a:rPr lang="pl-PL" b="1" dirty="0" smtClean="0"/>
              <a:t>W tym celu organizator zgromadzenia oraz przewodniczący zgromadzenia podejmują przewidziane w ustawie środki.</a:t>
            </a:r>
          </a:p>
          <a:p>
            <a:pPr>
              <a:buNone/>
            </a:pPr>
            <a:r>
              <a:rPr lang="pl-PL" dirty="0" smtClean="0"/>
              <a:t>2. W trakcie trwania zgromadzenia jego przewodniczący jest obowiązany </a:t>
            </a:r>
            <a:r>
              <a:rPr lang="pl-PL" b="1" dirty="0" smtClean="0"/>
              <a:t>pozostawać w kontakcie z przedstawicielem organu gminy, o którym mowa w art. 17 ust. 1, lub funkcjonariuszami Policji w przypadku ich przybycia na miejsce zgromadzenia.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Przewodniczący – identyfikacja przewodniczącego: </a:t>
            </a:r>
          </a:p>
          <a:p>
            <a:pPr>
              <a:buNone/>
            </a:pPr>
            <a:r>
              <a:rPr lang="pl-PL" dirty="0" smtClean="0"/>
              <a:t>art. 19 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Organ gminy wyposaża przewodniczącego zgromadzenia w identyfikator, który zawiera:</a:t>
            </a:r>
          </a:p>
          <a:p>
            <a:pPr>
              <a:buNone/>
            </a:pPr>
            <a:r>
              <a:rPr lang="pl-PL" dirty="0" smtClean="0"/>
              <a:t>  1) określenie funkcji przewodniczącego zgromadzenia;</a:t>
            </a:r>
          </a:p>
          <a:p>
            <a:pPr>
              <a:buNone/>
            </a:pPr>
            <a:r>
              <a:rPr lang="pl-PL" dirty="0" smtClean="0"/>
              <a:t>  2) zdjęcie przewodniczącego zgromadzenia;</a:t>
            </a:r>
          </a:p>
          <a:p>
            <a:pPr>
              <a:buNone/>
            </a:pPr>
            <a:r>
              <a:rPr lang="pl-PL" dirty="0" smtClean="0"/>
              <a:t>  3) imię i nazwisko przewodniczącego zgromadzenia;</a:t>
            </a:r>
          </a:p>
          <a:p>
            <a:pPr>
              <a:buNone/>
            </a:pPr>
            <a:r>
              <a:rPr lang="pl-PL" dirty="0" smtClean="0"/>
              <a:t>  4) podpis właściwego przedstawiciela organu gminy;</a:t>
            </a:r>
          </a:p>
          <a:p>
            <a:pPr>
              <a:buNone/>
            </a:pPr>
            <a:r>
              <a:rPr lang="pl-PL" dirty="0" smtClean="0"/>
              <a:t>  5) pieczęć organu gminy.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Przewodniczący zgromadzenia w trakcie trwania zgromadzenia jest obowiązany do nieprzerwanego posiadania w widocznym miejscu elementów wyróżniających, w tym identyfikatora</a:t>
            </a:r>
            <a:r>
              <a:rPr lang="pl-PL" dirty="0" smtClean="0"/>
              <a:t>, o którym mowa w ust. 3.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Przewodniczący – uprawnienia: </a:t>
            </a:r>
          </a:p>
          <a:p>
            <a:pPr>
              <a:buNone/>
            </a:pPr>
            <a:r>
              <a:rPr lang="pl-PL" dirty="0" smtClean="0"/>
              <a:t>Art. 19</a:t>
            </a:r>
          </a:p>
          <a:p>
            <a:pPr>
              <a:buNone/>
            </a:pPr>
            <a:r>
              <a:rPr lang="pl-PL" dirty="0" smtClean="0"/>
              <a:t>5</a:t>
            </a:r>
            <a:r>
              <a:rPr lang="pl-PL" b="1" dirty="0" smtClean="0"/>
              <a:t>. Przewodniczący zgromadzenia żąda opuszczenia zgromadzenia przez osobę</a:t>
            </a:r>
            <a:r>
              <a:rPr lang="pl-PL" dirty="0" smtClean="0"/>
              <a:t>, która swoim zachowaniem narusza przepisy ustawy albo uniemożliwia lub usiłuje udaremnić zgromadzenie. </a:t>
            </a:r>
            <a:endParaRPr lang="pl-PL" dirty="0"/>
          </a:p>
          <a:p>
            <a:pPr>
              <a:buNone/>
            </a:pPr>
            <a:r>
              <a:rPr lang="pl-PL" b="1" dirty="0" smtClean="0"/>
              <a:t>- W przypadku niepodporządkowania się żądaniu przewodniczący zgromadzenia zwraca się o pomoc do Policji lub straży gminnej (miejskiej).</a:t>
            </a:r>
          </a:p>
          <a:p>
            <a:pPr>
              <a:buNone/>
            </a:pPr>
            <a:r>
              <a:rPr lang="pl-PL" dirty="0" smtClean="0"/>
              <a:t>6</a:t>
            </a:r>
            <a:r>
              <a:rPr lang="pl-PL" b="1" dirty="0" smtClean="0"/>
              <a:t>. Przewodniczący zgromadzenia rozwiązuje zgromadzenie</a:t>
            </a:r>
            <a:r>
              <a:rPr lang="pl-PL" dirty="0" smtClean="0"/>
              <a:t>, jeżeli uczestnicy zgromadzenia nie podporządkują się jego poleceniom lub gdy przebieg zgromadzenia narusza przepisy niniejszej ustawy albo przepisy karne.</a:t>
            </a:r>
          </a:p>
          <a:p>
            <a:pPr>
              <a:buNone/>
            </a:pPr>
            <a:r>
              <a:rPr lang="pl-PL" dirty="0" smtClean="0"/>
              <a:t>7. </a:t>
            </a:r>
            <a:r>
              <a:rPr lang="pl-PL" b="1" dirty="0" smtClean="0"/>
              <a:t>Uczestnicy zgromadzenia z chwilą jego rozwiązania są obowiązani niezwłocznie opuścić miejsce, w którym odbywało się zgromadzenie.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Rozwiązanie zgromadzenia: </a:t>
            </a:r>
          </a:p>
          <a:p>
            <a:pPr>
              <a:buNone/>
            </a:pPr>
            <a:r>
              <a:rPr lang="pl-PL" dirty="0" smtClean="0"/>
              <a:t>Art.  20. 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Zgromadzenie może być rozwiązane przez przedstawiciela organu gminy</a:t>
            </a:r>
            <a:r>
              <a:rPr lang="pl-PL" dirty="0" smtClean="0"/>
              <a:t>, </a:t>
            </a:r>
          </a:p>
          <a:p>
            <a:pPr marL="514350" indent="-514350">
              <a:buNone/>
            </a:pPr>
            <a:r>
              <a:rPr lang="pl-PL" dirty="0" smtClean="0"/>
              <a:t>- jeżeli jego przebieg zagraża życiu lub zdrowiu ludzi albo mieniu w znacznych rozmiarach lub narusza przepisy niniejszej ustawy albo przepisy karne, a przewodniczący zgromadzenia, uprzedzony przez przedstawiciela organu gminy o konieczności rozwiązania zgromadzenia, nie rozwiązuje go.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Funkcjonariusz Policji może zwrócić się do przedstawiciela organu gminy o rozwiązanie zgromadzenia w przypadku wystąpienia okoliczności</a:t>
            </a:r>
            <a:r>
              <a:rPr lang="pl-PL" dirty="0" smtClean="0"/>
              <a:t>, o których mowa w ust. 1.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Rozwiązanie zgromadzenia: </a:t>
            </a:r>
          </a:p>
          <a:p>
            <a:pPr>
              <a:buNone/>
            </a:pPr>
            <a:r>
              <a:rPr lang="pl-PL" dirty="0" smtClean="0"/>
              <a:t>Art. 20 </a:t>
            </a:r>
          </a:p>
          <a:p>
            <a:pPr>
              <a:buNone/>
            </a:pPr>
            <a:r>
              <a:rPr lang="pl-PL" dirty="0" smtClean="0"/>
              <a:t>3. </a:t>
            </a:r>
            <a:r>
              <a:rPr lang="pl-PL" b="1" dirty="0" smtClean="0"/>
              <a:t>Rozwiązanie zgromadzenia na podstawie ust. 1 następuje przez wydanie decyzji ustnej podlegającej natychmiastowemu wykonaniu, </a:t>
            </a:r>
            <a:r>
              <a:rPr lang="pl-PL" dirty="0" smtClean="0"/>
              <a:t>poprzedzonej dwukrotnym ostrzeżeniem uczestników zgromadzenia o możliwości jego rozwiązania, a następnie ogłoszonej przewodniczącemu zgromadzenia lub ogłoszonej publicznie uczestnikom zgromadzenia w przypadku niemożności skontaktowania się z przewodniczącym zgromadzenia. </a:t>
            </a:r>
            <a:r>
              <a:rPr lang="pl-PL" b="1" dirty="0" smtClean="0"/>
              <a:t>Decyzję tę doręcza się organizatorowi zgromadzenia na piśmie w terminie 72 godzin od jej podjęcia.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Rozwiązanie zgromadzenia – postępowanie hybrydowe</a:t>
            </a:r>
          </a:p>
          <a:p>
            <a:pPr>
              <a:buNone/>
            </a:pPr>
            <a:r>
              <a:rPr lang="pl-PL" dirty="0" smtClean="0"/>
              <a:t>art. 20 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Organizatorowi zgromadzenia przysługuje prawo wniesienia odwołania od decyzji o rozwiązaniu zgromadzenia do sądu okręgowego właściwego ze względu na siedzibę organu gminy w terminie 7 dni od dnia rozwiązania zgromadze</a:t>
            </a:r>
            <a:r>
              <a:rPr lang="pl-PL" dirty="0" smtClean="0"/>
              <a:t>nia. Przepisy art. 16 ust. 2-5 stosuje się odpowiednio, z tym że sąd okręgowy rozpatruje odwołanie nie później niż w terminie 30 dni od dnia otrzymania odwołania.</a:t>
            </a:r>
          </a:p>
          <a:p>
            <a:pPr>
              <a:buNone/>
            </a:pPr>
            <a:r>
              <a:rPr lang="pl-PL" dirty="0" smtClean="0"/>
              <a:t>5. </a:t>
            </a:r>
            <a:r>
              <a:rPr lang="pl-PL" b="1" dirty="0" smtClean="0"/>
              <a:t>Na postanowienie sądu okręgowego przysługuje w terminie 5 dni od dnia doręczenia postanowienia zażalenie do sądu apelacyjnego</a:t>
            </a:r>
            <a:r>
              <a:rPr lang="pl-PL" dirty="0" smtClean="0"/>
              <a:t>. Od postanowienia sądu apelacyjnego nie przysługuje skarga kasacyjna.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Art.  1. Ustawa </a:t>
            </a:r>
            <a:r>
              <a:rPr lang="pl-PL" b="1" dirty="0" smtClean="0"/>
              <a:t>reguluje </a:t>
            </a:r>
          </a:p>
          <a:p>
            <a:pPr>
              <a:buFontTx/>
              <a:buChar char="-"/>
            </a:pPr>
            <a:r>
              <a:rPr lang="pl-PL" b="1" dirty="0" smtClean="0"/>
              <a:t>zasady i </a:t>
            </a:r>
          </a:p>
          <a:p>
            <a:pPr>
              <a:buFontTx/>
              <a:buChar char="-"/>
            </a:pPr>
            <a:r>
              <a:rPr lang="pl-PL" b="1" dirty="0" smtClean="0"/>
              <a:t>tryb </a:t>
            </a:r>
          </a:p>
          <a:p>
            <a:pPr>
              <a:buNone/>
            </a:pPr>
            <a:r>
              <a:rPr lang="pl-PL" b="1" dirty="0" smtClean="0"/>
              <a:t>organizowania, odbywania oraz rozwiązywania zgromadzeń.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Art.  2. </a:t>
            </a:r>
            <a:r>
              <a:rPr lang="pl-PL" b="1" dirty="0" smtClean="0"/>
              <a:t>Przepisów ustawy nie stosuje się do zgromadzeń:</a:t>
            </a:r>
          </a:p>
          <a:p>
            <a:pPr>
              <a:buNone/>
            </a:pPr>
            <a:r>
              <a:rPr lang="pl-PL" dirty="0" smtClean="0"/>
              <a:t>  </a:t>
            </a:r>
            <a:r>
              <a:rPr lang="pl-PL" b="1" dirty="0" smtClean="0"/>
              <a:t>1) organizowanych przez organy władzy publicznej;</a:t>
            </a:r>
          </a:p>
          <a:p>
            <a:pPr>
              <a:buNone/>
            </a:pPr>
            <a:r>
              <a:rPr lang="pl-PL" b="1" dirty="0" smtClean="0"/>
              <a:t>  2) odbywanych w ramach działalności kościołów i innych związków wyznaniowych.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2800" b="1" u="sng" dirty="0" smtClean="0"/>
              <a:t>Postępowanie uproszczone w sprawach zgromadzeń</a:t>
            </a:r>
          </a:p>
          <a:p>
            <a:pPr>
              <a:buNone/>
            </a:pPr>
            <a:r>
              <a:rPr lang="pl-PL" dirty="0" smtClean="0"/>
              <a:t>Art.  21. </a:t>
            </a:r>
          </a:p>
          <a:p>
            <a:pPr>
              <a:buNone/>
            </a:pPr>
            <a:r>
              <a:rPr lang="pl-PL" dirty="0" smtClean="0"/>
              <a:t>W przypadku gdy organizator zgromadzenia </a:t>
            </a:r>
            <a:r>
              <a:rPr lang="pl-PL" b="1" dirty="0" smtClean="0"/>
              <a:t>uzna</a:t>
            </a:r>
            <a:r>
              <a:rPr lang="pl-PL" dirty="0" smtClean="0"/>
              <a:t>, że </a:t>
            </a:r>
          </a:p>
          <a:p>
            <a:pPr>
              <a:buFontTx/>
              <a:buChar char="-"/>
            </a:pPr>
            <a:r>
              <a:rPr lang="pl-PL" b="1" dirty="0" smtClean="0"/>
              <a:t>planowane zgromadzenie nie będzie powodować utrudnień w ruchu drogowym, a w szczególności powodować zmiany w jego organizacji, </a:t>
            </a:r>
          </a:p>
          <a:p>
            <a:pPr>
              <a:buNone/>
            </a:pPr>
            <a:r>
              <a:rPr lang="pl-PL" dirty="0" smtClean="0"/>
              <a:t>do organizacji takiego zgromadzenia organizator może zastosować przepisy niniejszego rozdziału.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2800" b="1" u="sng" dirty="0" smtClean="0"/>
              <a:t>Postępowanie uproszczone w sprawach zgromadzeń</a:t>
            </a:r>
          </a:p>
          <a:p>
            <a:pPr>
              <a:buNone/>
            </a:pPr>
            <a:r>
              <a:rPr lang="pl-PL" b="1" dirty="0" smtClean="0"/>
              <a:t>ZAWIADOMIENIE: </a:t>
            </a:r>
          </a:p>
          <a:p>
            <a:pPr>
              <a:buNone/>
            </a:pPr>
            <a:r>
              <a:rPr lang="pl-PL" dirty="0" smtClean="0"/>
              <a:t>Art.  22. </a:t>
            </a:r>
          </a:p>
          <a:p>
            <a:pPr marL="514350" indent="-514350">
              <a:buAutoNum type="arabicPeriod"/>
            </a:pPr>
            <a:r>
              <a:rPr lang="pl-PL" b="1" dirty="0" smtClean="0"/>
              <a:t>Organizator zgromadzenia, o którym mowa w art. 21, zawiadamia o zamiarze zorganizowania zgromadzenia właściwe gminne (miejskie) centrum zarządzania kryzysowego</a:t>
            </a:r>
            <a:r>
              <a:rPr lang="pl-PL" dirty="0" smtClean="0"/>
              <a:t>, a w przypadku gdy w danej gminie nie zostało ono utworzone - wojewódzkie centrum zarządzania kryzysowego, nie wcześniej niż na 30 dni i nie później niż na 2 dni przed planowaną datą zgromadzenia, podając:</a:t>
            </a:r>
          </a:p>
          <a:p>
            <a:pPr marL="514350" indent="-514350">
              <a:buNone/>
            </a:pPr>
            <a:r>
              <a:rPr lang="pl-PL" dirty="0" smtClean="0"/>
              <a:t>1) imię i nazwisko organizatora zgromadzenia, jego numer PESEL albo rodzaj i numer dokumentu tożsamości w przypadku osoby nieposiadającej numeru PESEL, adres poczty elektronicznej i numer telefonu umożliwiające kontakt z nim;</a:t>
            </a:r>
          </a:p>
          <a:p>
            <a:pPr>
              <a:buNone/>
            </a:pPr>
            <a:r>
              <a:rPr lang="pl-PL" dirty="0" smtClean="0"/>
              <a:t>2) datę, godzinę i miejsce rozpoczęcia zgromadzenia, przewidywany czas trwania, przewidywaną liczbę uczestników oraz ewentualną trasę przejścia ze wskazaniem miejsca zakończenia zgromadzenia;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ewentualne zagrożenia, które w jego ocenie mogą pojawić się w trakcie zgromadzenia.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2800" b="1" u="sng" dirty="0" smtClean="0"/>
              <a:t>Postępowanie uproszczone w sprawach zgromadzeń</a:t>
            </a:r>
          </a:p>
          <a:p>
            <a:pPr>
              <a:buNone/>
            </a:pPr>
            <a:r>
              <a:rPr lang="pl-PL" b="1" dirty="0" smtClean="0"/>
              <a:t>ZAWIADOMIENIE: </a:t>
            </a:r>
          </a:p>
          <a:p>
            <a:pPr>
              <a:buNone/>
            </a:pPr>
            <a:r>
              <a:rPr lang="pl-PL" dirty="0" smtClean="0"/>
              <a:t>art. 22 </a:t>
            </a:r>
          </a:p>
          <a:p>
            <a:pPr>
              <a:buNone/>
            </a:pPr>
            <a:r>
              <a:rPr lang="pl-PL" dirty="0" smtClean="0"/>
              <a:t>3. Zawiadomienie, o którym mowa w ust. 1, przekazuje się telefonicznie lub na adres poczty elektronicznej.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Organ gminy udostępnia na stronie podmiotowej w Biuletynie Informacji Publicznej informacje o numerze telefonu oraz adresie poczty elektronicznej, na które kieruje się zawiadomienie</a:t>
            </a:r>
            <a:r>
              <a:rPr lang="pl-PL" dirty="0" smtClean="0"/>
              <a:t>, o którym mowa w ust. 1. Wojewoda udostępnia na stronie podmiotowej w Biuletynie Informacji Publicznej informacje o numerach telefonów oraz adresach poczty elektronicznej, na które kieruje się zawiadomienia, o których mowa w ust. 1, na obszarze województwa.</a:t>
            </a:r>
          </a:p>
          <a:p>
            <a:pPr>
              <a:buNone/>
            </a:pPr>
            <a:r>
              <a:rPr lang="pl-PL" dirty="0" smtClean="0"/>
              <a:t>5. </a:t>
            </a:r>
            <a:r>
              <a:rPr lang="pl-PL" b="1" dirty="0" smtClean="0"/>
              <a:t>Organ gminy i wojewoda udostępniają niezwłocznie na stronach podmiotowych w Biuletynie Informacji Publicznej informację o miejscu i terminie zgromadzenia, którego dotyczy zawiadomienie i które ma zostać zorganizowane na terenie gminy.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800" b="1" u="sng" dirty="0" smtClean="0"/>
              <a:t>Postępowanie uproszczone w sprawach zgromadzeń</a:t>
            </a:r>
          </a:p>
          <a:p>
            <a:pPr>
              <a:buNone/>
            </a:pPr>
            <a:r>
              <a:rPr lang="pl-PL" dirty="0" smtClean="0"/>
              <a:t>Organizator zgromadzenia: </a:t>
            </a:r>
          </a:p>
          <a:p>
            <a:pPr>
              <a:buNone/>
            </a:pPr>
            <a:r>
              <a:rPr lang="pl-PL" dirty="0" smtClean="0"/>
              <a:t>Art.  23. </a:t>
            </a:r>
          </a:p>
          <a:p>
            <a:pPr>
              <a:buNone/>
            </a:pPr>
            <a:r>
              <a:rPr lang="pl-PL" dirty="0" smtClean="0"/>
              <a:t>Organizator zgromadzenia w trakcie trwania zgromadzenia jest obowiązany do nieprzerwanego posiadania w widocznym miejscu elementów wyróżniających, wskazujących na pełnienie przez niego funkcji organizatora zgromadzenia.</a:t>
            </a:r>
          </a:p>
          <a:p>
            <a:pPr>
              <a:buNone/>
            </a:pPr>
            <a:r>
              <a:rPr lang="pl-PL" dirty="0" smtClean="0"/>
              <a:t>Art.  24. </a:t>
            </a:r>
          </a:p>
          <a:p>
            <a:pPr>
              <a:buNone/>
            </a:pPr>
            <a:r>
              <a:rPr lang="pl-PL" dirty="0" smtClean="0"/>
              <a:t>Organizator zgromadzenia rozwiązuje zgromadzenie, o którym mowa w art. 21, jeżeli uczestnicy zgromadzenia nie podporządkują się jego poleceniom lub gdy przebieg zgromadzenia narusza przepisy niniejszej ustawy albo przepisy karne.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sz="2800" b="1" u="sng" dirty="0" smtClean="0"/>
              <a:t>Postępowanie uproszczone w sprawach zgromadzeń</a:t>
            </a:r>
          </a:p>
          <a:p>
            <a:pPr>
              <a:buNone/>
            </a:pPr>
            <a:r>
              <a:rPr lang="pl-PL" b="1" dirty="0" smtClean="0"/>
              <a:t>Rozwiązanie: </a:t>
            </a:r>
          </a:p>
          <a:p>
            <a:pPr>
              <a:buNone/>
            </a:pPr>
            <a:r>
              <a:rPr lang="pl-PL" dirty="0" smtClean="0"/>
              <a:t>Art.  25. </a:t>
            </a:r>
          </a:p>
          <a:p>
            <a:pPr>
              <a:buNone/>
            </a:pPr>
            <a:r>
              <a:rPr lang="pl-PL" dirty="0" smtClean="0"/>
              <a:t>1. Zgromadzenie, o którym mowa w art. 21, </a:t>
            </a:r>
            <a:r>
              <a:rPr lang="pl-PL" b="1" dirty="0" smtClean="0"/>
              <a:t>może być rozwiązane przez przedstawiciela organu gminy, jeżeli jego przebieg zag</a:t>
            </a:r>
            <a:r>
              <a:rPr lang="pl-PL" dirty="0" smtClean="0"/>
              <a:t>raża życiu lub zdrowiu ludzi albo mieniu w znacznych rozmiarach, powoduje istotne zagrożenie bezpieczeństwa lub porządku ruchu drogowego na drogach publicznych lub narusza przepisy niniejszej ustawy albo przepisy karne, a organizator zgromadzenia, uprzedzony przez przedstawiciela organu gminy o konieczności rozwiązania zgromadzenia, nie rozwiązuje go.</a:t>
            </a:r>
          </a:p>
          <a:p>
            <a:pPr>
              <a:buNone/>
            </a:pPr>
            <a:r>
              <a:rPr lang="pl-PL" dirty="0" smtClean="0"/>
              <a:t>2. Funkcjonariusz Policji może zwrócić się do przedstawiciela organu gminy o rozwiązanie zgromadzenia w przypadku wystąpienia okoliczności, o których mowa w ust. 1.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2800" b="1" u="sng" dirty="0" smtClean="0"/>
              <a:t>Postępowanie uproszczone w sprawach zgromadzeń</a:t>
            </a:r>
          </a:p>
          <a:p>
            <a:pPr>
              <a:buNone/>
            </a:pPr>
            <a:r>
              <a:rPr lang="pl-PL" b="1" dirty="0" smtClean="0"/>
              <a:t>Rozwiązanie: </a:t>
            </a:r>
          </a:p>
          <a:p>
            <a:pPr>
              <a:buNone/>
            </a:pPr>
            <a:r>
              <a:rPr lang="pl-PL" dirty="0" smtClean="0"/>
              <a:t>Art. 25</a:t>
            </a:r>
          </a:p>
          <a:p>
            <a:pPr>
              <a:buNone/>
            </a:pPr>
            <a:r>
              <a:rPr lang="pl-PL" dirty="0" smtClean="0"/>
              <a:t>3. Rozwiązanie zgromadzenia na podstawie ust. 1 </a:t>
            </a:r>
            <a:r>
              <a:rPr lang="pl-PL" b="1" dirty="0" smtClean="0"/>
              <a:t>następuje przez wydanie decyzji ustnej podlegającej natychmiastowemu wykonaniu</a:t>
            </a:r>
            <a:r>
              <a:rPr lang="pl-PL" dirty="0" smtClean="0"/>
              <a:t>, poprzedzonej dwukrotnym ostrzeżeniem uczestników zgromadzenia o możliwości jego rozwiązania, a następnie ogłoszonej organizatorowi zgromadzenia lub ogłoszonej publicznie uczestnikom zgromadzenia w przypadku niemożności skontaktowania się z organizatorem zgromadzenia. Decyzję tę doręcza się organizatorowi zgromadzenia na piśmie w terminie 72 godzin od jej podjęcia.</a:t>
            </a:r>
          </a:p>
          <a:p>
            <a:pPr>
              <a:buNone/>
            </a:pPr>
            <a:r>
              <a:rPr lang="pl-PL" dirty="0" smtClean="0"/>
              <a:t>4. </a:t>
            </a:r>
            <a:r>
              <a:rPr lang="pl-PL" b="1" dirty="0" smtClean="0"/>
              <a:t>Organizatorowi zgromadzenia przysługuje prawo wniesienia odwołania od decyzji o rozwiązaniu zgromadzenia do sądu okręgowego właściwego ze względu na siedzibę organu gminy </a:t>
            </a:r>
            <a:r>
              <a:rPr lang="pl-PL" dirty="0" smtClean="0"/>
              <a:t>w terminie 7 dni od dnia rozwiązania zgromadzenia. Przepisy art. 16 ust. 2-5 stosuje się odpowiednio, z tym że sąd okręgowy rozpatruje odwołanie nie później niż w terminie 30 dni od dnia otrzymania odwołania.</a:t>
            </a:r>
          </a:p>
          <a:p>
            <a:pPr>
              <a:buNone/>
            </a:pPr>
            <a:r>
              <a:rPr lang="pl-PL" dirty="0" smtClean="0"/>
              <a:t>5. </a:t>
            </a:r>
            <a:r>
              <a:rPr lang="pl-PL" b="1" dirty="0" smtClean="0"/>
              <a:t>Na postanowienie sądu okręgowego przysługuje w terminie 5 dni od dnia doręczenia postanowienia zażalenie do sądu apelacyjnego</a:t>
            </a:r>
            <a:r>
              <a:rPr lang="pl-PL" dirty="0" smtClean="0"/>
              <a:t>. Od postanowienia sądu apelacyjnego nie przysługuje skarga kasacyjna.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2800" b="1" u="sng" dirty="0" smtClean="0"/>
              <a:t>Zgromadzenie spontaniczne: </a:t>
            </a:r>
          </a:p>
          <a:p>
            <a:pPr>
              <a:buNone/>
            </a:pPr>
            <a:r>
              <a:rPr lang="pl-PL" sz="2800" dirty="0" smtClean="0"/>
              <a:t>Definicja legalna:</a:t>
            </a:r>
          </a:p>
          <a:p>
            <a:pPr>
              <a:buNone/>
            </a:pPr>
            <a:r>
              <a:rPr lang="pl-PL" sz="2800" dirty="0" smtClean="0"/>
              <a:t>Art. 3 pkt. 2 </a:t>
            </a:r>
          </a:p>
          <a:p>
            <a:pPr>
              <a:buNone/>
            </a:pPr>
            <a:r>
              <a:rPr lang="pl-PL" sz="2800" dirty="0" smtClean="0"/>
              <a:t> </a:t>
            </a:r>
            <a:r>
              <a:rPr lang="pl-PL" sz="2800" b="1" dirty="0" smtClean="0"/>
              <a:t>Zgromadzeniem spontanicznym jest zgromadzenie</a:t>
            </a:r>
            <a:r>
              <a:rPr lang="pl-PL" sz="2800" dirty="0" smtClean="0"/>
              <a:t>, które odbywa się w związku z zaistniałym nagłym i niemożliwym do wcześniejszego przewidzenia wydarzeniem związanym ze sferą publiczną, </a:t>
            </a:r>
            <a:r>
              <a:rPr lang="pl-PL" sz="2800" b="1" dirty="0" smtClean="0"/>
              <a:t>którego odbycie w innym terminie byłoby niecelowe lub mało istotne z punktu widzenia debaty publicznej.</a:t>
            </a:r>
          </a:p>
          <a:p>
            <a:pPr>
              <a:buNone/>
            </a:pPr>
            <a:r>
              <a:rPr lang="pl-PL" sz="2800" dirty="0" smtClean="0"/>
              <a:t>Art.  27. </a:t>
            </a:r>
          </a:p>
          <a:p>
            <a:pPr>
              <a:buNone/>
            </a:pPr>
            <a:r>
              <a:rPr lang="pl-PL" sz="2800" dirty="0" smtClean="0"/>
              <a:t>Uczestnicy zgromadzenia spontanicznego nie mogą zakłócać przebiegu zgromadzenia organizowanego w trybie przepisów rozdziału 2 lub 3.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800" b="1" u="sng" dirty="0" smtClean="0"/>
              <a:t>Zgromadzenie spontaniczne: </a:t>
            </a:r>
          </a:p>
          <a:p>
            <a:pPr algn="ctr">
              <a:buNone/>
            </a:pPr>
            <a:endParaRPr lang="pl-PL" sz="2800" b="1" u="sng" dirty="0" smtClean="0"/>
          </a:p>
          <a:p>
            <a:pPr>
              <a:buNone/>
            </a:pPr>
            <a:r>
              <a:rPr lang="pl-PL" sz="2800" dirty="0" smtClean="0"/>
              <a:t>Art. 28 -</a:t>
            </a:r>
            <a:r>
              <a:rPr lang="pl-PL" sz="2800" b="1" dirty="0" smtClean="0"/>
              <a:t> ROZWIĄZANIE</a:t>
            </a:r>
          </a:p>
          <a:p>
            <a:pPr marL="514350" indent="-514350">
              <a:buAutoNum type="arabicPeriod"/>
            </a:pPr>
            <a:r>
              <a:rPr lang="pl-PL" sz="2800" dirty="0" smtClean="0"/>
              <a:t>Zgromadzenie spontaniczne może być rozwiązane przez funkcjonariusza kierującego działaniami Policji, jeżeli:</a:t>
            </a:r>
          </a:p>
          <a:p>
            <a:pPr marL="514350" indent="-514350">
              <a:buNone/>
            </a:pPr>
            <a:r>
              <a:rPr lang="pl-PL" sz="2800" dirty="0" smtClean="0"/>
              <a:t>1) jego przebieg zagraża życiu lub zdrowiu ludzi albo mieniu w znacznych rozmiarach;</a:t>
            </a:r>
          </a:p>
          <a:p>
            <a:pPr>
              <a:buNone/>
            </a:pPr>
            <a:r>
              <a:rPr lang="pl-PL" sz="2800" dirty="0" smtClean="0"/>
              <a:t>2) jego przebieg powoduje poważne zagrożenie bezpieczeństwa lub porządku publicznego;</a:t>
            </a:r>
          </a:p>
          <a:p>
            <a:pPr>
              <a:buNone/>
            </a:pPr>
            <a:r>
              <a:rPr lang="pl-PL" sz="2800" dirty="0" smtClean="0"/>
              <a:t>3) powoduje istotne zagrożenie bezpieczeństwa lub porządku ruchu drogowego na drogach publicznych;</a:t>
            </a:r>
          </a:p>
          <a:p>
            <a:pPr>
              <a:buNone/>
            </a:pPr>
            <a:r>
              <a:rPr lang="pl-PL" sz="2800" dirty="0" smtClean="0"/>
              <a:t>4) jego przebieg narusza przepisy niniejszej ustawy albo przepisy karne;</a:t>
            </a:r>
          </a:p>
          <a:p>
            <a:pPr>
              <a:buNone/>
            </a:pPr>
            <a:r>
              <a:rPr lang="pl-PL" sz="2800" dirty="0" smtClean="0"/>
              <a:t>5) zakłóca przebieg zgromadzenia organizowanego w trybie przepisów rozdziału 2 lub 3.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800" b="1" u="sng" dirty="0" smtClean="0"/>
              <a:t>Zgromadzenie spontaniczne: </a:t>
            </a:r>
          </a:p>
          <a:p>
            <a:pPr>
              <a:buNone/>
            </a:pPr>
            <a:r>
              <a:rPr lang="pl-PL" sz="2800" dirty="0" smtClean="0"/>
              <a:t>art. 28 – rozwiązanie </a:t>
            </a:r>
          </a:p>
          <a:p>
            <a:pPr>
              <a:buNone/>
            </a:pPr>
            <a:r>
              <a:rPr lang="pl-PL" sz="2800" dirty="0" smtClean="0"/>
              <a:t>2. </a:t>
            </a:r>
            <a:r>
              <a:rPr lang="pl-PL" sz="2800" b="1" dirty="0" smtClean="0"/>
              <a:t>Rozwiązanie zgromadzenia spontanicznego na podstawie ust. 1 następuje przez wydanie decyzji ustnej </a:t>
            </a:r>
            <a:r>
              <a:rPr lang="pl-PL" sz="2800" dirty="0" smtClean="0"/>
              <a:t>podlegającej natychmiastowemu wykonaniu, poprzedzonej dwukrotnym ostrzeżeniem uczestników zgromadzenia spontanicznego o możliwości jego rozwiązania, a </a:t>
            </a:r>
            <a:r>
              <a:rPr lang="pl-PL" sz="2800" b="1" dirty="0" smtClean="0"/>
              <a:t>następnie ogłoszonej publicznie uczestnikom tego zgromadzenia.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b="1" dirty="0" smtClean="0"/>
          </a:p>
          <a:p>
            <a:pPr algn="ctr">
              <a:buNone/>
            </a:pPr>
            <a:r>
              <a:rPr lang="pl-PL" sz="4400" b="1" dirty="0" smtClean="0"/>
              <a:t>Dziękuję za uwagę </a:t>
            </a:r>
            <a:endParaRPr lang="pl-PL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/>
              <a:t>Słowniczek ustawowy</a:t>
            </a:r>
          </a:p>
          <a:p>
            <a:pPr>
              <a:buNone/>
            </a:pPr>
            <a:r>
              <a:rPr lang="pl-PL" dirty="0" smtClean="0"/>
              <a:t>Art.  3. </a:t>
            </a:r>
          </a:p>
          <a:p>
            <a:pPr>
              <a:buNone/>
            </a:pPr>
            <a:r>
              <a:rPr lang="pl-PL" dirty="0" smtClean="0"/>
              <a:t>1. </a:t>
            </a:r>
            <a:r>
              <a:rPr lang="pl-PL" b="1" dirty="0" smtClean="0"/>
              <a:t>Zgromadzeniem</a:t>
            </a:r>
            <a:r>
              <a:rPr lang="pl-PL" dirty="0" smtClean="0"/>
              <a:t> jest zgrupowanie osób na </a:t>
            </a:r>
            <a:r>
              <a:rPr lang="pl-PL" b="1" dirty="0" smtClean="0"/>
              <a:t>otwartej przestrzeni dostępnej</a:t>
            </a:r>
            <a:r>
              <a:rPr lang="pl-PL" dirty="0" smtClean="0"/>
              <a:t> dla </a:t>
            </a:r>
            <a:r>
              <a:rPr lang="pl-PL" b="1" dirty="0" smtClean="0"/>
              <a:t>nieokreślonych imiennie osób </a:t>
            </a:r>
            <a:r>
              <a:rPr lang="pl-PL" dirty="0" smtClean="0"/>
              <a:t>w </a:t>
            </a:r>
            <a:r>
              <a:rPr lang="pl-PL" b="1" dirty="0" smtClean="0"/>
              <a:t>określonym miejscu </a:t>
            </a:r>
            <a:r>
              <a:rPr lang="pl-PL" dirty="0" smtClean="0"/>
              <a:t>w celu odbycia </a:t>
            </a:r>
            <a:r>
              <a:rPr lang="pl-PL" b="1" dirty="0" smtClean="0"/>
              <a:t>wspólnych obrad </a:t>
            </a:r>
            <a:r>
              <a:rPr lang="pl-PL" dirty="0" smtClean="0"/>
              <a:t>lub w </a:t>
            </a:r>
            <a:r>
              <a:rPr lang="pl-PL" b="1" dirty="0" smtClean="0"/>
              <a:t>celu wspólnego wyrażenia stanowiska w sprawach publicznych.</a:t>
            </a:r>
          </a:p>
          <a:p>
            <a:pPr>
              <a:buNone/>
            </a:pPr>
            <a:r>
              <a:rPr lang="pl-PL" dirty="0" smtClean="0"/>
              <a:t>2. </a:t>
            </a:r>
            <a:r>
              <a:rPr lang="pl-PL" b="1" dirty="0" smtClean="0"/>
              <a:t>Zgromadzeniem spontanicznym </a:t>
            </a:r>
            <a:r>
              <a:rPr lang="pl-PL" dirty="0" smtClean="0"/>
              <a:t>jest zgromadzenie, które odbywa się w związku z </a:t>
            </a:r>
            <a:r>
              <a:rPr lang="pl-PL" b="1" dirty="0" smtClean="0"/>
              <a:t>zaistniałym nagłym </a:t>
            </a:r>
            <a:r>
              <a:rPr lang="pl-PL" dirty="0" smtClean="0"/>
              <a:t>i </a:t>
            </a:r>
            <a:r>
              <a:rPr lang="pl-PL" b="1" dirty="0" smtClean="0"/>
              <a:t>niemożliwym do wcześniejszego przewidzenia wydarzeniem związanym ze sferą publiczną</a:t>
            </a:r>
            <a:r>
              <a:rPr lang="pl-PL" dirty="0" smtClean="0"/>
              <a:t>, którego odbycie w </a:t>
            </a:r>
            <a:r>
              <a:rPr lang="pl-PL" b="1" dirty="0" smtClean="0"/>
              <a:t>innym terminie byłoby niecelowe lub mało istotne z punktu widzenia debaty publicznej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Ograniczenia prawa do zgromadzenia: </a:t>
            </a:r>
          </a:p>
          <a:p>
            <a:pPr>
              <a:buNone/>
            </a:pPr>
            <a:r>
              <a:rPr lang="pl-PL" dirty="0" smtClean="0"/>
              <a:t>Art.  4. </a:t>
            </a:r>
          </a:p>
          <a:p>
            <a:pPr>
              <a:buNone/>
            </a:pPr>
            <a:r>
              <a:rPr lang="pl-PL" dirty="0" smtClean="0"/>
              <a:t>1. Prawo organizowania zgromadzeń </a:t>
            </a:r>
            <a:r>
              <a:rPr lang="pl-PL" b="1" dirty="0" smtClean="0"/>
              <a:t>nie przysługuje osobom nieposiadającym pełnej zdolności do czynności prawnych.</a:t>
            </a:r>
          </a:p>
          <a:p>
            <a:pPr>
              <a:buNone/>
            </a:pPr>
            <a:r>
              <a:rPr lang="pl-PL" dirty="0" smtClean="0"/>
              <a:t>2. W zgromadzeniach </a:t>
            </a:r>
            <a:r>
              <a:rPr lang="pl-PL" b="1" dirty="0" smtClean="0"/>
              <a:t>nie mogą uczestniczyć osoby posiadające przy sobie broń</a:t>
            </a:r>
            <a:r>
              <a:rPr lang="pl-PL" dirty="0" smtClean="0"/>
              <a:t>, materiały wybuchowe, wyroby pirotechniczne lub inne niebezpieczne materiały lub narzędzia.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Zadanie zlecone: </a:t>
            </a:r>
          </a:p>
          <a:p>
            <a:pPr>
              <a:buNone/>
            </a:pPr>
            <a:r>
              <a:rPr lang="pl-PL" dirty="0" smtClean="0"/>
              <a:t>Art.  6. </a:t>
            </a:r>
          </a:p>
          <a:p>
            <a:pPr>
              <a:buNone/>
            </a:pPr>
            <a:r>
              <a:rPr lang="pl-PL" dirty="0" smtClean="0"/>
              <a:t>Zadania w zakresie postępowania w sprawach dotyczących zgromadzeń </a:t>
            </a:r>
          </a:p>
          <a:p>
            <a:pPr>
              <a:buNone/>
            </a:pPr>
            <a:r>
              <a:rPr lang="pl-PL" dirty="0" smtClean="0"/>
              <a:t>- należą do zadań zleconych gminy, na obszarze której jest organizowane zgromadzenie.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ZAWIADOMIENIE: </a:t>
            </a:r>
          </a:p>
          <a:p>
            <a:pPr>
              <a:buNone/>
            </a:pPr>
            <a:r>
              <a:rPr lang="pl-PL" dirty="0" smtClean="0"/>
              <a:t>Art.  7. </a:t>
            </a:r>
          </a:p>
          <a:p>
            <a:pPr marL="514350" indent="-514350">
              <a:buAutoNum type="arabicPeriod"/>
            </a:pPr>
            <a:r>
              <a:rPr lang="pl-PL" dirty="0" smtClean="0"/>
              <a:t>Organizator zgromadzenia </a:t>
            </a:r>
          </a:p>
          <a:p>
            <a:pPr marL="514350" indent="-514350">
              <a:buNone/>
            </a:pPr>
            <a:r>
              <a:rPr lang="pl-PL" dirty="0" smtClean="0"/>
              <a:t>- </a:t>
            </a:r>
            <a:r>
              <a:rPr lang="pl-PL" b="1" dirty="0" smtClean="0"/>
              <a:t>zawiadamia</a:t>
            </a:r>
            <a:r>
              <a:rPr lang="pl-PL" dirty="0" smtClean="0"/>
              <a:t> organ gminy </a:t>
            </a:r>
            <a:r>
              <a:rPr lang="pl-PL" b="1" dirty="0" smtClean="0"/>
              <a:t>o zamiarze zorganizowania zgromadzenia</a:t>
            </a:r>
            <a:r>
              <a:rPr lang="pl-PL" dirty="0" smtClean="0"/>
              <a:t> w taki sposób, aby </a:t>
            </a:r>
            <a:r>
              <a:rPr lang="pl-PL" b="1" dirty="0" smtClean="0"/>
              <a:t>wiadomość dotarła do organu nie wcześniej niż na 30 dni i nie później niż na 6 dni przed planowaną datą zgromadzenia.</a:t>
            </a:r>
          </a:p>
          <a:p>
            <a:pPr>
              <a:buNone/>
            </a:pPr>
            <a:r>
              <a:rPr lang="pl-PL" dirty="0" smtClean="0"/>
              <a:t>2. Jeżeli zgromadzenie jest organizowane na terenie więcej niż jednej gminy, </a:t>
            </a:r>
            <a:r>
              <a:rPr lang="pl-PL" b="1" dirty="0" smtClean="0"/>
              <a:t>w każdej z gmin prowadzi się odrębne postępowanie.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ZAWIADOMIENIE: </a:t>
            </a:r>
          </a:p>
          <a:p>
            <a:pPr>
              <a:buNone/>
            </a:pPr>
            <a:r>
              <a:rPr lang="pl-PL" dirty="0" smtClean="0"/>
              <a:t>Art.  9. ust. 1. </a:t>
            </a:r>
          </a:p>
          <a:p>
            <a:pPr>
              <a:buNone/>
            </a:pPr>
            <a:r>
              <a:rPr lang="pl-PL" dirty="0" smtClean="0"/>
              <a:t>Organizator zgromadzenia zawiadamia organ gminy o zamiarze zorganizowania zgromadzenia pisemnie, za pomocą faksu, ustnie do protokołu lub za pomocą środków komunikacji elektronicznej w rozumieniu ustawy z dnia 18 lipca 2002 r. o świadczeniu usług drogą elektroniczną, zwanych dalej "środkami komunikacji elektronicznej".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o zgromadzeniach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l-PL" sz="2400" b="1" dirty="0" smtClean="0"/>
              <a:t>Organizowanie, odbywanie i rozwiązywanie zgromadzeń</a:t>
            </a:r>
          </a:p>
          <a:p>
            <a:pPr>
              <a:buNone/>
            </a:pPr>
            <a:r>
              <a:rPr lang="pl-PL" b="1" dirty="0" smtClean="0"/>
              <a:t>ZAWIADOMIENIE: </a:t>
            </a:r>
          </a:p>
          <a:p>
            <a:pPr>
              <a:buNone/>
            </a:pPr>
            <a:r>
              <a:rPr lang="pl-PL" dirty="0" smtClean="0"/>
              <a:t>Art. 10 ust. 1 </a:t>
            </a:r>
          </a:p>
          <a:p>
            <a:pPr>
              <a:buNone/>
            </a:pPr>
            <a:r>
              <a:rPr lang="pl-PL" b="1" dirty="0" smtClean="0"/>
              <a:t>W zawiadomieniu o zamiarze zorganizowania zgromadzenia organizator zgromadzenia podaje:</a:t>
            </a:r>
          </a:p>
          <a:p>
            <a:pPr marL="514350" indent="-514350">
              <a:buNone/>
            </a:pPr>
            <a:r>
              <a:rPr lang="pl-PL" dirty="0" smtClean="0"/>
              <a:t>1) </a:t>
            </a:r>
            <a:r>
              <a:rPr lang="pl-PL" b="1" dirty="0" smtClean="0"/>
              <a:t>imię i nazwisko organizatora zgromadzenia</a:t>
            </a:r>
            <a:r>
              <a:rPr lang="pl-PL" dirty="0" smtClean="0"/>
              <a:t>, jego numer PESEL albo rodzaj i numer dokumentu tożsamości w przypadku osoby nieposiadającej numeru PESEL, adres do korespondencji, adres poczty elektronicznej i numer telefonu umożliwiające kontakt z nim, a w przypadku gdy organizatorem zgromadzenia jest osoba prawna lub inna organizacja - jej nazwę i adres siedziby oraz imię i nazwisko osoby wnoszącej zawiadomienie w imieniu organizatora zgromadzenia, jej numer PESEL albo rodzaj i numer dokumentu tożsamości w przypadku osoby nieposiadającej numeru PESEL, adres do korespondencji, adres poczty elektronicznej i numer telefonu umożliwiające kontakt z tą osobą;</a:t>
            </a:r>
          </a:p>
          <a:p>
            <a:pPr>
              <a:buNone/>
            </a:pPr>
            <a:r>
              <a:rPr lang="pl-PL" dirty="0" smtClean="0"/>
              <a:t>2) </a:t>
            </a:r>
            <a:r>
              <a:rPr lang="pl-PL" b="1" dirty="0" smtClean="0"/>
              <a:t>imię i nazwisko przewodniczącego zgromadzenia</a:t>
            </a:r>
            <a:r>
              <a:rPr lang="pl-PL" dirty="0" smtClean="0"/>
              <a:t>, jego numer PESEL albo rodzaj i numer dokumentu tożsamości w przypadku osoby nieposiadającej numeru PESEL, adres do korespondencji, adres poczty elektronicznej i numer telefonu umożliwiające kontakt z nim;</a:t>
            </a:r>
          </a:p>
          <a:p>
            <a:pPr>
              <a:buNone/>
            </a:pPr>
            <a:r>
              <a:rPr lang="pl-PL" dirty="0" smtClean="0"/>
              <a:t>3) </a:t>
            </a:r>
            <a:r>
              <a:rPr lang="pl-PL" b="1" dirty="0" smtClean="0"/>
              <a:t>cel zgromadzenia, w tym wskazanie spraw publicznych, których ma dotyczyć zgromadzenie;</a:t>
            </a:r>
          </a:p>
          <a:p>
            <a:pPr>
              <a:buNone/>
            </a:pPr>
            <a:r>
              <a:rPr lang="pl-PL" dirty="0" smtClean="0"/>
              <a:t>4) </a:t>
            </a:r>
            <a:r>
              <a:rPr lang="pl-PL" b="1" dirty="0" smtClean="0"/>
              <a:t>datę, godzinę i miejsce rozpoczęcia zgromadzenia, przewidywany czas trwania, przewidywaną liczbę uczestników oraz ewentualną trasę przejścia ze wskazaniem miejsca zakończenia zgromadzenia;</a:t>
            </a:r>
          </a:p>
          <a:p>
            <a:pPr>
              <a:buNone/>
            </a:pPr>
            <a:r>
              <a:rPr lang="pl-PL" dirty="0" smtClean="0"/>
              <a:t>5</a:t>
            </a:r>
            <a:r>
              <a:rPr lang="pl-PL" b="1" dirty="0" smtClean="0"/>
              <a:t>) informację o środkach służących zapewnieniu pokojowego przebiegu zgromadzenia, o ile organizator zgromadzenia je zaplanował.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2217</Words>
  <Application>Microsoft Office PowerPoint</Application>
  <PresentationFormat>Pokaz na ekranie (4:3)</PresentationFormat>
  <Paragraphs>280</Paragraphs>
  <Slides>39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Motyw pakietu Office</vt:lpstr>
      <vt:lpstr>Prawo o zgromadzeniach 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Prawo o zgromadzeniach</vt:lpstr>
      <vt:lpstr>Slajd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o zgromadzeniach</dc:title>
  <dc:creator>Maciek</dc:creator>
  <cp:lastModifiedBy>Maciek</cp:lastModifiedBy>
  <cp:revision>7</cp:revision>
  <dcterms:created xsi:type="dcterms:W3CDTF">2016-03-19T18:23:29Z</dcterms:created>
  <dcterms:modified xsi:type="dcterms:W3CDTF">2016-03-19T19:29:35Z</dcterms:modified>
</cp:coreProperties>
</file>