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9"/>
  </p:handoutMasterIdLst>
  <p:sldIdLst>
    <p:sldId id="256" r:id="rId2"/>
    <p:sldId id="259" r:id="rId3"/>
    <p:sldId id="261" r:id="rId4"/>
    <p:sldId id="262" r:id="rId5"/>
    <p:sldId id="296" r:id="rId6"/>
    <p:sldId id="257" r:id="rId7"/>
    <p:sldId id="263" r:id="rId8"/>
    <p:sldId id="273" r:id="rId9"/>
    <p:sldId id="267" r:id="rId10"/>
    <p:sldId id="265" r:id="rId11"/>
    <p:sldId id="268" r:id="rId12"/>
    <p:sldId id="269" r:id="rId13"/>
    <p:sldId id="270" r:id="rId14"/>
    <p:sldId id="271" r:id="rId15"/>
    <p:sldId id="272" r:id="rId16"/>
    <p:sldId id="274" r:id="rId17"/>
    <p:sldId id="275" r:id="rId18"/>
    <p:sldId id="276" r:id="rId19"/>
    <p:sldId id="278" r:id="rId20"/>
    <p:sldId id="279" r:id="rId21"/>
    <p:sldId id="277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7" r:id="rId38"/>
    <p:sldId id="295" r:id="rId39"/>
    <p:sldId id="298" r:id="rId40"/>
    <p:sldId id="299" r:id="rId41"/>
    <p:sldId id="301" r:id="rId42"/>
    <p:sldId id="311" r:id="rId43"/>
    <p:sldId id="312" r:id="rId44"/>
    <p:sldId id="313" r:id="rId45"/>
    <p:sldId id="314" r:id="rId46"/>
    <p:sldId id="315" r:id="rId47"/>
    <p:sldId id="316" r:id="rId48"/>
    <p:sldId id="300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</p:sldIdLst>
  <p:sldSz cx="9144000" cy="6858000" type="screen4x3"/>
  <p:notesSz cx="10018713" cy="688498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40596" cy="3447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75808" y="0"/>
            <a:ext cx="4340594" cy="3447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C7AE7-0AB3-45CF-B557-338E8927B0A5}" type="datetimeFigureOut">
              <a:rPr lang="pl-PL" smtClean="0"/>
              <a:t>2018-12-17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6539157"/>
            <a:ext cx="4340596" cy="3447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75808" y="6539157"/>
            <a:ext cx="4340594" cy="3447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4DC40-F0F1-40A6-B1DF-2920A03356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5966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56A0276-F790-4308-8162-FCC0E30D9D88}" type="datetimeFigureOut">
              <a:rPr lang="pl-PL" smtClean="0"/>
              <a:t>2018-12-17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FB82B76-0AF4-4D5E-BA0D-78073C8DC7C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A0276-F790-4308-8162-FCC0E30D9D88}" type="datetimeFigureOut">
              <a:rPr lang="pl-PL" smtClean="0"/>
              <a:t>2018-12-17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2B76-0AF4-4D5E-BA0D-78073C8DC7C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A0276-F790-4308-8162-FCC0E30D9D88}" type="datetimeFigureOut">
              <a:rPr lang="pl-PL" smtClean="0"/>
              <a:t>2018-12-17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2B76-0AF4-4D5E-BA0D-78073C8DC7C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56A0276-F790-4308-8162-FCC0E30D9D88}" type="datetimeFigureOut">
              <a:rPr lang="pl-PL" smtClean="0"/>
              <a:t>2018-12-17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2B76-0AF4-4D5E-BA0D-78073C8DC7C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56A0276-F790-4308-8162-FCC0E30D9D88}" type="datetimeFigureOut">
              <a:rPr lang="pl-PL" smtClean="0"/>
              <a:t>2018-12-17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FB82B76-0AF4-4D5E-BA0D-78073C8DC7CA}" type="slidenum">
              <a:rPr lang="pl-PL" smtClean="0"/>
              <a:t>‹#›</a:t>
            </a:fld>
            <a:endParaRPr lang="pl-PL"/>
          </a:p>
        </p:txBody>
      </p:sp>
      <p:cxnSp>
        <p:nvCxnSpPr>
          <p:cNvPr id="11" name="Łącznik prostoliniow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oliniow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56A0276-F790-4308-8162-FCC0E30D9D88}" type="datetimeFigureOut">
              <a:rPr lang="pl-PL" smtClean="0"/>
              <a:t>2018-12-17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FB82B76-0AF4-4D5E-BA0D-78073C8DC7C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56A0276-F790-4308-8162-FCC0E30D9D88}" type="datetimeFigureOut">
              <a:rPr lang="pl-PL" smtClean="0"/>
              <a:t>2018-12-17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FB82B76-0AF4-4D5E-BA0D-78073C8DC7CA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A0276-F790-4308-8162-FCC0E30D9D88}" type="datetimeFigureOut">
              <a:rPr lang="pl-PL" smtClean="0"/>
              <a:t>2018-12-17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2B76-0AF4-4D5E-BA0D-78073C8DC7C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56A0276-F790-4308-8162-FCC0E30D9D88}" type="datetimeFigureOut">
              <a:rPr lang="pl-PL" smtClean="0"/>
              <a:t>2018-12-17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FB82B76-0AF4-4D5E-BA0D-78073C8DC7C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56A0276-F790-4308-8162-FCC0E30D9D88}" type="datetimeFigureOut">
              <a:rPr lang="pl-PL" smtClean="0"/>
              <a:t>2018-12-17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FB82B76-0AF4-4D5E-BA0D-78073C8DC7CA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56A0276-F790-4308-8162-FCC0E30D9D88}" type="datetimeFigureOut">
              <a:rPr lang="pl-PL" smtClean="0"/>
              <a:t>2018-12-17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FB82B76-0AF4-4D5E-BA0D-78073C8DC7CA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oliniow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oliniow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56A0276-F790-4308-8162-FCC0E30D9D88}" type="datetimeFigureOut">
              <a:rPr lang="pl-PL" smtClean="0"/>
              <a:t>2018-12-17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FB82B76-0AF4-4D5E-BA0D-78073C8DC7CA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8000" dirty="0" smtClean="0"/>
              <a:t>Prawo pracy</a:t>
            </a:r>
            <a:endParaRPr lang="pl-PL" sz="8000" dirty="0"/>
          </a:p>
        </p:txBody>
      </p:sp>
    </p:spTree>
    <p:extLst>
      <p:ext uri="{BB962C8B-B14F-4D97-AF65-F5344CB8AC3E}">
        <p14:creationId xmlns:p14="http://schemas.microsoft.com/office/powerpoint/2010/main" val="1697038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Wyrok Sądu Najwyższego z dnia 19 sierpnia 1999 r., I PKN 188/99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 algn="just">
              <a:buNone/>
            </a:pPr>
            <a:r>
              <a:rPr lang="pl-PL" dirty="0"/>
              <a:t>W razie rozwiązania umowy o pracę na podstawie art. 52 § 1 pkt 1 KP, ocena rodzaju i stopnia winy pracownika powinna być dokonana w stosunku do naruszenia podstawowych obowiązków pracowniczych, jak i z uwzględnieniem zagrożenia lub naruszenia interesów pracodawcy.</a:t>
            </a:r>
          </a:p>
        </p:txBody>
      </p:sp>
    </p:spTree>
    <p:extLst>
      <p:ext uri="{BB962C8B-B14F-4D97-AF65-F5344CB8AC3E}">
        <p14:creationId xmlns:p14="http://schemas.microsoft.com/office/powerpoint/2010/main" val="2985478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8136"/>
          </a:xfrm>
        </p:spPr>
        <p:txBody>
          <a:bodyPr/>
          <a:lstStyle/>
          <a:p>
            <a:pPr marL="64008" indent="0" algn="just">
              <a:lnSpc>
                <a:spcPct val="150000"/>
              </a:lnSpc>
              <a:buNone/>
            </a:pPr>
            <a:r>
              <a:rPr lang="pl-PL" dirty="0" smtClean="0"/>
              <a:t>Zwrot „podstawowy obowiązek pracownika” został użyty przez ustawodawcę w art. 211 KP.</a:t>
            </a:r>
          </a:p>
          <a:p>
            <a:pPr marL="64008" indent="0" algn="just">
              <a:lnSpc>
                <a:spcPct val="150000"/>
              </a:lnSpc>
              <a:buNone/>
            </a:pPr>
            <a:endParaRPr lang="pl-PL" dirty="0" smtClean="0"/>
          </a:p>
          <a:p>
            <a:pPr marL="64008" indent="0" algn="just">
              <a:lnSpc>
                <a:spcPct val="150000"/>
              </a:lnSpc>
              <a:buNone/>
            </a:pPr>
            <a:r>
              <a:rPr lang="pl-PL" dirty="0"/>
              <a:t>N</a:t>
            </a:r>
            <a:r>
              <a:rPr lang="pl-PL" dirty="0" smtClean="0"/>
              <a:t>aruszenie innych obowiązków przez pracownika może być również kwalifikowane jako naruszenie podstawowych obowiązków pracownika.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20848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480720"/>
          </a:xfrm>
        </p:spPr>
        <p:txBody>
          <a:bodyPr>
            <a:noAutofit/>
          </a:bodyPr>
          <a:lstStyle/>
          <a:p>
            <a:pPr marL="64008" indent="0" algn="just">
              <a:buNone/>
            </a:pPr>
            <a:r>
              <a:rPr lang="pl-PL" sz="1850" dirty="0"/>
              <a:t>Art.  211. </a:t>
            </a:r>
            <a:r>
              <a:rPr lang="pl-PL" sz="1850" dirty="0" smtClean="0"/>
              <a:t>Przestrzeganie </a:t>
            </a:r>
            <a:r>
              <a:rPr lang="pl-PL" sz="1850" dirty="0"/>
              <a:t>przepisów i zasad bezpieczeństwa i higieny pracy jest podstawowym obowiązkiem pracownika. W szczególności pracownik jest obowiązany</a:t>
            </a:r>
            <a:r>
              <a:rPr lang="pl-PL" sz="1850" dirty="0" smtClean="0"/>
              <a:t>:</a:t>
            </a:r>
            <a:endParaRPr lang="pl-PL" sz="1850" dirty="0"/>
          </a:p>
          <a:p>
            <a:pPr marL="64008" indent="0" algn="just">
              <a:buNone/>
            </a:pPr>
            <a:r>
              <a:rPr lang="pl-PL" sz="1850" dirty="0"/>
              <a:t>1)	znać przepisy i zasady bezpieczeństwa i higieny pracy, brać udział w szkoleniu i instruktażu z tego zakresu oraz poddawać się wymaganym egzaminom sprawdzającym;</a:t>
            </a:r>
          </a:p>
          <a:p>
            <a:pPr marL="64008" indent="0" algn="just">
              <a:buNone/>
            </a:pPr>
            <a:r>
              <a:rPr lang="pl-PL" sz="1850" dirty="0"/>
              <a:t>2)	wykonywać pracę w sposób zgodny z przepisami i zasadami bezpieczeństwa i higieny pracy oraz stosować się do wydawanych w tym zakresie poleceń i wskazówek przełożonych;</a:t>
            </a:r>
          </a:p>
          <a:p>
            <a:pPr marL="64008" indent="0" algn="just">
              <a:buNone/>
            </a:pPr>
            <a:r>
              <a:rPr lang="pl-PL" sz="1850" dirty="0"/>
              <a:t>3)	dbać o należyty stan maszyn, urządzeń, narzędzi i sprzętu oraz o porządek i ład w miejscu pracy;</a:t>
            </a:r>
          </a:p>
          <a:p>
            <a:pPr marL="64008" indent="0" algn="just">
              <a:buNone/>
            </a:pPr>
            <a:r>
              <a:rPr lang="pl-PL" sz="1850" dirty="0"/>
              <a:t>4)	stosować środki ochrony zbiorowej, a także używać przydzielonych środków ochrony indywidualnej oraz odzieży i obuwia roboczego, zgodnie z ich przeznaczeniem;</a:t>
            </a:r>
          </a:p>
          <a:p>
            <a:pPr marL="64008" indent="0" algn="just">
              <a:buNone/>
            </a:pPr>
            <a:r>
              <a:rPr lang="pl-PL" sz="1850" dirty="0"/>
              <a:t>5)	poddawać się wstępnym, okresowym i kontrolnym oraz innym zaleconym badaniom lekarskim i stosować się do wskazań lekarskich;</a:t>
            </a:r>
          </a:p>
          <a:p>
            <a:pPr marL="64008" indent="0" algn="just">
              <a:buNone/>
            </a:pPr>
            <a:r>
              <a:rPr lang="pl-PL" sz="1850" dirty="0"/>
              <a:t>6)	niezwłocznie zawiadomić przełożonego o zauważonym w zakładzie pracy wypadku albo zagrożeniu życia lub zdrowia ludzkiego oraz ostrzec współpracowników, a także inne osoby znajdujące się w rejonie zagrożenia, o grożącym im niebezpieczeństwie;</a:t>
            </a:r>
          </a:p>
          <a:p>
            <a:pPr marL="64008" indent="0" algn="just">
              <a:buNone/>
            </a:pPr>
            <a:r>
              <a:rPr lang="pl-PL" sz="1850" dirty="0"/>
              <a:t>7)	współdziałać z pracodawcą i przełożonymi w wypełnianiu obowiązków dotyczących bezpieczeństwa i higieny pracy. </a:t>
            </a:r>
          </a:p>
        </p:txBody>
      </p:sp>
    </p:spTree>
    <p:extLst>
      <p:ext uri="{BB962C8B-B14F-4D97-AF65-F5344CB8AC3E}">
        <p14:creationId xmlns:p14="http://schemas.microsoft.com/office/powerpoint/2010/main" val="2928639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Wyrok Sądu Najwyższego z dnia 11 stycznia 1985, I PR 118/84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 algn="just">
              <a:buNone/>
            </a:pPr>
            <a:r>
              <a:rPr lang="pl-PL" dirty="0"/>
              <a:t>Wykorzystanie przez członka spółdzielni pracy przysługujących mu dni wolnych od pracy, bez uzgodnienia z zakładem pracy, stanowi ciężkie naruszenie podstawowych obowiązków pracowniczych (art. 52 § 1 pkt 1 </a:t>
            </a:r>
            <a:r>
              <a:rPr lang="pl-PL" dirty="0" err="1"/>
              <a:t>k.p</a:t>
            </a:r>
            <a:r>
              <a:rPr lang="pl-PL" dirty="0"/>
              <a:t>.), uzasadniające w świetle art. 193 § 1 pkt 1 prawa spółdzielczego z dnia 16 września 1982 r. wykluczenie członka ze spółdzielni.</a:t>
            </a:r>
          </a:p>
        </p:txBody>
      </p:sp>
    </p:spTree>
    <p:extLst>
      <p:ext uri="{BB962C8B-B14F-4D97-AF65-F5344CB8AC3E}">
        <p14:creationId xmlns:p14="http://schemas.microsoft.com/office/powerpoint/2010/main" val="3547487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Wyrok Sądu Najwyższego z dnia 17 grudnia 1980 r., I PRN 136/80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 algn="just">
              <a:buNone/>
            </a:pPr>
            <a:r>
              <a:rPr lang="pl-PL" dirty="0"/>
              <a:t>Samowolne udanie się pracownika na urlop w okresie wypowiedzenia może być jedynie uznane za ciężkie naruszenie przez pracownika podstawowych obowiązków pracowniczych w rozumieniu art. 52 § 1 pkt 1 </a:t>
            </a:r>
            <a:r>
              <a:rPr lang="pl-PL" dirty="0" err="1"/>
              <a:t>k.p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9623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113834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Popełnienie przestępstwa uniemożliwiającego dalsze zatrudnienie pracownika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832243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Wyrok Sądu Najwyższego z dnia 4 kwietnia 1979 r., I PR 13/79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 algn="just">
              <a:buNone/>
            </a:pPr>
            <a:r>
              <a:rPr lang="pl-PL" dirty="0"/>
              <a:t>"Oczywistość" popełnienia przestępstwa w rozumieniu art. 52 § 1 pkt 2 </a:t>
            </a:r>
            <a:r>
              <a:rPr lang="pl-PL" dirty="0" err="1"/>
              <a:t>k.p</a:t>
            </a:r>
            <a:r>
              <a:rPr lang="pl-PL" dirty="0"/>
              <a:t>. może być stwierdzona nie tylko na podstawie prawomocnego wyroku skazującego, ale również na podstawie oceny konkretnego zdarzenia, które nie pozostawia wątpliwości, że przestępstwo zostało popełnione.</a:t>
            </a:r>
          </a:p>
        </p:txBody>
      </p:sp>
    </p:spTree>
    <p:extLst>
      <p:ext uri="{BB962C8B-B14F-4D97-AF65-F5344CB8AC3E}">
        <p14:creationId xmlns:p14="http://schemas.microsoft.com/office/powerpoint/2010/main" val="34001374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185842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Utrata uprawnień koniecznych do wykonywania pracy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174080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548680"/>
            <a:ext cx="8424936" cy="5760640"/>
          </a:xfrm>
        </p:spPr>
        <p:txBody>
          <a:bodyPr/>
          <a:lstStyle/>
          <a:p>
            <a:pPr marL="64008" indent="0" algn="just">
              <a:buNone/>
            </a:pPr>
            <a:r>
              <a:rPr lang="pl-PL" dirty="0" smtClean="0"/>
              <a:t>Przesłanka ta nie dotyczy każdego pracownika, a jedynie takiego, którego praca wymaga pewnych uprawnień do jej wykonywania.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838019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6128"/>
          </a:xfrm>
        </p:spPr>
        <p:txBody>
          <a:bodyPr/>
          <a:lstStyle/>
          <a:p>
            <a:pPr marL="64008" indent="0" algn="just">
              <a:lnSpc>
                <a:spcPct val="150000"/>
              </a:lnSpc>
              <a:buNone/>
            </a:pPr>
            <a:r>
              <a:rPr lang="pl-PL" dirty="0"/>
              <a:t>Rozwiązanie umowy o pracę bez wypowiedzenia z winy pracownika nie może nastąpić po upływie 1 miesiąca od uzyskania przez pracodawcę wiadomości o okoliczności uzasadniającej rozwiązanie umowy.</a:t>
            </a:r>
          </a:p>
        </p:txBody>
      </p:sp>
    </p:spTree>
    <p:extLst>
      <p:ext uri="{BB962C8B-B14F-4D97-AF65-F5344CB8AC3E}">
        <p14:creationId xmlns:p14="http://schemas.microsoft.com/office/powerpoint/2010/main" val="178891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Pojęcie rozwiązania stosunku pracy bez wypowiedzenia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4008" indent="0" algn="just">
              <a:buNone/>
            </a:pPr>
            <a:r>
              <a:rPr lang="pl-PL" dirty="0" smtClean="0"/>
              <a:t>Rozwiązanie stosunku pracy bez wypowiedzenia – oświadczenie woli złożone przez jedną stronę stosunku pracy drugiej stronie, którego skutkiem jest natychmiastowe ustanie stosunku prawnego.</a:t>
            </a:r>
          </a:p>
          <a:p>
            <a:pPr marL="64008" indent="0" algn="just">
              <a:buNone/>
            </a:pPr>
            <a:r>
              <a:rPr lang="pl-PL" dirty="0" smtClean="0"/>
              <a:t>W piśmiennictwie i orzecznictwie określane również „natychmiastowym rozwiązaniem stosunku pracy”, „niezwłocznym rozwiązaniem stosunku pracy”.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22205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4120"/>
          </a:xfrm>
        </p:spPr>
        <p:txBody>
          <a:bodyPr/>
          <a:lstStyle/>
          <a:p>
            <a:pPr marL="64008" indent="0" algn="just">
              <a:buNone/>
            </a:pPr>
            <a:r>
              <a:rPr lang="pl-PL" dirty="0"/>
              <a:t>Pracodawca podejmuje decyzję w sprawie rozwiązania umowy po zasięgnięciu opinii reprezentującej pracownika zakładowej organizacji związkowej, którą zawiadamia o przyczynie uzasadniającej rozwiązanie umowy. </a:t>
            </a:r>
            <a:endParaRPr lang="pl-PL" dirty="0" smtClean="0"/>
          </a:p>
          <a:p>
            <a:pPr marL="64008" indent="0" algn="just">
              <a:buNone/>
            </a:pPr>
            <a:r>
              <a:rPr lang="pl-PL" dirty="0" smtClean="0"/>
              <a:t>W </a:t>
            </a:r>
            <a:r>
              <a:rPr lang="pl-PL" dirty="0"/>
              <a:t>razie zastrzeżeń co do zasadności rozwiązania umowy zakładowa organizacja związkowa wyraża swoją opinię niezwłocznie, nie później jednak niż w ciągu 3 dni.</a:t>
            </a:r>
          </a:p>
        </p:txBody>
      </p:sp>
    </p:spTree>
    <p:extLst>
      <p:ext uri="{BB962C8B-B14F-4D97-AF65-F5344CB8AC3E}">
        <p14:creationId xmlns:p14="http://schemas.microsoft.com/office/powerpoint/2010/main" val="26867015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93737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Rozwiązanie stosunku pracy bez wypowiedzenia z przyczyn niezawinionych przez pracownika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033920"/>
          </a:xfrm>
        </p:spPr>
        <p:txBody>
          <a:bodyPr>
            <a:normAutofit fontScale="62500" lnSpcReduction="20000"/>
          </a:bodyPr>
          <a:lstStyle/>
          <a:p>
            <a:pPr marL="64008" indent="0">
              <a:buNone/>
            </a:pPr>
            <a:r>
              <a:rPr lang="pl-PL" dirty="0"/>
              <a:t>Pracodawca może rozwiązać umowę o pracę bez wypowiedzenia:</a:t>
            </a:r>
          </a:p>
          <a:p>
            <a:pPr marL="64008" indent="0">
              <a:buNone/>
            </a:pPr>
            <a:r>
              <a:rPr lang="pl-PL" dirty="0"/>
              <a:t>1)	jeżeli niezdolność pracownika do pracy wskutek choroby trwa:</a:t>
            </a:r>
          </a:p>
          <a:p>
            <a:pPr marL="64008" indent="0">
              <a:buNone/>
            </a:pPr>
            <a:r>
              <a:rPr lang="pl-PL" dirty="0"/>
              <a:t>a)	dłużej niż 3 miesiące - gdy pracownik był zatrudniony u danego pracodawcy krócej niż 6 miesięcy,</a:t>
            </a:r>
          </a:p>
          <a:p>
            <a:pPr marL="64008" indent="0">
              <a:buNone/>
            </a:pPr>
            <a:r>
              <a:rPr lang="pl-PL" dirty="0"/>
              <a:t>b)	dłużej niż łączny okres pobierania z tego tytułu wynagrodzenia i zasiłku oraz pobierania świadczenia rehabilitacyjnego przez pierwsze 3 miesiące - gdy pracownik był zatrudniony u danego pracodawcy co najmniej 6 miesięcy lub jeżeli niezdolność do pracy została spowodowana wypadkiem przy pracy albo chorobą zawodową;</a:t>
            </a:r>
          </a:p>
          <a:p>
            <a:pPr marL="64008" indent="0">
              <a:buNone/>
            </a:pPr>
            <a:r>
              <a:rPr lang="pl-PL" dirty="0"/>
              <a:t>2)	w razie usprawiedliwionej nieobecności pracownika w pracy z innych przyczyn niż wymienione w pkt 1, trwającej dłużej niż 1 miesiąc.</a:t>
            </a:r>
          </a:p>
        </p:txBody>
      </p:sp>
    </p:spTree>
    <p:extLst>
      <p:ext uri="{BB962C8B-B14F-4D97-AF65-F5344CB8AC3E}">
        <p14:creationId xmlns:p14="http://schemas.microsoft.com/office/powerpoint/2010/main" val="2497947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2112"/>
          </a:xfrm>
        </p:spPr>
        <p:txBody>
          <a:bodyPr/>
          <a:lstStyle/>
          <a:p>
            <a:pPr marL="64008" indent="0" algn="just">
              <a:buNone/>
            </a:pPr>
            <a:r>
              <a:rPr lang="pl-PL" dirty="0"/>
              <a:t>Rozwiązanie umowy o pracę bez wypowiedzenia nie może nastąpić w razie nieobecności pracownika w pracy z powodu sprawowania opieki nad dzieckiem - w okresie pobierania z tego tytułu zasiłku, a w przypadku odosobnienia pracownika ze względu na chorobę zakaźną - w okresie pobierania z tego tytułu wynagrodzenia i zasiłku.</a:t>
            </a:r>
          </a:p>
        </p:txBody>
      </p:sp>
    </p:spTree>
    <p:extLst>
      <p:ext uri="{BB962C8B-B14F-4D97-AF65-F5344CB8AC3E}">
        <p14:creationId xmlns:p14="http://schemas.microsoft.com/office/powerpoint/2010/main" val="28189558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2112"/>
          </a:xfrm>
        </p:spPr>
        <p:txBody>
          <a:bodyPr/>
          <a:lstStyle/>
          <a:p>
            <a:pPr marL="64008" indent="0" algn="just">
              <a:lnSpc>
                <a:spcPct val="150000"/>
              </a:lnSpc>
              <a:buNone/>
            </a:pPr>
            <a:r>
              <a:rPr lang="pl-PL" dirty="0" smtClean="0"/>
              <a:t>Rozwiązanie </a:t>
            </a:r>
            <a:r>
              <a:rPr lang="pl-PL" dirty="0"/>
              <a:t>umowy o pracę bez wypowiedzenia nie może nastąpić po stawieniu się pracownika do pracy w związku z ustaniem przyczyny nieobecności.</a:t>
            </a:r>
          </a:p>
        </p:txBody>
      </p:sp>
    </p:spTree>
    <p:extLst>
      <p:ext uri="{BB962C8B-B14F-4D97-AF65-F5344CB8AC3E}">
        <p14:creationId xmlns:p14="http://schemas.microsoft.com/office/powerpoint/2010/main" val="20812206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8136"/>
          </a:xfrm>
        </p:spPr>
        <p:txBody>
          <a:bodyPr/>
          <a:lstStyle/>
          <a:p>
            <a:pPr marL="64008" indent="0" algn="just">
              <a:buNone/>
            </a:pPr>
            <a:r>
              <a:rPr lang="pl-PL" dirty="0" smtClean="0"/>
              <a:t>Pracodawca </a:t>
            </a:r>
            <a:r>
              <a:rPr lang="pl-PL" dirty="0"/>
              <a:t>podejmuje decyzję w sprawie rozwiązania umowy po zasięgnięciu opinii reprezentującej pracownika zakładowej organizacji związkowej, którą zawiadamia o przyczynie uzasadniającej rozwiązanie umowy. W razie zastrzeżeń co do zasadności rozwiązania umowy zakładowa organizacja związkowa wyraża swoją opinię niezwłocznie, nie później jednak niż w ciągu 3 dni.</a:t>
            </a:r>
          </a:p>
        </p:txBody>
      </p:sp>
    </p:spTree>
    <p:extLst>
      <p:ext uri="{BB962C8B-B14F-4D97-AF65-F5344CB8AC3E}">
        <p14:creationId xmlns:p14="http://schemas.microsoft.com/office/powerpoint/2010/main" val="9175957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8136"/>
          </a:xfrm>
        </p:spPr>
        <p:txBody>
          <a:bodyPr/>
          <a:lstStyle/>
          <a:p>
            <a:pPr marL="64008" indent="0" algn="just">
              <a:lnSpc>
                <a:spcPct val="150000"/>
              </a:lnSpc>
              <a:buNone/>
            </a:pPr>
            <a:r>
              <a:rPr lang="pl-PL" dirty="0"/>
              <a:t>Pracodawca powinien w miarę możliwości ponownie zatrudnić pracownika, który w okresie 6 miesięcy od rozwiązania umowy o pracę bez wypowiedzenia, z przyczyn niezawinionych przez pracownika, zgłosi swój powrót do pracy niezwłocznie po ustaniu tych przyczyn.</a:t>
            </a:r>
          </a:p>
          <a:p>
            <a:pPr marL="64008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353970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86536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Roszczenia </a:t>
            </a:r>
            <a:r>
              <a:rPr lang="pl-PL" dirty="0"/>
              <a:t>pracownika w razie niezgodnego z prawem rozwiązania stosunku pracy bez wypowiedzenia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105928"/>
          </a:xfrm>
        </p:spPr>
        <p:txBody>
          <a:bodyPr/>
          <a:lstStyle/>
          <a:p>
            <a:pPr algn="just"/>
            <a:r>
              <a:rPr lang="pl-PL" dirty="0"/>
              <a:t>p</a:t>
            </a:r>
            <a:r>
              <a:rPr lang="pl-PL" dirty="0" smtClean="0"/>
              <a:t>rzywrócenie do pracy na poprzednich warunkach</a:t>
            </a:r>
          </a:p>
          <a:p>
            <a:pPr algn="just"/>
            <a:r>
              <a:rPr lang="pl-PL" dirty="0" smtClean="0"/>
              <a:t>odszkodowanie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14985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2112"/>
          </a:xfrm>
        </p:spPr>
        <p:txBody>
          <a:bodyPr>
            <a:normAutofit fontScale="77500" lnSpcReduction="20000"/>
          </a:bodyPr>
          <a:lstStyle/>
          <a:p>
            <a:pPr marL="64008" indent="0" algn="just">
              <a:buNone/>
            </a:pPr>
            <a:r>
              <a:rPr lang="pl-PL" dirty="0"/>
              <a:t>Sąd pracy może nie uwzględnić żądania pracownika przywrócenia do pracy, jeżeli ustali, że uwzględnienie takiego żądania jest niemożliwe lub niecelowe; w takim przypadku sąd pracy orzeka o odszkodowaniu.</a:t>
            </a:r>
          </a:p>
          <a:p>
            <a:pPr marL="64008" indent="0" algn="just">
              <a:buNone/>
            </a:pPr>
            <a:endParaRPr lang="pl-PL" dirty="0"/>
          </a:p>
          <a:p>
            <a:pPr marL="64008" indent="0" algn="just">
              <a:buNone/>
            </a:pPr>
            <a:r>
              <a:rPr lang="pl-PL" dirty="0"/>
              <a:t>Powyższego przepisu nie stosuje się do pracowników, </a:t>
            </a:r>
          </a:p>
          <a:p>
            <a:pPr algn="just"/>
            <a:r>
              <a:rPr lang="pl-PL" dirty="0"/>
              <a:t>w okresie ochrony przedemerytalnej,</a:t>
            </a:r>
          </a:p>
          <a:p>
            <a:pPr algn="just"/>
            <a:r>
              <a:rPr lang="pl-PL" dirty="0"/>
              <a:t>w ciąży lub w okresie urlopu macierzyńskiego,</a:t>
            </a:r>
          </a:p>
          <a:p>
            <a:pPr algn="just"/>
            <a:r>
              <a:rPr lang="pl-PL" dirty="0"/>
              <a:t>o których mowa w przepisach szczególnych dotyczących ochrony pracowników przed wypowiedzeniem lub rozwiązaniem umowy o pracę, </a:t>
            </a:r>
          </a:p>
          <a:p>
            <a:pPr marL="64008" indent="0" algn="just">
              <a:buNone/>
            </a:pPr>
            <a:endParaRPr lang="pl-PL" dirty="0"/>
          </a:p>
          <a:p>
            <a:pPr marL="64008" indent="0" algn="just">
              <a:buNone/>
            </a:pPr>
            <a:r>
              <a:rPr lang="pl-PL" dirty="0" smtClean="0"/>
              <a:t>chyba </a:t>
            </a:r>
            <a:r>
              <a:rPr lang="pl-PL" dirty="0"/>
              <a:t>że uwzględnienie żądania pracownika przywrócenia do pracy jest niemożliwe z przyczyn określonych w art. 411 </a:t>
            </a:r>
            <a:r>
              <a:rPr lang="pl-PL" dirty="0" smtClean="0"/>
              <a:t>KP </a:t>
            </a:r>
            <a:r>
              <a:rPr lang="pl-PL" dirty="0"/>
              <a:t>(upadłość lub likwidacja pracodawcy); w takim przypadku sąd pracy orzeka o odszkodowaniu.</a:t>
            </a:r>
          </a:p>
          <a:p>
            <a:pPr marL="64008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50444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4120"/>
          </a:xfrm>
        </p:spPr>
        <p:txBody>
          <a:bodyPr/>
          <a:lstStyle/>
          <a:p>
            <a:pPr marL="64008" indent="0" algn="just">
              <a:buNone/>
            </a:pPr>
            <a:r>
              <a:rPr lang="pl-PL" dirty="0"/>
              <a:t>Pracownikowi, który podjął pracę w wyniku przywrócenia do pracy, przysługuje wynagrodzenie za czas pozostawania bez pracy, nie więcej jednak niż za 3 miesiące i nie mniej niż za 1 miesiąc.</a:t>
            </a:r>
          </a:p>
          <a:p>
            <a:pPr marL="64008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719784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6128"/>
          </a:xfrm>
        </p:spPr>
        <p:txBody>
          <a:bodyPr>
            <a:normAutofit fontScale="85000" lnSpcReduction="20000"/>
          </a:bodyPr>
          <a:lstStyle/>
          <a:p>
            <a:pPr marL="64008" indent="0">
              <a:buNone/>
            </a:pPr>
            <a:r>
              <a:rPr lang="pl-PL" dirty="0"/>
              <a:t>Jeżeli umowę o pracę rozwiązano z </a:t>
            </a:r>
            <a:r>
              <a:rPr lang="pl-PL" dirty="0" smtClean="0"/>
              <a:t>pracownikiem:</a:t>
            </a:r>
            <a:endParaRPr lang="pl-PL" dirty="0"/>
          </a:p>
          <a:p>
            <a:r>
              <a:rPr lang="pl-PL" dirty="0"/>
              <a:t>w okresie ochrony przedemerytalnej, </a:t>
            </a:r>
          </a:p>
          <a:p>
            <a:pPr marL="64008" indent="0">
              <a:buNone/>
            </a:pPr>
            <a:r>
              <a:rPr lang="pl-PL" dirty="0"/>
              <a:t>albo </a:t>
            </a:r>
            <a:endParaRPr lang="pl-PL" dirty="0" smtClean="0"/>
          </a:p>
          <a:p>
            <a:r>
              <a:rPr lang="pl-PL" dirty="0" smtClean="0"/>
              <a:t>z </a:t>
            </a:r>
            <a:r>
              <a:rPr lang="pl-PL" dirty="0"/>
              <a:t>pracownicą w okresie ciąży lub urlopu macierzyńskiego lub z pracownikiem - ojcem wychowującym dziecko w okresie korzystania z urlopu macierzyńskiego,</a:t>
            </a:r>
          </a:p>
          <a:p>
            <a:pPr marL="64008" indent="0">
              <a:buNone/>
            </a:pPr>
            <a:endParaRPr lang="pl-PL" dirty="0"/>
          </a:p>
          <a:p>
            <a:pPr marL="64008" indent="0">
              <a:buNone/>
            </a:pPr>
            <a:r>
              <a:rPr lang="pl-PL" dirty="0"/>
              <a:t>	</a:t>
            </a:r>
            <a:r>
              <a:rPr lang="pl-PL" dirty="0" smtClean="0"/>
              <a:t>- wynagrodzenie </a:t>
            </a:r>
            <a:r>
              <a:rPr lang="pl-PL" dirty="0"/>
              <a:t>przysługuje za cały czas pozostawania bez </a:t>
            </a:r>
            <a:r>
              <a:rPr lang="pl-PL" dirty="0" smtClean="0"/>
              <a:t>pracy</a:t>
            </a:r>
            <a:r>
              <a:rPr lang="pl-PL" dirty="0"/>
              <a:t>.</a:t>
            </a:r>
          </a:p>
          <a:p>
            <a:pPr marL="64008" indent="0">
              <a:buNone/>
            </a:pPr>
            <a:endParaRPr lang="pl-PL" dirty="0"/>
          </a:p>
          <a:p>
            <a:pPr marL="64008" indent="0">
              <a:buNone/>
            </a:pPr>
            <a:r>
              <a:rPr lang="pl-PL" dirty="0"/>
              <a:t>Dotyczy to również sytuacji, gdy rozwiązanie umowy o pracę podlega ograniczeniu z mocy przepisu </a:t>
            </a:r>
            <a:r>
              <a:rPr lang="pl-PL" dirty="0" smtClean="0"/>
              <a:t>szczególnego.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46214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6128"/>
          </a:xfrm>
        </p:spPr>
        <p:txBody>
          <a:bodyPr/>
          <a:lstStyle/>
          <a:p>
            <a:pPr marL="64008" indent="0" algn="just">
              <a:lnSpc>
                <a:spcPct val="150000"/>
              </a:lnSpc>
              <a:buNone/>
            </a:pPr>
            <a:r>
              <a:rPr lang="pl-PL" dirty="0" smtClean="0"/>
              <a:t>Rozwiązanie stosunku pracy bez wypowiedzenia powoduje, że ustanie stosunku pracy następuje w momencie, w którym oświadczenie woli jednej ze stron doszło do drugiej strony w taki sposób, że mogła zapoznać się z jego treścią.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65211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4120"/>
          </a:xfrm>
        </p:spPr>
        <p:txBody>
          <a:bodyPr>
            <a:normAutofit fontScale="85000" lnSpcReduction="20000"/>
          </a:bodyPr>
          <a:lstStyle/>
          <a:p>
            <a:pPr marL="64008" indent="0" algn="just">
              <a:buNone/>
            </a:pPr>
            <a:r>
              <a:rPr lang="pl-PL" dirty="0"/>
              <a:t>Pracodawca może odmówić ponownego zatrudnienia pracownika, jeżeli w ciągu 7 dni od przywrócenia do pracy nie zgłosił on gotowości niezwłocznego podjęcia pracy, chyba że przekroczenie terminu nastąpiło z przyczyn niezależnych od pracownika</a:t>
            </a:r>
            <a:r>
              <a:rPr lang="pl-PL" dirty="0" smtClean="0"/>
              <a:t>.</a:t>
            </a:r>
          </a:p>
          <a:p>
            <a:pPr marL="64008" indent="0" algn="just">
              <a:buNone/>
            </a:pPr>
            <a:endParaRPr lang="pl-PL" dirty="0"/>
          </a:p>
          <a:p>
            <a:pPr marL="64008" indent="0" algn="just">
              <a:buNone/>
            </a:pPr>
            <a:r>
              <a:rPr lang="pl-PL" dirty="0" smtClean="0"/>
              <a:t>Pracownik</a:t>
            </a:r>
            <a:r>
              <a:rPr lang="pl-PL" dirty="0"/>
              <a:t>, który przed przywróceniem do pracy podjął zatrudnienie u innego pracodawcy, może bez wypowiedzenia, za trzydniowym uprzedzeniem, rozwiązać umowę o pracę z tym pracodawcą w ciągu 7 dni od przywrócenia do pracy. Rozwiązanie umowy w tym trybie pociąga za sobą skutki, jakie przepisy prawa wiążą z rozwiązaniem umowy o pracę przez pracodawcę za wypowiedzeniem.</a:t>
            </a:r>
          </a:p>
        </p:txBody>
      </p:sp>
    </p:spTree>
    <p:extLst>
      <p:ext uri="{BB962C8B-B14F-4D97-AF65-F5344CB8AC3E}">
        <p14:creationId xmlns:p14="http://schemas.microsoft.com/office/powerpoint/2010/main" val="31565068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Odszkodowanie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 algn="just">
              <a:buNone/>
            </a:pPr>
            <a:r>
              <a:rPr lang="pl-PL" dirty="0"/>
              <a:t>Odszkodowanie, </a:t>
            </a:r>
            <a:r>
              <a:rPr lang="pl-PL" dirty="0" smtClean="0"/>
              <a:t>przysługuje </a:t>
            </a:r>
            <a:r>
              <a:rPr lang="pl-PL" dirty="0"/>
              <a:t>w wysokości wynagrodzenia za okres wypowiedzenia. W przypadku rozwiązania umowy o pracę zawartej na czas określony odszkodowanie przysługuje w wysokości wynagrodzenia za czas, do którego umowa miała trwać, nie więcej jednak niż za okres wypowiedzenia.</a:t>
            </a:r>
          </a:p>
        </p:txBody>
      </p:sp>
    </p:spTree>
    <p:extLst>
      <p:ext uri="{BB962C8B-B14F-4D97-AF65-F5344CB8AC3E}">
        <p14:creationId xmlns:p14="http://schemas.microsoft.com/office/powerpoint/2010/main" val="10514190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4120"/>
          </a:xfrm>
        </p:spPr>
        <p:txBody>
          <a:bodyPr>
            <a:normAutofit fontScale="92500" lnSpcReduction="10000"/>
          </a:bodyPr>
          <a:lstStyle/>
          <a:p>
            <a:pPr marL="64008" indent="0" algn="just">
              <a:buNone/>
            </a:pPr>
            <a:r>
              <a:rPr lang="pl-PL" dirty="0"/>
              <a:t>W razie rozwiązania przez pracodawcę umowy o pracę zawartej na czas określony z naruszeniem przepisów o rozwiązywaniu umów o pracę bez wypowiedzenia pracownikowi przysługuje wyłącznie odszkodowanie</a:t>
            </a:r>
          </a:p>
          <a:p>
            <a:pPr algn="just"/>
            <a:r>
              <a:rPr lang="pl-PL" dirty="0"/>
              <a:t>jeżeli upłynął już termin, do którego umowa miała trwać, </a:t>
            </a:r>
          </a:p>
          <a:p>
            <a:pPr algn="just"/>
            <a:r>
              <a:rPr lang="pl-PL" dirty="0"/>
              <a:t>gdy przywrócenie do pracy byłoby niewskazane ze względu na krótki okres, jaki pozostał do upływu tego terminu. </a:t>
            </a:r>
            <a:endParaRPr lang="pl-PL" dirty="0" smtClean="0"/>
          </a:p>
          <a:p>
            <a:pPr algn="just"/>
            <a:endParaRPr lang="pl-PL" dirty="0" smtClean="0"/>
          </a:p>
          <a:p>
            <a:pPr marL="64008" indent="0" algn="just">
              <a:buNone/>
            </a:pPr>
            <a:r>
              <a:rPr lang="pl-PL" dirty="0" smtClean="0"/>
              <a:t>W takim wypadku odszkodowanie przysługuje w wysokości określonej art. 58 KP.</a:t>
            </a:r>
            <a:endParaRPr lang="pl-PL" dirty="0"/>
          </a:p>
          <a:p>
            <a:pPr marL="64008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38516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6128"/>
          </a:xfrm>
        </p:spPr>
        <p:txBody>
          <a:bodyPr/>
          <a:lstStyle/>
          <a:p>
            <a:pPr marL="64008" indent="0" algn="just">
              <a:buNone/>
            </a:pPr>
            <a:r>
              <a:rPr lang="pl-PL" dirty="0"/>
              <a:t>Jeżeli pracodawca rozwiązał umowę o pracę w okresie wypowiedzenia z naruszeniem przepisów o rozwiązywaniu umów o pracę bez wypowiedzenia, pracownikowi przysługuje wyłącznie odszkodowanie </a:t>
            </a:r>
          </a:p>
          <a:p>
            <a:pPr marL="64008" indent="0" algn="just">
              <a:buNone/>
            </a:pPr>
            <a:endParaRPr lang="pl-PL" dirty="0"/>
          </a:p>
          <a:p>
            <a:pPr marL="64008" indent="0" algn="just">
              <a:buNone/>
            </a:pPr>
            <a:r>
              <a:rPr lang="pl-PL" dirty="0"/>
              <a:t>Odszkodowanie przysługuje w wysokości wynagrodzenia za czas do upływu okresu wypowiedzenia.</a:t>
            </a:r>
          </a:p>
          <a:p>
            <a:pPr marL="64008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043248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Rozwiązanie stosunku pracy bez wypowiedzenia przez pracownika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4008" indent="0">
              <a:buNone/>
            </a:pPr>
            <a:r>
              <a:rPr lang="pl-PL" dirty="0"/>
              <a:t>Pracownik może rozwiązać umowę o pracę bez wypowiedzenia</a:t>
            </a:r>
          </a:p>
          <a:p>
            <a:pPr marL="64008" indent="0">
              <a:buNone/>
            </a:pPr>
            <a:endParaRPr lang="pl-PL" dirty="0"/>
          </a:p>
          <a:p>
            <a:r>
              <a:rPr lang="pl-PL" dirty="0"/>
              <a:t>jeżeli zostanie wydane orzeczenie lekarskie stwierdzające szkodliwy wpływ wykonywanej pracy na zdrowie pracownika,</a:t>
            </a:r>
          </a:p>
          <a:p>
            <a:pPr marL="64008" indent="0">
              <a:buNone/>
            </a:pPr>
            <a:endParaRPr lang="pl-PL" dirty="0"/>
          </a:p>
          <a:p>
            <a:r>
              <a:rPr lang="pl-PL" dirty="0"/>
              <a:t>a pracodawca nie przeniesie go w terminie wskazanym w orzeczeniu lekarskim do innej pracy, odpowiedniej ze względu na stan jego zdrowia i kwalifikacje zawodowe.</a:t>
            </a:r>
          </a:p>
          <a:p>
            <a:pPr marL="64008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346250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6128"/>
          </a:xfrm>
        </p:spPr>
        <p:txBody>
          <a:bodyPr>
            <a:normAutofit fontScale="92500" lnSpcReduction="20000"/>
          </a:bodyPr>
          <a:lstStyle/>
          <a:p>
            <a:pPr marL="64008" indent="0" algn="just">
              <a:buNone/>
            </a:pPr>
            <a:r>
              <a:rPr lang="pl-PL" dirty="0"/>
              <a:t>Pracownik może rozwiązać umowę o pracę bez wypowiedzenia także wtedy, gdy pracodawca dopuścił się ciężkiego naruszenia podstawowych obowiązków wobec pracownika. </a:t>
            </a:r>
          </a:p>
          <a:p>
            <a:pPr marL="64008" indent="0" algn="just">
              <a:buNone/>
            </a:pPr>
            <a:endParaRPr lang="pl-PL" dirty="0"/>
          </a:p>
          <a:p>
            <a:pPr marL="64008" indent="0" algn="just">
              <a:buNone/>
            </a:pPr>
            <a:r>
              <a:rPr lang="pl-PL" dirty="0"/>
              <a:t>W takim przypadku pracownikowi przysługuje odszkodowanie w wysokości wynagrodzenia za okres wypowiedzenia. </a:t>
            </a:r>
          </a:p>
          <a:p>
            <a:pPr marL="64008" indent="0" algn="just">
              <a:buNone/>
            </a:pPr>
            <a:endParaRPr lang="pl-PL" dirty="0"/>
          </a:p>
          <a:p>
            <a:pPr marL="64008" indent="0" algn="just">
              <a:buNone/>
            </a:pPr>
            <a:r>
              <a:rPr lang="pl-PL" dirty="0"/>
              <a:t>W przypadku rozwiązania umowy o pracę zawartej na czas określony odszkodowanie przysługuje w wysokości wynagrodzenia za czas, do którego umowa miała trwać, nie więcej jednak niż za okres wypowiedzenia.</a:t>
            </a:r>
          </a:p>
          <a:p>
            <a:pPr marL="64008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36861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Wyrok Sądu Najwyższego z dnia 4 kwietnia 2000 r., I PKN 516/99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4008" indent="0" algn="just">
              <a:buNone/>
            </a:pPr>
            <a:r>
              <a:rPr lang="pl-PL" dirty="0"/>
              <a:t>Przesłanką rozwiązania umowy o pracę bez wypowiedzenia ze względu na ciężkie naruszenie podstawowych obowiązków wobec pracownika i uzyskania odszkodowania (art. 55 § 11 KP) jest wina umyślna lub rażące niedbalstwo pracodawcy. Pracodawca, który nie wypłaca pracownikowi w terminie całości wynagrodzenia, ciężko narusza swój podstawowy obowiązek z winy umyślnej, choćby z przyczyn niezawinionych nie uzyskał środków finansowych na wynagrodzenia.</a:t>
            </a:r>
          </a:p>
        </p:txBody>
      </p:sp>
    </p:spTree>
    <p:extLst>
      <p:ext uri="{BB962C8B-B14F-4D97-AF65-F5344CB8AC3E}">
        <p14:creationId xmlns:p14="http://schemas.microsoft.com/office/powerpoint/2010/main" val="31865390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50144"/>
          </a:xfrm>
        </p:spPr>
        <p:txBody>
          <a:bodyPr/>
          <a:lstStyle/>
          <a:p>
            <a:pPr marL="64008" indent="0" algn="just">
              <a:lnSpc>
                <a:spcPct val="150000"/>
              </a:lnSpc>
              <a:buNone/>
            </a:pPr>
            <a:r>
              <a:rPr lang="pl-PL" dirty="0"/>
              <a:t>Rozwiązanie umowy o pracę bez wypowiedzenia </a:t>
            </a:r>
            <a:r>
              <a:rPr lang="pl-PL" dirty="0" smtClean="0"/>
              <a:t> przez pracownika nie </a:t>
            </a:r>
            <a:r>
              <a:rPr lang="pl-PL" dirty="0"/>
              <a:t>może nastąpić po upływie 1 miesiąca od uzyskania przez </a:t>
            </a:r>
            <a:r>
              <a:rPr lang="pl-PL" dirty="0" smtClean="0"/>
              <a:t>pracownika </a:t>
            </a:r>
            <a:r>
              <a:rPr lang="pl-PL" dirty="0"/>
              <a:t>wiadomości o okoliczności uzasadniającej rozwiązanie umowy.</a:t>
            </a:r>
          </a:p>
        </p:txBody>
      </p:sp>
    </p:spTree>
    <p:extLst>
      <p:ext uri="{BB962C8B-B14F-4D97-AF65-F5344CB8AC3E}">
        <p14:creationId xmlns:p14="http://schemas.microsoft.com/office/powerpoint/2010/main" val="39859066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90104"/>
          </a:xfrm>
        </p:spPr>
        <p:txBody>
          <a:bodyPr/>
          <a:lstStyle/>
          <a:p>
            <a:pPr marL="64008" indent="0" algn="just">
              <a:lnSpc>
                <a:spcPct val="150000"/>
              </a:lnSpc>
              <a:buNone/>
            </a:pPr>
            <a:r>
              <a:rPr lang="pl-PL" dirty="0"/>
              <a:t>Rozwiązanie umowy o pracę bez wypowiedzenia przez pracownika pociąga za sobą skutki, jakie przepisy prawa wiążą z rozwiązaniem umowy przez pracodawcę za wypowiedzeniem.</a:t>
            </a:r>
          </a:p>
          <a:p>
            <a:pPr marL="64008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92816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29741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Uprawnienia pracodawcy w razie nieuzasadnionego rozwiązania przez pracownika umowy o pracę bez wypowiedzenia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3313840"/>
          </a:xfrm>
        </p:spPr>
        <p:txBody>
          <a:bodyPr/>
          <a:lstStyle/>
          <a:p>
            <a:pPr marL="64008" indent="0" algn="just">
              <a:buNone/>
            </a:pPr>
            <a:r>
              <a:rPr lang="pl-PL" dirty="0"/>
              <a:t>W razie nieuzasadnionego rozwiązania przez pracownika umowy o pracę bez wypowiedzenia na podstawie art. 55 § </a:t>
            </a:r>
            <a:r>
              <a:rPr lang="pl-PL" dirty="0" smtClean="0"/>
              <a:t>11 (ciężkie naruszenie podstawowych obowiązków przez pracodawcę wobec pracownika), </a:t>
            </a:r>
            <a:r>
              <a:rPr lang="pl-PL" dirty="0"/>
              <a:t>pracodawcy przysługuje roszczenie o odszkodowanie. </a:t>
            </a:r>
          </a:p>
        </p:txBody>
      </p:sp>
    </p:spTree>
    <p:extLst>
      <p:ext uri="{BB962C8B-B14F-4D97-AF65-F5344CB8AC3E}">
        <p14:creationId xmlns:p14="http://schemas.microsoft.com/office/powerpoint/2010/main" val="3369745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Forma rozwiązania stosunku pracy bez wypowiedzenia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 algn="just">
              <a:buNone/>
            </a:pPr>
            <a:r>
              <a:rPr lang="pl-PL" dirty="0" smtClean="0"/>
              <a:t>Oświadczenie woli o rozwiązaniu stosunku pracy bez wypowiedzenia powinno być złożone w formie pisemnej.</a:t>
            </a:r>
          </a:p>
          <a:p>
            <a:pPr marL="64008" indent="0" algn="just">
              <a:buNone/>
            </a:pPr>
            <a:endParaRPr lang="pl-PL" dirty="0"/>
          </a:p>
          <a:p>
            <a:pPr marL="64008" indent="0" algn="just">
              <a:buNone/>
            </a:pPr>
            <a:r>
              <a:rPr lang="pl-PL" dirty="0" smtClean="0"/>
              <a:t>Oświadczenie woli powinno zawierać przyczynę uzasadniającą rozwiązanie stosunku pracy.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491292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4120"/>
          </a:xfrm>
        </p:spPr>
        <p:txBody>
          <a:bodyPr/>
          <a:lstStyle/>
          <a:p>
            <a:pPr marL="64008" indent="0" algn="just">
              <a:buNone/>
            </a:pPr>
            <a:r>
              <a:rPr lang="pl-PL" dirty="0"/>
              <a:t>Odszkodowanie, </a:t>
            </a:r>
            <a:r>
              <a:rPr lang="pl-PL" dirty="0" smtClean="0"/>
              <a:t>przysługuje </a:t>
            </a:r>
            <a:r>
              <a:rPr lang="pl-PL" dirty="0"/>
              <a:t>w wysokości wynagrodzenia pracownika za okres wypowiedzenia. </a:t>
            </a:r>
            <a:endParaRPr lang="pl-PL" dirty="0" smtClean="0"/>
          </a:p>
          <a:p>
            <a:pPr marL="64008" indent="0" algn="just">
              <a:buNone/>
            </a:pPr>
            <a:r>
              <a:rPr lang="pl-PL" dirty="0" smtClean="0"/>
              <a:t>W </a:t>
            </a:r>
            <a:r>
              <a:rPr lang="pl-PL" dirty="0"/>
              <a:t>przypadku rozwiązania umowy o pracę zawartej na czas określony, odszkodowanie przysługuje w wysokości wynagrodzenia za czas, do którego umowa miała trwać, nie więcej jednak niż za okres wypowiedzenia.</a:t>
            </a:r>
          </a:p>
        </p:txBody>
      </p:sp>
    </p:spTree>
    <p:extLst>
      <p:ext uri="{BB962C8B-B14F-4D97-AF65-F5344CB8AC3E}">
        <p14:creationId xmlns:p14="http://schemas.microsoft.com/office/powerpoint/2010/main" val="35285542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90104"/>
          </a:xfrm>
        </p:spPr>
        <p:txBody>
          <a:bodyPr/>
          <a:lstStyle/>
          <a:p>
            <a:pPr marL="64008" indent="0" algn="just">
              <a:buNone/>
            </a:pPr>
            <a:r>
              <a:rPr lang="pl-PL" dirty="0"/>
              <a:t>W razie orzeczenia przez sąd pracy o odszkodowaniu, przepisu art. 55 § 3 nie stosuje się.</a:t>
            </a:r>
          </a:p>
        </p:txBody>
      </p:sp>
    </p:spTree>
    <p:extLst>
      <p:ext uri="{BB962C8B-B14F-4D97-AF65-F5344CB8AC3E}">
        <p14:creationId xmlns:p14="http://schemas.microsoft.com/office/powerpoint/2010/main" val="37741310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Rozwiązanie stosunku pracy w wyniku wypowiedzenia warunków pracy i płacy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72000"/>
          </a:xfrm>
        </p:spPr>
        <p:txBody>
          <a:bodyPr>
            <a:normAutofit fontScale="85000" lnSpcReduction="10000"/>
          </a:bodyPr>
          <a:lstStyle/>
          <a:p>
            <a:pPr marL="64008" indent="0" algn="just">
              <a:lnSpc>
                <a:spcPct val="150000"/>
              </a:lnSpc>
              <a:buNone/>
            </a:pPr>
            <a:r>
              <a:rPr lang="pl-PL" dirty="0" smtClean="0"/>
              <a:t>Wypowiedzenie warunków pracy i płacy jest to jednostronna czynność prawna pracodawcy.</a:t>
            </a:r>
          </a:p>
          <a:p>
            <a:pPr marL="64008" indent="0" algn="just">
              <a:lnSpc>
                <a:spcPct val="150000"/>
              </a:lnSpc>
              <a:buNone/>
            </a:pPr>
            <a:endParaRPr lang="pl-PL" dirty="0"/>
          </a:p>
          <a:p>
            <a:pPr marL="64008" indent="0" algn="just">
              <a:lnSpc>
                <a:spcPct val="150000"/>
              </a:lnSpc>
              <a:buNone/>
            </a:pPr>
            <a:r>
              <a:rPr lang="pl-PL" dirty="0" smtClean="0"/>
              <a:t>Głównym celem wypowiedzenia warunków pracy i płacy jest modyfikacja treści stosunku pracy. Natomiast celem ewentualnym jest rozwiązanie umowy o pracę.  </a:t>
            </a:r>
          </a:p>
          <a:p>
            <a:pPr marL="64008" indent="0" algn="just">
              <a:lnSpc>
                <a:spcPct val="150000"/>
              </a:lnSpc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307085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6128"/>
          </a:xfrm>
        </p:spPr>
        <p:txBody>
          <a:bodyPr/>
          <a:lstStyle/>
          <a:p>
            <a:pPr marL="64008" indent="0" algn="just">
              <a:buNone/>
            </a:pPr>
            <a:r>
              <a:rPr lang="pl-PL" dirty="0"/>
              <a:t>Wypowiedzenie warunków pracy lub płacy uważa się za dokonane, jeżeli pracownikowi zaproponowano na piśmie nowe warunki.</a:t>
            </a:r>
          </a:p>
        </p:txBody>
      </p:sp>
    </p:spTree>
    <p:extLst>
      <p:ext uri="{BB962C8B-B14F-4D97-AF65-F5344CB8AC3E}">
        <p14:creationId xmlns:p14="http://schemas.microsoft.com/office/powerpoint/2010/main" val="19962571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6128"/>
          </a:xfrm>
        </p:spPr>
        <p:txBody>
          <a:bodyPr>
            <a:normAutofit fontScale="92500" lnSpcReduction="20000"/>
          </a:bodyPr>
          <a:lstStyle/>
          <a:p>
            <a:pPr marL="64008" indent="0" algn="just">
              <a:buNone/>
            </a:pPr>
            <a:r>
              <a:rPr lang="pl-PL" dirty="0"/>
              <a:t>W razie odmowy przyjęcia przez pracownika zaproponowanych warunków pracy lub płacy, umowa o pracę rozwiązuje się z upływem okresu dokonanego wypowiedzenia. Jeżeli pracownik przed upływem połowy okresu wypowiedzenia nie złoży oświadczenia o odmowie przyjęcia zaproponowanych warunków, uważa się, że wyraził zgodę na te </a:t>
            </a:r>
            <a:r>
              <a:rPr lang="pl-PL" dirty="0" smtClean="0"/>
              <a:t>warunki. </a:t>
            </a:r>
          </a:p>
          <a:p>
            <a:pPr marL="64008" indent="0" algn="just">
              <a:buNone/>
            </a:pPr>
            <a:r>
              <a:rPr lang="pl-PL" dirty="0" smtClean="0"/>
              <a:t>Pismo </a:t>
            </a:r>
            <a:r>
              <a:rPr lang="pl-PL" dirty="0"/>
              <a:t>pracodawcy wypowiadające warunki pracy lub płacy powinno zawierać pouczenie w tej sprawie. W razie braku takiego pouczenia, pracownik może do końca okresu wypowiedzenia złożyć oświadczenie o odmowie przyjęcia zaproponowanych warunków.</a:t>
            </a:r>
          </a:p>
        </p:txBody>
      </p:sp>
    </p:spTree>
    <p:extLst>
      <p:ext uri="{BB962C8B-B14F-4D97-AF65-F5344CB8AC3E}">
        <p14:creationId xmlns:p14="http://schemas.microsoft.com/office/powerpoint/2010/main" val="274199197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6128"/>
          </a:xfrm>
        </p:spPr>
        <p:txBody>
          <a:bodyPr/>
          <a:lstStyle/>
          <a:p>
            <a:pPr marL="64008" indent="0" algn="just">
              <a:buNone/>
            </a:pPr>
            <a:r>
              <a:rPr lang="pl-PL" dirty="0"/>
              <a:t>Wypowiedzenie dotychczasowych warunków pracy lub płacy nie jest wymagane w razie powierzenia pracownikowi, w przypadkach uzasadnionych potrzebami pracodawcy, innej pracy niż określona w umowie o pracę na okres nieprzekraczający 3 miesięcy w roku kalendarzowym, jeżeli nie powoduje to obniżenia wynagrodzenia i odpowiada kwalifikacjom pracownika.</a:t>
            </a:r>
          </a:p>
        </p:txBody>
      </p:sp>
    </p:spTree>
    <p:extLst>
      <p:ext uri="{BB962C8B-B14F-4D97-AF65-F5344CB8AC3E}">
        <p14:creationId xmlns:p14="http://schemas.microsoft.com/office/powerpoint/2010/main" val="295080270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Ochrona szczególna w zakresie wypowiadania warunków pracy i płacy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4008" indent="0" algn="just">
              <a:buNone/>
            </a:pPr>
            <a:r>
              <a:rPr lang="pl-PL" dirty="0"/>
              <a:t>Pracodawca może wypowiedzieć warunki pracy lub płacy pracownikowi, </a:t>
            </a:r>
            <a:r>
              <a:rPr lang="pl-PL" dirty="0" smtClean="0"/>
              <a:t>objętemu ochroną przedemerytalną, </a:t>
            </a:r>
            <a:r>
              <a:rPr lang="pl-PL" dirty="0"/>
              <a:t>jeżeli wypowiedzenie stało się konieczne ze względu na:</a:t>
            </a:r>
          </a:p>
          <a:p>
            <a:pPr marL="64008" indent="0" algn="just">
              <a:buNone/>
            </a:pPr>
            <a:endParaRPr lang="pl-PL" dirty="0"/>
          </a:p>
          <a:p>
            <a:pPr marL="578358" indent="-514350" algn="just">
              <a:buAutoNum type="arabicParenR"/>
            </a:pPr>
            <a:r>
              <a:rPr lang="pl-PL" dirty="0" smtClean="0"/>
              <a:t>wprowadzenie </a:t>
            </a:r>
            <a:r>
              <a:rPr lang="pl-PL" dirty="0"/>
              <a:t>nowych zasad wynagradzania dotyczących ogółu pracowników zatrudnionych u danego pracodawcy lub tej ich grupy, do której pracownik należy</a:t>
            </a:r>
            <a:r>
              <a:rPr lang="pl-PL" dirty="0" smtClean="0"/>
              <a:t>;</a:t>
            </a:r>
          </a:p>
          <a:p>
            <a:pPr marL="578358" indent="-514350" algn="just">
              <a:buAutoNum type="arabicParenR"/>
            </a:pPr>
            <a:endParaRPr lang="pl-PL" dirty="0"/>
          </a:p>
          <a:p>
            <a:pPr marL="578358" indent="-514350" algn="just">
              <a:buAutoNum type="arabicParenR" startAt="2"/>
            </a:pPr>
            <a:r>
              <a:rPr lang="pl-PL" dirty="0" smtClean="0"/>
              <a:t>stwierdzoną </a:t>
            </a:r>
            <a:r>
              <a:rPr lang="pl-PL" dirty="0"/>
              <a:t>orzeczeniem lekarskim utratę zdolności do wykonywania dotychczasowej pracy albo niezawinioną przez pracownika utratę uprawnień koniecznych do jej wykonywania</a:t>
            </a:r>
            <a:r>
              <a:rPr lang="pl-PL" dirty="0" smtClean="0"/>
              <a:t>.</a:t>
            </a:r>
          </a:p>
          <a:p>
            <a:pPr marL="578358" indent="-514350" algn="just">
              <a:buAutoNum type="arabicParenR" startAt="2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20868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8136"/>
          </a:xfrm>
        </p:spPr>
        <p:txBody>
          <a:bodyPr/>
          <a:lstStyle/>
          <a:p>
            <a:pPr marL="64008" indent="0" algn="just">
              <a:buNone/>
            </a:pPr>
            <a:r>
              <a:rPr lang="pl-PL" dirty="0" smtClean="0"/>
              <a:t>Przepisy </a:t>
            </a:r>
            <a:r>
              <a:rPr lang="pl-PL" dirty="0"/>
              <a:t>o wypowiedzeniu umowy o pracę stosuje się odpowiednio do wypowiedzenia wynikających z umowy warunków pracy i płacy.</a:t>
            </a:r>
          </a:p>
        </p:txBody>
      </p:sp>
    </p:spTree>
    <p:extLst>
      <p:ext uri="{BB962C8B-B14F-4D97-AF65-F5344CB8AC3E}">
        <p14:creationId xmlns:p14="http://schemas.microsoft.com/office/powerpoint/2010/main" val="164960599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Wygaśnięcie stosunku 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 algn="just">
              <a:buNone/>
            </a:pPr>
            <a:r>
              <a:rPr lang="pl-PL" dirty="0" smtClean="0"/>
              <a:t>Wygaśnięcie stosunku pracy to ustanie stosunku pracy w wyniku zdarzenia określonego w przepisach prawa innego niż czynność prawna. </a:t>
            </a:r>
          </a:p>
          <a:p>
            <a:pPr marL="64008" indent="0" algn="just">
              <a:buNone/>
            </a:pPr>
            <a:endParaRPr lang="pl-PL" dirty="0"/>
          </a:p>
          <a:p>
            <a:pPr marL="64008" indent="0" algn="just">
              <a:buNone/>
            </a:pPr>
            <a:r>
              <a:rPr lang="pl-PL" dirty="0" smtClean="0"/>
              <a:t>Wygaśnięcie stosunku pracy następuję w wyniku zdarzenia określonego jedynie w Kodeksie pracy oraz w przepisach szczególnych.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2791719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6128"/>
          </a:xfrm>
        </p:spPr>
        <p:txBody>
          <a:bodyPr/>
          <a:lstStyle/>
          <a:p>
            <a:pPr marL="64008" indent="0">
              <a:buNone/>
            </a:pPr>
            <a:r>
              <a:rPr lang="pl-PL" dirty="0" smtClean="0"/>
              <a:t>W przypadku wygaśnięcia stosunku pracy nie składamy oświadczenia woli.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79014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8136"/>
          </a:xfrm>
        </p:spPr>
        <p:txBody>
          <a:bodyPr/>
          <a:lstStyle/>
          <a:p>
            <a:pPr marL="64008" indent="0" algn="just">
              <a:lnSpc>
                <a:spcPct val="150000"/>
              </a:lnSpc>
              <a:buNone/>
            </a:pPr>
            <a:r>
              <a:rPr lang="pl-PL" dirty="0" smtClean="0"/>
              <a:t>Oświadczenie pracodawcy o rozwiązaniu stosunku pracy bez wypowiedzenia powinno zawierać pouczenie o przysługującym pracownikowi prawie odwołanie się do Sądu.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4762511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Zdarzenia powodujące wygaśnięcie stosunku 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Śmierć pracownika – art. 631 § 1 </a:t>
            </a:r>
            <a:r>
              <a:rPr lang="pl-PL" dirty="0" smtClean="0"/>
              <a:t>KP</a:t>
            </a:r>
            <a:endParaRPr lang="pl-PL" dirty="0"/>
          </a:p>
          <a:p>
            <a:endParaRPr lang="pl-PL" dirty="0"/>
          </a:p>
          <a:p>
            <a:r>
              <a:rPr lang="pl-PL" dirty="0"/>
              <a:t>Śmierć pracodawcy – art. 632 § 1 </a:t>
            </a:r>
            <a:r>
              <a:rPr lang="pl-PL" dirty="0" smtClean="0"/>
              <a:t>KP</a:t>
            </a:r>
            <a:endParaRPr lang="pl-PL" dirty="0"/>
          </a:p>
          <a:p>
            <a:endParaRPr lang="pl-PL" dirty="0"/>
          </a:p>
          <a:p>
            <a:r>
              <a:rPr lang="pl-PL" dirty="0"/>
              <a:t>Trzymiesięczna nieobecność pracownika w pracy z powodu tymczasowego aresztowania – art. 66 § 1 </a:t>
            </a:r>
            <a:r>
              <a:rPr lang="pl-PL" dirty="0" smtClean="0"/>
              <a:t>KP.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538382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Wygaśnięcie umowy w skutek śmierci pracownika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 algn="just">
              <a:buNone/>
            </a:pPr>
            <a:r>
              <a:rPr lang="pl-PL" dirty="0"/>
              <a:t>Prawa majątkowe ze stosunku pracy przechodzą po śmierci pracownika, w równych częściach, na małżonka oraz inne osoby spełniające warunki wymagane do uzyskania renty rodzinnej w myśl przepisów o emeryturach i rentach z Funduszu Ubezpieczeń Społecznych. W razie braku takich osób prawa te wchodzą do spadku.</a:t>
            </a:r>
          </a:p>
        </p:txBody>
      </p:sp>
    </p:spTree>
    <p:extLst>
      <p:ext uri="{BB962C8B-B14F-4D97-AF65-F5344CB8AC3E}">
        <p14:creationId xmlns:p14="http://schemas.microsoft.com/office/powerpoint/2010/main" val="195435566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Wygaśnięcie umowy w skutek śmierci pracodawcy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4008" indent="0" algn="just">
              <a:lnSpc>
                <a:spcPct val="150000"/>
              </a:lnSpc>
              <a:buNone/>
            </a:pPr>
            <a:r>
              <a:rPr lang="pl-PL" dirty="0"/>
              <a:t>Z dniem śmierci pracodawcy umowy o pracę z pracownikami wygasają, chyba </a:t>
            </a:r>
            <a:r>
              <a:rPr lang="pl-PL" dirty="0" smtClean="0"/>
              <a:t>że:</a:t>
            </a:r>
          </a:p>
          <a:p>
            <a:pPr algn="just">
              <a:lnSpc>
                <a:spcPct val="150000"/>
              </a:lnSpc>
            </a:pPr>
            <a:r>
              <a:rPr lang="pl-PL" dirty="0" smtClean="0"/>
              <a:t> </a:t>
            </a:r>
            <a:r>
              <a:rPr lang="pl-PL" dirty="0"/>
              <a:t>dochodzi do przejęcia pracownika przez nowego pracodawcę na zasadach określonych w art. 231 </a:t>
            </a:r>
            <a:r>
              <a:rPr lang="pl-PL" dirty="0" err="1"/>
              <a:t>k.p</a:t>
            </a:r>
            <a:r>
              <a:rPr lang="pl-PL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pl-PL" dirty="0"/>
              <a:t>ustanowienia zarządu sukcesyjnego z chwilą śmierci pracodawcy, zgodnie z </a:t>
            </a:r>
            <a:r>
              <a:rPr lang="pl-PL" dirty="0" smtClean="0"/>
              <a:t>ustawą </a:t>
            </a:r>
            <a:r>
              <a:rPr lang="pl-PL" dirty="0"/>
              <a:t>z dnia 5 lipca 2018 r. o zarządzie sukcesyjnym przedsiębiorstwem osoby </a:t>
            </a:r>
            <a:r>
              <a:rPr lang="pl-PL" dirty="0" smtClean="0"/>
              <a:t>fizycznej.</a:t>
            </a:r>
            <a:endParaRPr lang="pl-PL" dirty="0"/>
          </a:p>
          <a:p>
            <a:pPr marL="64008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65848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2112"/>
          </a:xfrm>
        </p:spPr>
        <p:txBody>
          <a:bodyPr/>
          <a:lstStyle/>
          <a:p>
            <a:pPr marL="64008" indent="0" algn="just">
              <a:lnSpc>
                <a:spcPct val="150000"/>
              </a:lnSpc>
              <a:buNone/>
            </a:pPr>
            <a:r>
              <a:rPr lang="pl-PL" dirty="0"/>
              <a:t>Pracownikowi, którego umowa o pracę wygasła z powodu śmierci pracodawcy przysługuje odszkodowanie w wysokości wynagrodzenia za okres wypowiedzenia.</a:t>
            </a:r>
          </a:p>
          <a:p>
            <a:pPr marL="64008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94221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Wygaśnięcie stosunku pracy z powodu tymczasowego aresztowania pracownika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algn="just">
              <a:buNone/>
            </a:pPr>
            <a:r>
              <a:rPr lang="pl-PL" dirty="0"/>
              <a:t>Umowa o pracę wygasa z upływem 3 miesięcy nieobecności pracownika w pracy z powodu tymczasowego aresztowania, </a:t>
            </a:r>
            <a:endParaRPr lang="pl-PL" dirty="0" smtClean="0"/>
          </a:p>
          <a:p>
            <a:pPr marL="64008" indent="0" algn="just">
              <a:buNone/>
            </a:pPr>
            <a:r>
              <a:rPr lang="pl-PL" dirty="0" smtClean="0"/>
              <a:t>chyba </a:t>
            </a:r>
            <a:r>
              <a:rPr lang="pl-PL" dirty="0"/>
              <a:t>że pracodawca rozwiązał wcześniej bez wypowiedzenia umowę o pracę z winy pracownika.</a:t>
            </a:r>
          </a:p>
          <a:p>
            <a:pPr marL="64008" indent="0">
              <a:buNone/>
            </a:pPr>
            <a:endParaRPr lang="pl-PL" dirty="0"/>
          </a:p>
          <a:p>
            <a:pPr marL="64008" indent="0">
              <a:buNone/>
            </a:pPr>
            <a:r>
              <a:rPr lang="pl-PL" dirty="0" smtClean="0"/>
              <a:t>.</a:t>
            </a:r>
            <a:endParaRPr lang="pl-PL" dirty="0"/>
          </a:p>
          <a:p>
            <a:pPr marL="64008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622908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8136"/>
          </a:xfrm>
        </p:spPr>
        <p:txBody>
          <a:bodyPr>
            <a:normAutofit fontScale="92500"/>
          </a:bodyPr>
          <a:lstStyle/>
          <a:p>
            <a:pPr marL="64008" indent="0" algn="just">
              <a:buNone/>
            </a:pPr>
            <a:r>
              <a:rPr lang="pl-PL" dirty="0"/>
              <a:t>Pracodawca, pomimo wygaśnięcia umowy o pracę z powodu tymczasowego aresztowania, jest obowiązany ponownie zatrudnić pracownika, jeżeli </a:t>
            </a:r>
            <a:endParaRPr lang="pl-PL" dirty="0" smtClean="0"/>
          </a:p>
          <a:p>
            <a:pPr algn="just"/>
            <a:r>
              <a:rPr lang="pl-PL" dirty="0" smtClean="0"/>
              <a:t>postępowanie </a:t>
            </a:r>
            <a:r>
              <a:rPr lang="pl-PL" dirty="0"/>
              <a:t>karne zostało umorzone lub </a:t>
            </a:r>
            <a:endParaRPr lang="pl-PL" dirty="0" smtClean="0"/>
          </a:p>
          <a:p>
            <a:pPr algn="just"/>
            <a:r>
              <a:rPr lang="pl-PL" dirty="0" smtClean="0"/>
              <a:t>gdy </a:t>
            </a:r>
            <a:r>
              <a:rPr lang="pl-PL" dirty="0"/>
              <a:t>zapadł wyrok uniewinniający, a pracownik zgłosił swój powrót do pracy w ciągu 7 dni od uprawomocnienia się orzeczenia, </a:t>
            </a:r>
            <a:endParaRPr lang="pl-PL" dirty="0" smtClean="0"/>
          </a:p>
          <a:p>
            <a:pPr marL="64008" indent="0" algn="just">
              <a:buNone/>
            </a:pPr>
            <a:r>
              <a:rPr lang="pl-PL" dirty="0" smtClean="0"/>
              <a:t>chyba </a:t>
            </a:r>
            <a:r>
              <a:rPr lang="pl-PL" dirty="0"/>
              <a:t>że postępowanie karne umorzono z powodu przedawnienia albo amnestii, a także w razie warunkowego umorzenia </a:t>
            </a:r>
            <a:r>
              <a:rPr lang="pl-PL" dirty="0" smtClean="0"/>
              <a:t>postępowania.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654951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Uchwała Sądu Najwyższego z dnia 19 grudnia 1980 r., I PZP 42/80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4008" indent="0" algn="just">
              <a:buNone/>
            </a:pPr>
            <a:r>
              <a:rPr lang="pl-PL" dirty="0"/>
              <a:t>Wynikający z przepisu art. 66 § 2 </a:t>
            </a:r>
            <a:r>
              <a:rPr lang="pl-PL" dirty="0" err="1"/>
              <a:t>k.p</a:t>
            </a:r>
            <a:r>
              <a:rPr lang="pl-PL" dirty="0"/>
              <a:t>. obowiązek ponownego zatrudnienia pracownika nie jest uzależniony od możliwości zakładu pracy.2. Zakład pracy obowiązany jest ponownie zatrudnić pracownika na dotychczasowym, równorzędnym lub innym zgodnym z jego kwalifikacjami stanowisku, odpowiadającym w zasadzie poprzednim warunkom wynagrodzenia, jeżeli szczególne okoliczności nie stoją temu na przeszkodzie.</a:t>
            </a:r>
          </a:p>
        </p:txBody>
      </p:sp>
    </p:spTree>
    <p:extLst>
      <p:ext uri="{BB962C8B-B14F-4D97-AF65-F5344CB8AC3E}">
        <p14:creationId xmlns:p14="http://schemas.microsoft.com/office/powerpoint/2010/main" val="241271775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6128"/>
          </a:xfrm>
        </p:spPr>
        <p:txBody>
          <a:bodyPr/>
          <a:lstStyle/>
          <a:p>
            <a:pPr marL="64008" indent="0" algn="just">
              <a:lnSpc>
                <a:spcPct val="150000"/>
              </a:lnSpc>
              <a:buNone/>
            </a:pPr>
            <a:r>
              <a:rPr lang="pl-PL" dirty="0"/>
              <a:t>W razie naruszenia przez pracodawcę </a:t>
            </a:r>
            <a:r>
              <a:rPr lang="pl-PL" dirty="0" smtClean="0"/>
              <a:t>niniejszych przepisów, </a:t>
            </a:r>
            <a:r>
              <a:rPr lang="pl-PL" dirty="0"/>
              <a:t>pracownikowi przysługuje prawo odwołania do sądu pracy.</a:t>
            </a:r>
          </a:p>
        </p:txBody>
      </p:sp>
    </p:spTree>
    <p:extLst>
      <p:ext uri="{BB962C8B-B14F-4D97-AF65-F5344CB8AC3E}">
        <p14:creationId xmlns:p14="http://schemas.microsoft.com/office/powerpoint/2010/main" val="2931499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Rozwiązanie stosunku pracy bez wypowiedzenia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Przez pracodawcę</a:t>
            </a:r>
          </a:p>
          <a:p>
            <a:pPr algn="just">
              <a:buFont typeface="Wingdings" pitchFamily="2" charset="2"/>
              <a:buChar char="§"/>
            </a:pPr>
            <a:r>
              <a:rPr lang="pl-PL" dirty="0"/>
              <a:t>r</a:t>
            </a:r>
            <a:r>
              <a:rPr lang="pl-PL" dirty="0" smtClean="0"/>
              <a:t>ozwiązanie stosunku pracy bez wypowiedzenia z winy pracownika</a:t>
            </a:r>
          </a:p>
          <a:p>
            <a:pPr algn="just">
              <a:buFont typeface="Wingdings" pitchFamily="2" charset="2"/>
              <a:buChar char="§"/>
            </a:pPr>
            <a:r>
              <a:rPr lang="pl-PL" dirty="0"/>
              <a:t>r</a:t>
            </a:r>
            <a:r>
              <a:rPr lang="pl-PL" dirty="0" smtClean="0"/>
              <a:t>ozwiązanie stosunku pracy bez wypowiedzenia z przyczyn niezawinionych przez pracownika</a:t>
            </a:r>
          </a:p>
          <a:p>
            <a:pPr algn="just"/>
            <a:r>
              <a:rPr lang="pl-PL" dirty="0" smtClean="0"/>
              <a:t>Przez pracownika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3812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649338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Rozwiązanie stosunku pracy bez wypowiedzenia przez pracodawcę z winy pracownika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10592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dirty="0"/>
              <a:t>Pracodawca może rozwiązać umowę o pracę bez wypowiedzenia z winy pracownika w razie:</a:t>
            </a:r>
          </a:p>
          <a:p>
            <a:pPr algn="just">
              <a:buFont typeface="Arial" pitchFamily="34" charset="0"/>
              <a:buChar char="•"/>
            </a:pPr>
            <a:r>
              <a:rPr lang="pl-PL" dirty="0"/>
              <a:t>	ciężkiego naruszenia przez pracownika podstawowych obowiązków pracowniczych;</a:t>
            </a:r>
          </a:p>
          <a:p>
            <a:pPr algn="just">
              <a:buFont typeface="Arial" pitchFamily="34" charset="0"/>
              <a:buChar char="•"/>
            </a:pPr>
            <a:r>
              <a:rPr lang="pl-PL" dirty="0"/>
              <a:t>	popełnienia przez pracownika w czasie trwania umowy o pracę przestępstwa, które uniemożliwia dalsze zatrudnianie go na zajmowanym stanowisku, jeżeli przestępstwo jest oczywiste lub zostało stwierdzone prawomocnym wyrokiem</a:t>
            </a:r>
            <a:r>
              <a:rPr lang="pl-PL" dirty="0" smtClean="0"/>
              <a:t>;</a:t>
            </a:r>
          </a:p>
          <a:p>
            <a:pPr algn="just">
              <a:buFont typeface="Arial" pitchFamily="34" charset="0"/>
              <a:buChar char="•"/>
            </a:pPr>
            <a:r>
              <a:rPr lang="pl-PL" dirty="0"/>
              <a:t>	zawinionej przez pracownika utraty uprawnień koniecznych do wykonywania pracy na zajmowanym stanowisku.</a:t>
            </a:r>
          </a:p>
        </p:txBody>
      </p:sp>
    </p:spTree>
    <p:extLst>
      <p:ext uri="{BB962C8B-B14F-4D97-AF65-F5344CB8AC3E}">
        <p14:creationId xmlns:p14="http://schemas.microsoft.com/office/powerpoint/2010/main" val="2362033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Ciężkie naruszenie podstawowych obowiązków pracowniczych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 algn="just">
              <a:buNone/>
            </a:pPr>
            <a:r>
              <a:rPr lang="pl-PL" dirty="0"/>
              <a:t>Ciężkie naruszenie podstawowych obowiązków pracowniczych jest najczęściej występującą w praktyce przyczyną rozwiązania stosunku pracy bez wypowiedzenia przez pracodawcę z winy pracownika.</a:t>
            </a:r>
          </a:p>
          <a:p>
            <a:pPr marL="64008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52544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476672"/>
            <a:ext cx="8373616" cy="6048672"/>
          </a:xfrm>
        </p:spPr>
        <p:txBody>
          <a:bodyPr/>
          <a:lstStyle/>
          <a:p>
            <a:pPr marL="64008" indent="0" algn="just">
              <a:lnSpc>
                <a:spcPct val="150000"/>
              </a:lnSpc>
              <a:buNone/>
            </a:pPr>
            <a:r>
              <a:rPr lang="pl-PL" dirty="0" smtClean="0"/>
              <a:t>W orzecznictwie Sądu Najwyższego wskazuje się, że do spełnienia warunku ciężkiego naruszenia przez pracownika podstawowych obowiązków pracowniczych konieczny jest znaczy stopień winy pracownika.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316947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198</TotalTime>
  <Words>2206</Words>
  <Application>Microsoft Office PowerPoint</Application>
  <PresentationFormat>Pokaz na ekranie (4:3)</PresentationFormat>
  <Paragraphs>156</Paragraphs>
  <Slides>57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57</vt:i4>
      </vt:variant>
    </vt:vector>
  </HeadingPairs>
  <TitlesOfParts>
    <vt:vector size="58" baseType="lpstr">
      <vt:lpstr>Energetyczny</vt:lpstr>
      <vt:lpstr>Prezentacja programu PowerPoint</vt:lpstr>
      <vt:lpstr>Pojęcie rozwiązania stosunku pracy bez wypowiedzenia </vt:lpstr>
      <vt:lpstr>Prezentacja programu PowerPoint</vt:lpstr>
      <vt:lpstr>Forma rozwiązania stosunku pracy bez wypowiedzenia</vt:lpstr>
      <vt:lpstr>Prezentacja programu PowerPoint</vt:lpstr>
      <vt:lpstr>Rozwiązanie stosunku pracy bez wypowiedzenia</vt:lpstr>
      <vt:lpstr>Rozwiązanie stosunku pracy bez wypowiedzenia przez pracodawcę z winy pracownika </vt:lpstr>
      <vt:lpstr>Ciężkie naruszenie podstawowych obowiązków pracowniczych</vt:lpstr>
      <vt:lpstr>Prezentacja programu PowerPoint</vt:lpstr>
      <vt:lpstr>Wyrok Sądu Najwyższego z dnia 19 sierpnia 1999 r., I PKN 188/99</vt:lpstr>
      <vt:lpstr>Prezentacja programu PowerPoint</vt:lpstr>
      <vt:lpstr>Prezentacja programu PowerPoint</vt:lpstr>
      <vt:lpstr>Wyrok Sądu Najwyższego z dnia 11 stycznia 1985, I PR 118/84</vt:lpstr>
      <vt:lpstr>Wyrok Sądu Najwyższego z dnia 17 grudnia 1980 r., I PRN 136/80</vt:lpstr>
      <vt:lpstr>Popełnienie przestępstwa uniemożliwiającego dalsze zatrudnienie pracownika</vt:lpstr>
      <vt:lpstr>Wyrok Sądu Najwyższego z dnia 4 kwietnia 1979 r., I PR 13/79</vt:lpstr>
      <vt:lpstr>Utrata uprawnień koniecznych do wykonywania pracy</vt:lpstr>
      <vt:lpstr>Prezentacja programu PowerPoint</vt:lpstr>
      <vt:lpstr>Prezentacja programu PowerPoint</vt:lpstr>
      <vt:lpstr>Prezentacja programu PowerPoint</vt:lpstr>
      <vt:lpstr>Rozwiązanie stosunku pracy bez wypowiedzenia z przyczyn niezawinionych przez pracownika</vt:lpstr>
      <vt:lpstr>Prezentacja programu PowerPoint</vt:lpstr>
      <vt:lpstr>Prezentacja programu PowerPoint</vt:lpstr>
      <vt:lpstr>Prezentacja programu PowerPoint</vt:lpstr>
      <vt:lpstr>Prezentacja programu PowerPoint</vt:lpstr>
      <vt:lpstr>Roszczenia pracownika w razie niezgodnego z prawem rozwiązania stosunku pracy bez wypowiedzenia</vt:lpstr>
      <vt:lpstr>Prezentacja programu PowerPoint</vt:lpstr>
      <vt:lpstr>Prezentacja programu PowerPoint</vt:lpstr>
      <vt:lpstr>Prezentacja programu PowerPoint</vt:lpstr>
      <vt:lpstr>Prezentacja programu PowerPoint</vt:lpstr>
      <vt:lpstr>Odszkodowanie</vt:lpstr>
      <vt:lpstr>Prezentacja programu PowerPoint</vt:lpstr>
      <vt:lpstr>Prezentacja programu PowerPoint</vt:lpstr>
      <vt:lpstr>Rozwiązanie stosunku pracy bez wypowiedzenia przez pracownika </vt:lpstr>
      <vt:lpstr>Prezentacja programu PowerPoint</vt:lpstr>
      <vt:lpstr>Wyrok Sądu Najwyższego z dnia 4 kwietnia 2000 r., I PKN 516/99 </vt:lpstr>
      <vt:lpstr>Prezentacja programu PowerPoint</vt:lpstr>
      <vt:lpstr>Prezentacja programu PowerPoint</vt:lpstr>
      <vt:lpstr>Uprawnienia pracodawcy w razie nieuzasadnionego rozwiązania przez pracownika umowy o pracę bez wypowiedzenia</vt:lpstr>
      <vt:lpstr>Prezentacja programu PowerPoint</vt:lpstr>
      <vt:lpstr>Prezentacja programu PowerPoint</vt:lpstr>
      <vt:lpstr>Rozwiązanie stosunku pracy w wyniku wypowiedzenia warunków pracy i płacy</vt:lpstr>
      <vt:lpstr>Prezentacja programu PowerPoint</vt:lpstr>
      <vt:lpstr>Prezentacja programu PowerPoint</vt:lpstr>
      <vt:lpstr>Prezentacja programu PowerPoint</vt:lpstr>
      <vt:lpstr>Ochrona szczególna w zakresie wypowiadania warunków pracy i płacy</vt:lpstr>
      <vt:lpstr>Prezentacja programu PowerPoint</vt:lpstr>
      <vt:lpstr>Wygaśnięcie stosunku pracy</vt:lpstr>
      <vt:lpstr>Prezentacja programu PowerPoint</vt:lpstr>
      <vt:lpstr>Zdarzenia powodujące wygaśnięcie stosunku pracy</vt:lpstr>
      <vt:lpstr>Wygaśnięcie umowy w skutek śmierci pracownika</vt:lpstr>
      <vt:lpstr>Wygaśnięcie umowy w skutek śmierci pracodawcy</vt:lpstr>
      <vt:lpstr>Prezentacja programu PowerPoint</vt:lpstr>
      <vt:lpstr>Wygaśnięcie stosunku pracy z powodu tymczasowego aresztowania pracownika</vt:lpstr>
      <vt:lpstr>Prezentacja programu PowerPoint</vt:lpstr>
      <vt:lpstr>Uchwała Sądu Najwyższego z dnia 19 grudnia 1980 r., I PZP 42/80</vt:lpstr>
      <vt:lpstr>Prezentacja programu PowerPoint</vt:lpstr>
    </vt:vector>
  </TitlesOfParts>
  <Company>Sil-art Rycho444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Kowalski Ryszard</dc:creator>
  <cp:lastModifiedBy>Kowalski Ryszard</cp:lastModifiedBy>
  <cp:revision>110</cp:revision>
  <cp:lastPrinted>2018-12-15T21:52:57Z</cp:lastPrinted>
  <dcterms:created xsi:type="dcterms:W3CDTF">2018-12-15T18:48:20Z</dcterms:created>
  <dcterms:modified xsi:type="dcterms:W3CDTF">2018-12-17T17:34:22Z</dcterms:modified>
</cp:coreProperties>
</file>