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1" r:id="rId3"/>
    <p:sldId id="280" r:id="rId4"/>
    <p:sldId id="321" r:id="rId5"/>
    <p:sldId id="279" r:id="rId6"/>
    <p:sldId id="278" r:id="rId7"/>
    <p:sldId id="277" r:id="rId8"/>
    <p:sldId id="270" r:id="rId9"/>
    <p:sldId id="282" r:id="rId10"/>
    <p:sldId id="283" r:id="rId11"/>
    <p:sldId id="276" r:id="rId12"/>
    <p:sldId id="275" r:id="rId13"/>
    <p:sldId id="274" r:id="rId14"/>
    <p:sldId id="273" r:id="rId15"/>
    <p:sldId id="272" r:id="rId16"/>
    <p:sldId id="271" r:id="rId17"/>
    <p:sldId id="269" r:id="rId18"/>
    <p:sldId id="268" r:id="rId19"/>
    <p:sldId id="257" r:id="rId20"/>
    <p:sldId id="258" r:id="rId21"/>
    <p:sldId id="259" r:id="rId22"/>
    <p:sldId id="260" r:id="rId23"/>
    <p:sldId id="261" r:id="rId24"/>
    <p:sldId id="262" r:id="rId25"/>
    <p:sldId id="263" r:id="rId26"/>
    <p:sldId id="264" r:id="rId27"/>
    <p:sldId id="265" r:id="rId28"/>
    <p:sldId id="266" r:id="rId29"/>
    <p:sldId id="267"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10" r:id="rId54"/>
    <p:sldId id="311" r:id="rId55"/>
    <p:sldId id="307" r:id="rId56"/>
    <p:sldId id="309" r:id="rId57"/>
    <p:sldId id="308" r:id="rId58"/>
    <p:sldId id="314" r:id="rId59"/>
    <p:sldId id="312" r:id="rId60"/>
    <p:sldId id="313" r:id="rId61"/>
    <p:sldId id="315" r:id="rId62"/>
    <p:sldId id="316" r:id="rId63"/>
    <p:sldId id="317" r:id="rId64"/>
    <p:sldId id="318" r:id="rId65"/>
    <p:sldId id="319" r:id="rId66"/>
    <p:sldId id="320"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515074-3043-4F55-BB3C-B7C4D273E02A}" v="3092" dt="2021-03-01T13:49:03.569"/>
    <p1510:client id="{31AC2EBC-3C75-BEA4-D607-73D9BEE74782}" v="493" dt="2021-03-08T15:41:24.566"/>
    <p1510:client id="{6504B09F-D005-2000-9324-EFEC2DB1DAA2}" v="709" dt="2021-03-01T14:22:35.058"/>
    <p1510:client id="{6A08B19F-3011-2000-92F9-AD73F31897BF}" v="4236" dt="2021-03-04T18:57:15.791"/>
    <p1510:client id="{ED848058-AF5F-48ED-FF52-71C00D51015A}" v="5216" dt="2021-03-06T07:53:29.2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varScale="1">
        <p:scale>
          <a:sx n="93" d="100"/>
          <a:sy n="93" d="100"/>
        </p:scale>
        <p:origin x="8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917F78-EFA6-4FDB-A3E9-4C7109FB629F}" type="doc">
      <dgm:prSet loTypeId="urn:microsoft.com/office/officeart/2005/8/layout/chevron1" loCatId="process" qsTypeId="urn:microsoft.com/office/officeart/2005/8/quickstyle/simple1" qsCatId="simple" csTypeId="urn:microsoft.com/office/officeart/2005/8/colors/accent1_2" csCatId="accent1" phldr="1"/>
      <dgm:spPr/>
    </dgm:pt>
    <dgm:pt modelId="{F0575AD5-459D-43A3-9F93-07E8DAFECC89}">
      <dgm:prSet phldrT="[Tekst]" phldr="0"/>
      <dgm:spPr/>
      <dgm:t>
        <a:bodyPr/>
        <a:lstStyle/>
        <a:p>
          <a:pPr rtl="0"/>
          <a:r>
            <a:rPr lang="pl-PL" dirty="0">
              <a:latin typeface="Gill Sans MT" panose="020B0502020104020203"/>
            </a:rPr>
            <a:t>Postępowanie przygotowawcze</a:t>
          </a:r>
          <a:endParaRPr lang="pl-PL" dirty="0"/>
        </a:p>
      </dgm:t>
    </dgm:pt>
    <dgm:pt modelId="{C103878D-2160-49D3-BA57-0CCC59ABCFB5}" type="parTrans" cxnId="{F456E86C-FB0C-4119-BD04-671588CBF363}">
      <dgm:prSet/>
      <dgm:spPr/>
    </dgm:pt>
    <dgm:pt modelId="{BA4D178B-B044-46F0-9FF8-7C4806D15CCC}" type="sibTrans" cxnId="{F456E86C-FB0C-4119-BD04-671588CBF363}">
      <dgm:prSet/>
      <dgm:spPr/>
    </dgm:pt>
    <dgm:pt modelId="{9C2B7A7B-273A-4330-B166-A63AE43F7F36}">
      <dgm:prSet phldrT="[Tekst]" phldr="0"/>
      <dgm:spPr/>
      <dgm:t>
        <a:bodyPr/>
        <a:lstStyle/>
        <a:p>
          <a:pPr rtl="0"/>
          <a:r>
            <a:rPr lang="pl-PL" dirty="0">
              <a:latin typeface="Gill Sans MT" panose="020B0502020104020203"/>
            </a:rPr>
            <a:t>Postępowanie jurysdykcyjne (główne)</a:t>
          </a:r>
          <a:endParaRPr lang="pl-PL" dirty="0"/>
        </a:p>
      </dgm:t>
    </dgm:pt>
    <dgm:pt modelId="{2E85F964-3FD9-47CF-92B9-5DB4C6A168F4}" type="parTrans" cxnId="{25E228C9-5881-4D3F-8480-A2731D1E30BD}">
      <dgm:prSet/>
      <dgm:spPr/>
    </dgm:pt>
    <dgm:pt modelId="{D9CF9E34-ADFA-4FCD-AA5C-F9B2147FFFEA}" type="sibTrans" cxnId="{25E228C9-5881-4D3F-8480-A2731D1E30BD}">
      <dgm:prSet/>
      <dgm:spPr/>
    </dgm:pt>
    <dgm:pt modelId="{13748E12-F03F-4B8F-AD4C-8577223C1B07}">
      <dgm:prSet phldr="0"/>
      <dgm:spPr/>
      <dgm:t>
        <a:bodyPr/>
        <a:lstStyle/>
        <a:p>
          <a:pPr rtl="0"/>
          <a:r>
            <a:rPr lang="pl-PL" dirty="0">
              <a:latin typeface="Gill Sans MT" panose="020B0502020104020203"/>
            </a:rPr>
            <a:t>Postępowanie jurysdykcyjne (odwoławcze)</a:t>
          </a:r>
        </a:p>
      </dgm:t>
    </dgm:pt>
    <dgm:pt modelId="{8F98063C-23E5-4A8B-A8CA-FD631D452A07}" type="parTrans" cxnId="{A7649B46-0CC7-4371-8322-B73CFFF3EEE3}">
      <dgm:prSet/>
      <dgm:spPr/>
    </dgm:pt>
    <dgm:pt modelId="{40E0AD67-AE6D-4188-B4FC-05740317407A}" type="sibTrans" cxnId="{A7649B46-0CC7-4371-8322-B73CFFF3EEE3}">
      <dgm:prSet/>
      <dgm:spPr/>
    </dgm:pt>
    <dgm:pt modelId="{23E54E24-5AF0-4A3C-ABFB-6DA35EC82676}">
      <dgm:prSet phldr="0"/>
      <dgm:spPr/>
      <dgm:t>
        <a:bodyPr/>
        <a:lstStyle/>
        <a:p>
          <a:pPr rtl="0"/>
          <a:r>
            <a:rPr lang="pl-PL" dirty="0">
              <a:latin typeface="Gill Sans MT" panose="020B0502020104020203"/>
            </a:rPr>
            <a:t>Postępowanie wykonawcze</a:t>
          </a:r>
        </a:p>
      </dgm:t>
    </dgm:pt>
    <dgm:pt modelId="{53A6485E-F9CD-4D99-9E96-8E870B0C2EFF}" type="parTrans" cxnId="{7CFE356D-A5E5-4683-827A-009635D59646}">
      <dgm:prSet/>
      <dgm:spPr/>
    </dgm:pt>
    <dgm:pt modelId="{4689D99B-9B3C-4FA6-9BC5-767E96112B99}" type="sibTrans" cxnId="{7CFE356D-A5E5-4683-827A-009635D59646}">
      <dgm:prSet/>
      <dgm:spPr/>
    </dgm:pt>
    <dgm:pt modelId="{8A8F7679-C598-4CFA-B4DC-EDB0AD745377}" type="pres">
      <dgm:prSet presAssocID="{92917F78-EFA6-4FDB-A3E9-4C7109FB629F}" presName="Name0" presStyleCnt="0">
        <dgm:presLayoutVars>
          <dgm:dir/>
          <dgm:animLvl val="lvl"/>
          <dgm:resizeHandles val="exact"/>
        </dgm:presLayoutVars>
      </dgm:prSet>
      <dgm:spPr/>
    </dgm:pt>
    <dgm:pt modelId="{823B717D-B6AE-44BA-A74B-1D98B66417B8}" type="pres">
      <dgm:prSet presAssocID="{F0575AD5-459D-43A3-9F93-07E8DAFECC89}" presName="parTxOnly" presStyleLbl="node1" presStyleIdx="0" presStyleCnt="4">
        <dgm:presLayoutVars>
          <dgm:chMax val="0"/>
          <dgm:chPref val="0"/>
          <dgm:bulletEnabled val="1"/>
        </dgm:presLayoutVars>
      </dgm:prSet>
      <dgm:spPr/>
    </dgm:pt>
    <dgm:pt modelId="{647302B3-1A85-4628-9CB2-057AB7115D8A}" type="pres">
      <dgm:prSet presAssocID="{BA4D178B-B044-46F0-9FF8-7C4806D15CCC}" presName="parTxOnlySpace" presStyleCnt="0"/>
      <dgm:spPr/>
    </dgm:pt>
    <dgm:pt modelId="{13745390-6F6F-438A-94F9-1DDCA7EDA589}" type="pres">
      <dgm:prSet presAssocID="{9C2B7A7B-273A-4330-B166-A63AE43F7F36}" presName="parTxOnly" presStyleLbl="node1" presStyleIdx="1" presStyleCnt="4">
        <dgm:presLayoutVars>
          <dgm:chMax val="0"/>
          <dgm:chPref val="0"/>
          <dgm:bulletEnabled val="1"/>
        </dgm:presLayoutVars>
      </dgm:prSet>
      <dgm:spPr/>
    </dgm:pt>
    <dgm:pt modelId="{9EFE6940-A77A-45AE-BC56-15CE345F1226}" type="pres">
      <dgm:prSet presAssocID="{D9CF9E34-ADFA-4FCD-AA5C-F9B2147FFFEA}" presName="parTxOnlySpace" presStyleCnt="0"/>
      <dgm:spPr/>
    </dgm:pt>
    <dgm:pt modelId="{B9DB1C09-F140-4351-80CB-BDF1FA5A74CC}" type="pres">
      <dgm:prSet presAssocID="{13748E12-F03F-4B8F-AD4C-8577223C1B07}" presName="parTxOnly" presStyleLbl="node1" presStyleIdx="2" presStyleCnt="4">
        <dgm:presLayoutVars>
          <dgm:chMax val="0"/>
          <dgm:chPref val="0"/>
          <dgm:bulletEnabled val="1"/>
        </dgm:presLayoutVars>
      </dgm:prSet>
      <dgm:spPr/>
    </dgm:pt>
    <dgm:pt modelId="{4905BFB9-0A4B-442C-BAFD-1FE529D8E2A3}" type="pres">
      <dgm:prSet presAssocID="{40E0AD67-AE6D-4188-B4FC-05740317407A}" presName="parTxOnlySpace" presStyleCnt="0"/>
      <dgm:spPr/>
    </dgm:pt>
    <dgm:pt modelId="{C7650334-FA8F-48B6-9BF0-AAA55DF9B30F}" type="pres">
      <dgm:prSet presAssocID="{23E54E24-5AF0-4A3C-ABFB-6DA35EC82676}" presName="parTxOnly" presStyleLbl="node1" presStyleIdx="3" presStyleCnt="4">
        <dgm:presLayoutVars>
          <dgm:chMax val="0"/>
          <dgm:chPref val="0"/>
          <dgm:bulletEnabled val="1"/>
        </dgm:presLayoutVars>
      </dgm:prSet>
      <dgm:spPr/>
    </dgm:pt>
  </dgm:ptLst>
  <dgm:cxnLst>
    <dgm:cxn modelId="{C5456D27-AA69-45AA-9A13-9160B18CE21C}" type="presOf" srcId="{F0575AD5-459D-43A3-9F93-07E8DAFECC89}" destId="{823B717D-B6AE-44BA-A74B-1D98B66417B8}" srcOrd="0" destOrd="0" presId="urn:microsoft.com/office/officeart/2005/8/layout/chevron1"/>
    <dgm:cxn modelId="{BDFBBE2F-0BB9-43F7-88DC-8B5C09600C81}" type="presOf" srcId="{13748E12-F03F-4B8F-AD4C-8577223C1B07}" destId="{B9DB1C09-F140-4351-80CB-BDF1FA5A74CC}" srcOrd="0" destOrd="0" presId="urn:microsoft.com/office/officeart/2005/8/layout/chevron1"/>
    <dgm:cxn modelId="{C710585B-06A4-4404-8680-99587B82A821}" type="presOf" srcId="{92917F78-EFA6-4FDB-A3E9-4C7109FB629F}" destId="{8A8F7679-C598-4CFA-B4DC-EDB0AD745377}" srcOrd="0" destOrd="0" presId="urn:microsoft.com/office/officeart/2005/8/layout/chevron1"/>
    <dgm:cxn modelId="{A7649B46-0CC7-4371-8322-B73CFFF3EEE3}" srcId="{92917F78-EFA6-4FDB-A3E9-4C7109FB629F}" destId="{13748E12-F03F-4B8F-AD4C-8577223C1B07}" srcOrd="2" destOrd="0" parTransId="{8F98063C-23E5-4A8B-A8CA-FD631D452A07}" sibTransId="{40E0AD67-AE6D-4188-B4FC-05740317407A}"/>
    <dgm:cxn modelId="{F456E86C-FB0C-4119-BD04-671588CBF363}" srcId="{92917F78-EFA6-4FDB-A3E9-4C7109FB629F}" destId="{F0575AD5-459D-43A3-9F93-07E8DAFECC89}" srcOrd="0" destOrd="0" parTransId="{C103878D-2160-49D3-BA57-0CCC59ABCFB5}" sibTransId="{BA4D178B-B044-46F0-9FF8-7C4806D15CCC}"/>
    <dgm:cxn modelId="{7CFE356D-A5E5-4683-827A-009635D59646}" srcId="{92917F78-EFA6-4FDB-A3E9-4C7109FB629F}" destId="{23E54E24-5AF0-4A3C-ABFB-6DA35EC82676}" srcOrd="3" destOrd="0" parTransId="{53A6485E-F9CD-4D99-9E96-8E870B0C2EFF}" sibTransId="{4689D99B-9B3C-4FA6-9BC5-767E96112B99}"/>
    <dgm:cxn modelId="{297931C4-E570-42BD-9C71-CE91A747C180}" type="presOf" srcId="{9C2B7A7B-273A-4330-B166-A63AE43F7F36}" destId="{13745390-6F6F-438A-94F9-1DDCA7EDA589}" srcOrd="0" destOrd="0" presId="urn:microsoft.com/office/officeart/2005/8/layout/chevron1"/>
    <dgm:cxn modelId="{25E228C9-5881-4D3F-8480-A2731D1E30BD}" srcId="{92917F78-EFA6-4FDB-A3E9-4C7109FB629F}" destId="{9C2B7A7B-273A-4330-B166-A63AE43F7F36}" srcOrd="1" destOrd="0" parTransId="{2E85F964-3FD9-47CF-92B9-5DB4C6A168F4}" sibTransId="{D9CF9E34-ADFA-4FCD-AA5C-F9B2147FFFEA}"/>
    <dgm:cxn modelId="{949B53CB-873A-4831-BCF6-C3B7F5360542}" type="presOf" srcId="{23E54E24-5AF0-4A3C-ABFB-6DA35EC82676}" destId="{C7650334-FA8F-48B6-9BF0-AAA55DF9B30F}" srcOrd="0" destOrd="0" presId="urn:microsoft.com/office/officeart/2005/8/layout/chevron1"/>
    <dgm:cxn modelId="{26B0E325-B035-426F-828C-591C8A16F4A9}" type="presParOf" srcId="{8A8F7679-C598-4CFA-B4DC-EDB0AD745377}" destId="{823B717D-B6AE-44BA-A74B-1D98B66417B8}" srcOrd="0" destOrd="0" presId="urn:microsoft.com/office/officeart/2005/8/layout/chevron1"/>
    <dgm:cxn modelId="{EEBE00D9-4311-4BF1-B10F-D05B32BA06B5}" type="presParOf" srcId="{8A8F7679-C598-4CFA-B4DC-EDB0AD745377}" destId="{647302B3-1A85-4628-9CB2-057AB7115D8A}" srcOrd="1" destOrd="0" presId="urn:microsoft.com/office/officeart/2005/8/layout/chevron1"/>
    <dgm:cxn modelId="{891C1CFC-1E9D-441E-928A-5C5F41D871DE}" type="presParOf" srcId="{8A8F7679-C598-4CFA-B4DC-EDB0AD745377}" destId="{13745390-6F6F-438A-94F9-1DDCA7EDA589}" srcOrd="2" destOrd="0" presId="urn:microsoft.com/office/officeart/2005/8/layout/chevron1"/>
    <dgm:cxn modelId="{FD843B33-18D2-4C0A-8DBE-C87645F5D1B8}" type="presParOf" srcId="{8A8F7679-C598-4CFA-B4DC-EDB0AD745377}" destId="{9EFE6940-A77A-45AE-BC56-15CE345F1226}" srcOrd="3" destOrd="0" presId="urn:microsoft.com/office/officeart/2005/8/layout/chevron1"/>
    <dgm:cxn modelId="{1DA5A261-3669-45CA-B54C-52840C8F2E17}" type="presParOf" srcId="{8A8F7679-C598-4CFA-B4DC-EDB0AD745377}" destId="{B9DB1C09-F140-4351-80CB-BDF1FA5A74CC}" srcOrd="4" destOrd="0" presId="urn:microsoft.com/office/officeart/2005/8/layout/chevron1"/>
    <dgm:cxn modelId="{B272F9F5-BF16-485F-8EB4-98CC773D9B4F}" type="presParOf" srcId="{8A8F7679-C598-4CFA-B4DC-EDB0AD745377}" destId="{4905BFB9-0A4B-442C-BAFD-1FE529D8E2A3}" srcOrd="5" destOrd="0" presId="urn:microsoft.com/office/officeart/2005/8/layout/chevron1"/>
    <dgm:cxn modelId="{DB0A9DE3-6963-4852-B77E-35C615D4E7F4}" type="presParOf" srcId="{8A8F7679-C598-4CFA-B4DC-EDB0AD745377}" destId="{C7650334-FA8F-48B6-9BF0-AAA55DF9B30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FF61F0-339F-41A1-905C-1353FF5228A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57231AE8-BC8C-4F6C-ACCF-A348A1C5362F}">
      <dgm:prSet phldrT="[Tekst]" phldr="0"/>
      <dgm:spPr/>
      <dgm:t>
        <a:bodyPr/>
        <a:lstStyle/>
        <a:p>
          <a:r>
            <a:rPr lang="pl-PL" dirty="0">
              <a:latin typeface="Gill Sans MT" panose="020B0502020104020203"/>
            </a:rPr>
            <a:t>śledztwo</a:t>
          </a:r>
          <a:endParaRPr lang="pl-PL" dirty="0"/>
        </a:p>
      </dgm:t>
    </dgm:pt>
    <dgm:pt modelId="{92F173DE-6004-47C1-B143-C7A1DEEF9472}" type="parTrans" cxnId="{FA42185A-858D-41CA-921C-E0E0BA4B08E1}">
      <dgm:prSet/>
      <dgm:spPr/>
      <dgm:t>
        <a:bodyPr/>
        <a:lstStyle/>
        <a:p>
          <a:endParaRPr lang="pl-PL"/>
        </a:p>
      </dgm:t>
    </dgm:pt>
    <dgm:pt modelId="{1ACFEB0D-0033-45AA-9A11-79687F7E32FD}" type="sibTrans" cxnId="{FA42185A-858D-41CA-921C-E0E0BA4B08E1}">
      <dgm:prSet/>
      <dgm:spPr/>
      <dgm:t>
        <a:bodyPr/>
        <a:lstStyle/>
        <a:p>
          <a:endParaRPr lang="pl-PL"/>
        </a:p>
      </dgm:t>
    </dgm:pt>
    <dgm:pt modelId="{D38C8176-35D4-42A6-A74D-BD787F6E6363}">
      <dgm:prSet phldrT="[Tekst]" phldr="0"/>
      <dgm:spPr/>
      <dgm:t>
        <a:bodyPr/>
        <a:lstStyle/>
        <a:p>
          <a:r>
            <a:rPr lang="pl-PL" dirty="0">
              <a:latin typeface="Gill Sans MT" panose="020B0502020104020203"/>
            </a:rPr>
            <a:t>dochodzenie</a:t>
          </a:r>
          <a:endParaRPr lang="pl-PL" dirty="0"/>
        </a:p>
      </dgm:t>
    </dgm:pt>
    <dgm:pt modelId="{ABB41B09-266C-4F96-B688-E4007D737E0C}" type="parTrans" cxnId="{2BE1525A-5C98-45FE-B50D-4BE42C7B90F7}">
      <dgm:prSet/>
      <dgm:spPr/>
      <dgm:t>
        <a:bodyPr/>
        <a:lstStyle/>
        <a:p>
          <a:endParaRPr lang="pl-PL"/>
        </a:p>
      </dgm:t>
    </dgm:pt>
    <dgm:pt modelId="{6D20D23C-E322-4DD9-9E3D-79357549451B}" type="sibTrans" cxnId="{2BE1525A-5C98-45FE-B50D-4BE42C7B90F7}">
      <dgm:prSet/>
      <dgm:spPr/>
      <dgm:t>
        <a:bodyPr/>
        <a:lstStyle/>
        <a:p>
          <a:endParaRPr lang="pl-PL"/>
        </a:p>
      </dgm:t>
    </dgm:pt>
    <dgm:pt modelId="{A0E4A90D-C786-42B1-9D7E-8704389BD41F}" type="pres">
      <dgm:prSet presAssocID="{3BFF61F0-339F-41A1-905C-1353FF5228A2}" presName="diagram" presStyleCnt="0">
        <dgm:presLayoutVars>
          <dgm:dir/>
          <dgm:resizeHandles val="exact"/>
        </dgm:presLayoutVars>
      </dgm:prSet>
      <dgm:spPr/>
    </dgm:pt>
    <dgm:pt modelId="{60E5A24E-CFB9-4D64-BBD2-97E1B1E6E0C5}" type="pres">
      <dgm:prSet presAssocID="{57231AE8-BC8C-4F6C-ACCF-A348A1C5362F}" presName="node" presStyleLbl="node1" presStyleIdx="0" presStyleCnt="2">
        <dgm:presLayoutVars>
          <dgm:bulletEnabled val="1"/>
        </dgm:presLayoutVars>
      </dgm:prSet>
      <dgm:spPr/>
    </dgm:pt>
    <dgm:pt modelId="{25737C83-3167-4ABD-8DAB-34EEA69A5135}" type="pres">
      <dgm:prSet presAssocID="{1ACFEB0D-0033-45AA-9A11-79687F7E32FD}" presName="sibTrans" presStyleCnt="0"/>
      <dgm:spPr/>
    </dgm:pt>
    <dgm:pt modelId="{00B75968-A6A6-495D-A54B-00AED9D6F893}" type="pres">
      <dgm:prSet presAssocID="{D38C8176-35D4-42A6-A74D-BD787F6E6363}" presName="node" presStyleLbl="node1" presStyleIdx="1" presStyleCnt="2">
        <dgm:presLayoutVars>
          <dgm:bulletEnabled val="1"/>
        </dgm:presLayoutVars>
      </dgm:prSet>
      <dgm:spPr/>
    </dgm:pt>
  </dgm:ptLst>
  <dgm:cxnLst>
    <dgm:cxn modelId="{D624011C-AD9A-424C-BF9C-BBB90723C749}" type="presOf" srcId="{D38C8176-35D4-42A6-A74D-BD787F6E6363}" destId="{00B75968-A6A6-495D-A54B-00AED9D6F893}" srcOrd="0" destOrd="0" presId="urn:microsoft.com/office/officeart/2005/8/layout/default"/>
    <dgm:cxn modelId="{AC3CD027-AD93-4FCA-A619-884CB881FD00}" type="presOf" srcId="{3BFF61F0-339F-41A1-905C-1353FF5228A2}" destId="{A0E4A90D-C786-42B1-9D7E-8704389BD41F}" srcOrd="0" destOrd="0" presId="urn:microsoft.com/office/officeart/2005/8/layout/default"/>
    <dgm:cxn modelId="{EE79524E-C831-4B2C-A582-192D7FB64ACE}" type="presOf" srcId="{57231AE8-BC8C-4F6C-ACCF-A348A1C5362F}" destId="{60E5A24E-CFB9-4D64-BBD2-97E1B1E6E0C5}" srcOrd="0" destOrd="0" presId="urn:microsoft.com/office/officeart/2005/8/layout/default"/>
    <dgm:cxn modelId="{FA42185A-858D-41CA-921C-E0E0BA4B08E1}" srcId="{3BFF61F0-339F-41A1-905C-1353FF5228A2}" destId="{57231AE8-BC8C-4F6C-ACCF-A348A1C5362F}" srcOrd="0" destOrd="0" parTransId="{92F173DE-6004-47C1-B143-C7A1DEEF9472}" sibTransId="{1ACFEB0D-0033-45AA-9A11-79687F7E32FD}"/>
    <dgm:cxn modelId="{2BE1525A-5C98-45FE-B50D-4BE42C7B90F7}" srcId="{3BFF61F0-339F-41A1-905C-1353FF5228A2}" destId="{D38C8176-35D4-42A6-A74D-BD787F6E6363}" srcOrd="1" destOrd="0" parTransId="{ABB41B09-266C-4F96-B688-E4007D737E0C}" sibTransId="{6D20D23C-E322-4DD9-9E3D-79357549451B}"/>
    <dgm:cxn modelId="{63742AE9-07DB-4D0D-B5F0-7BD2A27F14CD}" type="presParOf" srcId="{A0E4A90D-C786-42B1-9D7E-8704389BD41F}" destId="{60E5A24E-CFB9-4D64-BBD2-97E1B1E6E0C5}" srcOrd="0" destOrd="0" presId="urn:microsoft.com/office/officeart/2005/8/layout/default"/>
    <dgm:cxn modelId="{0BFC6C60-A578-43A0-AD2B-ACCBFC31ADAE}" type="presParOf" srcId="{A0E4A90D-C786-42B1-9D7E-8704389BD41F}" destId="{25737C83-3167-4ABD-8DAB-34EEA69A5135}" srcOrd="1" destOrd="0" presId="urn:microsoft.com/office/officeart/2005/8/layout/default"/>
    <dgm:cxn modelId="{231A0765-9044-49CD-A384-18D9A2A02E8F}" type="presParOf" srcId="{A0E4A90D-C786-42B1-9D7E-8704389BD41F}" destId="{00B75968-A6A6-495D-A54B-00AED9D6F893}"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02CC8C-1562-4120-840D-8C6202785A1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7DCBAC3E-9619-43FB-B0BB-55B35B9303C6}">
      <dgm:prSet phldrT="[Tekst]" phldr="0"/>
      <dgm:spPr/>
      <dgm:t>
        <a:bodyPr/>
        <a:lstStyle/>
        <a:p>
          <a:r>
            <a:rPr lang="pl-PL" dirty="0">
              <a:latin typeface="Gill Sans MT" panose="020B0502020104020203"/>
            </a:rPr>
            <a:t>Zupełne</a:t>
          </a:r>
          <a:endParaRPr lang="pl-PL" dirty="0"/>
        </a:p>
      </dgm:t>
    </dgm:pt>
    <dgm:pt modelId="{2D4FF388-256B-4F6B-84D1-7FCF67BC9F35}" type="parTrans" cxnId="{D0635ABA-1A10-4FE0-8727-63A362C54994}">
      <dgm:prSet/>
      <dgm:spPr/>
      <dgm:t>
        <a:bodyPr/>
        <a:lstStyle/>
        <a:p>
          <a:endParaRPr lang="pl-PL"/>
        </a:p>
      </dgm:t>
    </dgm:pt>
    <dgm:pt modelId="{074B1C38-40F5-4C1C-9810-C84DCE9C5F1F}" type="sibTrans" cxnId="{D0635ABA-1A10-4FE0-8727-63A362C54994}">
      <dgm:prSet/>
      <dgm:spPr/>
      <dgm:t>
        <a:bodyPr/>
        <a:lstStyle/>
        <a:p>
          <a:endParaRPr lang="pl-PL"/>
        </a:p>
      </dgm:t>
    </dgm:pt>
    <dgm:pt modelId="{A28042E7-FA0A-47BB-942B-23D0FF2B1754}">
      <dgm:prSet phldrT="[Tekst]" phldr="0"/>
      <dgm:spPr/>
      <dgm:t>
        <a:bodyPr/>
        <a:lstStyle/>
        <a:p>
          <a:r>
            <a:rPr lang="pl-PL" dirty="0">
              <a:latin typeface="Gill Sans MT" panose="020B0502020104020203"/>
            </a:rPr>
            <a:t>Niezupełne</a:t>
          </a:r>
          <a:endParaRPr lang="pl-PL" dirty="0"/>
        </a:p>
      </dgm:t>
    </dgm:pt>
    <dgm:pt modelId="{BB1D16B8-7A5D-4CCA-9B0F-0046C4E8446A}" type="parTrans" cxnId="{9E216740-DD8A-4D1B-A1F5-BDEA3481808C}">
      <dgm:prSet/>
      <dgm:spPr/>
      <dgm:t>
        <a:bodyPr/>
        <a:lstStyle/>
        <a:p>
          <a:endParaRPr lang="pl-PL"/>
        </a:p>
      </dgm:t>
    </dgm:pt>
    <dgm:pt modelId="{46617D90-4557-4127-876F-BC7453EF79DA}" type="sibTrans" cxnId="{9E216740-DD8A-4D1B-A1F5-BDEA3481808C}">
      <dgm:prSet/>
      <dgm:spPr/>
      <dgm:t>
        <a:bodyPr/>
        <a:lstStyle/>
        <a:p>
          <a:endParaRPr lang="pl-PL"/>
        </a:p>
      </dgm:t>
    </dgm:pt>
    <dgm:pt modelId="{0D987411-731A-4BB9-8739-A25562E58073}" type="pres">
      <dgm:prSet presAssocID="{8E02CC8C-1562-4120-840D-8C6202785A19}" presName="diagram" presStyleCnt="0">
        <dgm:presLayoutVars>
          <dgm:dir/>
          <dgm:resizeHandles val="exact"/>
        </dgm:presLayoutVars>
      </dgm:prSet>
      <dgm:spPr/>
    </dgm:pt>
    <dgm:pt modelId="{8C3E1A41-BE37-4025-93B4-020D59D34090}" type="pres">
      <dgm:prSet presAssocID="{7DCBAC3E-9619-43FB-B0BB-55B35B9303C6}" presName="node" presStyleLbl="node1" presStyleIdx="0" presStyleCnt="2">
        <dgm:presLayoutVars>
          <dgm:bulletEnabled val="1"/>
        </dgm:presLayoutVars>
      </dgm:prSet>
      <dgm:spPr/>
    </dgm:pt>
    <dgm:pt modelId="{283F5554-6261-4A78-9540-D0BB21F17205}" type="pres">
      <dgm:prSet presAssocID="{074B1C38-40F5-4C1C-9810-C84DCE9C5F1F}" presName="sibTrans" presStyleCnt="0"/>
      <dgm:spPr/>
    </dgm:pt>
    <dgm:pt modelId="{EBD229CD-174B-497A-9527-49FACF362B6A}" type="pres">
      <dgm:prSet presAssocID="{A28042E7-FA0A-47BB-942B-23D0FF2B1754}" presName="node" presStyleLbl="node1" presStyleIdx="1" presStyleCnt="2">
        <dgm:presLayoutVars>
          <dgm:bulletEnabled val="1"/>
        </dgm:presLayoutVars>
      </dgm:prSet>
      <dgm:spPr/>
    </dgm:pt>
  </dgm:ptLst>
  <dgm:cxnLst>
    <dgm:cxn modelId="{0DB4830D-5BB9-4BC2-A41E-DBECE0394472}" type="presOf" srcId="{7DCBAC3E-9619-43FB-B0BB-55B35B9303C6}" destId="{8C3E1A41-BE37-4025-93B4-020D59D34090}" srcOrd="0" destOrd="0" presId="urn:microsoft.com/office/officeart/2005/8/layout/default"/>
    <dgm:cxn modelId="{93932018-FC11-4393-9FC8-ED8650C0D4A1}" type="presOf" srcId="{8E02CC8C-1562-4120-840D-8C6202785A19}" destId="{0D987411-731A-4BB9-8739-A25562E58073}" srcOrd="0" destOrd="0" presId="urn:microsoft.com/office/officeart/2005/8/layout/default"/>
    <dgm:cxn modelId="{9E216740-DD8A-4D1B-A1F5-BDEA3481808C}" srcId="{8E02CC8C-1562-4120-840D-8C6202785A19}" destId="{A28042E7-FA0A-47BB-942B-23D0FF2B1754}" srcOrd="1" destOrd="0" parTransId="{BB1D16B8-7A5D-4CCA-9B0F-0046C4E8446A}" sibTransId="{46617D90-4557-4127-876F-BC7453EF79DA}"/>
    <dgm:cxn modelId="{5E80615A-0BB3-4205-BA5E-D1832CF9D943}" type="presOf" srcId="{A28042E7-FA0A-47BB-942B-23D0FF2B1754}" destId="{EBD229CD-174B-497A-9527-49FACF362B6A}" srcOrd="0" destOrd="0" presId="urn:microsoft.com/office/officeart/2005/8/layout/default"/>
    <dgm:cxn modelId="{D0635ABA-1A10-4FE0-8727-63A362C54994}" srcId="{8E02CC8C-1562-4120-840D-8C6202785A19}" destId="{7DCBAC3E-9619-43FB-B0BB-55B35B9303C6}" srcOrd="0" destOrd="0" parTransId="{2D4FF388-256B-4F6B-84D1-7FCF67BC9F35}" sibTransId="{074B1C38-40F5-4C1C-9810-C84DCE9C5F1F}"/>
    <dgm:cxn modelId="{CB0EBA27-2F98-43A6-BFCE-FB0FCD7548D0}" type="presParOf" srcId="{0D987411-731A-4BB9-8739-A25562E58073}" destId="{8C3E1A41-BE37-4025-93B4-020D59D34090}" srcOrd="0" destOrd="0" presId="urn:microsoft.com/office/officeart/2005/8/layout/default"/>
    <dgm:cxn modelId="{0F895331-FBC2-47CF-9A7F-A0A63A0EA77D}" type="presParOf" srcId="{0D987411-731A-4BB9-8739-A25562E58073}" destId="{283F5554-6261-4A78-9540-D0BB21F17205}" srcOrd="1" destOrd="0" presId="urn:microsoft.com/office/officeart/2005/8/layout/default"/>
    <dgm:cxn modelId="{A14FB910-C7C3-4AEF-B458-0583AE0142B5}" type="presParOf" srcId="{0D987411-731A-4BB9-8739-A25562E58073}" destId="{EBD229CD-174B-497A-9527-49FACF362B6A}"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74521C-2AAA-4E28-863C-AC6063590CE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DE22CF33-AB5D-4B8C-AF4B-1206E42C5715}">
      <dgm:prSet phldrT="[Tekst]" phldr="0"/>
      <dgm:spPr/>
      <dgm:t>
        <a:bodyPr/>
        <a:lstStyle/>
        <a:p>
          <a:r>
            <a:rPr lang="pl-PL" dirty="0">
              <a:latin typeface="Gill Sans MT" panose="020B0502020104020203"/>
            </a:rPr>
            <a:t>względne</a:t>
          </a:r>
          <a:endParaRPr lang="pl-PL" dirty="0"/>
        </a:p>
      </dgm:t>
    </dgm:pt>
    <dgm:pt modelId="{2DC0B0B1-7FF0-40AC-B219-580655793293}" type="parTrans" cxnId="{1FA97956-CC65-445C-919B-3CD47AC0C573}">
      <dgm:prSet/>
      <dgm:spPr/>
      <dgm:t>
        <a:bodyPr/>
        <a:lstStyle/>
        <a:p>
          <a:endParaRPr lang="pl-PL"/>
        </a:p>
      </dgm:t>
    </dgm:pt>
    <dgm:pt modelId="{B8B665AD-836D-4E69-A045-06DDECA16A5F}" type="sibTrans" cxnId="{1FA97956-CC65-445C-919B-3CD47AC0C573}">
      <dgm:prSet/>
      <dgm:spPr/>
      <dgm:t>
        <a:bodyPr/>
        <a:lstStyle/>
        <a:p>
          <a:endParaRPr lang="pl-PL"/>
        </a:p>
      </dgm:t>
    </dgm:pt>
    <dgm:pt modelId="{8F6103B6-3EFB-4B35-B22E-36127B374451}">
      <dgm:prSet phldrT="[Tekst]" phldr="0"/>
      <dgm:spPr/>
      <dgm:t>
        <a:bodyPr/>
        <a:lstStyle/>
        <a:p>
          <a:r>
            <a:rPr lang="pl-PL" dirty="0">
              <a:latin typeface="Gill Sans MT" panose="020B0502020104020203"/>
            </a:rPr>
            <a:t>bezwzględne</a:t>
          </a:r>
          <a:endParaRPr lang="pl-PL" dirty="0"/>
        </a:p>
      </dgm:t>
    </dgm:pt>
    <dgm:pt modelId="{D7755267-A1B3-4602-9C0F-1312D91C3857}" type="parTrans" cxnId="{901DA7A0-3472-4555-AAD2-1E2A4EB8B8CB}">
      <dgm:prSet/>
      <dgm:spPr/>
      <dgm:t>
        <a:bodyPr/>
        <a:lstStyle/>
        <a:p>
          <a:endParaRPr lang="pl-PL"/>
        </a:p>
      </dgm:t>
    </dgm:pt>
    <dgm:pt modelId="{A8E30356-C0EA-48D7-884E-6B262C125449}" type="sibTrans" cxnId="{901DA7A0-3472-4555-AAD2-1E2A4EB8B8CB}">
      <dgm:prSet/>
      <dgm:spPr/>
      <dgm:t>
        <a:bodyPr/>
        <a:lstStyle/>
        <a:p>
          <a:endParaRPr lang="pl-PL"/>
        </a:p>
      </dgm:t>
    </dgm:pt>
    <dgm:pt modelId="{6B72F20F-11DB-4B15-A725-F2A5D23C6501}" type="pres">
      <dgm:prSet presAssocID="{8F74521C-2AAA-4E28-863C-AC6063590CE6}" presName="diagram" presStyleCnt="0">
        <dgm:presLayoutVars>
          <dgm:dir/>
          <dgm:resizeHandles val="exact"/>
        </dgm:presLayoutVars>
      </dgm:prSet>
      <dgm:spPr/>
    </dgm:pt>
    <dgm:pt modelId="{373AF3AD-911C-445E-B843-1C4748F96BF3}" type="pres">
      <dgm:prSet presAssocID="{DE22CF33-AB5D-4B8C-AF4B-1206E42C5715}" presName="node" presStyleLbl="node1" presStyleIdx="0" presStyleCnt="2">
        <dgm:presLayoutVars>
          <dgm:bulletEnabled val="1"/>
        </dgm:presLayoutVars>
      </dgm:prSet>
      <dgm:spPr/>
    </dgm:pt>
    <dgm:pt modelId="{81663097-4B2C-408F-A9F2-59BEAFD3AA1A}" type="pres">
      <dgm:prSet presAssocID="{B8B665AD-836D-4E69-A045-06DDECA16A5F}" presName="sibTrans" presStyleCnt="0"/>
      <dgm:spPr/>
    </dgm:pt>
    <dgm:pt modelId="{94CEBE32-AE2C-4690-8453-21B0ED80CCE6}" type="pres">
      <dgm:prSet presAssocID="{8F6103B6-3EFB-4B35-B22E-36127B374451}" presName="node" presStyleLbl="node1" presStyleIdx="1" presStyleCnt="2">
        <dgm:presLayoutVars>
          <dgm:bulletEnabled val="1"/>
        </dgm:presLayoutVars>
      </dgm:prSet>
      <dgm:spPr/>
    </dgm:pt>
  </dgm:ptLst>
  <dgm:cxnLst>
    <dgm:cxn modelId="{40590109-3F1C-4324-A5C8-3A3956B6D752}" type="presOf" srcId="{DE22CF33-AB5D-4B8C-AF4B-1206E42C5715}" destId="{373AF3AD-911C-445E-B843-1C4748F96BF3}" srcOrd="0" destOrd="0" presId="urn:microsoft.com/office/officeart/2005/8/layout/default"/>
    <dgm:cxn modelId="{1FA97956-CC65-445C-919B-3CD47AC0C573}" srcId="{8F74521C-2AAA-4E28-863C-AC6063590CE6}" destId="{DE22CF33-AB5D-4B8C-AF4B-1206E42C5715}" srcOrd="0" destOrd="0" parTransId="{2DC0B0B1-7FF0-40AC-B219-580655793293}" sibTransId="{B8B665AD-836D-4E69-A045-06DDECA16A5F}"/>
    <dgm:cxn modelId="{6B5D9459-CE33-4888-8F27-F8498AF76A26}" type="presOf" srcId="{8F74521C-2AAA-4E28-863C-AC6063590CE6}" destId="{6B72F20F-11DB-4B15-A725-F2A5D23C6501}" srcOrd="0" destOrd="0" presId="urn:microsoft.com/office/officeart/2005/8/layout/default"/>
    <dgm:cxn modelId="{3EC30B9B-E56F-4E32-8996-795CEDFC44BA}" type="presOf" srcId="{8F6103B6-3EFB-4B35-B22E-36127B374451}" destId="{94CEBE32-AE2C-4690-8453-21B0ED80CCE6}" srcOrd="0" destOrd="0" presId="urn:microsoft.com/office/officeart/2005/8/layout/default"/>
    <dgm:cxn modelId="{901DA7A0-3472-4555-AAD2-1E2A4EB8B8CB}" srcId="{8F74521C-2AAA-4E28-863C-AC6063590CE6}" destId="{8F6103B6-3EFB-4B35-B22E-36127B374451}" srcOrd="1" destOrd="0" parTransId="{D7755267-A1B3-4602-9C0F-1312D91C3857}" sibTransId="{A8E30356-C0EA-48D7-884E-6B262C125449}"/>
    <dgm:cxn modelId="{2B8D428D-78A5-4A27-9037-D29F8D50ECF9}" type="presParOf" srcId="{6B72F20F-11DB-4B15-A725-F2A5D23C6501}" destId="{373AF3AD-911C-445E-B843-1C4748F96BF3}" srcOrd="0" destOrd="0" presId="urn:microsoft.com/office/officeart/2005/8/layout/default"/>
    <dgm:cxn modelId="{094AF6AE-A172-45DA-9891-B942A74FA29C}" type="presParOf" srcId="{6B72F20F-11DB-4B15-A725-F2A5D23C6501}" destId="{81663097-4B2C-408F-A9F2-59BEAFD3AA1A}" srcOrd="1" destOrd="0" presId="urn:microsoft.com/office/officeart/2005/8/layout/default"/>
    <dgm:cxn modelId="{77822D4F-0CC1-4065-BBDD-87DB6FB640AE}" type="presParOf" srcId="{6B72F20F-11DB-4B15-A725-F2A5D23C6501}" destId="{94CEBE32-AE2C-4690-8453-21B0ED80CCE6}"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B717D-B6AE-44BA-A74B-1D98B66417B8}">
      <dsp:nvSpPr>
        <dsp:cNvPr id="0" name=""/>
        <dsp:cNvSpPr/>
      </dsp:nvSpPr>
      <dsp:spPr>
        <a:xfrm>
          <a:off x="3586" y="1133476"/>
          <a:ext cx="2087554" cy="83502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rtl="0">
            <a:lnSpc>
              <a:spcPct val="90000"/>
            </a:lnSpc>
            <a:spcBef>
              <a:spcPct val="0"/>
            </a:spcBef>
            <a:spcAft>
              <a:spcPct val="35000"/>
            </a:spcAft>
            <a:buNone/>
          </a:pPr>
          <a:r>
            <a:rPr lang="pl-PL" sz="1300" kern="1200" dirty="0">
              <a:latin typeface="Gill Sans MT" panose="020B0502020104020203"/>
            </a:rPr>
            <a:t>Postępowanie przygotowawcze</a:t>
          </a:r>
          <a:endParaRPr lang="pl-PL" sz="1300" kern="1200" dirty="0"/>
        </a:p>
      </dsp:txBody>
      <dsp:txXfrm>
        <a:off x="421097" y="1133476"/>
        <a:ext cx="1252533" cy="835021"/>
      </dsp:txXfrm>
    </dsp:sp>
    <dsp:sp modelId="{13745390-6F6F-438A-94F9-1DDCA7EDA589}">
      <dsp:nvSpPr>
        <dsp:cNvPr id="0" name=""/>
        <dsp:cNvSpPr/>
      </dsp:nvSpPr>
      <dsp:spPr>
        <a:xfrm>
          <a:off x="1882385" y="1133476"/>
          <a:ext cx="2087554" cy="83502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rtl="0">
            <a:lnSpc>
              <a:spcPct val="90000"/>
            </a:lnSpc>
            <a:spcBef>
              <a:spcPct val="0"/>
            </a:spcBef>
            <a:spcAft>
              <a:spcPct val="35000"/>
            </a:spcAft>
            <a:buNone/>
          </a:pPr>
          <a:r>
            <a:rPr lang="pl-PL" sz="1300" kern="1200" dirty="0">
              <a:latin typeface="Gill Sans MT" panose="020B0502020104020203"/>
            </a:rPr>
            <a:t>Postępowanie jurysdykcyjne (główne)</a:t>
          </a:r>
          <a:endParaRPr lang="pl-PL" sz="1300" kern="1200" dirty="0"/>
        </a:p>
      </dsp:txBody>
      <dsp:txXfrm>
        <a:off x="2299896" y="1133476"/>
        <a:ext cx="1252533" cy="835021"/>
      </dsp:txXfrm>
    </dsp:sp>
    <dsp:sp modelId="{B9DB1C09-F140-4351-80CB-BDF1FA5A74CC}">
      <dsp:nvSpPr>
        <dsp:cNvPr id="0" name=""/>
        <dsp:cNvSpPr/>
      </dsp:nvSpPr>
      <dsp:spPr>
        <a:xfrm>
          <a:off x="3761184" y="1133476"/>
          <a:ext cx="2087554" cy="83502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rtl="0">
            <a:lnSpc>
              <a:spcPct val="90000"/>
            </a:lnSpc>
            <a:spcBef>
              <a:spcPct val="0"/>
            </a:spcBef>
            <a:spcAft>
              <a:spcPct val="35000"/>
            </a:spcAft>
            <a:buNone/>
          </a:pPr>
          <a:r>
            <a:rPr lang="pl-PL" sz="1300" kern="1200" dirty="0">
              <a:latin typeface="Gill Sans MT" panose="020B0502020104020203"/>
            </a:rPr>
            <a:t>Postępowanie jurysdykcyjne (odwoławcze)</a:t>
          </a:r>
        </a:p>
      </dsp:txBody>
      <dsp:txXfrm>
        <a:off x="4178695" y="1133476"/>
        <a:ext cx="1252533" cy="835021"/>
      </dsp:txXfrm>
    </dsp:sp>
    <dsp:sp modelId="{C7650334-FA8F-48B6-9BF0-AAA55DF9B30F}">
      <dsp:nvSpPr>
        <dsp:cNvPr id="0" name=""/>
        <dsp:cNvSpPr/>
      </dsp:nvSpPr>
      <dsp:spPr>
        <a:xfrm>
          <a:off x="5639984" y="1133476"/>
          <a:ext cx="2087554" cy="83502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rtl="0">
            <a:lnSpc>
              <a:spcPct val="90000"/>
            </a:lnSpc>
            <a:spcBef>
              <a:spcPct val="0"/>
            </a:spcBef>
            <a:spcAft>
              <a:spcPct val="35000"/>
            </a:spcAft>
            <a:buNone/>
          </a:pPr>
          <a:r>
            <a:rPr lang="pl-PL" sz="1300" kern="1200" dirty="0">
              <a:latin typeface="Gill Sans MT" panose="020B0502020104020203"/>
            </a:rPr>
            <a:t>Postępowanie wykonawcze</a:t>
          </a:r>
        </a:p>
      </dsp:txBody>
      <dsp:txXfrm>
        <a:off x="6057495" y="1133476"/>
        <a:ext cx="1252533" cy="8350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5A24E-CFB9-4D64-BBD2-97E1B1E6E0C5}">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pl-PL" sz="5000" kern="1200" dirty="0">
              <a:latin typeface="Gill Sans MT" panose="020B0502020104020203"/>
            </a:rPr>
            <a:t>śledztwo</a:t>
          </a:r>
          <a:endParaRPr lang="pl-PL" sz="5000" kern="1200" dirty="0"/>
        </a:p>
      </dsp:txBody>
      <dsp:txXfrm>
        <a:off x="943" y="446810"/>
        <a:ext cx="3680589" cy="2208353"/>
      </dsp:txXfrm>
    </dsp:sp>
    <dsp:sp modelId="{00B75968-A6A6-495D-A54B-00AED9D6F893}">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pl-PL" sz="5000" kern="1200" dirty="0">
              <a:latin typeface="Gill Sans MT" panose="020B0502020104020203"/>
            </a:rPr>
            <a:t>dochodzenie</a:t>
          </a:r>
          <a:endParaRPr lang="pl-PL" sz="5000" kern="1200" dirty="0"/>
        </a:p>
      </dsp:txBody>
      <dsp:txXfrm>
        <a:off x="4049591" y="446810"/>
        <a:ext cx="3680589" cy="22083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E1A41-BE37-4025-93B4-020D59D34090}">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2489200">
            <a:lnSpc>
              <a:spcPct val="90000"/>
            </a:lnSpc>
            <a:spcBef>
              <a:spcPct val="0"/>
            </a:spcBef>
            <a:spcAft>
              <a:spcPct val="35000"/>
            </a:spcAft>
            <a:buNone/>
          </a:pPr>
          <a:r>
            <a:rPr lang="pl-PL" sz="5600" kern="1200" dirty="0">
              <a:latin typeface="Gill Sans MT" panose="020B0502020104020203"/>
            </a:rPr>
            <a:t>Zupełne</a:t>
          </a:r>
          <a:endParaRPr lang="pl-PL" sz="5600" kern="1200" dirty="0"/>
        </a:p>
      </dsp:txBody>
      <dsp:txXfrm>
        <a:off x="943" y="446810"/>
        <a:ext cx="3680589" cy="2208353"/>
      </dsp:txXfrm>
    </dsp:sp>
    <dsp:sp modelId="{EBD229CD-174B-497A-9527-49FACF362B6A}">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2489200">
            <a:lnSpc>
              <a:spcPct val="90000"/>
            </a:lnSpc>
            <a:spcBef>
              <a:spcPct val="0"/>
            </a:spcBef>
            <a:spcAft>
              <a:spcPct val="35000"/>
            </a:spcAft>
            <a:buNone/>
          </a:pPr>
          <a:r>
            <a:rPr lang="pl-PL" sz="5600" kern="1200" dirty="0">
              <a:latin typeface="Gill Sans MT" panose="020B0502020104020203"/>
            </a:rPr>
            <a:t>Niezupełne</a:t>
          </a:r>
          <a:endParaRPr lang="pl-PL" sz="5600" kern="1200" dirty="0"/>
        </a:p>
      </dsp:txBody>
      <dsp:txXfrm>
        <a:off x="4049591" y="446810"/>
        <a:ext cx="3680589" cy="22083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AF3AD-911C-445E-B843-1C4748F96BF3}">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pl-PL" sz="5000" kern="1200" dirty="0">
              <a:latin typeface="Gill Sans MT" panose="020B0502020104020203"/>
            </a:rPr>
            <a:t>względne</a:t>
          </a:r>
          <a:endParaRPr lang="pl-PL" sz="5000" kern="1200" dirty="0"/>
        </a:p>
      </dsp:txBody>
      <dsp:txXfrm>
        <a:off x="943" y="446810"/>
        <a:ext cx="3680589" cy="2208353"/>
      </dsp:txXfrm>
    </dsp:sp>
    <dsp:sp modelId="{94CEBE32-AE2C-4690-8453-21B0ED80CCE6}">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pl-PL" sz="5000" kern="1200" dirty="0">
              <a:latin typeface="Gill Sans MT" panose="020B0502020104020203"/>
            </a:rPr>
            <a:t>bezwzględne</a:t>
          </a:r>
          <a:endParaRPr lang="pl-PL" sz="5000" kern="1200" dirty="0"/>
        </a:p>
      </dsp:txBody>
      <dsp:txXfrm>
        <a:off x="4049591" y="446810"/>
        <a:ext cx="3680589" cy="22083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3/8/2021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3/8/2021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3/8/2021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Podstawy</a:t>
            </a:r>
            <a:r>
              <a:rPr lang="en-US" dirty="0"/>
              <a:t> </a:t>
            </a:r>
            <a:r>
              <a:rPr lang="en-US" dirty="0" err="1"/>
              <a:t>procesu</a:t>
            </a:r>
            <a:r>
              <a:rPr lang="en-US" dirty="0"/>
              <a:t> </a:t>
            </a:r>
            <a:r>
              <a:rPr lang="en-US" dirty="0" err="1"/>
              <a:t>karnego</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8.03.2021</a:t>
            </a:r>
          </a:p>
          <a:p>
            <a:r>
              <a:rPr lang="en-US" dirty="0" err="1"/>
              <a:t>zajęcia</a:t>
            </a:r>
            <a:r>
              <a:rPr lang="en-US" dirty="0"/>
              <a:t> </a:t>
            </a:r>
            <a:r>
              <a:rPr lang="en-US" dirty="0" err="1"/>
              <a:t>drugie</a:t>
            </a:r>
            <a:endParaRPr lang="en-US" dirty="0"/>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046EA0-2FF8-4A37-A19D-5D6F550567F5}"/>
              </a:ext>
            </a:extLst>
          </p:cNvPr>
          <p:cNvSpPr>
            <a:spLocks noGrp="1"/>
          </p:cNvSpPr>
          <p:nvPr>
            <p:ph type="title"/>
          </p:nvPr>
        </p:nvSpPr>
        <p:spPr/>
        <p:txBody>
          <a:bodyPr/>
          <a:lstStyle/>
          <a:p>
            <a:r>
              <a:rPr lang="pl-PL" dirty="0"/>
              <a:t>Organy prowadzące postępowanie przygotowawcze</a:t>
            </a:r>
          </a:p>
        </p:txBody>
      </p:sp>
      <p:sp>
        <p:nvSpPr>
          <p:cNvPr id="3" name="Symbol zastępczy zawartości 2">
            <a:extLst>
              <a:ext uri="{FF2B5EF4-FFF2-40B4-BE49-F238E27FC236}">
                <a16:creationId xmlns:a16="http://schemas.microsoft.com/office/drawing/2014/main" id="{4E2E1010-9703-471C-BD76-A76E07FE9154}"/>
              </a:ext>
            </a:extLst>
          </p:cNvPr>
          <p:cNvSpPr>
            <a:spLocks noGrp="1"/>
          </p:cNvSpPr>
          <p:nvPr>
            <p:ph idx="1"/>
          </p:nvPr>
        </p:nvSpPr>
        <p:spPr/>
        <p:txBody>
          <a:bodyPr vert="horz" lIns="91440" tIns="45720" rIns="91440" bIns="45720" rtlCol="0" anchor="t">
            <a:normAutofit/>
          </a:bodyPr>
          <a:lstStyle/>
          <a:p>
            <a:r>
              <a:rPr lang="pl-PL" dirty="0"/>
              <a:t>Dochodzenie prowadzi </a:t>
            </a:r>
            <a:r>
              <a:rPr lang="pl-PL" b="1" dirty="0"/>
              <a:t>Policja </a:t>
            </a:r>
            <a:r>
              <a:rPr lang="pl-PL" dirty="0"/>
              <a:t>lub organy, o których mowa w art. 312 k.p.k. (SG, ŻW, CBA, ABW, KAS, Państwowa Straż Łowiecka itd.), </a:t>
            </a:r>
            <a:r>
              <a:rPr lang="pl-PL" b="1" dirty="0"/>
              <a:t>chyba że prowadzi je prokurator. </a:t>
            </a:r>
            <a:r>
              <a:rPr lang="pl-PL" dirty="0"/>
              <a:t>A zatem dochodzenie jest domeną Policji, lecz czynności w dochodzeniu może także podejmować prokurator. </a:t>
            </a:r>
          </a:p>
          <a:p>
            <a:r>
              <a:rPr lang="pl-PL" dirty="0"/>
              <a:t>Organy inne niż Policja działają w zakresie swoich właściwości. </a:t>
            </a:r>
          </a:p>
        </p:txBody>
      </p:sp>
    </p:spTree>
    <p:extLst>
      <p:ext uri="{BB962C8B-B14F-4D97-AF65-F5344CB8AC3E}">
        <p14:creationId xmlns:p14="http://schemas.microsoft.com/office/powerpoint/2010/main" val="61752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41C206B-A355-4311-BE62-C4F72C58D0C9}"/>
              </a:ext>
            </a:extLst>
          </p:cNvPr>
          <p:cNvSpPr>
            <a:spLocks noGrp="1"/>
          </p:cNvSpPr>
          <p:nvPr>
            <p:ph type="title"/>
          </p:nvPr>
        </p:nvSpPr>
        <p:spPr>
          <a:xfrm>
            <a:off x="2231136" y="467418"/>
            <a:ext cx="7729728" cy="1188720"/>
          </a:xfrm>
          <a:solidFill>
            <a:srgbClr val="FFFFFF"/>
          </a:solidFill>
        </p:spPr>
        <p:txBody>
          <a:bodyPr>
            <a:normAutofit/>
          </a:bodyPr>
          <a:lstStyle/>
          <a:p>
            <a:r>
              <a:rPr lang="pl-PL" dirty="0"/>
              <a:t>Postępowanie przygotowawcze</a:t>
            </a:r>
          </a:p>
        </p:txBody>
      </p:sp>
      <p:sp>
        <p:nvSpPr>
          <p:cNvPr id="3" name="Symbol zastępczy zawartości 2">
            <a:extLst>
              <a:ext uri="{FF2B5EF4-FFF2-40B4-BE49-F238E27FC236}">
                <a16:creationId xmlns:a16="http://schemas.microsoft.com/office/drawing/2014/main" id="{194EDF97-669B-4573-A7E6-41731E23E404}"/>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Art. 303 k.p.k. </a:t>
            </a:r>
            <a:r>
              <a:rPr lang="pl-PL" i="1" dirty="0">
                <a:ea typeface="+mn-lt"/>
                <a:cs typeface="+mn-lt"/>
              </a:rPr>
              <a:t>Jeżeli zachodzi uzasadnione podejrzenie popełnienia przestępstwa, wydaje się z urzędu lub na skutek zawiadomienia o przestępstwie postanowienie o wszczęciu śledztwa, w którym określa się czyn będący przedmiotem postępowania oraz jego kwalifikację prawną.</a:t>
            </a:r>
            <a:endParaRPr lang="pl-PL" i="1" dirty="0">
              <a:solidFill>
                <a:srgbClr val="404040"/>
              </a:solidFill>
              <a:ea typeface="+mn-lt"/>
              <a:cs typeface="+mn-lt"/>
            </a:endParaRPr>
          </a:p>
          <a:p>
            <a:r>
              <a:rPr lang="pl-PL" dirty="0">
                <a:solidFill>
                  <a:srgbClr val="262626"/>
                </a:solidFill>
              </a:rPr>
              <a:t>Art. 305 </a:t>
            </a:r>
            <a:r>
              <a:rPr lang="pl-PL" dirty="0">
                <a:ea typeface="+mn-lt"/>
                <a:cs typeface="+mn-lt"/>
              </a:rPr>
              <a:t>§  1.  </a:t>
            </a:r>
            <a:r>
              <a:rPr lang="pl-PL" i="1" dirty="0">
                <a:ea typeface="+mn-lt"/>
                <a:cs typeface="+mn-lt"/>
              </a:rPr>
              <a:t>Niezwłocznie po otrzymaniu zawiadomienia o przestępstwie organ powołany do prowadzenia postępowania przygotowawczego obowiązany jest wydać postanowienie o wszczęciu bądź o odmowie wszczęcia śledztwa.</a:t>
            </a:r>
            <a:endParaRPr lang="pl-PL" i="1" dirty="0">
              <a:solidFill>
                <a:srgbClr val="262626"/>
              </a:solidFill>
            </a:endParaRPr>
          </a:p>
        </p:txBody>
      </p:sp>
    </p:spTree>
    <p:extLst>
      <p:ext uri="{BB962C8B-B14F-4D97-AF65-F5344CB8AC3E}">
        <p14:creationId xmlns:p14="http://schemas.microsoft.com/office/powerpoint/2010/main" val="2632830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F4608E-9AFF-4D3F-BD7F-E8C79941889A}"/>
              </a:ext>
            </a:extLst>
          </p:cNvPr>
          <p:cNvSpPr>
            <a:spLocks noGrp="1"/>
          </p:cNvSpPr>
          <p:nvPr>
            <p:ph type="title"/>
          </p:nvPr>
        </p:nvSpPr>
        <p:spPr/>
        <p:txBody>
          <a:bodyPr/>
          <a:lstStyle/>
          <a:p>
            <a:r>
              <a:rPr lang="pl-PL"/>
              <a:t>Postępowanie przygotowawcze</a:t>
            </a:r>
          </a:p>
        </p:txBody>
      </p:sp>
      <p:sp>
        <p:nvSpPr>
          <p:cNvPr id="3" name="Symbol zastępczy zawartości 2">
            <a:extLst>
              <a:ext uri="{FF2B5EF4-FFF2-40B4-BE49-F238E27FC236}">
                <a16:creationId xmlns:a16="http://schemas.microsoft.com/office/drawing/2014/main" id="{32465045-7F5D-4F9D-B83B-FC377D7ED23C}"/>
              </a:ext>
            </a:extLst>
          </p:cNvPr>
          <p:cNvSpPr>
            <a:spLocks noGrp="1"/>
          </p:cNvSpPr>
          <p:nvPr>
            <p:ph idx="1"/>
          </p:nvPr>
        </p:nvSpPr>
        <p:spPr/>
        <p:txBody>
          <a:bodyPr vert="horz" lIns="91440" tIns="45720" rIns="91440" bIns="45720" rtlCol="0" anchor="t">
            <a:normAutofit/>
          </a:bodyPr>
          <a:lstStyle/>
          <a:p>
            <a:r>
              <a:rPr lang="pl-PL" i="1" dirty="0"/>
              <a:t>Dominus </a:t>
            </a:r>
            <a:r>
              <a:rPr lang="pl-PL" i="1" dirty="0" err="1"/>
              <a:t>litis</a:t>
            </a:r>
            <a:r>
              <a:rPr lang="pl-PL" i="1" dirty="0"/>
              <a:t> </a:t>
            </a:r>
            <a:r>
              <a:rPr lang="pl-PL" dirty="0"/>
              <a:t>w postępowaniu przygotowawczym jest </a:t>
            </a:r>
            <a:r>
              <a:rPr lang="pl-PL" b="1" dirty="0"/>
              <a:t>prokurator</a:t>
            </a:r>
            <a:r>
              <a:rPr lang="pl-PL" dirty="0"/>
              <a:t>. Jeżeli nie prowadzi samodzielnie postępowania, jest organem je nadzorującym. Sporządza bądź zatwierdza kluczowe decyzje procesowe.</a:t>
            </a:r>
          </a:p>
          <a:p>
            <a:r>
              <a:rPr lang="pl-PL" dirty="0"/>
              <a:t>W czynnościach sądowych w postępowaniu przygotowawczym, prokuratorowi </a:t>
            </a:r>
            <a:r>
              <a:rPr lang="pl-PL" b="1" dirty="0"/>
              <a:t>przysługują prawa strony.</a:t>
            </a:r>
            <a:endParaRPr lang="pl-PL" dirty="0"/>
          </a:p>
          <a:p>
            <a:r>
              <a:rPr lang="pl-PL" b="1" dirty="0"/>
              <a:t>Stronami </a:t>
            </a:r>
            <a:r>
              <a:rPr lang="pl-PL" dirty="0"/>
              <a:t>postepowania przygotowawczego są pokrzywdzony i podejrzany. </a:t>
            </a:r>
          </a:p>
          <a:p>
            <a:endParaRPr lang="pl-PL" dirty="0"/>
          </a:p>
        </p:txBody>
      </p:sp>
    </p:spTree>
    <p:extLst>
      <p:ext uri="{BB962C8B-B14F-4D97-AF65-F5344CB8AC3E}">
        <p14:creationId xmlns:p14="http://schemas.microsoft.com/office/powerpoint/2010/main" val="2839648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07BB1D9-505F-4831-8604-5CD13965BC71}"/>
              </a:ext>
            </a:extLst>
          </p:cNvPr>
          <p:cNvSpPr>
            <a:spLocks noGrp="1"/>
          </p:cNvSpPr>
          <p:nvPr>
            <p:ph type="title"/>
          </p:nvPr>
        </p:nvSpPr>
        <p:spPr>
          <a:xfrm>
            <a:off x="2231136" y="467418"/>
            <a:ext cx="7729728" cy="1188720"/>
          </a:xfrm>
          <a:solidFill>
            <a:srgbClr val="FFFFFF"/>
          </a:solidFill>
        </p:spPr>
        <p:txBody>
          <a:bodyPr>
            <a:normAutofit/>
          </a:bodyPr>
          <a:lstStyle/>
          <a:p>
            <a:r>
              <a:rPr lang="pl-PL"/>
              <a:t>Cele postępowania przygotowawczego</a:t>
            </a:r>
          </a:p>
        </p:txBody>
      </p:sp>
      <p:sp>
        <p:nvSpPr>
          <p:cNvPr id="3" name="Symbol zastępczy zawartości 2">
            <a:extLst>
              <a:ext uri="{FF2B5EF4-FFF2-40B4-BE49-F238E27FC236}">
                <a16:creationId xmlns:a16="http://schemas.microsoft.com/office/drawing/2014/main" id="{CFB66AA1-A555-473D-BF9B-F8E71C2029D9}"/>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Art. 297 </a:t>
            </a:r>
            <a:r>
              <a:rPr lang="pl-PL" dirty="0">
                <a:ea typeface="+mn-lt"/>
                <a:cs typeface="+mn-lt"/>
              </a:rPr>
              <a:t>§  1.  Celem postępowania przygotowawczego jest:</a:t>
            </a:r>
            <a:endParaRPr lang="pl-PL" dirty="0"/>
          </a:p>
          <a:p>
            <a:r>
              <a:rPr lang="pl-PL" dirty="0">
                <a:ea typeface="+mn-lt"/>
                <a:cs typeface="+mn-lt"/>
              </a:rPr>
              <a:t>1) ustalenie, czy został popełniony czyn zabroniony i czy stanowi on przestępstwo;</a:t>
            </a:r>
            <a:endParaRPr lang="pl-PL" dirty="0"/>
          </a:p>
          <a:p>
            <a:r>
              <a:rPr lang="pl-PL" dirty="0">
                <a:ea typeface="+mn-lt"/>
                <a:cs typeface="+mn-lt"/>
              </a:rPr>
              <a:t>2) wykrycie i w razie potrzeby ujęcie sprawcy;</a:t>
            </a:r>
            <a:endParaRPr lang="pl-PL" dirty="0"/>
          </a:p>
          <a:p>
            <a:r>
              <a:rPr lang="pl-PL" dirty="0">
                <a:ea typeface="+mn-lt"/>
                <a:cs typeface="+mn-lt"/>
              </a:rPr>
              <a:t>3) zebranie danych stosownie do art. 213 i 214;</a:t>
            </a:r>
            <a:endParaRPr lang="pl-PL" dirty="0"/>
          </a:p>
          <a:p>
            <a:r>
              <a:rPr lang="pl-PL" dirty="0">
                <a:ea typeface="+mn-lt"/>
                <a:cs typeface="+mn-lt"/>
              </a:rPr>
              <a:t>4) wyjaśnienie okoliczności sprawy, w tym ustalenie osób pokrzywdzonych i rozmiarów szkody;</a:t>
            </a:r>
            <a:endParaRPr lang="pl-PL" dirty="0"/>
          </a:p>
          <a:p>
            <a:r>
              <a:rPr lang="pl-PL" dirty="0">
                <a:ea typeface="+mn-lt"/>
                <a:cs typeface="+mn-lt"/>
              </a:rPr>
              <a:t>5) zebranie, zabezpieczenie i w niezbędnym zakresie utrwalenie dowodów dla sądu.</a:t>
            </a:r>
            <a:endParaRPr lang="pl-PL" dirty="0"/>
          </a:p>
          <a:p>
            <a:endParaRPr lang="pl-PL" dirty="0">
              <a:solidFill>
                <a:srgbClr val="404040"/>
              </a:solidFill>
            </a:endParaRPr>
          </a:p>
        </p:txBody>
      </p:sp>
    </p:spTree>
    <p:extLst>
      <p:ext uri="{BB962C8B-B14F-4D97-AF65-F5344CB8AC3E}">
        <p14:creationId xmlns:p14="http://schemas.microsoft.com/office/powerpoint/2010/main" val="199247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16F7C3-31D8-469E-B7A7-12C566308F56}"/>
              </a:ext>
            </a:extLst>
          </p:cNvPr>
          <p:cNvSpPr>
            <a:spLocks noGrp="1"/>
          </p:cNvSpPr>
          <p:nvPr>
            <p:ph type="title"/>
          </p:nvPr>
        </p:nvSpPr>
        <p:spPr/>
        <p:txBody>
          <a:bodyPr/>
          <a:lstStyle/>
          <a:p>
            <a:r>
              <a:rPr lang="pl-PL" dirty="0"/>
              <a:t>Postępowanie sprawdzające</a:t>
            </a:r>
          </a:p>
        </p:txBody>
      </p:sp>
      <p:sp>
        <p:nvSpPr>
          <p:cNvPr id="3" name="Symbol zastępczy zawartości 2">
            <a:extLst>
              <a:ext uri="{FF2B5EF4-FFF2-40B4-BE49-F238E27FC236}">
                <a16:creationId xmlns:a16="http://schemas.microsoft.com/office/drawing/2014/main" id="{9590F044-1C22-496A-A99C-99DF1A97242E}"/>
              </a:ext>
            </a:extLst>
          </p:cNvPr>
          <p:cNvSpPr>
            <a:spLocks noGrp="1"/>
          </p:cNvSpPr>
          <p:nvPr>
            <p:ph idx="1"/>
          </p:nvPr>
        </p:nvSpPr>
        <p:spPr/>
        <p:txBody>
          <a:bodyPr vert="horz" lIns="91440" tIns="45720" rIns="91440" bIns="45720" rtlCol="0" anchor="t">
            <a:normAutofit fontScale="77500" lnSpcReduction="20000"/>
          </a:bodyPr>
          <a:lstStyle/>
          <a:p>
            <a:r>
              <a:rPr lang="pl-PL" dirty="0">
                <a:ea typeface="+mn-lt"/>
                <a:cs typeface="+mn-lt"/>
              </a:rPr>
              <a:t>Art. 307 §  1.  Jeżeli zachodzi potrzeba, można zażądać uzupełnienia w wyznaczonym terminie danych zawartych w zawiadomieniu o przestępstwie lub dokonać sprawdzenia faktów w tym zakresie. W tym wypadku postanowienie o wszczęciu śledztwa albo o odmowie wszczęcia należy wydać najpóźniej w terminie 30 dni od otrzymania zawiadomienia.</a:t>
            </a:r>
            <a:endParaRPr lang="pl-PL" dirty="0"/>
          </a:p>
          <a:p>
            <a:r>
              <a:rPr lang="pl-PL" dirty="0">
                <a:ea typeface="+mn-lt"/>
                <a:cs typeface="+mn-lt"/>
              </a:rPr>
              <a:t>§  2.  </a:t>
            </a:r>
            <a:r>
              <a:rPr lang="pl-PL" b="1" dirty="0">
                <a:ea typeface="+mn-lt"/>
                <a:cs typeface="+mn-lt"/>
              </a:rPr>
              <a:t>W postępowaniu sprawdzającym nie przeprowadza się dowodu z opinii biegłego ani czynności wymagających spisania protokołu, z wyjątkiem przyjęcia ustnego zawiadomienia o przestępstwie lub wniosku o ściganie oraz czynności określonej w § 3.</a:t>
            </a:r>
            <a:endParaRPr lang="pl-PL" b="1"/>
          </a:p>
          <a:p>
            <a:r>
              <a:rPr lang="pl-PL" dirty="0">
                <a:ea typeface="+mn-lt"/>
                <a:cs typeface="+mn-lt"/>
              </a:rPr>
              <a:t>§  3.  Uzupełnienie danych zawartych w zawiadomieniu o przestępstwie może nastąpić również przez przesłuchanie w charakterze świadka osoby zawiadamiającej.</a:t>
            </a:r>
            <a:endParaRPr lang="pl-PL" dirty="0"/>
          </a:p>
          <a:p>
            <a:r>
              <a:rPr lang="pl-PL" dirty="0">
                <a:ea typeface="+mn-lt"/>
                <a:cs typeface="+mn-lt"/>
              </a:rPr>
              <a:t>§  4.  (uchylony).</a:t>
            </a:r>
            <a:endParaRPr lang="pl-PL" dirty="0"/>
          </a:p>
          <a:p>
            <a:r>
              <a:rPr lang="pl-PL" dirty="0">
                <a:ea typeface="+mn-lt"/>
                <a:cs typeface="+mn-lt"/>
              </a:rPr>
              <a:t>§  5.  Przepis § 2 stosuje się odpowiednio w wypadku podejmowania przez organy ścigania przed wydaniem postanowienia o wszczęciu śledztwa sprawdzenia własnych informacji, nasuwających przypuszczenie, że popełniono przestępstwo.</a:t>
            </a:r>
            <a:endParaRPr lang="pl-PL" dirty="0"/>
          </a:p>
          <a:p>
            <a:endParaRPr lang="pl-PL" dirty="0"/>
          </a:p>
        </p:txBody>
      </p:sp>
    </p:spTree>
    <p:extLst>
      <p:ext uri="{BB962C8B-B14F-4D97-AF65-F5344CB8AC3E}">
        <p14:creationId xmlns:p14="http://schemas.microsoft.com/office/powerpoint/2010/main" val="851146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8EF683-7D2C-4183-9251-D2FA31CF4351}"/>
              </a:ext>
            </a:extLst>
          </p:cNvPr>
          <p:cNvSpPr>
            <a:spLocks noGrp="1"/>
          </p:cNvSpPr>
          <p:nvPr>
            <p:ph type="title"/>
          </p:nvPr>
        </p:nvSpPr>
        <p:spPr/>
        <p:txBody>
          <a:bodyPr/>
          <a:lstStyle/>
          <a:p>
            <a:r>
              <a:rPr lang="pl-PL" dirty="0"/>
              <a:t>Wszczęcie postępowania i odmowa wszczęcia</a:t>
            </a:r>
          </a:p>
        </p:txBody>
      </p:sp>
      <p:sp>
        <p:nvSpPr>
          <p:cNvPr id="3" name="Symbol zastępczy zawartości 2">
            <a:extLst>
              <a:ext uri="{FF2B5EF4-FFF2-40B4-BE49-F238E27FC236}">
                <a16:creationId xmlns:a16="http://schemas.microsoft.com/office/drawing/2014/main" id="{7FC9BD8C-0A4B-4BA2-8577-7C6A764A96FD}"/>
              </a:ext>
            </a:extLst>
          </p:cNvPr>
          <p:cNvSpPr>
            <a:spLocks noGrp="1"/>
          </p:cNvSpPr>
          <p:nvPr>
            <p:ph idx="1"/>
          </p:nvPr>
        </p:nvSpPr>
        <p:spPr/>
        <p:txBody>
          <a:bodyPr vert="horz" lIns="91440" tIns="45720" rIns="91440" bIns="45720" rtlCol="0" anchor="t">
            <a:normAutofit/>
          </a:bodyPr>
          <a:lstStyle/>
          <a:p>
            <a:r>
              <a:rPr lang="pl-PL"/>
              <a:t>Postępowanie wszczyna się postanowieniem – uwaga na art. 308 k.p.k. </a:t>
            </a:r>
          </a:p>
          <a:p>
            <a:r>
              <a:rPr lang="pl-PL" dirty="0"/>
              <a:t>W postanowieniu tym określa się m.in.. </a:t>
            </a:r>
            <a:r>
              <a:rPr lang="pl-PL" b="1" dirty="0"/>
              <a:t>formę postępowania, </a:t>
            </a:r>
            <a:r>
              <a:rPr lang="pl-PL" dirty="0"/>
              <a:t>podstawę prawną jego wszczęcia, zwięźle określa się czyn zabroniony i jego kwalifikację prawną.</a:t>
            </a:r>
          </a:p>
          <a:p>
            <a:r>
              <a:rPr lang="pl-PL" dirty="0"/>
              <a:t>Odmowa wszczęcia postępowania także następuje w formie postanowienia. Na to postanowienie podmiotom wskazanym w art. 306 par 1 k.p.k. przysługuje zażalenie.</a:t>
            </a:r>
          </a:p>
        </p:txBody>
      </p:sp>
    </p:spTree>
    <p:extLst>
      <p:ext uri="{BB962C8B-B14F-4D97-AF65-F5344CB8AC3E}">
        <p14:creationId xmlns:p14="http://schemas.microsoft.com/office/powerpoint/2010/main" val="4122800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E7F320B-12D5-41ED-A8D8-8286F44262B0}"/>
              </a:ext>
            </a:extLst>
          </p:cNvPr>
          <p:cNvSpPr>
            <a:spLocks noGrp="1"/>
          </p:cNvSpPr>
          <p:nvPr>
            <p:ph type="title"/>
          </p:nvPr>
        </p:nvSpPr>
        <p:spPr>
          <a:xfrm>
            <a:off x="2231136" y="467418"/>
            <a:ext cx="7729728" cy="1188720"/>
          </a:xfrm>
          <a:solidFill>
            <a:srgbClr val="FFFFFF"/>
          </a:solidFill>
        </p:spPr>
        <p:txBody>
          <a:bodyPr>
            <a:normAutofit/>
          </a:bodyPr>
          <a:lstStyle/>
          <a:p>
            <a:r>
              <a:rPr lang="pl-PL"/>
              <a:t>Postępowanie w niezbędnym zakresie</a:t>
            </a:r>
          </a:p>
        </p:txBody>
      </p:sp>
      <p:sp>
        <p:nvSpPr>
          <p:cNvPr id="3" name="Symbol zastępczy zawartości 2">
            <a:extLst>
              <a:ext uri="{FF2B5EF4-FFF2-40B4-BE49-F238E27FC236}">
                <a16:creationId xmlns:a16="http://schemas.microsoft.com/office/drawing/2014/main" id="{4DEACBF6-6D91-4090-B197-3D2CDE662C01}"/>
              </a:ext>
            </a:extLst>
          </p:cNvPr>
          <p:cNvSpPr>
            <a:spLocks noGrp="1"/>
          </p:cNvSpPr>
          <p:nvPr>
            <p:ph idx="1"/>
          </p:nvPr>
        </p:nvSpPr>
        <p:spPr>
          <a:xfrm>
            <a:off x="1706062" y="2291262"/>
            <a:ext cx="8779512" cy="2879256"/>
          </a:xfrm>
        </p:spPr>
        <p:txBody>
          <a:bodyPr vert="horz" lIns="91440" tIns="45720" rIns="91440" bIns="45720" rtlCol="0" anchor="t">
            <a:normAutofit fontScale="55000" lnSpcReduction="20000"/>
          </a:bodyPr>
          <a:lstStyle/>
          <a:p>
            <a:pPr algn="just"/>
            <a:r>
              <a:rPr lang="pl-PL">
                <a:solidFill>
                  <a:srgbClr val="404040"/>
                </a:solidFill>
              </a:rPr>
              <a:t>Art. 308 </a:t>
            </a:r>
            <a:r>
              <a:rPr lang="pl-PL">
                <a:ea typeface="+mn-lt"/>
                <a:cs typeface="+mn-lt"/>
              </a:rPr>
              <a:t>§  1. </a:t>
            </a:r>
            <a:r>
              <a:rPr lang="pl-PL" b="1">
                <a:ea typeface="+mn-lt"/>
                <a:cs typeface="+mn-lt"/>
              </a:rPr>
              <a:t> W granicach koniecznych dla zabezpieczenia śladów i dowodów przestępstwa przed ich utratą, zniekształceniem lub zniszczeniem</a:t>
            </a:r>
            <a:r>
              <a:rPr lang="pl-PL">
                <a:ea typeface="+mn-lt"/>
                <a:cs typeface="+mn-lt"/>
              </a:rPr>
              <a:t>, prokurator albo Policja może w każdej sprawie, </a:t>
            </a:r>
            <a:r>
              <a:rPr lang="pl-PL" b="1">
                <a:ea typeface="+mn-lt"/>
                <a:cs typeface="+mn-lt"/>
              </a:rPr>
              <a:t>w wypadkach niecierpiących zwłoki</a:t>
            </a:r>
            <a:r>
              <a:rPr lang="pl-PL">
                <a:ea typeface="+mn-lt"/>
                <a:cs typeface="+mn-lt"/>
              </a:rPr>
              <a:t>, jeszcze </a:t>
            </a:r>
            <a:r>
              <a:rPr lang="pl-PL" b="1">
                <a:ea typeface="+mn-lt"/>
                <a:cs typeface="+mn-lt"/>
              </a:rPr>
              <a:t>przed wydaniem postanowienia o wszczęciu śledztwa lub dochodzenia</a:t>
            </a:r>
            <a:r>
              <a:rPr lang="pl-PL">
                <a:ea typeface="+mn-lt"/>
                <a:cs typeface="+mn-lt"/>
              </a:rPr>
              <a:t>, przeprowadzić w niezbędnym zakresie czynności procesowe, a zwłaszcza dokonać oględzin, w razie potrzeby z udziałem biegłego, przeszukania lub czynności wymienionych w art. 74 § 2 pkt 1 w stosunku do osoby podejrzanej, a także przedsięwziąć wobec niej inne niezbędne czynności, nie wyłączając pobrania krwi, włosów i wydzielin organizmu. Po dokonaniu tych czynności, w sprawach, w których prowadzenie śledztwa przez prokuratora jest obowiązkowe, prowadzący postępowanie przekazuje sprawę niezwłocznie prokuratorowi.</a:t>
            </a:r>
            <a:endParaRPr lang="pl-PL"/>
          </a:p>
          <a:p>
            <a:pPr algn="just"/>
            <a:r>
              <a:rPr lang="pl-PL">
                <a:ea typeface="+mn-lt"/>
                <a:cs typeface="+mn-lt"/>
              </a:rPr>
              <a:t>§  2.  W wypadkach niecierpiących zwłoki, w szczególności wtedy, gdy mogłoby to spowodować zatarcie śladów lub dowodów przestępstwa, można w toku czynności wymienionych w § 1 przesłuchać osobę podejrzaną o popełnienie przestępstwa w charakterze podejrzanego przed wydaniem postanowienia o przedstawieniu zarzutów, jeżeli zachodzą warunki do sporządzenia takiego postanowienia. Przesłuchanie rozpoczyna się od informacji o treści zarzutu.</a:t>
            </a:r>
          </a:p>
          <a:p>
            <a:pPr algn="just"/>
            <a:r>
              <a:rPr lang="pl-PL">
                <a:ea typeface="+mn-lt"/>
                <a:cs typeface="+mn-lt"/>
              </a:rPr>
              <a:t>§  3.  W wypadku przewidzianym w § 2, w sprawach, w których prowadzenie śledztwa jest obowiązkowe, najpóźniej w ciągu 5 dni od dnia przesłuchania wydaje się postanowienie o przedstawieniu zarzutów albo, w razie braku warunków do jego sporządzenia, umarza się postępowanie w stosunku do osoby przesłuchanej.</a:t>
            </a:r>
          </a:p>
          <a:p>
            <a:pPr algn="just"/>
            <a:r>
              <a:rPr lang="pl-PL">
                <a:ea typeface="+mn-lt"/>
                <a:cs typeface="+mn-lt"/>
              </a:rPr>
              <a:t>§  4.  W sprawach, w których obowiązkowe jest prowadzenie śledztwa, postanowienie przewidziane w § 3 wydaje prokurator.</a:t>
            </a:r>
          </a:p>
          <a:p>
            <a:pPr algn="just"/>
            <a:r>
              <a:rPr lang="pl-PL">
                <a:ea typeface="+mn-lt"/>
                <a:cs typeface="+mn-lt"/>
              </a:rPr>
              <a:t>§  5.  Czynności, o których mowa w § 1 i 2, mogą być dokonywane tylko </a:t>
            </a:r>
            <a:r>
              <a:rPr lang="pl-PL" b="1">
                <a:ea typeface="+mn-lt"/>
                <a:cs typeface="+mn-lt"/>
              </a:rPr>
              <a:t>w ciągu 5 dni od dnia pierwszej czynności</a:t>
            </a:r>
            <a:r>
              <a:rPr lang="pl-PL">
                <a:ea typeface="+mn-lt"/>
                <a:cs typeface="+mn-lt"/>
              </a:rPr>
              <a:t>.</a:t>
            </a:r>
          </a:p>
          <a:p>
            <a:pPr algn="just"/>
            <a:r>
              <a:rPr lang="pl-PL">
                <a:ea typeface="+mn-lt"/>
                <a:cs typeface="+mn-lt"/>
              </a:rPr>
              <a:t>§  6.  W wypadkach określonych w § 1 i 2 czas trwania śledztwa lub dochodzenia liczy się od dnia pierwszej czynności.</a:t>
            </a:r>
          </a:p>
          <a:p>
            <a:pPr algn="just"/>
            <a:endParaRPr lang="pl-PL" dirty="0">
              <a:solidFill>
                <a:srgbClr val="404040"/>
              </a:solidFill>
            </a:endParaRPr>
          </a:p>
        </p:txBody>
      </p:sp>
    </p:spTree>
    <p:extLst>
      <p:ext uri="{BB962C8B-B14F-4D97-AF65-F5344CB8AC3E}">
        <p14:creationId xmlns:p14="http://schemas.microsoft.com/office/powerpoint/2010/main" val="1405459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95AE34-1261-4E16-9CC1-B67BEAACE233}"/>
              </a:ext>
            </a:extLst>
          </p:cNvPr>
          <p:cNvSpPr>
            <a:spLocks noGrp="1"/>
          </p:cNvSpPr>
          <p:nvPr>
            <p:ph type="title"/>
          </p:nvPr>
        </p:nvSpPr>
        <p:spPr/>
        <p:txBody>
          <a:bodyPr/>
          <a:lstStyle/>
          <a:p>
            <a:r>
              <a:rPr lang="pl-PL" dirty="0"/>
              <a:t>Śledztwo</a:t>
            </a:r>
          </a:p>
        </p:txBody>
      </p:sp>
      <p:sp>
        <p:nvSpPr>
          <p:cNvPr id="3" name="Symbol zastępczy zawartości 2">
            <a:extLst>
              <a:ext uri="{FF2B5EF4-FFF2-40B4-BE49-F238E27FC236}">
                <a16:creationId xmlns:a16="http://schemas.microsoft.com/office/drawing/2014/main" id="{18F3C0D4-9BCC-4C0B-A590-348B94009E92}"/>
              </a:ext>
            </a:extLst>
          </p:cNvPr>
          <p:cNvSpPr>
            <a:spLocks noGrp="1"/>
          </p:cNvSpPr>
          <p:nvPr>
            <p:ph idx="1"/>
          </p:nvPr>
        </p:nvSpPr>
        <p:spPr/>
        <p:txBody>
          <a:bodyPr vert="horz" lIns="91440" tIns="45720" rIns="91440" bIns="45720" rtlCol="0" anchor="t">
            <a:normAutofit/>
          </a:bodyPr>
          <a:lstStyle/>
          <a:p>
            <a:r>
              <a:rPr lang="pl-PL" dirty="0"/>
              <a:t>Wszczyna je prokurator.</a:t>
            </a:r>
          </a:p>
          <a:p>
            <a:r>
              <a:rPr lang="pl-PL" dirty="0"/>
              <a:t>Prowadzi je prokurator. Może je jednak powierzyć Policji lub innej właściwej służbie. Wtedy staje się organem nadzorującym śledztwo. </a:t>
            </a:r>
          </a:p>
          <a:p>
            <a:r>
              <a:rPr lang="pl-PL"/>
              <a:t>Czyny, w sprawach o które prowadzi się śledztwo wskazane są w art. 309 k.p.k., mają większy ciężar gatunkowy</a:t>
            </a:r>
          </a:p>
          <a:p>
            <a:r>
              <a:rPr lang="pl-PL" dirty="0"/>
              <a:t>Śledztwo jest bardziej sformalizowaną formą prowadzenia postępowania przygotowawczego. </a:t>
            </a:r>
          </a:p>
          <a:p>
            <a:r>
              <a:rPr lang="pl-PL" dirty="0"/>
              <a:t>Śledztwo trwa co do zasady 3 miesiące. Reguły jego przedłużania określa art. 310 k.p.k.</a:t>
            </a:r>
          </a:p>
        </p:txBody>
      </p:sp>
    </p:spTree>
    <p:extLst>
      <p:ext uri="{BB962C8B-B14F-4D97-AF65-F5344CB8AC3E}">
        <p14:creationId xmlns:p14="http://schemas.microsoft.com/office/powerpoint/2010/main" val="30051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C09E6D-5BE8-40C6-9ABA-951ABDC6230A}"/>
              </a:ext>
            </a:extLst>
          </p:cNvPr>
          <p:cNvSpPr>
            <a:spLocks noGrp="1"/>
          </p:cNvSpPr>
          <p:nvPr>
            <p:ph type="title"/>
          </p:nvPr>
        </p:nvSpPr>
        <p:spPr/>
        <p:txBody>
          <a:bodyPr/>
          <a:lstStyle/>
          <a:p>
            <a:r>
              <a:rPr lang="pl-PL" dirty="0"/>
              <a:t>dochodzenie</a:t>
            </a:r>
          </a:p>
        </p:txBody>
      </p:sp>
      <p:sp>
        <p:nvSpPr>
          <p:cNvPr id="3" name="Symbol zastępczy zawartości 2">
            <a:extLst>
              <a:ext uri="{FF2B5EF4-FFF2-40B4-BE49-F238E27FC236}">
                <a16:creationId xmlns:a16="http://schemas.microsoft.com/office/drawing/2014/main" id="{26FD1DFA-0C68-4D7F-9B30-3F8E74838DD9}"/>
              </a:ext>
            </a:extLst>
          </p:cNvPr>
          <p:cNvSpPr>
            <a:spLocks noGrp="1"/>
          </p:cNvSpPr>
          <p:nvPr>
            <p:ph idx="1"/>
          </p:nvPr>
        </p:nvSpPr>
        <p:spPr/>
        <p:txBody>
          <a:bodyPr vert="horz" lIns="91440" tIns="45720" rIns="91440" bIns="45720" rtlCol="0" anchor="t">
            <a:normAutofit fontScale="92500" lnSpcReduction="10000"/>
          </a:bodyPr>
          <a:lstStyle/>
          <a:p>
            <a:r>
              <a:rPr lang="pl-PL" dirty="0"/>
              <a:t>Wszczyna je prokurator lub Policja (albo inna uprawniona służba np. SG albo ŻW),</a:t>
            </a:r>
          </a:p>
          <a:p>
            <a:r>
              <a:rPr lang="pl-PL" dirty="0"/>
              <a:t>Zasadniczo prowadzenie dochodzenia jest domeną tych organów. Prokurator sprawuje nadzór nad jego prawidłowością.</a:t>
            </a:r>
          </a:p>
          <a:p>
            <a:r>
              <a:rPr lang="pl-PL" dirty="0"/>
              <a:t>Czyny, w sprawach o które prowadzi się dochodzenie wymienione są w art. 325b k.p.k.</a:t>
            </a:r>
          </a:p>
          <a:p>
            <a:r>
              <a:rPr lang="pl-PL" dirty="0"/>
              <a:t>Wymienione w art. 325e par 1 k.p.k. postanowienia, nie wymagają uzasadnienia.</a:t>
            </a:r>
          </a:p>
          <a:p>
            <a:r>
              <a:rPr lang="pl-PL" dirty="0"/>
              <a:t>W dochodzeniu co do zasady nie trzeba sporządzać postanowienia o przedstawieniu zarzutów (art. 325g)</a:t>
            </a:r>
          </a:p>
          <a:p>
            <a:r>
              <a:rPr lang="pl-PL" dirty="0"/>
              <a:t>Dochodzenie trwa co do zasady 2 miesiące. Prokurator może je przedłużyć na dalszy czas oznaczony.</a:t>
            </a:r>
          </a:p>
          <a:p>
            <a:endParaRPr lang="pl-PL" dirty="0"/>
          </a:p>
        </p:txBody>
      </p:sp>
    </p:spTree>
    <p:extLst>
      <p:ext uri="{BB962C8B-B14F-4D97-AF65-F5344CB8AC3E}">
        <p14:creationId xmlns:p14="http://schemas.microsoft.com/office/powerpoint/2010/main" val="559647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7A8F89B-D64B-4F6A-8E54-3D185B257635}"/>
              </a:ext>
            </a:extLst>
          </p:cNvPr>
          <p:cNvSpPr>
            <a:spLocks noGrp="1"/>
          </p:cNvSpPr>
          <p:nvPr>
            <p:ph type="title"/>
          </p:nvPr>
        </p:nvSpPr>
        <p:spPr>
          <a:xfrm>
            <a:off x="2231136" y="467418"/>
            <a:ext cx="7729728" cy="1188720"/>
          </a:xfrm>
          <a:solidFill>
            <a:srgbClr val="FFFFFF"/>
          </a:solidFill>
        </p:spPr>
        <p:txBody>
          <a:bodyPr>
            <a:normAutofit/>
          </a:bodyPr>
          <a:lstStyle/>
          <a:p>
            <a:r>
              <a:rPr lang="pl-PL" dirty="0"/>
              <a:t>Pojęcie dowodu</a:t>
            </a:r>
          </a:p>
        </p:txBody>
      </p:sp>
      <p:sp>
        <p:nvSpPr>
          <p:cNvPr id="3" name="Symbol zastępczy zawartości 2">
            <a:extLst>
              <a:ext uri="{FF2B5EF4-FFF2-40B4-BE49-F238E27FC236}">
                <a16:creationId xmlns:a16="http://schemas.microsoft.com/office/drawing/2014/main" id="{A85155CB-6BE6-4F4A-81EC-BE4447151E90}"/>
              </a:ext>
            </a:extLst>
          </p:cNvPr>
          <p:cNvSpPr>
            <a:spLocks noGrp="1"/>
          </p:cNvSpPr>
          <p:nvPr>
            <p:ph idx="1"/>
          </p:nvPr>
        </p:nvSpPr>
        <p:spPr>
          <a:xfrm>
            <a:off x="1706062" y="2291262"/>
            <a:ext cx="8779512" cy="2879256"/>
          </a:xfrm>
        </p:spPr>
        <p:txBody>
          <a:bodyPr vert="horz" lIns="91440" tIns="45720" rIns="91440" bIns="45720" rtlCol="0" anchor="t">
            <a:normAutofit/>
          </a:bodyPr>
          <a:lstStyle/>
          <a:p>
            <a:pPr algn="just"/>
            <a:r>
              <a:rPr lang="pl-PL" dirty="0">
                <a:solidFill>
                  <a:srgbClr val="404040"/>
                </a:solidFill>
              </a:rPr>
              <a:t>Uzyskana </a:t>
            </a:r>
            <a:r>
              <a:rPr lang="pl-PL" b="1" dirty="0">
                <a:solidFill>
                  <a:srgbClr val="404040"/>
                </a:solidFill>
              </a:rPr>
              <a:t>w sposób określony przepisami prawa procesowego </a:t>
            </a:r>
            <a:r>
              <a:rPr lang="pl-PL" b="1" u="sng" dirty="0">
                <a:solidFill>
                  <a:srgbClr val="404040"/>
                </a:solidFill>
              </a:rPr>
              <a:t>informacja</a:t>
            </a:r>
            <a:r>
              <a:rPr lang="pl-PL" dirty="0">
                <a:solidFill>
                  <a:srgbClr val="404040"/>
                </a:solidFill>
              </a:rPr>
              <a:t> pozwalająca na ukształtowanie w drodze percepcji zmysłowej i analizy logicznej przekonania organu procesowego co do zaistnienia lub niezaistnienia konkretnej okoliczności faktycznej.</a:t>
            </a:r>
          </a:p>
          <a:p>
            <a:pPr algn="just"/>
            <a:r>
              <a:rPr lang="pl-PL" dirty="0">
                <a:solidFill>
                  <a:srgbClr val="404040"/>
                </a:solidFill>
              </a:rPr>
              <a:t>Jest to jednak pojęcie wieloznaczne</a:t>
            </a:r>
          </a:p>
          <a:p>
            <a:pPr algn="just"/>
            <a:endParaRPr lang="pl-PL" dirty="0">
              <a:solidFill>
                <a:srgbClr val="404040"/>
              </a:solidFill>
            </a:endParaRPr>
          </a:p>
        </p:txBody>
      </p:sp>
    </p:spTree>
    <p:extLst>
      <p:ext uri="{BB962C8B-B14F-4D97-AF65-F5344CB8AC3E}">
        <p14:creationId xmlns:p14="http://schemas.microsoft.com/office/powerpoint/2010/main" val="130566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50D5149-745D-4B92-BDD7-2B50E1C2C97E}"/>
              </a:ext>
            </a:extLst>
          </p:cNvPr>
          <p:cNvSpPr>
            <a:spLocks noGrp="1"/>
          </p:cNvSpPr>
          <p:nvPr>
            <p:ph type="title"/>
          </p:nvPr>
        </p:nvSpPr>
        <p:spPr>
          <a:xfrm>
            <a:off x="2231136" y="467418"/>
            <a:ext cx="7729728" cy="1188720"/>
          </a:xfrm>
          <a:solidFill>
            <a:srgbClr val="FFFFFF"/>
          </a:solidFill>
        </p:spPr>
        <p:txBody>
          <a:bodyPr>
            <a:normAutofit/>
          </a:bodyPr>
          <a:lstStyle/>
          <a:p>
            <a:r>
              <a:rPr lang="pl-PL" dirty="0"/>
              <a:t>ZASADA legalizmu i oportunizmu</a:t>
            </a:r>
          </a:p>
        </p:txBody>
      </p:sp>
      <p:sp>
        <p:nvSpPr>
          <p:cNvPr id="3" name="Symbol zastępczy zawartości 2">
            <a:extLst>
              <a:ext uri="{FF2B5EF4-FFF2-40B4-BE49-F238E27FC236}">
                <a16:creationId xmlns:a16="http://schemas.microsoft.com/office/drawing/2014/main" id="{11399519-3183-4813-BC8C-9C50D33A4CA0}"/>
              </a:ext>
            </a:extLst>
          </p:cNvPr>
          <p:cNvSpPr>
            <a:spLocks noGrp="1"/>
          </p:cNvSpPr>
          <p:nvPr>
            <p:ph idx="1"/>
          </p:nvPr>
        </p:nvSpPr>
        <p:spPr>
          <a:xfrm>
            <a:off x="1706062" y="2291262"/>
            <a:ext cx="8779512" cy="2879256"/>
          </a:xfrm>
        </p:spPr>
        <p:txBody>
          <a:bodyPr vert="horz" lIns="91440" tIns="45720" rIns="91440" bIns="45720" rtlCol="0" anchor="t">
            <a:normAutofit/>
          </a:bodyPr>
          <a:lstStyle/>
          <a:p>
            <a:pPr algn="just"/>
            <a:r>
              <a:rPr lang="pl-PL" u="sng" dirty="0">
                <a:solidFill>
                  <a:srgbClr val="404040"/>
                </a:solidFill>
              </a:rPr>
              <a:t>Zasada legalizmu</a:t>
            </a:r>
            <a:r>
              <a:rPr lang="pl-PL" dirty="0">
                <a:solidFill>
                  <a:srgbClr val="404040"/>
                </a:solidFill>
              </a:rPr>
              <a:t> (art. 10 k.p.k.) - </a:t>
            </a:r>
            <a:r>
              <a:rPr lang="pl-PL" b="1" dirty="0">
                <a:solidFill>
                  <a:srgbClr val="404040"/>
                </a:solidFill>
              </a:rPr>
              <a:t>istota </a:t>
            </a:r>
            <a:r>
              <a:rPr lang="pl-PL" dirty="0">
                <a:ea typeface="+mn-lt"/>
                <a:cs typeface="+mn-lt"/>
              </a:rPr>
              <a:t>§  2.  Z wyjątkiem wypadków określonych w ustawie lub w prawie międzynarodowym nikt nie może być zwolniony od odpowiedzialności za popełnione przestępstwo.</a:t>
            </a:r>
            <a:endParaRPr lang="pl-PL" dirty="0"/>
          </a:p>
          <a:p>
            <a:pPr algn="just"/>
            <a:r>
              <a:rPr lang="pl-PL" b="1" dirty="0">
                <a:solidFill>
                  <a:srgbClr val="262626"/>
                </a:solidFill>
              </a:rPr>
              <a:t>Konsekwencje jej obowiązywania </a:t>
            </a:r>
            <a:r>
              <a:rPr lang="pl-PL" dirty="0">
                <a:ea typeface="+mn-lt"/>
                <a:cs typeface="+mn-lt"/>
              </a:rPr>
              <a:t>§  1.  Organ powołany do ścigania przestępstw jest obowiązany do wszczęcia i przeprowadzenia postępowania przygotowawczego, a oskarżyciel publiczny także do wniesienia i popierania oskarżenia - o czyn ścigany z urzędu.</a:t>
            </a:r>
          </a:p>
          <a:p>
            <a:endParaRPr lang="pl-PL" b="1" dirty="0">
              <a:solidFill>
                <a:srgbClr val="262626"/>
              </a:solidFill>
            </a:endParaRPr>
          </a:p>
          <a:p>
            <a:endParaRPr lang="pl-PL" b="1" dirty="0">
              <a:solidFill>
                <a:srgbClr val="404040"/>
              </a:solidFill>
            </a:endParaRPr>
          </a:p>
        </p:txBody>
      </p:sp>
    </p:spTree>
    <p:extLst>
      <p:ext uri="{BB962C8B-B14F-4D97-AF65-F5344CB8AC3E}">
        <p14:creationId xmlns:p14="http://schemas.microsoft.com/office/powerpoint/2010/main" val="607020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EB6A6CE-190C-4CE2-9645-0964AEF5F811}"/>
              </a:ext>
            </a:extLst>
          </p:cNvPr>
          <p:cNvSpPr>
            <a:spLocks noGrp="1"/>
          </p:cNvSpPr>
          <p:nvPr>
            <p:ph type="title"/>
          </p:nvPr>
        </p:nvSpPr>
        <p:spPr>
          <a:xfrm>
            <a:off x="2231136" y="467418"/>
            <a:ext cx="7729728" cy="1188720"/>
          </a:xfrm>
          <a:solidFill>
            <a:srgbClr val="FFFFFF"/>
          </a:solidFill>
        </p:spPr>
        <p:txBody>
          <a:bodyPr>
            <a:normAutofit/>
          </a:bodyPr>
          <a:lstStyle/>
          <a:p>
            <a:r>
              <a:rPr lang="pl-PL" dirty="0"/>
              <a:t>Pojęcie dowodu</a:t>
            </a:r>
          </a:p>
        </p:txBody>
      </p:sp>
      <p:sp>
        <p:nvSpPr>
          <p:cNvPr id="3" name="Symbol zastępczy zawartości 2">
            <a:extLst>
              <a:ext uri="{FF2B5EF4-FFF2-40B4-BE49-F238E27FC236}">
                <a16:creationId xmlns:a16="http://schemas.microsoft.com/office/drawing/2014/main" id="{4F3A3454-05AE-4ADE-810C-B9B4CC171AB1}"/>
              </a:ext>
            </a:extLst>
          </p:cNvPr>
          <p:cNvSpPr>
            <a:spLocks noGrp="1"/>
          </p:cNvSpPr>
          <p:nvPr>
            <p:ph idx="1"/>
          </p:nvPr>
        </p:nvSpPr>
        <p:spPr>
          <a:xfrm>
            <a:off x="1706062" y="2291262"/>
            <a:ext cx="8779512" cy="2879256"/>
          </a:xfrm>
        </p:spPr>
        <p:txBody>
          <a:bodyPr vert="horz" lIns="91440" tIns="45720" rIns="91440" bIns="45720" rtlCol="0" anchor="t">
            <a:normAutofit/>
          </a:bodyPr>
          <a:lstStyle/>
          <a:p>
            <a:pPr algn="just"/>
            <a:r>
              <a:rPr lang="pl-PL" dirty="0">
                <a:solidFill>
                  <a:srgbClr val="404040"/>
                </a:solidFill>
              </a:rPr>
              <a:t>Mówiąc o dowodach należy rozróżniać </a:t>
            </a:r>
            <a:r>
              <a:rPr lang="pl-PL" b="1" dirty="0">
                <a:solidFill>
                  <a:srgbClr val="404040"/>
                </a:solidFill>
              </a:rPr>
              <a:t>źródło dowodu</a:t>
            </a:r>
            <a:r>
              <a:rPr lang="pl-PL" dirty="0">
                <a:solidFill>
                  <a:srgbClr val="404040"/>
                </a:solidFill>
              </a:rPr>
              <a:t>, </a:t>
            </a:r>
            <a:r>
              <a:rPr lang="pl-PL" b="1" dirty="0">
                <a:solidFill>
                  <a:srgbClr val="404040"/>
                </a:solidFill>
              </a:rPr>
              <a:t>środek dowodowy</a:t>
            </a:r>
            <a:r>
              <a:rPr lang="pl-PL" dirty="0">
                <a:solidFill>
                  <a:srgbClr val="404040"/>
                </a:solidFill>
              </a:rPr>
              <a:t>, </a:t>
            </a:r>
            <a:r>
              <a:rPr lang="pl-PL" b="1" dirty="0">
                <a:solidFill>
                  <a:srgbClr val="404040"/>
                </a:solidFill>
              </a:rPr>
              <a:t>fakt dowodowy</a:t>
            </a:r>
            <a:r>
              <a:rPr lang="pl-PL" dirty="0">
                <a:solidFill>
                  <a:srgbClr val="404040"/>
                </a:solidFill>
              </a:rPr>
              <a:t>.</a:t>
            </a:r>
            <a:endParaRPr lang="pl-PL" dirty="0"/>
          </a:p>
          <a:p>
            <a:pPr algn="just"/>
            <a:r>
              <a:rPr lang="pl-PL" b="1" dirty="0">
                <a:solidFill>
                  <a:srgbClr val="404040"/>
                </a:solidFill>
              </a:rPr>
              <a:t>Źródłem dowodu</a:t>
            </a:r>
            <a:r>
              <a:rPr lang="pl-PL" dirty="0">
                <a:solidFill>
                  <a:srgbClr val="404040"/>
                </a:solidFill>
              </a:rPr>
              <a:t> jest osoba lub rzecz, od której organy procesowe uzyskują informacje;</a:t>
            </a:r>
          </a:p>
          <a:p>
            <a:pPr algn="just"/>
            <a:r>
              <a:rPr lang="pl-PL" b="1" dirty="0">
                <a:solidFill>
                  <a:srgbClr val="404040"/>
                </a:solidFill>
              </a:rPr>
              <a:t>Środkiem dowodowym</a:t>
            </a:r>
            <a:r>
              <a:rPr lang="pl-PL" dirty="0">
                <a:solidFill>
                  <a:srgbClr val="404040"/>
                </a:solidFill>
              </a:rPr>
              <a:t> są informacje pochodzące ze źródła dowodowego lub określona metoda ich uzyskania</a:t>
            </a:r>
          </a:p>
          <a:p>
            <a:pPr algn="just"/>
            <a:r>
              <a:rPr lang="pl-PL" b="1" dirty="0">
                <a:solidFill>
                  <a:srgbClr val="404040"/>
                </a:solidFill>
              </a:rPr>
              <a:t>Faktem dowodowym </a:t>
            </a:r>
            <a:r>
              <a:rPr lang="pl-PL" dirty="0">
                <a:solidFill>
                  <a:srgbClr val="404040"/>
                </a:solidFill>
              </a:rPr>
              <a:t>jest okoliczność udowodniona za pomocą środków i źródeł dowodowych</a:t>
            </a:r>
          </a:p>
        </p:txBody>
      </p:sp>
    </p:spTree>
    <p:extLst>
      <p:ext uri="{BB962C8B-B14F-4D97-AF65-F5344CB8AC3E}">
        <p14:creationId xmlns:p14="http://schemas.microsoft.com/office/powerpoint/2010/main" val="2685971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EE04348-6EE9-4C4D-9F4E-2D1E43A1C443}"/>
              </a:ext>
            </a:extLst>
          </p:cNvPr>
          <p:cNvSpPr>
            <a:spLocks noGrp="1"/>
          </p:cNvSpPr>
          <p:nvPr>
            <p:ph type="title"/>
          </p:nvPr>
        </p:nvSpPr>
        <p:spPr>
          <a:xfrm>
            <a:off x="2231136" y="467418"/>
            <a:ext cx="7729728" cy="1188720"/>
          </a:xfrm>
          <a:solidFill>
            <a:srgbClr val="FFFFFF"/>
          </a:solidFill>
        </p:spPr>
        <p:txBody>
          <a:bodyPr>
            <a:normAutofit/>
          </a:bodyPr>
          <a:lstStyle/>
          <a:p>
            <a:r>
              <a:rPr lang="pl-PL" dirty="0"/>
              <a:t>Źródło - środek - fakt</a:t>
            </a:r>
          </a:p>
        </p:txBody>
      </p:sp>
      <p:sp>
        <p:nvSpPr>
          <p:cNvPr id="3" name="Symbol zastępczy zawartości 2">
            <a:extLst>
              <a:ext uri="{FF2B5EF4-FFF2-40B4-BE49-F238E27FC236}">
                <a16:creationId xmlns:a16="http://schemas.microsoft.com/office/drawing/2014/main" id="{60FA31DD-BEC0-4948-ACAA-DFB40A2E9C99}"/>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b="1" dirty="0">
                <a:solidFill>
                  <a:srgbClr val="404040"/>
                </a:solidFill>
              </a:rPr>
              <a:t>Oskarżony </a:t>
            </a:r>
            <a:r>
              <a:rPr lang="pl-PL" dirty="0">
                <a:solidFill>
                  <a:srgbClr val="404040"/>
                </a:solidFill>
              </a:rPr>
              <a:t>złożył </a:t>
            </a:r>
            <a:r>
              <a:rPr lang="pl-PL" b="1" dirty="0">
                <a:solidFill>
                  <a:srgbClr val="404040"/>
                </a:solidFill>
              </a:rPr>
              <a:t>wyjaśnienia, </a:t>
            </a:r>
            <a:r>
              <a:rPr lang="pl-PL" dirty="0">
                <a:solidFill>
                  <a:srgbClr val="404040"/>
                </a:solidFill>
              </a:rPr>
              <a:t>z których wynika, że </a:t>
            </a:r>
            <a:r>
              <a:rPr lang="pl-PL" b="1" dirty="0">
                <a:solidFill>
                  <a:srgbClr val="404040"/>
                </a:solidFill>
              </a:rPr>
              <a:t>uderzył pokrzywdzonego prawą ręką. </a:t>
            </a:r>
          </a:p>
          <a:p>
            <a:r>
              <a:rPr lang="pl-PL" b="1" dirty="0">
                <a:solidFill>
                  <a:srgbClr val="404040"/>
                </a:solidFill>
              </a:rPr>
              <a:t>Podejrzany </a:t>
            </a:r>
            <a:r>
              <a:rPr lang="pl-PL" dirty="0">
                <a:solidFill>
                  <a:srgbClr val="404040"/>
                </a:solidFill>
              </a:rPr>
              <a:t>w swoich </a:t>
            </a:r>
            <a:r>
              <a:rPr lang="pl-PL" b="1" dirty="0">
                <a:solidFill>
                  <a:srgbClr val="404040"/>
                </a:solidFill>
              </a:rPr>
              <a:t>wyjaśnieniach </a:t>
            </a:r>
            <a:r>
              <a:rPr lang="pl-PL" dirty="0">
                <a:solidFill>
                  <a:srgbClr val="404040"/>
                </a:solidFill>
              </a:rPr>
              <a:t>zaprzeczył, aby </a:t>
            </a:r>
            <a:r>
              <a:rPr lang="pl-PL" b="1" dirty="0">
                <a:solidFill>
                  <a:srgbClr val="404040"/>
                </a:solidFill>
              </a:rPr>
              <a:t>w nocy z dnia 1 na 2 stycznia wychodził ze swojego mieszkania</a:t>
            </a:r>
            <a:r>
              <a:rPr lang="pl-PL" dirty="0">
                <a:solidFill>
                  <a:srgbClr val="404040"/>
                </a:solidFill>
              </a:rPr>
              <a:t>.</a:t>
            </a:r>
          </a:p>
          <a:p>
            <a:r>
              <a:rPr lang="pl-PL" b="1" dirty="0">
                <a:solidFill>
                  <a:srgbClr val="404040"/>
                </a:solidFill>
              </a:rPr>
              <a:t>Świadek zeznał</a:t>
            </a:r>
            <a:r>
              <a:rPr lang="pl-PL" dirty="0">
                <a:solidFill>
                  <a:srgbClr val="404040"/>
                </a:solidFill>
              </a:rPr>
              <a:t>, że widział Jana K. </a:t>
            </a:r>
            <a:r>
              <a:rPr lang="pl-PL" b="1" dirty="0">
                <a:solidFill>
                  <a:srgbClr val="404040"/>
                </a:solidFill>
              </a:rPr>
              <a:t>siedzącego w czerwonym samochodzie</a:t>
            </a:r>
            <a:r>
              <a:rPr lang="pl-PL" dirty="0">
                <a:solidFill>
                  <a:srgbClr val="404040"/>
                </a:solidFill>
              </a:rPr>
              <a:t>. </a:t>
            </a:r>
          </a:p>
          <a:p>
            <a:r>
              <a:rPr lang="pl-PL" b="1" dirty="0">
                <a:solidFill>
                  <a:srgbClr val="404040"/>
                </a:solidFill>
              </a:rPr>
              <a:t>Biegły </a:t>
            </a:r>
            <a:r>
              <a:rPr lang="pl-PL" dirty="0">
                <a:solidFill>
                  <a:srgbClr val="404040"/>
                </a:solidFill>
              </a:rPr>
              <a:t>w swojej </a:t>
            </a:r>
            <a:r>
              <a:rPr lang="pl-PL" b="1" dirty="0">
                <a:solidFill>
                  <a:srgbClr val="404040"/>
                </a:solidFill>
              </a:rPr>
              <a:t>opinii </a:t>
            </a:r>
            <a:r>
              <a:rPr lang="pl-PL" dirty="0">
                <a:solidFill>
                  <a:srgbClr val="404040"/>
                </a:solidFill>
              </a:rPr>
              <a:t>wykazał, że </a:t>
            </a:r>
            <a:r>
              <a:rPr lang="pl-PL" b="1" dirty="0">
                <a:solidFill>
                  <a:srgbClr val="404040"/>
                </a:solidFill>
              </a:rPr>
              <a:t>pozostawiony na tapczanie niedopałek papierosa stanowił zarzewie pożaru.</a:t>
            </a:r>
            <a:endParaRPr lang="pl-PL" dirty="0">
              <a:solidFill>
                <a:srgbClr val="404040"/>
              </a:solidFill>
            </a:endParaRPr>
          </a:p>
          <a:p>
            <a:r>
              <a:rPr lang="pl-PL" b="1" dirty="0">
                <a:solidFill>
                  <a:srgbClr val="404040"/>
                </a:solidFill>
              </a:rPr>
              <a:t>Paszport </a:t>
            </a:r>
            <a:r>
              <a:rPr lang="pl-PL" dirty="0">
                <a:solidFill>
                  <a:srgbClr val="404040"/>
                </a:solidFill>
              </a:rPr>
              <a:t>poddany </a:t>
            </a:r>
            <a:r>
              <a:rPr lang="pl-PL" b="1" dirty="0">
                <a:solidFill>
                  <a:srgbClr val="404040"/>
                </a:solidFill>
              </a:rPr>
              <a:t>oględzinom, nosił ślady przerobienia.</a:t>
            </a:r>
          </a:p>
        </p:txBody>
      </p:sp>
    </p:spTree>
    <p:extLst>
      <p:ext uri="{BB962C8B-B14F-4D97-AF65-F5344CB8AC3E}">
        <p14:creationId xmlns:p14="http://schemas.microsoft.com/office/powerpoint/2010/main" val="3633485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1744A-6322-4950-8D6A-42649121F44B}"/>
              </a:ext>
            </a:extLst>
          </p:cNvPr>
          <p:cNvSpPr>
            <a:spLocks noGrp="1"/>
          </p:cNvSpPr>
          <p:nvPr>
            <p:ph type="title"/>
          </p:nvPr>
        </p:nvSpPr>
        <p:spPr/>
        <p:txBody>
          <a:bodyPr/>
          <a:lstStyle/>
          <a:p>
            <a:r>
              <a:rPr lang="pl-PL" dirty="0"/>
              <a:t>Dowody – systematyka według </a:t>
            </a:r>
            <a:br>
              <a:rPr lang="pl-PL" dirty="0"/>
            </a:br>
            <a:r>
              <a:rPr lang="pl-PL" dirty="0"/>
              <a:t>źródła</a:t>
            </a:r>
          </a:p>
        </p:txBody>
      </p:sp>
      <p:sp>
        <p:nvSpPr>
          <p:cNvPr id="3" name="Symbol zastępczy zawartości 2">
            <a:extLst>
              <a:ext uri="{FF2B5EF4-FFF2-40B4-BE49-F238E27FC236}">
                <a16:creationId xmlns:a16="http://schemas.microsoft.com/office/drawing/2014/main" id="{AD14D4FA-D56F-4176-81FC-F135490092AF}"/>
              </a:ext>
            </a:extLst>
          </p:cNvPr>
          <p:cNvSpPr>
            <a:spLocks noGrp="1"/>
          </p:cNvSpPr>
          <p:nvPr>
            <p:ph idx="1"/>
          </p:nvPr>
        </p:nvSpPr>
        <p:spPr/>
        <p:txBody>
          <a:bodyPr vert="horz" lIns="91440" tIns="45720" rIns="91440" bIns="45720" rtlCol="0" anchor="t">
            <a:normAutofit/>
          </a:bodyPr>
          <a:lstStyle/>
          <a:p>
            <a:r>
              <a:rPr lang="pl-PL" dirty="0"/>
              <a:t>Osobowe - pochodzące od człowieka w sensie intelektualnym</a:t>
            </a:r>
          </a:p>
          <a:p>
            <a:r>
              <a:rPr lang="pl-PL" dirty="0"/>
              <a:t>Rzeczowe - dotyczące rzeczy, w tym ciała człowieka (także żywego)</a:t>
            </a:r>
          </a:p>
        </p:txBody>
      </p:sp>
    </p:spTree>
    <p:extLst>
      <p:ext uri="{BB962C8B-B14F-4D97-AF65-F5344CB8AC3E}">
        <p14:creationId xmlns:p14="http://schemas.microsoft.com/office/powerpoint/2010/main" val="1208714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F37E90-4B53-432C-B0A3-76D2B8B7B31B}"/>
              </a:ext>
            </a:extLst>
          </p:cNvPr>
          <p:cNvSpPr>
            <a:spLocks noGrp="1"/>
          </p:cNvSpPr>
          <p:nvPr>
            <p:ph type="title"/>
          </p:nvPr>
        </p:nvSpPr>
        <p:spPr/>
        <p:txBody>
          <a:bodyPr/>
          <a:lstStyle/>
          <a:p>
            <a:r>
              <a:rPr lang="pl-PL" dirty="0"/>
              <a:t>Dowody – systematyka według sposobu utrwalenia</a:t>
            </a:r>
          </a:p>
        </p:txBody>
      </p:sp>
      <p:sp>
        <p:nvSpPr>
          <p:cNvPr id="3" name="Symbol zastępczy zawartości 2">
            <a:extLst>
              <a:ext uri="{FF2B5EF4-FFF2-40B4-BE49-F238E27FC236}">
                <a16:creationId xmlns:a16="http://schemas.microsoft.com/office/drawing/2014/main" id="{01F1F3BF-31DF-4C98-9479-6BE0701B319F}"/>
              </a:ext>
            </a:extLst>
          </p:cNvPr>
          <p:cNvSpPr>
            <a:spLocks noGrp="1"/>
          </p:cNvSpPr>
          <p:nvPr>
            <p:ph idx="1"/>
          </p:nvPr>
        </p:nvSpPr>
        <p:spPr/>
        <p:txBody>
          <a:bodyPr vert="horz" lIns="91440" tIns="45720" rIns="91440" bIns="45720" rtlCol="0" anchor="t">
            <a:normAutofit/>
          </a:bodyPr>
          <a:lstStyle/>
          <a:p>
            <a:r>
              <a:rPr lang="pl-PL" b="1" dirty="0"/>
              <a:t>Ścisłe </a:t>
            </a:r>
            <a:r>
              <a:rPr lang="pl-PL" dirty="0"/>
              <a:t>- przeprowadzone w określony procesowo sposób, służący kształtowaniu "procesowej" wiedzy organów, pozwalające na wydanie orzeczenia w oparciu o nie;</a:t>
            </a:r>
          </a:p>
          <a:p>
            <a:r>
              <a:rPr lang="pl-PL" b="1" dirty="0"/>
              <a:t>Swobodne </a:t>
            </a:r>
            <a:r>
              <a:rPr lang="pl-PL" dirty="0"/>
              <a:t>– przeprowadzane bez zachowania wszelkich wymogów prawa dowodowego; nie służą do kształtowania podstawy rozstrzygnięcia o winie i karze; np. notatka urzędowa z rozpytania</a:t>
            </a:r>
          </a:p>
        </p:txBody>
      </p:sp>
    </p:spTree>
    <p:extLst>
      <p:ext uri="{BB962C8B-B14F-4D97-AF65-F5344CB8AC3E}">
        <p14:creationId xmlns:p14="http://schemas.microsoft.com/office/powerpoint/2010/main" val="976913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07E4D1D-E295-4E1A-A1CE-94209C73D608}"/>
              </a:ext>
            </a:extLst>
          </p:cNvPr>
          <p:cNvSpPr>
            <a:spLocks noGrp="1"/>
          </p:cNvSpPr>
          <p:nvPr>
            <p:ph type="title"/>
          </p:nvPr>
        </p:nvSpPr>
        <p:spPr>
          <a:xfrm>
            <a:off x="2231136" y="467418"/>
            <a:ext cx="7729728" cy="1188720"/>
          </a:xfrm>
          <a:solidFill>
            <a:srgbClr val="FFFFFF"/>
          </a:solidFill>
        </p:spPr>
        <p:txBody>
          <a:bodyPr>
            <a:normAutofit/>
          </a:bodyPr>
          <a:lstStyle/>
          <a:p>
            <a:r>
              <a:rPr lang="pl-PL" dirty="0"/>
              <a:t>Surogaty dowodzenia</a:t>
            </a:r>
          </a:p>
        </p:txBody>
      </p:sp>
      <p:sp>
        <p:nvSpPr>
          <p:cNvPr id="3" name="Symbol zastępczy zawartości 2">
            <a:extLst>
              <a:ext uri="{FF2B5EF4-FFF2-40B4-BE49-F238E27FC236}">
                <a16:creationId xmlns:a16="http://schemas.microsoft.com/office/drawing/2014/main" id="{348A5113-EA1B-4292-A0AE-B56666DEDB39}"/>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b="1" dirty="0">
                <a:solidFill>
                  <a:srgbClr val="404040"/>
                </a:solidFill>
              </a:rPr>
              <a:t>Notoryjność </a:t>
            </a:r>
            <a:r>
              <a:rPr lang="pl-PL" dirty="0">
                <a:solidFill>
                  <a:srgbClr val="404040"/>
                </a:solidFill>
              </a:rPr>
              <a:t>- znajomość określonych faktów dostępna jest dla każdego przeciętnego dorosłego człowieka. Okoliczności te nie wymagają dowodu;</a:t>
            </a:r>
          </a:p>
          <a:p>
            <a:r>
              <a:rPr lang="pl-PL" b="1" dirty="0">
                <a:solidFill>
                  <a:srgbClr val="404040"/>
                </a:solidFill>
              </a:rPr>
              <a:t>Notoryjność urzędowa</a:t>
            </a:r>
            <a:r>
              <a:rPr lang="pl-PL" dirty="0">
                <a:solidFill>
                  <a:srgbClr val="404040"/>
                </a:solidFill>
              </a:rPr>
              <a:t> - fakty znane organowi z urzędu, z racji pełnionej funkcji. Należy zwrócić na nie uwagę</a:t>
            </a:r>
          </a:p>
          <a:p>
            <a:r>
              <a:rPr lang="pl-PL" b="1" dirty="0">
                <a:solidFill>
                  <a:srgbClr val="404040"/>
                </a:solidFill>
              </a:rPr>
              <a:t>Domniemania </a:t>
            </a:r>
          </a:p>
        </p:txBody>
      </p:sp>
    </p:spTree>
    <p:extLst>
      <p:ext uri="{BB962C8B-B14F-4D97-AF65-F5344CB8AC3E}">
        <p14:creationId xmlns:p14="http://schemas.microsoft.com/office/powerpoint/2010/main" val="1793416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0359C0-EA56-4AC6-85FE-C150436BA2DB}"/>
              </a:ext>
            </a:extLst>
          </p:cNvPr>
          <p:cNvSpPr>
            <a:spLocks noGrp="1"/>
          </p:cNvSpPr>
          <p:nvPr>
            <p:ph type="title"/>
          </p:nvPr>
        </p:nvSpPr>
        <p:spPr>
          <a:xfrm>
            <a:off x="2231136" y="467418"/>
            <a:ext cx="7729728" cy="1188720"/>
          </a:xfrm>
          <a:solidFill>
            <a:srgbClr val="FFFFFF"/>
          </a:solidFill>
        </p:spPr>
        <p:txBody>
          <a:bodyPr>
            <a:normAutofit/>
          </a:bodyPr>
          <a:lstStyle/>
          <a:p>
            <a:r>
              <a:rPr lang="pl-PL" dirty="0"/>
              <a:t>Dowody poszlakowe</a:t>
            </a:r>
          </a:p>
        </p:txBody>
      </p:sp>
      <p:sp>
        <p:nvSpPr>
          <p:cNvPr id="3" name="Symbol zastępczy zawartości 2">
            <a:extLst>
              <a:ext uri="{FF2B5EF4-FFF2-40B4-BE49-F238E27FC236}">
                <a16:creationId xmlns:a16="http://schemas.microsoft.com/office/drawing/2014/main" id="{9C9FDBF4-537C-4EAA-9E36-C5063073813A}"/>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Nie wskazują na fakt główny (nagranie, na którym widać jak oskarżony godzi w pokrzywdzonego nożem), lecz jedynie potwierdza ważne tezy dowodowe (na nożu ujawnionym w ciele denata znajdują się odbitki linii papilarnych oskarżonego);</a:t>
            </a:r>
          </a:p>
          <a:p>
            <a:r>
              <a:rPr lang="pl-PL" dirty="0">
                <a:solidFill>
                  <a:srgbClr val="404040"/>
                </a:solidFill>
              </a:rPr>
              <a:t>Muszą tworzyć </a:t>
            </a:r>
            <a:r>
              <a:rPr lang="pl-PL" b="1" dirty="0">
                <a:solidFill>
                  <a:srgbClr val="404040"/>
                </a:solidFill>
              </a:rPr>
              <a:t>łańcuch poszlak</a:t>
            </a:r>
            <a:r>
              <a:rPr lang="pl-PL" dirty="0">
                <a:solidFill>
                  <a:srgbClr val="404040"/>
                </a:solidFill>
              </a:rPr>
              <a:t>, z którego będzie wynikało istnienie faktu głównego. Łańcuch poszlak musi być </a:t>
            </a:r>
            <a:r>
              <a:rPr lang="pl-PL" b="1" dirty="0">
                <a:solidFill>
                  <a:srgbClr val="404040"/>
                </a:solidFill>
              </a:rPr>
              <a:t>nierozerwalny</a:t>
            </a:r>
            <a:r>
              <a:rPr lang="pl-PL" dirty="0">
                <a:solidFill>
                  <a:srgbClr val="404040"/>
                </a:solidFill>
              </a:rPr>
              <a:t>. Wszystkie poszlaki muszą być </a:t>
            </a:r>
            <a:r>
              <a:rPr lang="pl-PL" b="1" dirty="0">
                <a:solidFill>
                  <a:srgbClr val="404040"/>
                </a:solidFill>
              </a:rPr>
              <a:t>wiarygodne.</a:t>
            </a:r>
            <a:endParaRPr lang="pl-PL" dirty="0">
              <a:solidFill>
                <a:srgbClr val="404040"/>
              </a:solidFill>
            </a:endParaRPr>
          </a:p>
        </p:txBody>
      </p:sp>
    </p:spTree>
    <p:extLst>
      <p:ext uri="{BB962C8B-B14F-4D97-AF65-F5344CB8AC3E}">
        <p14:creationId xmlns:p14="http://schemas.microsoft.com/office/powerpoint/2010/main" val="3462972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2C76EDA-D3FE-4F24-A17F-6E3850534C7F}"/>
              </a:ext>
            </a:extLst>
          </p:cNvPr>
          <p:cNvSpPr>
            <a:spLocks noGrp="1"/>
          </p:cNvSpPr>
          <p:nvPr>
            <p:ph type="title"/>
          </p:nvPr>
        </p:nvSpPr>
        <p:spPr>
          <a:xfrm>
            <a:off x="2231136" y="467418"/>
            <a:ext cx="7729728" cy="1188720"/>
          </a:xfrm>
          <a:solidFill>
            <a:srgbClr val="FFFFFF"/>
          </a:solidFill>
        </p:spPr>
        <p:txBody>
          <a:bodyPr>
            <a:normAutofit/>
          </a:bodyPr>
          <a:lstStyle/>
          <a:p>
            <a:r>
              <a:rPr lang="pl-PL" dirty="0"/>
              <a:t>udowodnienie</a:t>
            </a:r>
          </a:p>
        </p:txBody>
      </p:sp>
      <p:sp>
        <p:nvSpPr>
          <p:cNvPr id="3" name="Symbol zastępczy zawartości 2">
            <a:extLst>
              <a:ext uri="{FF2B5EF4-FFF2-40B4-BE49-F238E27FC236}">
                <a16:creationId xmlns:a16="http://schemas.microsoft.com/office/drawing/2014/main" id="{A0901C5B-6249-4E6E-B612-FD68DF9EFF29}"/>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Zachodzi wówczas, gdy w świetle przeprowadzonych dowodów </a:t>
            </a:r>
            <a:r>
              <a:rPr lang="pl-PL" b="1" dirty="0">
                <a:solidFill>
                  <a:srgbClr val="404040"/>
                </a:solidFill>
              </a:rPr>
              <a:t>fakt przeciwny dowodzonemu jest niemożliwy lub wysoce nieprawdopodobny</a:t>
            </a:r>
            <a:r>
              <a:rPr lang="pl-PL" dirty="0">
                <a:solidFill>
                  <a:srgbClr val="404040"/>
                </a:solidFill>
              </a:rPr>
              <a:t>. </a:t>
            </a:r>
          </a:p>
          <a:p>
            <a:r>
              <a:rPr lang="pl-PL" dirty="0">
                <a:solidFill>
                  <a:srgbClr val="404040"/>
                </a:solidFill>
              </a:rPr>
              <a:t>Kryterium obiektywne – ocena materiału dowodowego z perspektywy przeciętnego, normalnie oceniającego człowieka;</a:t>
            </a:r>
          </a:p>
          <a:p>
            <a:r>
              <a:rPr lang="pl-PL" dirty="0">
                <a:solidFill>
                  <a:srgbClr val="404040"/>
                </a:solidFill>
              </a:rPr>
              <a:t>Kryterium subiektywne – ocena materiału dowodowego z perspektywy organu oceniającego</a:t>
            </a:r>
          </a:p>
        </p:txBody>
      </p:sp>
    </p:spTree>
    <p:extLst>
      <p:ext uri="{BB962C8B-B14F-4D97-AF65-F5344CB8AC3E}">
        <p14:creationId xmlns:p14="http://schemas.microsoft.com/office/powerpoint/2010/main" val="1829486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263A2AD-5485-4C19-99FC-5BFD3F126FCE}"/>
              </a:ext>
            </a:extLst>
          </p:cNvPr>
          <p:cNvSpPr>
            <a:spLocks noGrp="1"/>
          </p:cNvSpPr>
          <p:nvPr>
            <p:ph type="title"/>
          </p:nvPr>
        </p:nvSpPr>
        <p:spPr>
          <a:xfrm>
            <a:off x="2231136" y="467418"/>
            <a:ext cx="7729728" cy="1188720"/>
          </a:xfrm>
          <a:solidFill>
            <a:srgbClr val="FFFFFF"/>
          </a:solidFill>
        </p:spPr>
        <p:txBody>
          <a:bodyPr>
            <a:normAutofit/>
          </a:bodyPr>
          <a:lstStyle/>
          <a:p>
            <a:r>
              <a:rPr lang="pl-PL" dirty="0"/>
              <a:t>Stopnie prawdopodobieństwa</a:t>
            </a:r>
          </a:p>
        </p:txBody>
      </p:sp>
      <p:sp>
        <p:nvSpPr>
          <p:cNvPr id="3" name="Symbol zastępczy zawartości 2">
            <a:extLst>
              <a:ext uri="{FF2B5EF4-FFF2-40B4-BE49-F238E27FC236}">
                <a16:creationId xmlns:a16="http://schemas.microsoft.com/office/drawing/2014/main" id="{0998894B-6481-418D-AE93-0E9A202BAC5F}"/>
              </a:ext>
            </a:extLst>
          </p:cNvPr>
          <p:cNvSpPr>
            <a:spLocks noGrp="1"/>
          </p:cNvSpPr>
          <p:nvPr>
            <p:ph idx="1"/>
          </p:nvPr>
        </p:nvSpPr>
        <p:spPr>
          <a:xfrm>
            <a:off x="1706062" y="2291262"/>
            <a:ext cx="8779512" cy="2879256"/>
          </a:xfrm>
        </p:spPr>
        <p:txBody>
          <a:bodyPr vert="horz" lIns="91440" tIns="45720" rIns="91440" bIns="45720" rtlCol="0">
            <a:normAutofit/>
          </a:bodyPr>
          <a:lstStyle/>
          <a:p>
            <a:pPr>
              <a:lnSpc>
                <a:spcPct val="90000"/>
              </a:lnSpc>
            </a:pPr>
            <a:r>
              <a:rPr lang="pl-PL" sz="1300">
                <a:solidFill>
                  <a:srgbClr val="404040"/>
                </a:solidFill>
              </a:rPr>
              <a:t>Art. 303. </a:t>
            </a:r>
            <a:r>
              <a:rPr lang="pl-PL" sz="1300">
                <a:solidFill>
                  <a:srgbClr val="404040"/>
                </a:solidFill>
                <a:ea typeface="+mn-lt"/>
                <a:cs typeface="+mn-lt"/>
              </a:rPr>
              <a:t>Jeżeli zachodzi </a:t>
            </a:r>
            <a:r>
              <a:rPr lang="pl-PL" sz="1300" b="1">
                <a:solidFill>
                  <a:srgbClr val="404040"/>
                </a:solidFill>
                <a:ea typeface="+mn-lt"/>
                <a:cs typeface="+mn-lt"/>
              </a:rPr>
              <a:t>uzasadnione podejrzenie popełnienia przestępstwa,</a:t>
            </a:r>
            <a:r>
              <a:rPr lang="pl-PL" sz="1300">
                <a:solidFill>
                  <a:srgbClr val="404040"/>
                </a:solidFill>
                <a:ea typeface="+mn-lt"/>
                <a:cs typeface="+mn-lt"/>
              </a:rPr>
              <a:t> wydaje się z urzędu lub na skutek zawiadomienia o przestępstwie postanowienie o wszczęciu śledztwa, w którym określa się czyn będący przedmiotem postępowania oraz jego kwalifikację prawną.</a:t>
            </a:r>
          </a:p>
          <a:p>
            <a:pPr>
              <a:lnSpc>
                <a:spcPct val="90000"/>
              </a:lnSpc>
            </a:pPr>
            <a:r>
              <a:rPr lang="pl-PL" sz="1300">
                <a:solidFill>
                  <a:srgbClr val="404040"/>
                </a:solidFill>
              </a:rPr>
              <a:t>Art. 244</a:t>
            </a:r>
            <a:r>
              <a:rPr lang="pl-PL" sz="1300">
                <a:solidFill>
                  <a:srgbClr val="404040"/>
                </a:solidFill>
                <a:ea typeface="+mn-lt"/>
                <a:cs typeface="+mn-lt"/>
              </a:rPr>
              <a:t> § 1.  Policja ma prawo zatrzymać osobę podejrzaną, jeżeli istnieje </a:t>
            </a:r>
            <a:r>
              <a:rPr lang="pl-PL" sz="1300" b="1">
                <a:solidFill>
                  <a:srgbClr val="404040"/>
                </a:solidFill>
                <a:ea typeface="+mn-lt"/>
                <a:cs typeface="+mn-lt"/>
              </a:rPr>
              <a:t>uzasadnione przypuszczenie, że popełniła ona przestępstwo</a:t>
            </a:r>
            <a:r>
              <a:rPr lang="pl-PL" sz="1300">
                <a:solidFill>
                  <a:srgbClr val="404040"/>
                </a:solidFill>
                <a:ea typeface="+mn-lt"/>
                <a:cs typeface="+mn-lt"/>
              </a:rPr>
              <a:t> (…).</a:t>
            </a:r>
          </a:p>
          <a:p>
            <a:pPr>
              <a:lnSpc>
                <a:spcPct val="90000"/>
              </a:lnSpc>
            </a:pPr>
            <a:r>
              <a:rPr lang="pl-PL" sz="1300">
                <a:solidFill>
                  <a:srgbClr val="404040"/>
                </a:solidFill>
              </a:rPr>
              <a:t>Art. 313 </a:t>
            </a:r>
            <a:r>
              <a:rPr lang="pl-PL" sz="1300">
                <a:solidFill>
                  <a:srgbClr val="404040"/>
                </a:solidFill>
                <a:ea typeface="+mn-lt"/>
                <a:cs typeface="+mn-lt"/>
              </a:rPr>
              <a:t>§  1.  Jeżeli dane istniejące w chwili wszczęcia śledztwa lub zebrane w jego toku </a:t>
            </a:r>
            <a:r>
              <a:rPr lang="pl-PL" sz="1300" b="1">
                <a:solidFill>
                  <a:srgbClr val="404040"/>
                </a:solidFill>
                <a:ea typeface="+mn-lt"/>
                <a:cs typeface="+mn-lt"/>
              </a:rPr>
              <a:t>uzasadniają dostatecznie podejrzenie, że czyn popełniła określona osoba</a:t>
            </a:r>
            <a:r>
              <a:rPr lang="pl-PL" sz="1300">
                <a:solidFill>
                  <a:srgbClr val="404040"/>
                </a:solidFill>
                <a:ea typeface="+mn-lt"/>
                <a:cs typeface="+mn-lt"/>
              </a:rPr>
              <a:t>, sporządza się postanowienie o przedstawieniu zarzutów, ogłasza je niezwłocznie podejrzanemu i przesłuchuje się go, chyba że ogłoszenie postanowienia lub przesłuchanie podejrzanego nie jest możliwe z powodu jego ukrywania się lub nieobecności w kraju.</a:t>
            </a:r>
          </a:p>
          <a:p>
            <a:pPr>
              <a:lnSpc>
                <a:spcPct val="90000"/>
              </a:lnSpc>
            </a:pPr>
            <a:r>
              <a:rPr lang="pl-PL" sz="1300">
                <a:solidFill>
                  <a:srgbClr val="404040"/>
                </a:solidFill>
              </a:rPr>
              <a:t>Art. 249 </a:t>
            </a:r>
            <a:r>
              <a:rPr lang="pl-PL" sz="1300">
                <a:solidFill>
                  <a:srgbClr val="404040"/>
                </a:solidFill>
                <a:ea typeface="+mn-lt"/>
                <a:cs typeface="+mn-lt"/>
              </a:rPr>
              <a:t>§ 1.  Środki zapobiegawcze można stosować w celu zabezpieczenia prawidłowego toku postępowania, a wyjątkowo także w celu zapobiegnięcia popełnieniu przez oskarżonego nowego, ciężkiego przestępstwa; można je stosować tylko wtedy, </a:t>
            </a:r>
            <a:r>
              <a:rPr lang="pl-PL" sz="1300" b="1">
                <a:solidFill>
                  <a:srgbClr val="404040"/>
                </a:solidFill>
                <a:ea typeface="+mn-lt"/>
                <a:cs typeface="+mn-lt"/>
              </a:rPr>
              <a:t>gdy zebrane dowody wskazują na duże prawdopodobieństwo, że oskarżony popełnił przestępstwo</a:t>
            </a:r>
            <a:r>
              <a:rPr lang="pl-PL" sz="1300">
                <a:solidFill>
                  <a:srgbClr val="404040"/>
                </a:solidFill>
                <a:ea typeface="+mn-lt"/>
                <a:cs typeface="+mn-lt"/>
              </a:rPr>
              <a:t>.</a:t>
            </a:r>
            <a:endParaRPr lang="pl-PL" sz="1300">
              <a:solidFill>
                <a:srgbClr val="404040"/>
              </a:solidFill>
            </a:endParaRPr>
          </a:p>
          <a:p>
            <a:pPr>
              <a:lnSpc>
                <a:spcPct val="90000"/>
              </a:lnSpc>
            </a:pPr>
            <a:endParaRPr lang="pl-PL" sz="1300">
              <a:solidFill>
                <a:srgbClr val="404040"/>
              </a:solidFill>
            </a:endParaRPr>
          </a:p>
        </p:txBody>
      </p:sp>
    </p:spTree>
    <p:extLst>
      <p:ext uri="{BB962C8B-B14F-4D97-AF65-F5344CB8AC3E}">
        <p14:creationId xmlns:p14="http://schemas.microsoft.com/office/powerpoint/2010/main" val="3168997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F7DFD2-BDC5-49E6-B375-1A82FFEBA2C2}"/>
              </a:ext>
            </a:extLst>
          </p:cNvPr>
          <p:cNvSpPr>
            <a:spLocks noGrp="1"/>
          </p:cNvSpPr>
          <p:nvPr>
            <p:ph type="title"/>
          </p:nvPr>
        </p:nvSpPr>
        <p:spPr/>
        <p:txBody>
          <a:bodyPr/>
          <a:lstStyle/>
          <a:p>
            <a:r>
              <a:rPr lang="pl-PL" dirty="0"/>
              <a:t>Zasada prawdy materialnej</a:t>
            </a:r>
          </a:p>
        </p:txBody>
      </p:sp>
      <p:sp>
        <p:nvSpPr>
          <p:cNvPr id="3" name="Symbol zastępczy zawartości 2">
            <a:extLst>
              <a:ext uri="{FF2B5EF4-FFF2-40B4-BE49-F238E27FC236}">
                <a16:creationId xmlns:a16="http://schemas.microsoft.com/office/drawing/2014/main" id="{C87FA3D5-C953-43F3-A016-B127EB31DF4D}"/>
              </a:ext>
            </a:extLst>
          </p:cNvPr>
          <p:cNvSpPr>
            <a:spLocks noGrp="1"/>
          </p:cNvSpPr>
          <p:nvPr>
            <p:ph idx="1"/>
          </p:nvPr>
        </p:nvSpPr>
        <p:spPr/>
        <p:txBody>
          <a:bodyPr vert="horz" lIns="91440" tIns="45720" rIns="91440" bIns="45720" rtlCol="0" anchor="t">
            <a:normAutofit/>
          </a:bodyPr>
          <a:lstStyle/>
          <a:p>
            <a:r>
              <a:rPr lang="pl-PL" dirty="0"/>
              <a:t>Art. 2 </a:t>
            </a:r>
            <a:r>
              <a:rPr lang="pl-PL" dirty="0">
                <a:ea typeface="+mn-lt"/>
                <a:cs typeface="+mn-lt"/>
              </a:rPr>
              <a:t>§ 2.  Podstawę wszelkich rozstrzygnięć powinny stanowić prawdziwe ustalenia faktyczne.</a:t>
            </a:r>
          </a:p>
          <a:p>
            <a:r>
              <a:rPr lang="pl-PL" dirty="0"/>
              <a:t>Prawda nie jest wartością nadrzędną. Dążenie do odtworzenia rzeczywistego stanu faktycznego doznaje szeregu ograniczeń wprowadzanych przez wzgląd na istnienie wartości równie lub bardziej doniosłych, a mogących kolidować z procesem dochodzenia do prawdy. </a:t>
            </a:r>
          </a:p>
          <a:p>
            <a:pPr marL="0" indent="0">
              <a:buNone/>
            </a:pPr>
            <a:endParaRPr lang="pl-PL" dirty="0"/>
          </a:p>
        </p:txBody>
      </p:sp>
    </p:spTree>
    <p:extLst>
      <p:ext uri="{BB962C8B-B14F-4D97-AF65-F5344CB8AC3E}">
        <p14:creationId xmlns:p14="http://schemas.microsoft.com/office/powerpoint/2010/main" val="425850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3BD4F3-D16B-47BB-985B-A866AE6536E8}"/>
              </a:ext>
            </a:extLst>
          </p:cNvPr>
          <p:cNvSpPr>
            <a:spLocks noGrp="1"/>
          </p:cNvSpPr>
          <p:nvPr>
            <p:ph type="title"/>
          </p:nvPr>
        </p:nvSpPr>
        <p:spPr/>
        <p:txBody>
          <a:bodyPr/>
          <a:lstStyle/>
          <a:p>
            <a:r>
              <a:rPr lang="pl-PL" dirty="0"/>
              <a:t>Zasada prawdy materialnej</a:t>
            </a:r>
          </a:p>
        </p:txBody>
      </p:sp>
      <p:sp>
        <p:nvSpPr>
          <p:cNvPr id="3" name="Symbol zastępczy zawartości 2">
            <a:extLst>
              <a:ext uri="{FF2B5EF4-FFF2-40B4-BE49-F238E27FC236}">
                <a16:creationId xmlns:a16="http://schemas.microsoft.com/office/drawing/2014/main" id="{FA17BF9E-C54E-460E-B232-A919BF79D787}"/>
              </a:ext>
            </a:extLst>
          </p:cNvPr>
          <p:cNvSpPr>
            <a:spLocks noGrp="1"/>
          </p:cNvSpPr>
          <p:nvPr>
            <p:ph idx="1"/>
          </p:nvPr>
        </p:nvSpPr>
        <p:spPr/>
        <p:txBody>
          <a:bodyPr vert="horz" lIns="91440" tIns="45720" rIns="91440" bIns="45720" rtlCol="0" anchor="t">
            <a:normAutofit/>
          </a:bodyPr>
          <a:lstStyle/>
          <a:p>
            <a:pPr marL="0" indent="0">
              <a:buNone/>
            </a:pPr>
            <a:r>
              <a:rPr lang="pl-PL" dirty="0"/>
              <a:t>Dążenie do prawdy doznaje ograniczeń w postaci:</a:t>
            </a:r>
          </a:p>
          <a:p>
            <a:r>
              <a:rPr lang="pl-PL" dirty="0"/>
              <a:t>Zakazów dowodowych,</a:t>
            </a:r>
          </a:p>
          <a:p>
            <a:r>
              <a:rPr lang="pl-PL" dirty="0"/>
              <a:t>Reguły </a:t>
            </a:r>
            <a:r>
              <a:rPr lang="pl-PL" i="1" dirty="0" err="1"/>
              <a:t>ne</a:t>
            </a:r>
            <a:r>
              <a:rPr lang="pl-PL" i="1" dirty="0"/>
              <a:t> bis in </a:t>
            </a:r>
            <a:r>
              <a:rPr lang="pl-PL" i="1" dirty="0" err="1"/>
              <a:t>idem</a:t>
            </a:r>
            <a:r>
              <a:rPr lang="pl-PL" dirty="0"/>
              <a:t>,</a:t>
            </a:r>
          </a:p>
          <a:p>
            <a:r>
              <a:rPr lang="pl-PL" dirty="0"/>
              <a:t>Reguły </a:t>
            </a:r>
            <a:r>
              <a:rPr lang="pl-PL" i="1" dirty="0"/>
              <a:t>in dubio pro </a:t>
            </a:r>
            <a:r>
              <a:rPr lang="pl-PL" i="1" dirty="0" err="1"/>
              <a:t>reo</a:t>
            </a:r>
            <a:r>
              <a:rPr lang="pl-PL" dirty="0"/>
              <a:t>,</a:t>
            </a:r>
          </a:p>
          <a:p>
            <a:r>
              <a:rPr lang="pl-PL" dirty="0"/>
              <a:t>Immunitetów procesowych,</a:t>
            </a:r>
          </a:p>
          <a:p>
            <a:r>
              <a:rPr lang="pl-PL" dirty="0"/>
              <a:t>Zakazu </a:t>
            </a:r>
            <a:r>
              <a:rPr lang="pl-PL" i="1" dirty="0" err="1"/>
              <a:t>reformationis</a:t>
            </a:r>
            <a:r>
              <a:rPr lang="pl-PL" i="1" dirty="0"/>
              <a:t> in </a:t>
            </a:r>
            <a:r>
              <a:rPr lang="pl-PL" i="1" dirty="0" err="1"/>
              <a:t>peius</a:t>
            </a:r>
            <a:r>
              <a:rPr lang="pl-PL" i="1" dirty="0"/>
              <a:t>,</a:t>
            </a:r>
            <a:endParaRPr lang="pl-PL" dirty="0"/>
          </a:p>
          <a:p>
            <a:r>
              <a:rPr lang="pl-PL" dirty="0"/>
              <a:t>Reguły </a:t>
            </a:r>
            <a:r>
              <a:rPr lang="pl-PL" i="1" dirty="0" err="1"/>
              <a:t>nemo</a:t>
            </a:r>
            <a:r>
              <a:rPr lang="pl-PL" i="1" dirty="0"/>
              <a:t> </a:t>
            </a:r>
            <a:r>
              <a:rPr lang="pl-PL" i="1" dirty="0" err="1"/>
              <a:t>se</a:t>
            </a:r>
            <a:r>
              <a:rPr lang="pl-PL" i="1" dirty="0"/>
              <a:t> </a:t>
            </a:r>
            <a:r>
              <a:rPr lang="pl-PL" i="1" dirty="0" err="1"/>
              <a:t>ipsum</a:t>
            </a:r>
            <a:r>
              <a:rPr lang="pl-PL" i="1" dirty="0"/>
              <a:t> </a:t>
            </a:r>
            <a:r>
              <a:rPr lang="pl-PL" i="1" dirty="0" err="1"/>
              <a:t>accusare</a:t>
            </a:r>
            <a:r>
              <a:rPr lang="pl-PL" i="1" dirty="0"/>
              <a:t> </a:t>
            </a:r>
            <a:r>
              <a:rPr lang="pl-PL" i="1" dirty="0" err="1"/>
              <a:t>tenetur</a:t>
            </a:r>
            <a:r>
              <a:rPr lang="pl-PL" dirty="0"/>
              <a:t>.</a:t>
            </a:r>
            <a:endParaRPr lang="pl-PL" i="1" dirty="0"/>
          </a:p>
        </p:txBody>
      </p:sp>
    </p:spTree>
    <p:extLst>
      <p:ext uri="{BB962C8B-B14F-4D97-AF65-F5344CB8AC3E}">
        <p14:creationId xmlns:p14="http://schemas.microsoft.com/office/powerpoint/2010/main" val="2259376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B629CB4-7C51-402C-B7CB-33B95938A923}"/>
              </a:ext>
            </a:extLst>
          </p:cNvPr>
          <p:cNvSpPr>
            <a:spLocks noGrp="1"/>
          </p:cNvSpPr>
          <p:nvPr>
            <p:ph type="title"/>
          </p:nvPr>
        </p:nvSpPr>
        <p:spPr>
          <a:xfrm>
            <a:off x="2231136" y="467418"/>
            <a:ext cx="7729728" cy="1188720"/>
          </a:xfrm>
          <a:solidFill>
            <a:srgbClr val="FFFFFF"/>
          </a:solidFill>
        </p:spPr>
        <p:txBody>
          <a:bodyPr>
            <a:normAutofit/>
          </a:bodyPr>
          <a:lstStyle/>
          <a:p>
            <a:r>
              <a:rPr lang="pl-PL" dirty="0"/>
              <a:t>Oportunizm procesowy</a:t>
            </a:r>
          </a:p>
        </p:txBody>
      </p:sp>
      <p:sp>
        <p:nvSpPr>
          <p:cNvPr id="3" name="Symbol zastępczy zawartości 2">
            <a:extLst>
              <a:ext uri="{FF2B5EF4-FFF2-40B4-BE49-F238E27FC236}">
                <a16:creationId xmlns:a16="http://schemas.microsoft.com/office/drawing/2014/main" id="{E1C6A219-4D0F-4096-8CDC-29F71FF8E69A}"/>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W myśl tej zasady przestępstwa nie ściga się wtedy, kiedy interes społeczny czyni postępowanie karne z oskarżenia publicznego niecelowym.</a:t>
            </a:r>
          </a:p>
          <a:p>
            <a:r>
              <a:rPr lang="pl-PL" dirty="0">
                <a:solidFill>
                  <a:srgbClr val="404040"/>
                </a:solidFill>
              </a:rPr>
              <a:t>Instytucje oportunistyczne są wyjątkiem od zasady legalizmu.</a:t>
            </a:r>
            <a:endParaRPr lang="pl-PL" dirty="0">
              <a:solidFill>
                <a:srgbClr val="262626"/>
              </a:solidFill>
            </a:endParaRPr>
          </a:p>
          <a:p>
            <a:r>
              <a:rPr lang="pl-PL" b="1" dirty="0">
                <a:solidFill>
                  <a:srgbClr val="404040"/>
                </a:solidFill>
              </a:rPr>
              <a:t>Znikoma społeczna szkodliwość jako przesłanka procesowa;</a:t>
            </a:r>
          </a:p>
          <a:p>
            <a:r>
              <a:rPr lang="pl-PL" b="1" dirty="0">
                <a:solidFill>
                  <a:srgbClr val="404040"/>
                </a:solidFill>
              </a:rPr>
              <a:t>Umorzenie absorpcyjne (art. 11 </a:t>
            </a:r>
            <a:r>
              <a:rPr lang="pl-PL" dirty="0">
                <a:ea typeface="+mn-lt"/>
                <a:cs typeface="+mn-lt"/>
              </a:rPr>
              <a:t>§</a:t>
            </a:r>
            <a:r>
              <a:rPr lang="pl-PL" b="1" dirty="0">
                <a:ea typeface="+mn-lt"/>
                <a:cs typeface="+mn-lt"/>
              </a:rPr>
              <a:t>  1. k.p.k.);</a:t>
            </a:r>
          </a:p>
          <a:p>
            <a:r>
              <a:rPr lang="pl-PL" b="1" dirty="0">
                <a:solidFill>
                  <a:srgbClr val="262626"/>
                </a:solidFill>
              </a:rPr>
              <a:t>Art. 62a, art. 62b ust. 3 </a:t>
            </a:r>
            <a:r>
              <a:rPr lang="pl-PL" b="1" dirty="0" err="1">
                <a:solidFill>
                  <a:srgbClr val="262626"/>
                </a:solidFill>
              </a:rPr>
              <a:t>u.p.n</a:t>
            </a:r>
            <a:r>
              <a:rPr lang="pl-PL" b="1" dirty="0">
                <a:solidFill>
                  <a:srgbClr val="262626"/>
                </a:solidFill>
              </a:rPr>
              <a:t>.</a:t>
            </a:r>
          </a:p>
        </p:txBody>
      </p:sp>
    </p:spTree>
    <p:extLst>
      <p:ext uri="{BB962C8B-B14F-4D97-AF65-F5344CB8AC3E}">
        <p14:creationId xmlns:p14="http://schemas.microsoft.com/office/powerpoint/2010/main" val="2879882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E0402C-D29C-41F7-A647-2399F6C6CB0D}"/>
              </a:ext>
            </a:extLst>
          </p:cNvPr>
          <p:cNvSpPr>
            <a:spLocks noGrp="1"/>
          </p:cNvSpPr>
          <p:nvPr>
            <p:ph type="title"/>
          </p:nvPr>
        </p:nvSpPr>
        <p:spPr/>
        <p:txBody>
          <a:bodyPr/>
          <a:lstStyle/>
          <a:p>
            <a:r>
              <a:rPr lang="pl-PL" dirty="0"/>
              <a:t>Zasada swobodnej oceny dowodów</a:t>
            </a:r>
          </a:p>
        </p:txBody>
      </p:sp>
      <p:sp>
        <p:nvSpPr>
          <p:cNvPr id="3" name="Symbol zastępczy zawartości 2">
            <a:extLst>
              <a:ext uri="{FF2B5EF4-FFF2-40B4-BE49-F238E27FC236}">
                <a16:creationId xmlns:a16="http://schemas.microsoft.com/office/drawing/2014/main" id="{19F06957-FCA9-492C-88CA-EAECB2B65CE3}"/>
              </a:ext>
            </a:extLst>
          </p:cNvPr>
          <p:cNvSpPr>
            <a:spLocks noGrp="1"/>
          </p:cNvSpPr>
          <p:nvPr>
            <p:ph idx="1"/>
          </p:nvPr>
        </p:nvSpPr>
        <p:spPr/>
        <p:txBody>
          <a:bodyPr vert="horz" lIns="91440" tIns="45720" rIns="91440" bIns="45720" rtlCol="0" anchor="t">
            <a:normAutofit/>
          </a:bodyPr>
          <a:lstStyle/>
          <a:p>
            <a:pPr algn="just"/>
            <a:r>
              <a:rPr lang="pl-PL" dirty="0"/>
              <a:t>Art. 7. </a:t>
            </a:r>
            <a:r>
              <a:rPr lang="pl-PL" dirty="0">
                <a:ea typeface="+mn-lt"/>
                <a:cs typeface="+mn-lt"/>
              </a:rPr>
              <a:t>Organy postępowania kształtują swe przekonanie na podstawie wszystkich przeprowadzonych dowodów, ocenianych swobodnie z uwzględnieniem zasad prawidłowego rozumowania oraz wskazań wiedzy i doświadczenia życiowego.</a:t>
            </a:r>
          </a:p>
          <a:p>
            <a:pPr algn="just"/>
            <a:endParaRPr lang="pl-PL" dirty="0"/>
          </a:p>
          <a:p>
            <a:pPr algn="just"/>
            <a:r>
              <a:rPr lang="pl-PL" dirty="0"/>
              <a:t>SWOBODNA ≠ DOWOLNA</a:t>
            </a:r>
          </a:p>
        </p:txBody>
      </p:sp>
    </p:spTree>
    <p:extLst>
      <p:ext uri="{BB962C8B-B14F-4D97-AF65-F5344CB8AC3E}">
        <p14:creationId xmlns:p14="http://schemas.microsoft.com/office/powerpoint/2010/main" val="1435846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7DA790-1C14-4268-B689-90C5643E3B7A}"/>
              </a:ext>
            </a:extLst>
          </p:cNvPr>
          <p:cNvSpPr>
            <a:spLocks noGrp="1"/>
          </p:cNvSpPr>
          <p:nvPr>
            <p:ph type="title"/>
          </p:nvPr>
        </p:nvSpPr>
        <p:spPr/>
        <p:txBody>
          <a:bodyPr/>
          <a:lstStyle/>
          <a:p>
            <a:r>
              <a:rPr lang="pl-PL" dirty="0"/>
              <a:t>Zasada swobodnej oceny dowodów</a:t>
            </a:r>
          </a:p>
        </p:txBody>
      </p:sp>
      <p:sp>
        <p:nvSpPr>
          <p:cNvPr id="3" name="Symbol zastępczy zawartości 2">
            <a:extLst>
              <a:ext uri="{FF2B5EF4-FFF2-40B4-BE49-F238E27FC236}">
                <a16:creationId xmlns:a16="http://schemas.microsoft.com/office/drawing/2014/main" id="{889BE991-4AE6-4310-AC33-6986980BECFB}"/>
              </a:ext>
            </a:extLst>
          </p:cNvPr>
          <p:cNvSpPr>
            <a:spLocks noGrp="1"/>
          </p:cNvSpPr>
          <p:nvPr>
            <p:ph idx="1"/>
          </p:nvPr>
        </p:nvSpPr>
        <p:spPr/>
        <p:txBody>
          <a:bodyPr vert="horz" lIns="91440" tIns="45720" rIns="91440" bIns="45720" rtlCol="0" anchor="t">
            <a:normAutofit/>
          </a:bodyPr>
          <a:lstStyle/>
          <a:p>
            <a:pPr algn="just"/>
            <a:r>
              <a:rPr lang="pl-PL" dirty="0"/>
              <a:t>Jej przeciwieństwem jest zasada </a:t>
            </a:r>
            <a:r>
              <a:rPr lang="pl-PL" b="1" dirty="0"/>
              <a:t>legalnej oceny dowodów</a:t>
            </a:r>
            <a:r>
              <a:rPr lang="pl-PL" dirty="0"/>
              <a:t>, wiążąca organy oceniające dowody określonymi regułami. Nakazuje ona uznać fakt za udowodniony, kiedy uzyskane dowody odpowiadają wymogom jakościowym i ilościowym (np. Zeznania dwóch dorosłych świadków). Z braku takich dowodów, faktu nie można uznać za udowodniony. Zasada ta </a:t>
            </a:r>
            <a:r>
              <a:rPr lang="pl-PL" b="1" dirty="0"/>
              <a:t>nie funkcjonuje na gruncie polskiej procedury karnej.</a:t>
            </a:r>
            <a:endParaRPr lang="pl-PL" dirty="0"/>
          </a:p>
        </p:txBody>
      </p:sp>
    </p:spTree>
    <p:extLst>
      <p:ext uri="{BB962C8B-B14F-4D97-AF65-F5344CB8AC3E}">
        <p14:creationId xmlns:p14="http://schemas.microsoft.com/office/powerpoint/2010/main" val="1124557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3303A9-F4B3-49DA-99D4-20EB429A88A5}"/>
              </a:ext>
            </a:extLst>
          </p:cNvPr>
          <p:cNvSpPr>
            <a:spLocks noGrp="1"/>
          </p:cNvSpPr>
          <p:nvPr>
            <p:ph type="title"/>
          </p:nvPr>
        </p:nvSpPr>
        <p:spPr/>
        <p:txBody>
          <a:bodyPr/>
          <a:lstStyle/>
          <a:p>
            <a:r>
              <a:rPr lang="pl-PL" dirty="0"/>
              <a:t>Zasada swobodnej oceny dowodów</a:t>
            </a:r>
          </a:p>
        </p:txBody>
      </p:sp>
      <p:sp>
        <p:nvSpPr>
          <p:cNvPr id="3" name="Symbol zastępczy zawartości 2">
            <a:extLst>
              <a:ext uri="{FF2B5EF4-FFF2-40B4-BE49-F238E27FC236}">
                <a16:creationId xmlns:a16="http://schemas.microsoft.com/office/drawing/2014/main" id="{399EA81D-38F9-4D9C-AE58-5822823B028F}"/>
              </a:ext>
            </a:extLst>
          </p:cNvPr>
          <p:cNvSpPr>
            <a:spLocks noGrp="1"/>
          </p:cNvSpPr>
          <p:nvPr>
            <p:ph idx="1"/>
          </p:nvPr>
        </p:nvSpPr>
        <p:spPr/>
        <p:txBody>
          <a:bodyPr vert="horz" lIns="91440" tIns="45720" rIns="91440" bIns="45720" rtlCol="0" anchor="t">
            <a:normAutofit/>
          </a:bodyPr>
          <a:lstStyle/>
          <a:p>
            <a:pPr algn="just"/>
            <a:r>
              <a:rPr lang="pl-PL" dirty="0"/>
              <a:t>Polska procedura karna nie różnicuje mocy przyznawanej poszczególnym rodzajom dowodów. Są one bowiem oceniane </a:t>
            </a:r>
            <a:r>
              <a:rPr lang="pl-PL" b="1" dirty="0"/>
              <a:t>swobodnie</a:t>
            </a:r>
            <a:r>
              <a:rPr lang="pl-PL" dirty="0"/>
              <a:t>, z uwzględnieniem reguł o których mowa w art. 7 k.p.k.</a:t>
            </a:r>
          </a:p>
          <a:p>
            <a:pPr algn="just"/>
            <a:r>
              <a:rPr lang="pl-PL" dirty="0"/>
              <a:t>Jest to zasada </a:t>
            </a:r>
            <a:r>
              <a:rPr lang="pl-PL" b="1" dirty="0"/>
              <a:t>kontrolowanej </a:t>
            </a:r>
            <a:r>
              <a:rPr lang="pl-PL" dirty="0"/>
              <a:t>oceny dowodów. Po pierwsze, większość postanowień musi zawierać uzasadnienie. Po drugie, rozstrzygnięcie kontroluje organ drugiej instancji.</a:t>
            </a:r>
          </a:p>
          <a:p>
            <a:pPr algn="just"/>
            <a:r>
              <a:rPr lang="pl-PL" dirty="0"/>
              <a:t>Spoczywa na wszystkich organach postępowania karnego. Nie tylko na sądzie.</a:t>
            </a:r>
          </a:p>
        </p:txBody>
      </p:sp>
    </p:spTree>
    <p:extLst>
      <p:ext uri="{BB962C8B-B14F-4D97-AF65-F5344CB8AC3E}">
        <p14:creationId xmlns:p14="http://schemas.microsoft.com/office/powerpoint/2010/main" val="2274284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6668" y="640080"/>
            <a:ext cx="10915252" cy="5263134"/>
          </a:xfrm>
          <a:prstGeom prst="rect">
            <a:avLst/>
          </a:prstGeom>
          <a:noFill/>
          <a:ln w="31750" cap="sq">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1520" y="802767"/>
            <a:ext cx="10585166" cy="4937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CA4FF4F-F8DA-49BB-9BC8-7B50332793FD}"/>
              </a:ext>
            </a:extLst>
          </p:cNvPr>
          <p:cNvSpPr>
            <a:spLocks noGrp="1"/>
          </p:cNvSpPr>
          <p:nvPr>
            <p:ph type="title"/>
          </p:nvPr>
        </p:nvSpPr>
        <p:spPr>
          <a:xfrm>
            <a:off x="1120624" y="1122807"/>
            <a:ext cx="9954443" cy="4297680"/>
          </a:xfrm>
          <a:noFill/>
          <a:ln>
            <a:noFill/>
          </a:ln>
        </p:spPr>
        <p:txBody>
          <a:bodyPr vert="horz" lIns="182880" tIns="182880" rIns="182880" bIns="182880" rtlCol="0" anchor="ctr">
            <a:normAutofit/>
          </a:bodyPr>
          <a:lstStyle/>
          <a:p>
            <a:r>
              <a:rPr lang="pl-PL" sz="6000" dirty="0">
                <a:ea typeface="+mj-lt"/>
                <a:cs typeface="+mj-lt"/>
              </a:rPr>
              <a:t>Co z art. 60 k.k. oraz świadkiem koronnym? </a:t>
            </a:r>
            <a:endParaRPr lang="pl-PL" dirty="0">
              <a:ea typeface="+mj-ea"/>
              <a:cs typeface="+mj-cs"/>
            </a:endParaRPr>
          </a:p>
        </p:txBody>
      </p:sp>
    </p:spTree>
    <p:extLst>
      <p:ext uri="{BB962C8B-B14F-4D97-AF65-F5344CB8AC3E}">
        <p14:creationId xmlns:p14="http://schemas.microsoft.com/office/powerpoint/2010/main" val="2476873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792369D-697B-469D-8D6B-FB7A1E629CA1}"/>
              </a:ext>
            </a:extLst>
          </p:cNvPr>
          <p:cNvSpPr>
            <a:spLocks noGrp="1"/>
          </p:cNvSpPr>
          <p:nvPr>
            <p:ph type="title"/>
          </p:nvPr>
        </p:nvSpPr>
        <p:spPr>
          <a:xfrm>
            <a:off x="2231136" y="467418"/>
            <a:ext cx="7729728" cy="1188720"/>
          </a:xfrm>
          <a:solidFill>
            <a:srgbClr val="FFFFFF"/>
          </a:solidFill>
        </p:spPr>
        <p:txBody>
          <a:bodyPr>
            <a:normAutofit/>
          </a:bodyPr>
          <a:lstStyle/>
          <a:p>
            <a:r>
              <a:rPr lang="pl-PL" dirty="0"/>
              <a:t>Postępowanie dowodowe w postępowaniu przygotowawczym</a:t>
            </a:r>
          </a:p>
        </p:txBody>
      </p:sp>
      <p:sp>
        <p:nvSpPr>
          <p:cNvPr id="3" name="Symbol zastępczy zawartości 2">
            <a:extLst>
              <a:ext uri="{FF2B5EF4-FFF2-40B4-BE49-F238E27FC236}">
                <a16:creationId xmlns:a16="http://schemas.microsoft.com/office/drawing/2014/main" id="{45A0A53D-BB99-44C5-9711-70E7B2726138}"/>
              </a:ext>
            </a:extLst>
          </p:cNvPr>
          <p:cNvSpPr>
            <a:spLocks noGrp="1"/>
          </p:cNvSpPr>
          <p:nvPr>
            <p:ph idx="1"/>
          </p:nvPr>
        </p:nvSpPr>
        <p:spPr>
          <a:xfrm>
            <a:off x="1706062" y="2291262"/>
            <a:ext cx="8779512" cy="2879256"/>
          </a:xfrm>
        </p:spPr>
        <p:txBody>
          <a:bodyPr vert="horz" lIns="91440" tIns="45720" rIns="91440" bIns="45720" rtlCol="0" anchor="t">
            <a:normAutofit/>
          </a:bodyPr>
          <a:lstStyle/>
          <a:p>
            <a:pPr algn="just"/>
            <a:r>
              <a:rPr lang="pl-PL" dirty="0">
                <a:solidFill>
                  <a:srgbClr val="404040"/>
                </a:solidFill>
              </a:rPr>
              <a:t>Celem postępowania przygotowawczego jest utrwalenie </a:t>
            </a:r>
            <a:r>
              <a:rPr lang="pl-PL" b="1" dirty="0">
                <a:solidFill>
                  <a:srgbClr val="404040"/>
                </a:solidFill>
              </a:rPr>
              <a:t>w niezbędnym zakresie </a:t>
            </a:r>
            <a:r>
              <a:rPr lang="pl-PL" dirty="0">
                <a:solidFill>
                  <a:srgbClr val="404040"/>
                </a:solidFill>
              </a:rPr>
              <a:t>dowodów dla sądu. Prokurator jest zatem obowiązany przygotować rozprawę, a nie materiał dowodowy dla oskarżyciela. </a:t>
            </a:r>
            <a:endParaRPr lang="pl-PL"/>
          </a:p>
          <a:p>
            <a:pPr algn="just"/>
            <a:r>
              <a:rPr lang="pl-PL" dirty="0">
                <a:solidFill>
                  <a:srgbClr val="404040"/>
                </a:solidFill>
              </a:rPr>
              <a:t>Ustala się przebieg zdarzenia i wykrywa domniemanego sprawcę.</a:t>
            </a:r>
          </a:p>
          <a:p>
            <a:pPr algn="just"/>
            <a:r>
              <a:rPr lang="pl-PL" dirty="0">
                <a:solidFill>
                  <a:srgbClr val="404040"/>
                </a:solidFill>
              </a:rPr>
              <a:t>Na przebieg postępowania dowodowego mają wpływ strony postępowania przygotowawczego. Mogą one składać wnioski o dokonanie danej czynności. Wtedy nie można im odmówić udziału w tych czynnościach. Tak samo jest co do zasady w sytuacji, kiedy dotyczy to czynności niepowtarzalnych. Mimo to przyjmuje się, że postępowanie przygotowawcze przyjmuje forma </a:t>
            </a:r>
            <a:r>
              <a:rPr lang="pl-PL" b="1" dirty="0">
                <a:solidFill>
                  <a:srgbClr val="404040"/>
                </a:solidFill>
              </a:rPr>
              <a:t>inkwizycyjna.</a:t>
            </a:r>
          </a:p>
        </p:txBody>
      </p:sp>
    </p:spTree>
    <p:extLst>
      <p:ext uri="{BB962C8B-B14F-4D97-AF65-F5344CB8AC3E}">
        <p14:creationId xmlns:p14="http://schemas.microsoft.com/office/powerpoint/2010/main" val="9780401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E00AD4-1BE8-40FE-9629-DB8CC75E6885}"/>
              </a:ext>
            </a:extLst>
          </p:cNvPr>
          <p:cNvSpPr>
            <a:spLocks noGrp="1"/>
          </p:cNvSpPr>
          <p:nvPr>
            <p:ph type="title"/>
          </p:nvPr>
        </p:nvSpPr>
        <p:spPr/>
        <p:txBody>
          <a:bodyPr/>
          <a:lstStyle/>
          <a:p>
            <a:r>
              <a:rPr lang="pl-PL" dirty="0"/>
              <a:t>Przeszukanie</a:t>
            </a:r>
          </a:p>
        </p:txBody>
      </p:sp>
      <p:sp>
        <p:nvSpPr>
          <p:cNvPr id="3" name="Symbol zastępczy zawartości 2">
            <a:extLst>
              <a:ext uri="{FF2B5EF4-FFF2-40B4-BE49-F238E27FC236}">
                <a16:creationId xmlns:a16="http://schemas.microsoft.com/office/drawing/2014/main" id="{DE3CCB0C-3EC0-4810-AAC4-49ADEC106118}"/>
              </a:ext>
            </a:extLst>
          </p:cNvPr>
          <p:cNvSpPr>
            <a:spLocks noGrp="1"/>
          </p:cNvSpPr>
          <p:nvPr>
            <p:ph idx="1"/>
          </p:nvPr>
        </p:nvSpPr>
        <p:spPr/>
        <p:txBody>
          <a:bodyPr vert="horz" lIns="91440" tIns="45720" rIns="91440" bIns="45720" rtlCol="0" anchor="t">
            <a:normAutofit/>
          </a:bodyPr>
          <a:lstStyle/>
          <a:p>
            <a:r>
              <a:rPr lang="pl-PL" dirty="0"/>
              <a:t>Art. 219 </a:t>
            </a:r>
            <a:r>
              <a:rPr lang="pl-PL" dirty="0">
                <a:ea typeface="+mn-lt"/>
                <a:cs typeface="+mn-lt"/>
              </a:rPr>
              <a:t>§ 1.  W celu wykrycia lub zatrzymania albo przymusowego doprowadzenia osoby podejrzanej, a także w celu znalezienia rzeczy mogących stanowić dowód w sprawie lub podlegających zajęciu w postępowaniu karnym, można dokonać przeszukania pomieszczeń i innych miejsc, jeżeli istnieją uzasadnione podstawy do przypuszczenia, że osoba podejrzana lub wymienione rzeczy tam się znajdują.</a:t>
            </a:r>
            <a:endParaRPr lang="pl-PL" dirty="0"/>
          </a:p>
        </p:txBody>
      </p:sp>
    </p:spTree>
    <p:extLst>
      <p:ext uri="{BB962C8B-B14F-4D97-AF65-F5344CB8AC3E}">
        <p14:creationId xmlns:p14="http://schemas.microsoft.com/office/powerpoint/2010/main" val="2342261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6F2AD3-5DB9-415B-A09D-AB6C6C7833B5}"/>
              </a:ext>
            </a:extLst>
          </p:cNvPr>
          <p:cNvSpPr>
            <a:spLocks noGrp="1"/>
          </p:cNvSpPr>
          <p:nvPr>
            <p:ph type="title"/>
          </p:nvPr>
        </p:nvSpPr>
        <p:spPr/>
        <p:txBody>
          <a:bodyPr/>
          <a:lstStyle/>
          <a:p>
            <a:r>
              <a:rPr lang="pl-PL" dirty="0"/>
              <a:t>Przeszukanie</a:t>
            </a:r>
            <a:br>
              <a:rPr lang="pl-PL" dirty="0"/>
            </a:br>
            <a:r>
              <a:rPr lang="pl-PL" dirty="0"/>
              <a:t>kogo i co można przeszukać?</a:t>
            </a:r>
          </a:p>
        </p:txBody>
      </p:sp>
      <p:sp>
        <p:nvSpPr>
          <p:cNvPr id="3" name="Symbol zastępczy zawartości 2">
            <a:extLst>
              <a:ext uri="{FF2B5EF4-FFF2-40B4-BE49-F238E27FC236}">
                <a16:creationId xmlns:a16="http://schemas.microsoft.com/office/drawing/2014/main" id="{654EACAE-2EDF-4560-9742-373FDEE94A87}"/>
              </a:ext>
            </a:extLst>
          </p:cNvPr>
          <p:cNvSpPr>
            <a:spLocks noGrp="1"/>
          </p:cNvSpPr>
          <p:nvPr>
            <p:ph idx="1"/>
          </p:nvPr>
        </p:nvSpPr>
        <p:spPr/>
        <p:txBody>
          <a:bodyPr vert="horz" lIns="91440" tIns="45720" rIns="91440" bIns="45720" rtlCol="0" anchor="t">
            <a:normAutofit/>
          </a:bodyPr>
          <a:lstStyle/>
          <a:p>
            <a:r>
              <a:rPr lang="pl-PL" dirty="0"/>
              <a:t>Osobę</a:t>
            </a:r>
          </a:p>
          <a:p>
            <a:r>
              <a:rPr lang="pl-PL" dirty="0"/>
              <a:t>Miejsce</a:t>
            </a:r>
          </a:p>
          <a:p>
            <a:r>
              <a:rPr lang="pl-PL" dirty="0"/>
              <a:t>Rzecz</a:t>
            </a:r>
          </a:p>
        </p:txBody>
      </p:sp>
    </p:spTree>
    <p:extLst>
      <p:ext uri="{BB962C8B-B14F-4D97-AF65-F5344CB8AC3E}">
        <p14:creationId xmlns:p14="http://schemas.microsoft.com/office/powerpoint/2010/main" val="3820391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C053D8-A805-4F17-9FE7-B186BCCAD79C}"/>
              </a:ext>
            </a:extLst>
          </p:cNvPr>
          <p:cNvSpPr>
            <a:spLocks noGrp="1"/>
          </p:cNvSpPr>
          <p:nvPr>
            <p:ph type="title"/>
          </p:nvPr>
        </p:nvSpPr>
        <p:spPr/>
        <p:txBody>
          <a:bodyPr/>
          <a:lstStyle/>
          <a:p>
            <a:r>
              <a:rPr lang="pl-PL" dirty="0"/>
              <a:t>Przeszukanie</a:t>
            </a:r>
            <a:br>
              <a:rPr lang="pl-PL" dirty="0"/>
            </a:br>
            <a:r>
              <a:rPr lang="pl-PL" dirty="0"/>
              <a:t>kto może go dokonać?</a:t>
            </a:r>
          </a:p>
        </p:txBody>
      </p:sp>
      <p:sp>
        <p:nvSpPr>
          <p:cNvPr id="3" name="Symbol zastępczy zawartości 2">
            <a:extLst>
              <a:ext uri="{FF2B5EF4-FFF2-40B4-BE49-F238E27FC236}">
                <a16:creationId xmlns:a16="http://schemas.microsoft.com/office/drawing/2014/main" id="{26CD63FD-33A9-4436-AC25-993446F03DB2}"/>
              </a:ext>
            </a:extLst>
          </p:cNvPr>
          <p:cNvSpPr>
            <a:spLocks noGrp="1"/>
          </p:cNvSpPr>
          <p:nvPr>
            <p:ph idx="1"/>
          </p:nvPr>
        </p:nvSpPr>
        <p:spPr/>
        <p:txBody>
          <a:bodyPr vert="horz" lIns="91440" tIns="45720" rIns="91440" bIns="45720" rtlCol="0" anchor="t">
            <a:normAutofit/>
          </a:bodyPr>
          <a:lstStyle/>
          <a:p>
            <a:r>
              <a:rPr lang="pl-PL" dirty="0"/>
              <a:t>Prokurator</a:t>
            </a:r>
          </a:p>
          <a:p>
            <a:r>
              <a:rPr lang="pl-PL" dirty="0"/>
              <a:t>Policja wykonując postanowienie prokuratora lub sądu</a:t>
            </a:r>
          </a:p>
          <a:p>
            <a:r>
              <a:rPr lang="pl-PL" dirty="0"/>
              <a:t>Inny organ (np. SG)</a:t>
            </a:r>
          </a:p>
          <a:p>
            <a:r>
              <a:rPr lang="pl-PL" dirty="0"/>
              <a:t>Policja w wypadkach niecierpiących zwłoki - na tzw. Legitymację lub po okazaniu nakazu kierownika jednostki - </a:t>
            </a:r>
            <a:r>
              <a:rPr lang="pl-PL" b="1" dirty="0"/>
              <a:t>obowiązek zatwierdzenia przez prokuratora </a:t>
            </a:r>
            <a:r>
              <a:rPr lang="pl-PL" dirty="0"/>
              <a:t>i ewentualnego (na żądanie) doręczenia postanowienia</a:t>
            </a:r>
          </a:p>
          <a:p>
            <a:endParaRPr lang="pl-PL" dirty="0"/>
          </a:p>
        </p:txBody>
      </p:sp>
    </p:spTree>
    <p:extLst>
      <p:ext uri="{BB962C8B-B14F-4D97-AF65-F5344CB8AC3E}">
        <p14:creationId xmlns:p14="http://schemas.microsoft.com/office/powerpoint/2010/main" val="3392559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177FF3-4D81-40E0-AF25-1CE6846D1EC2}"/>
              </a:ext>
            </a:extLst>
          </p:cNvPr>
          <p:cNvSpPr>
            <a:spLocks noGrp="1"/>
          </p:cNvSpPr>
          <p:nvPr>
            <p:ph type="title"/>
          </p:nvPr>
        </p:nvSpPr>
        <p:spPr/>
        <p:txBody>
          <a:bodyPr/>
          <a:lstStyle/>
          <a:p>
            <a:r>
              <a:rPr lang="pl-PL" dirty="0"/>
              <a:t>Przeszukanie</a:t>
            </a:r>
            <a:br>
              <a:rPr lang="pl-PL" dirty="0"/>
            </a:br>
            <a:r>
              <a:rPr lang="pl-PL" dirty="0"/>
              <a:t>zasady przeprowadzania</a:t>
            </a:r>
          </a:p>
        </p:txBody>
      </p:sp>
      <p:sp>
        <p:nvSpPr>
          <p:cNvPr id="3" name="Symbol zastępczy zawartości 2">
            <a:extLst>
              <a:ext uri="{FF2B5EF4-FFF2-40B4-BE49-F238E27FC236}">
                <a16:creationId xmlns:a16="http://schemas.microsoft.com/office/drawing/2014/main" id="{613E66DA-CFD1-42DB-8976-300297F3FCB6}"/>
              </a:ext>
            </a:extLst>
          </p:cNvPr>
          <p:cNvSpPr>
            <a:spLocks noGrp="1"/>
          </p:cNvSpPr>
          <p:nvPr>
            <p:ph idx="1"/>
          </p:nvPr>
        </p:nvSpPr>
        <p:spPr/>
        <p:txBody>
          <a:bodyPr vert="horz" lIns="91440" tIns="45720" rIns="91440" bIns="45720" rtlCol="0" anchor="t">
            <a:normAutofit fontScale="77500" lnSpcReduction="20000"/>
          </a:bodyPr>
          <a:lstStyle/>
          <a:p>
            <a:r>
              <a:rPr lang="pl-PL" dirty="0">
                <a:ea typeface="+mn-lt"/>
                <a:cs typeface="+mn-lt"/>
              </a:rPr>
              <a:t>1. art. 223 k.p.k. – przeszukania osoby i jej odzieży powinna (w miarę możliwości) dokonywać osoba tej samej płci </a:t>
            </a:r>
          </a:p>
          <a:p>
            <a:r>
              <a:rPr lang="pl-PL" dirty="0">
                <a:ea typeface="+mn-lt"/>
                <a:cs typeface="+mn-lt"/>
              </a:rPr>
              <a:t>2. art. 221 § 1 i 2 k.p.k. – pomieszczeń zamieszkałych co do zasady nie wolno przeszukiwać w porze nocnej (od 22 do 6 rano); chyba że: </a:t>
            </a:r>
            <a:endParaRPr lang="pl-PL">
              <a:ea typeface="+mn-lt"/>
              <a:cs typeface="+mn-lt"/>
            </a:endParaRPr>
          </a:p>
          <a:p>
            <a:r>
              <a:rPr lang="pl-PL" dirty="0">
                <a:ea typeface="+mn-lt"/>
                <a:cs typeface="+mn-lt"/>
              </a:rPr>
              <a:t>- zachodzi wypadek niecierpiący zwłoki </a:t>
            </a:r>
            <a:endParaRPr lang="pl-PL">
              <a:ea typeface="+mn-lt"/>
              <a:cs typeface="+mn-lt"/>
            </a:endParaRPr>
          </a:p>
          <a:p>
            <a:r>
              <a:rPr lang="pl-PL" dirty="0">
                <a:ea typeface="+mn-lt"/>
                <a:cs typeface="+mn-lt"/>
              </a:rPr>
              <a:t>- kontynuowane jest przeszukanie rozpoczęte w porze dziennej </a:t>
            </a:r>
            <a:endParaRPr lang="pl-PL">
              <a:ea typeface="+mn-lt"/>
              <a:cs typeface="+mn-lt"/>
            </a:endParaRPr>
          </a:p>
          <a:p>
            <a:r>
              <a:rPr lang="pl-PL" dirty="0">
                <a:ea typeface="+mn-lt"/>
                <a:cs typeface="+mn-lt"/>
              </a:rPr>
              <a:t>3. art. 221 § 3 k.p.k. – w porze nocnej można przeszukać lokale dostępne dla nieograniczonej liczby osób albo służące do przechowywania przedmiotów </a:t>
            </a:r>
            <a:endParaRPr lang="pl-PL">
              <a:ea typeface="+mn-lt"/>
              <a:cs typeface="+mn-lt"/>
            </a:endParaRPr>
          </a:p>
          <a:p>
            <a:r>
              <a:rPr lang="pl-PL" dirty="0">
                <a:ea typeface="+mn-lt"/>
                <a:cs typeface="+mn-lt"/>
              </a:rPr>
              <a:t>4. art. 222 § 1 k.p.k. – przeszukanie miejsc zamkniętych albo należących do instytucji państwowej lub samorządowej wymaga uprzedniego zawiadomienia kierownika tej instytucji (jego zastępcę) albo organ nadrzędny </a:t>
            </a:r>
            <a:endParaRPr lang="pl-PL">
              <a:ea typeface="+mn-lt"/>
              <a:cs typeface="+mn-lt"/>
            </a:endParaRPr>
          </a:p>
          <a:p>
            <a:r>
              <a:rPr lang="pl-PL" dirty="0">
                <a:ea typeface="+mn-lt"/>
                <a:cs typeface="+mn-lt"/>
              </a:rPr>
              <a:t>5. art. 222 § 2 k.p.k. – przeszukanie miejsc zajętych przez wojsko może nastąpić w obecności dowódcy jednostki (albo osoby przez niego wyznaczonej </a:t>
            </a:r>
            <a:endParaRPr lang="pl-PL"/>
          </a:p>
        </p:txBody>
      </p:sp>
    </p:spTree>
    <p:extLst>
      <p:ext uri="{BB962C8B-B14F-4D97-AF65-F5344CB8AC3E}">
        <p14:creationId xmlns:p14="http://schemas.microsoft.com/office/powerpoint/2010/main" val="18578151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86992D-324E-482A-8CBE-DEBC66DDF28A}"/>
              </a:ext>
            </a:extLst>
          </p:cNvPr>
          <p:cNvSpPr>
            <a:spLocks noGrp="1"/>
          </p:cNvSpPr>
          <p:nvPr>
            <p:ph type="title"/>
          </p:nvPr>
        </p:nvSpPr>
        <p:spPr/>
        <p:txBody>
          <a:bodyPr/>
          <a:lstStyle/>
          <a:p>
            <a:r>
              <a:rPr lang="pl-PL" dirty="0"/>
              <a:t>przeszukanie</a:t>
            </a:r>
          </a:p>
        </p:txBody>
      </p:sp>
      <p:sp>
        <p:nvSpPr>
          <p:cNvPr id="3" name="Symbol zastępczy zawartości 2">
            <a:extLst>
              <a:ext uri="{FF2B5EF4-FFF2-40B4-BE49-F238E27FC236}">
                <a16:creationId xmlns:a16="http://schemas.microsoft.com/office/drawing/2014/main" id="{AA018222-42F2-41BC-B5B5-93FCDB7F322E}"/>
              </a:ext>
            </a:extLst>
          </p:cNvPr>
          <p:cNvSpPr>
            <a:spLocks noGrp="1"/>
          </p:cNvSpPr>
          <p:nvPr>
            <p:ph idx="1"/>
          </p:nvPr>
        </p:nvSpPr>
        <p:spPr/>
        <p:txBody>
          <a:bodyPr vert="horz" lIns="91440" tIns="45720" rIns="91440" bIns="45720" rtlCol="0" anchor="t">
            <a:normAutofit/>
          </a:bodyPr>
          <a:lstStyle/>
          <a:p>
            <a:pPr algn="just"/>
            <a:r>
              <a:rPr lang="pl-PL" dirty="0">
                <a:ea typeface="+mn-lt"/>
                <a:cs typeface="+mn-lt"/>
              </a:rPr>
              <a:t>Przeszukanie lub zatrzymanie rzeczy powinno być dokonane zgodnie z celem tej czynności, z zachowaniem umiaru, oraz w granicach niezbędnych dla osiągnięcia celu tych czynności przy zachowaniu należytej staranności, w poszanowaniu prywatności i godności osób, których ta czynność dotyczy, oraz bez wyrządzania niepotrzebnych szkód i dolegliwości.</a:t>
            </a:r>
            <a:endParaRPr lang="pl-PL" dirty="0"/>
          </a:p>
        </p:txBody>
      </p:sp>
    </p:spTree>
    <p:extLst>
      <p:ext uri="{BB962C8B-B14F-4D97-AF65-F5344CB8AC3E}">
        <p14:creationId xmlns:p14="http://schemas.microsoft.com/office/powerpoint/2010/main" val="3695146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5F8066-46E9-4AE8-B0F2-E107DAD27527}"/>
              </a:ext>
            </a:extLst>
          </p:cNvPr>
          <p:cNvSpPr>
            <a:spLocks noGrp="1"/>
          </p:cNvSpPr>
          <p:nvPr>
            <p:ph type="title"/>
          </p:nvPr>
        </p:nvSpPr>
        <p:spPr/>
        <p:txBody>
          <a:bodyPr>
            <a:normAutofit fontScale="90000"/>
          </a:bodyPr>
          <a:lstStyle/>
          <a:p>
            <a:r>
              <a:rPr lang="pl-PL" dirty="0"/>
              <a:t>Oportunizm procesowy przy czynach przepołowionych - paradoks opłacalności</a:t>
            </a:r>
          </a:p>
        </p:txBody>
      </p:sp>
      <p:sp>
        <p:nvSpPr>
          <p:cNvPr id="3" name="Symbol zastępczy zawartości 2">
            <a:extLst>
              <a:ext uri="{FF2B5EF4-FFF2-40B4-BE49-F238E27FC236}">
                <a16:creationId xmlns:a16="http://schemas.microsoft.com/office/drawing/2014/main" id="{00344599-4806-4EE3-8021-5303038DEF90}"/>
              </a:ext>
            </a:extLst>
          </p:cNvPr>
          <p:cNvSpPr>
            <a:spLocks noGrp="1"/>
          </p:cNvSpPr>
          <p:nvPr>
            <p:ph idx="1"/>
          </p:nvPr>
        </p:nvSpPr>
        <p:spPr/>
        <p:txBody>
          <a:bodyPr vert="horz" lIns="91440" tIns="45720" rIns="91440" bIns="45720" rtlCol="0" anchor="t">
            <a:normAutofit/>
          </a:bodyPr>
          <a:lstStyle/>
          <a:p>
            <a:r>
              <a:rPr lang="pl-PL" dirty="0"/>
              <a:t>Kradzież</a:t>
            </a:r>
          </a:p>
          <a:p>
            <a:r>
              <a:rPr lang="pl-PL" dirty="0"/>
              <a:t>Przywłaszczenie mienia</a:t>
            </a:r>
          </a:p>
          <a:p>
            <a:r>
              <a:rPr lang="pl-PL" dirty="0"/>
              <a:t>Paserstwo</a:t>
            </a:r>
          </a:p>
          <a:p>
            <a:r>
              <a:rPr lang="pl-PL" dirty="0"/>
              <a:t>Zniszczenie mienia</a:t>
            </a:r>
          </a:p>
          <a:p>
            <a:r>
              <a:rPr lang="pl-PL" dirty="0"/>
              <a:t>Kierowanie pojazdem mechanicznym po użyciu / pod wpływem lub w stanie nietrzeźwości</a:t>
            </a:r>
          </a:p>
          <a:p>
            <a:r>
              <a:rPr lang="pl-PL" dirty="0"/>
              <a:t>Publiczne nawoływanie do popełnienia przestępstwa itp. </a:t>
            </a:r>
          </a:p>
          <a:p>
            <a:endParaRPr lang="pl-PL" dirty="0"/>
          </a:p>
        </p:txBody>
      </p:sp>
    </p:spTree>
    <p:extLst>
      <p:ext uri="{BB962C8B-B14F-4D97-AF65-F5344CB8AC3E}">
        <p14:creationId xmlns:p14="http://schemas.microsoft.com/office/powerpoint/2010/main" val="3288782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CE1EF1-993E-4192-831C-6879547112DF}"/>
              </a:ext>
            </a:extLst>
          </p:cNvPr>
          <p:cNvSpPr>
            <a:spLocks noGrp="1"/>
          </p:cNvSpPr>
          <p:nvPr>
            <p:ph type="title"/>
          </p:nvPr>
        </p:nvSpPr>
        <p:spPr/>
        <p:txBody>
          <a:bodyPr/>
          <a:lstStyle/>
          <a:p>
            <a:r>
              <a:rPr lang="pl-PL" dirty="0"/>
              <a:t>przeszukanie</a:t>
            </a:r>
          </a:p>
        </p:txBody>
      </p:sp>
      <p:sp>
        <p:nvSpPr>
          <p:cNvPr id="3" name="Symbol zastępczy zawartości 2">
            <a:extLst>
              <a:ext uri="{FF2B5EF4-FFF2-40B4-BE49-F238E27FC236}">
                <a16:creationId xmlns:a16="http://schemas.microsoft.com/office/drawing/2014/main" id="{B691B32D-210F-4865-8834-8BBF14B5826E}"/>
              </a:ext>
            </a:extLst>
          </p:cNvPr>
          <p:cNvSpPr>
            <a:spLocks noGrp="1"/>
          </p:cNvSpPr>
          <p:nvPr>
            <p:ph idx="1"/>
          </p:nvPr>
        </p:nvSpPr>
        <p:spPr/>
        <p:txBody>
          <a:bodyPr vert="horz" lIns="91440" tIns="45720" rIns="91440" bIns="45720" rtlCol="0" anchor="t">
            <a:normAutofit/>
          </a:bodyPr>
          <a:lstStyle/>
          <a:p>
            <a:r>
              <a:rPr lang="pl-PL" dirty="0"/>
              <a:t>Z przeszukania sporządza się protokół.</a:t>
            </a:r>
          </a:p>
          <a:p>
            <a:r>
              <a:rPr lang="pl-PL" dirty="0"/>
              <a:t>Art. 224 </a:t>
            </a:r>
            <a:r>
              <a:rPr lang="pl-PL" dirty="0">
                <a:ea typeface="+mn-lt"/>
                <a:cs typeface="+mn-lt"/>
              </a:rPr>
              <a:t>§  1.  Osobę, u której ma nastąpić przeszukanie, należy przed rozpoczęciem czynności zawiadomić o jej celu i wezwać do wydania poszukiwanych przedmiotów.</a:t>
            </a:r>
          </a:p>
        </p:txBody>
      </p:sp>
    </p:spTree>
    <p:extLst>
      <p:ext uri="{BB962C8B-B14F-4D97-AF65-F5344CB8AC3E}">
        <p14:creationId xmlns:p14="http://schemas.microsoft.com/office/powerpoint/2010/main" val="35138179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8B12EA-C198-47C1-BD2E-93588B96C566}"/>
              </a:ext>
            </a:extLst>
          </p:cNvPr>
          <p:cNvSpPr>
            <a:spLocks noGrp="1"/>
          </p:cNvSpPr>
          <p:nvPr>
            <p:ph type="title"/>
          </p:nvPr>
        </p:nvSpPr>
        <p:spPr/>
        <p:txBody>
          <a:bodyPr/>
          <a:lstStyle/>
          <a:p>
            <a:r>
              <a:rPr lang="pl-PL" dirty="0"/>
              <a:t>Zatrzymanie rzeczy</a:t>
            </a:r>
          </a:p>
        </p:txBody>
      </p:sp>
      <p:sp>
        <p:nvSpPr>
          <p:cNvPr id="3" name="Symbol zastępczy zawartości 2">
            <a:extLst>
              <a:ext uri="{FF2B5EF4-FFF2-40B4-BE49-F238E27FC236}">
                <a16:creationId xmlns:a16="http://schemas.microsoft.com/office/drawing/2014/main" id="{94330BC2-7952-48F8-9900-EB3EA9C2F6CA}"/>
              </a:ext>
            </a:extLst>
          </p:cNvPr>
          <p:cNvSpPr>
            <a:spLocks noGrp="1"/>
          </p:cNvSpPr>
          <p:nvPr>
            <p:ph idx="1"/>
          </p:nvPr>
        </p:nvSpPr>
        <p:spPr/>
        <p:txBody>
          <a:bodyPr vert="horz" lIns="91440" tIns="45720" rIns="91440" bIns="45720" rtlCol="0" anchor="t">
            <a:normAutofit/>
          </a:bodyPr>
          <a:lstStyle/>
          <a:p>
            <a:pPr algn="just"/>
            <a:r>
              <a:rPr lang="pl-PL" dirty="0"/>
              <a:t>Art. 217 </a:t>
            </a:r>
            <a:r>
              <a:rPr lang="pl-PL" dirty="0">
                <a:ea typeface="+mn-lt"/>
                <a:cs typeface="+mn-lt"/>
              </a:rPr>
              <a:t>§  1.  Rzeczy mogące stanowić dowód w sprawie lub podlegające zajęciu w celu zabezpieczenia kar majątkowych, środków karnych o charakterze majątkowym, przepadku, środków kompensacyjnych albo roszczeń o naprawienie szkody należy wydać na żądanie sądu lub prokuratora, a w wypadkach niecierpiących zwłoki - także na żądanie Policji lub innego uprawnionego organu.</a:t>
            </a:r>
            <a:endParaRPr lang="pl-PL" dirty="0"/>
          </a:p>
          <a:p>
            <a:r>
              <a:rPr lang="pl-PL" dirty="0"/>
              <a:t>Może nastąpić w wyniku przeszukania – po dobrowolnym wydaniu rzeczy bądź po jej przymusowym odebraniu. </a:t>
            </a:r>
            <a:endParaRPr lang="pl-PL"/>
          </a:p>
          <a:p>
            <a:r>
              <a:rPr lang="pl-PL" dirty="0"/>
              <a:t>Zatrzymane rzeczy należy zwrócić osobie uprawnionej niezwłocznie po stwierdzeniu ich zbędności dla postępowania karnego. </a:t>
            </a:r>
          </a:p>
        </p:txBody>
      </p:sp>
    </p:spTree>
    <p:extLst>
      <p:ext uri="{BB962C8B-B14F-4D97-AF65-F5344CB8AC3E}">
        <p14:creationId xmlns:p14="http://schemas.microsoft.com/office/powerpoint/2010/main" val="3138822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867A2E-AEC2-488C-B272-3DA94FDBF36B}"/>
              </a:ext>
            </a:extLst>
          </p:cNvPr>
          <p:cNvSpPr>
            <a:spLocks noGrp="1"/>
          </p:cNvSpPr>
          <p:nvPr>
            <p:ph type="title"/>
          </p:nvPr>
        </p:nvSpPr>
        <p:spPr/>
        <p:txBody>
          <a:bodyPr/>
          <a:lstStyle/>
          <a:p>
            <a:r>
              <a:rPr lang="pl-PL" dirty="0"/>
              <a:t>Kontrola i utrwalanie rozmów</a:t>
            </a:r>
          </a:p>
        </p:txBody>
      </p:sp>
      <p:sp>
        <p:nvSpPr>
          <p:cNvPr id="3" name="Symbol zastępczy zawartości 2">
            <a:extLst>
              <a:ext uri="{FF2B5EF4-FFF2-40B4-BE49-F238E27FC236}">
                <a16:creationId xmlns:a16="http://schemas.microsoft.com/office/drawing/2014/main" id="{4BCB7074-17E2-4E25-8AE5-EC55DB66B20E}"/>
              </a:ext>
            </a:extLst>
          </p:cNvPr>
          <p:cNvSpPr>
            <a:spLocks noGrp="1"/>
          </p:cNvSpPr>
          <p:nvPr>
            <p:ph idx="1"/>
          </p:nvPr>
        </p:nvSpPr>
        <p:spPr/>
        <p:txBody>
          <a:bodyPr vert="horz" lIns="91440" tIns="45720" rIns="91440" bIns="45720" rtlCol="0" anchor="t">
            <a:normAutofit fontScale="92500" lnSpcReduction="10000"/>
          </a:bodyPr>
          <a:lstStyle/>
          <a:p>
            <a:pPr algn="just"/>
            <a:r>
              <a:rPr lang="pl-PL" dirty="0"/>
              <a:t>Art. 237 </a:t>
            </a:r>
            <a:r>
              <a:rPr lang="pl-PL" dirty="0">
                <a:ea typeface="+mn-lt"/>
                <a:cs typeface="+mn-lt"/>
              </a:rPr>
              <a:t>§ 1.  Po wszczęciu postępowania </a:t>
            </a:r>
            <a:r>
              <a:rPr lang="pl-PL" b="1" dirty="0">
                <a:ea typeface="+mn-lt"/>
                <a:cs typeface="+mn-lt"/>
              </a:rPr>
              <a:t>sąd na wniosek prokuratora</a:t>
            </a:r>
            <a:r>
              <a:rPr lang="pl-PL" dirty="0">
                <a:ea typeface="+mn-lt"/>
                <a:cs typeface="+mn-lt"/>
              </a:rPr>
              <a:t> może zarządzić kontrolę i utrwalanie treści rozmów telefonicznych w celu wykrycia i uzyskania dowodów dla toczącego się postępowania lub zapobieżenia popełnieniu nowego przestępstwa.</a:t>
            </a:r>
          </a:p>
          <a:p>
            <a:pPr algn="just"/>
            <a:r>
              <a:rPr lang="pl-PL" dirty="0">
                <a:ea typeface="+mn-lt"/>
                <a:cs typeface="+mn-lt"/>
              </a:rPr>
              <a:t>§  2.  </a:t>
            </a:r>
            <a:r>
              <a:rPr lang="pl-PL" b="1" dirty="0">
                <a:ea typeface="+mn-lt"/>
                <a:cs typeface="+mn-lt"/>
              </a:rPr>
              <a:t>W wypadkach niecierpiących zwłoki</a:t>
            </a:r>
            <a:r>
              <a:rPr lang="pl-PL" dirty="0">
                <a:ea typeface="+mn-lt"/>
                <a:cs typeface="+mn-lt"/>
              </a:rPr>
              <a:t> kontrolę i utrwalanie treści rozmów telefonicznych może zarządzić prokurator, który jest obowiązany zwrócić się w terminie 3 dni do sądu z wnioskiem o zatwierdzenie postanowienia. Sąd wydaje postanowienie w przedmiocie wniosku w terminie 5 dni na posiedzeniu bez udziału stron. </a:t>
            </a:r>
            <a:r>
              <a:rPr lang="pl-PL" b="1" dirty="0">
                <a:ea typeface="+mn-lt"/>
                <a:cs typeface="+mn-lt"/>
              </a:rPr>
              <a:t>W wypadku niezatwierdzenia postanowienia prokuratora sąd w postanowieniu wydanym w przedmiocie wniosku zarządza zniszczenie wszystkich utrwalonych zapisów.</a:t>
            </a:r>
            <a:r>
              <a:rPr lang="pl-PL" dirty="0">
                <a:ea typeface="+mn-lt"/>
                <a:cs typeface="+mn-lt"/>
              </a:rPr>
              <a:t> Zaskarżenie postanowienia wstrzymuje jego wykonanie.</a:t>
            </a:r>
            <a:endParaRPr lang="pl-PL" dirty="0"/>
          </a:p>
          <a:p>
            <a:pPr algn="just"/>
            <a:endParaRPr lang="pl-PL" dirty="0"/>
          </a:p>
        </p:txBody>
      </p:sp>
    </p:spTree>
    <p:extLst>
      <p:ext uri="{BB962C8B-B14F-4D97-AF65-F5344CB8AC3E}">
        <p14:creationId xmlns:p14="http://schemas.microsoft.com/office/powerpoint/2010/main" val="3270830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00AD15-6FF5-4762-90B5-E69FD61F941B}"/>
              </a:ext>
            </a:extLst>
          </p:cNvPr>
          <p:cNvSpPr>
            <a:spLocks noGrp="1"/>
          </p:cNvSpPr>
          <p:nvPr>
            <p:ph type="title"/>
          </p:nvPr>
        </p:nvSpPr>
        <p:spPr/>
        <p:txBody>
          <a:bodyPr/>
          <a:lstStyle/>
          <a:p>
            <a:r>
              <a:rPr lang="pl-PL" dirty="0"/>
              <a:t>Kontrola procesowa</a:t>
            </a:r>
          </a:p>
        </p:txBody>
      </p:sp>
      <p:sp>
        <p:nvSpPr>
          <p:cNvPr id="3" name="Symbol zastępczy zawartości 2">
            <a:extLst>
              <a:ext uri="{FF2B5EF4-FFF2-40B4-BE49-F238E27FC236}">
                <a16:creationId xmlns:a16="http://schemas.microsoft.com/office/drawing/2014/main" id="{0D9DA21C-0AC2-4CBA-9ACC-973AD0DAAC04}"/>
              </a:ext>
            </a:extLst>
          </p:cNvPr>
          <p:cNvSpPr>
            <a:spLocks noGrp="1"/>
          </p:cNvSpPr>
          <p:nvPr>
            <p:ph idx="1"/>
          </p:nvPr>
        </p:nvSpPr>
        <p:spPr/>
        <p:txBody>
          <a:bodyPr vert="horz" lIns="91440" tIns="45720" rIns="91440" bIns="45720" rtlCol="0" anchor="t">
            <a:normAutofit fontScale="92500"/>
          </a:bodyPr>
          <a:lstStyle/>
          <a:p>
            <a:pPr algn="just"/>
            <a:r>
              <a:rPr lang="pl-PL" dirty="0"/>
              <a:t>Kontrola i utrwalanie treści rozmów jest ograniczone do wąskiego (?) katalogu najpoważniejszych przestępstw.</a:t>
            </a:r>
            <a:endParaRPr lang="pl-PL"/>
          </a:p>
          <a:p>
            <a:pPr algn="just"/>
            <a:r>
              <a:rPr lang="pl-PL" dirty="0"/>
              <a:t>Może być stosowana w stosunku do osoby podejrzanej </a:t>
            </a:r>
            <a:r>
              <a:rPr lang="pl-PL" dirty="0">
                <a:ea typeface="+mn-lt"/>
                <a:cs typeface="+mn-lt"/>
              </a:rPr>
              <a:t>oskarżonego oraz w stosunku do pokrzywdzonego lub innej osoby, z którą może się kontaktować oskarżony albo która może mieć związek ze sprawcą lub z grożącym przestępstwem.</a:t>
            </a:r>
          </a:p>
          <a:p>
            <a:pPr algn="just"/>
            <a:r>
              <a:rPr lang="pl-PL" dirty="0"/>
              <a:t>Może trwać maksymalnie 3 miesiące z możliwością przedłużenia na okres dalszych 3 miesięcy (nieprzekraczalna granica).</a:t>
            </a:r>
          </a:p>
          <a:p>
            <a:pPr algn="just"/>
            <a:r>
              <a:rPr lang="pl-PL" dirty="0"/>
              <a:t>Jest prowadzona niejawnie – osoba kontrolowana dowiaduje się o postanowieniu dopiero po zakończeniu kontroli. Wtedy przysługuje jej zażalenie.</a:t>
            </a:r>
          </a:p>
        </p:txBody>
      </p:sp>
    </p:spTree>
    <p:extLst>
      <p:ext uri="{BB962C8B-B14F-4D97-AF65-F5344CB8AC3E}">
        <p14:creationId xmlns:p14="http://schemas.microsoft.com/office/powerpoint/2010/main" val="37265177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9708B2-0AF7-45BA-AE91-0CA6179855C3}"/>
              </a:ext>
            </a:extLst>
          </p:cNvPr>
          <p:cNvSpPr>
            <a:spLocks noGrp="1"/>
          </p:cNvSpPr>
          <p:nvPr>
            <p:ph type="title"/>
          </p:nvPr>
        </p:nvSpPr>
        <p:spPr/>
        <p:txBody>
          <a:bodyPr/>
          <a:lstStyle/>
          <a:p>
            <a:r>
              <a:rPr lang="pl-PL" dirty="0"/>
              <a:t>Kontrola procesowa</a:t>
            </a:r>
          </a:p>
        </p:txBody>
      </p:sp>
      <p:sp>
        <p:nvSpPr>
          <p:cNvPr id="3" name="Symbol zastępczy zawartości 2">
            <a:extLst>
              <a:ext uri="{FF2B5EF4-FFF2-40B4-BE49-F238E27FC236}">
                <a16:creationId xmlns:a16="http://schemas.microsoft.com/office/drawing/2014/main" id="{23248495-9CB3-47FB-99A7-1332BF4E87BE}"/>
              </a:ext>
            </a:extLst>
          </p:cNvPr>
          <p:cNvSpPr>
            <a:spLocks noGrp="1"/>
          </p:cNvSpPr>
          <p:nvPr>
            <p:ph idx="1"/>
          </p:nvPr>
        </p:nvSpPr>
        <p:spPr/>
        <p:txBody>
          <a:bodyPr vert="horz" lIns="91440" tIns="45720" rIns="91440" bIns="45720" rtlCol="0" anchor="t">
            <a:normAutofit/>
          </a:bodyPr>
          <a:lstStyle/>
          <a:p>
            <a:pPr algn="just"/>
            <a:r>
              <a:rPr lang="pl-PL" dirty="0"/>
              <a:t>Art. 237a k.p.k. </a:t>
            </a:r>
            <a:r>
              <a:rPr lang="pl-PL" dirty="0">
                <a:ea typeface="+mn-lt"/>
                <a:cs typeface="+mn-lt"/>
              </a:rPr>
              <a:t>Jeżeli w wyniku kontroli uzyskano dowód popełnienia przez osobę, wobec której kontrola była stosowana, innego przestępstwa ściganego z urzędu lub przestępstwa skarbowego niż przestępstwo objęte zarządzeniem kontroli, lub przestępstwa ściganego z urzędu lub przestępstwa skarbowego popełnionego przez inną osobę niż objętą zarządzeniem kontroli, prokurator podejmuje decyzję w przedmiocie wykorzystania tego dowodu w postępowaniu karnym.</a:t>
            </a:r>
            <a:endParaRPr lang="pl-PL" dirty="0"/>
          </a:p>
        </p:txBody>
      </p:sp>
    </p:spTree>
    <p:extLst>
      <p:ext uri="{BB962C8B-B14F-4D97-AF65-F5344CB8AC3E}">
        <p14:creationId xmlns:p14="http://schemas.microsoft.com/office/powerpoint/2010/main" val="34024480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C2A9291-55AD-4DDC-8735-1BA5A1C98C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23E40E8-16F7-43F3-A4F8-E0164FC389C9}"/>
              </a:ext>
            </a:extLst>
          </p:cNvPr>
          <p:cNvSpPr>
            <a:spLocks noGrp="1"/>
          </p:cNvSpPr>
          <p:nvPr>
            <p:ph type="title"/>
          </p:nvPr>
        </p:nvSpPr>
        <p:spPr>
          <a:xfrm>
            <a:off x="1752600" y="2542604"/>
            <a:ext cx="8686800" cy="1772793"/>
          </a:xfrm>
          <a:solidFill>
            <a:srgbClr val="FFFFFF"/>
          </a:solidFill>
          <a:ln>
            <a:solidFill>
              <a:srgbClr val="404040"/>
            </a:solidFill>
          </a:ln>
        </p:spPr>
        <p:txBody>
          <a:bodyPr vert="horz" wrap="square" lIns="182880" tIns="182880" rIns="182880" bIns="182880" rtlCol="0" anchor="ctr">
            <a:normAutofit fontScale="90000"/>
          </a:bodyPr>
          <a:lstStyle/>
          <a:p>
            <a:r>
              <a:rPr lang="en-US" sz="4800" dirty="0" err="1"/>
              <a:t>Kontrola</a:t>
            </a:r>
            <a:r>
              <a:rPr lang="en-US" sz="4800" dirty="0"/>
              <a:t> </a:t>
            </a:r>
            <a:r>
              <a:rPr lang="en-US" sz="4800" dirty="0" err="1"/>
              <a:t>procesowa</a:t>
            </a:r>
            <a:r>
              <a:rPr lang="en-US" sz="4800" dirty="0"/>
              <a:t> a </a:t>
            </a:r>
            <a:r>
              <a:rPr lang="en-US" sz="4800" dirty="0" err="1"/>
              <a:t>kontrola</a:t>
            </a:r>
            <a:r>
              <a:rPr lang="en-US" sz="4800" dirty="0"/>
              <a:t> </a:t>
            </a:r>
            <a:r>
              <a:rPr lang="en-US" sz="4800" dirty="0" err="1"/>
              <a:t>pozaprocesowa</a:t>
            </a:r>
            <a:endParaRPr lang="en-US" sz="4800" kern="1200" cap="all" spc="200" baseline="0" dirty="0" err="1">
              <a:solidFill>
                <a:srgbClr val="262626"/>
              </a:solidFill>
              <a:latin typeface="+mj-lt"/>
            </a:endParaRPr>
          </a:p>
        </p:txBody>
      </p:sp>
    </p:spTree>
    <p:extLst>
      <p:ext uri="{BB962C8B-B14F-4D97-AF65-F5344CB8AC3E}">
        <p14:creationId xmlns:p14="http://schemas.microsoft.com/office/powerpoint/2010/main" val="10516574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4C732A3-85C2-453B-8588-595A0990B6FE}"/>
              </a:ext>
            </a:extLst>
          </p:cNvPr>
          <p:cNvSpPr>
            <a:spLocks noGrp="1"/>
          </p:cNvSpPr>
          <p:nvPr>
            <p:ph type="title"/>
          </p:nvPr>
        </p:nvSpPr>
        <p:spPr>
          <a:xfrm>
            <a:off x="2231136" y="467418"/>
            <a:ext cx="7729728" cy="1188720"/>
          </a:xfrm>
          <a:solidFill>
            <a:srgbClr val="FFFFFF"/>
          </a:solidFill>
        </p:spPr>
        <p:txBody>
          <a:bodyPr>
            <a:normAutofit/>
          </a:bodyPr>
          <a:lstStyle/>
          <a:p>
            <a:r>
              <a:rPr lang="pl-PL" dirty="0"/>
              <a:t>Przesłuchanie świadka</a:t>
            </a:r>
          </a:p>
        </p:txBody>
      </p:sp>
      <p:sp>
        <p:nvSpPr>
          <p:cNvPr id="3" name="Symbol zastępczy zawartości 2">
            <a:extLst>
              <a:ext uri="{FF2B5EF4-FFF2-40B4-BE49-F238E27FC236}">
                <a16:creationId xmlns:a16="http://schemas.microsoft.com/office/drawing/2014/main" id="{7311AD5B-0728-4C21-BEFA-0066E40DADAD}"/>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ea typeface="+mn-lt"/>
                <a:cs typeface="+mn-lt"/>
              </a:rPr>
              <a:t>Świadek w znaczeniu procesowym to osoba, która w ocenie organu procesowego może posiadać informacje istotne dla prowadzonego postępowania i została wezwana na przesłuchanie w tym charakterze;</a:t>
            </a:r>
            <a:endParaRPr lang="pl-PL" dirty="0">
              <a:solidFill>
                <a:srgbClr val="404040"/>
              </a:solidFill>
              <a:ea typeface="+mn-lt"/>
              <a:cs typeface="+mn-lt"/>
            </a:endParaRPr>
          </a:p>
          <a:p>
            <a:r>
              <a:rPr lang="pl-PL" dirty="0">
                <a:ea typeface="+mn-lt"/>
                <a:cs typeface="+mn-lt"/>
              </a:rPr>
              <a:t>Świadek zdarzenia nie może być np. sędzią w tej sprawie, prokuratorem czy biegłym</a:t>
            </a:r>
          </a:p>
          <a:p>
            <a:r>
              <a:rPr lang="pl-PL" dirty="0">
                <a:ea typeface="+mn-lt"/>
                <a:cs typeface="+mn-lt"/>
              </a:rPr>
              <a:t>Środkiem dowodowym co do zasady są </a:t>
            </a:r>
            <a:r>
              <a:rPr lang="pl-PL" b="1" dirty="0">
                <a:ea typeface="+mn-lt"/>
                <a:cs typeface="+mn-lt"/>
              </a:rPr>
              <a:t>zeznania</a:t>
            </a:r>
            <a:r>
              <a:rPr lang="pl-PL" dirty="0">
                <a:ea typeface="+mn-lt"/>
                <a:cs typeface="+mn-lt"/>
              </a:rPr>
              <a:t>. Niekiedy świadek może stać się przedmiotem oględzin i badań, czyli może dostarczyć innych środków dowodowych.</a:t>
            </a:r>
            <a:endParaRPr lang="pl-PL" dirty="0">
              <a:solidFill>
                <a:srgbClr val="262626"/>
              </a:solidFill>
            </a:endParaRPr>
          </a:p>
        </p:txBody>
      </p:sp>
    </p:spTree>
    <p:extLst>
      <p:ext uri="{BB962C8B-B14F-4D97-AF65-F5344CB8AC3E}">
        <p14:creationId xmlns:p14="http://schemas.microsoft.com/office/powerpoint/2010/main" val="28424550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652E5A-E522-4C9F-81CC-3C290E63D102}"/>
              </a:ext>
            </a:extLst>
          </p:cNvPr>
          <p:cNvSpPr>
            <a:spLocks noGrp="1"/>
          </p:cNvSpPr>
          <p:nvPr>
            <p:ph type="title"/>
          </p:nvPr>
        </p:nvSpPr>
        <p:spPr/>
        <p:txBody>
          <a:bodyPr/>
          <a:lstStyle/>
          <a:p>
            <a:r>
              <a:rPr lang="pl-PL" dirty="0"/>
              <a:t>Obowiązki świadka</a:t>
            </a:r>
          </a:p>
        </p:txBody>
      </p:sp>
      <p:sp>
        <p:nvSpPr>
          <p:cNvPr id="3" name="Symbol zastępczy zawartości 2">
            <a:extLst>
              <a:ext uri="{FF2B5EF4-FFF2-40B4-BE49-F238E27FC236}">
                <a16:creationId xmlns:a16="http://schemas.microsoft.com/office/drawing/2014/main" id="{C818A35D-9FAE-4D35-BE22-32D8EDF0D256}"/>
              </a:ext>
            </a:extLst>
          </p:cNvPr>
          <p:cNvSpPr>
            <a:spLocks noGrp="1"/>
          </p:cNvSpPr>
          <p:nvPr>
            <p:ph idx="1"/>
          </p:nvPr>
        </p:nvSpPr>
        <p:spPr/>
        <p:txBody>
          <a:bodyPr vert="horz" lIns="91440" tIns="45720" rIns="91440" bIns="45720" rtlCol="0" anchor="t">
            <a:normAutofit/>
          </a:bodyPr>
          <a:lstStyle/>
          <a:p>
            <a:r>
              <a:rPr lang="pl-PL" dirty="0"/>
              <a:t>Świadek obowiązany jest stawić się na wezwanie i złożyć zeznania.</a:t>
            </a:r>
          </a:p>
          <a:p>
            <a:r>
              <a:rPr lang="pl-PL" dirty="0"/>
              <a:t>Za nieusprawiedliwione niestawiennictwo albo wydalenie się z miejsca czynności bez zezwolenia organu, na świadka można nałożyć karę pieniężną w wysokości do 3.000 złotych. Taka sama sankcja grozi za bezpodstawne uchylanie się od złożenia zeznania. W razie uporczywego uchylania się od złożenia zeznania, niezależnie od kary pieniężnej, można zastosować aresztowanie na czas nieprzekraczający 30 dni. Aresztowanie należy uchylić, jeżeli osoba aresztowana spełni obowiązek albo postępowanie przygotowawcze lub postępowanie w danej instancji ukończono. </a:t>
            </a:r>
          </a:p>
          <a:p>
            <a:r>
              <a:rPr lang="pl-PL" dirty="0"/>
              <a:t>Świadek odpowiada karnie za złożenie fałszywych zeznań lub zatajenie prawdy.</a:t>
            </a:r>
          </a:p>
        </p:txBody>
      </p:sp>
    </p:spTree>
    <p:extLst>
      <p:ext uri="{BB962C8B-B14F-4D97-AF65-F5344CB8AC3E}">
        <p14:creationId xmlns:p14="http://schemas.microsoft.com/office/powerpoint/2010/main" val="4575226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CE4D65-42BE-4FBC-8464-DC64D5DDFDF8}"/>
              </a:ext>
            </a:extLst>
          </p:cNvPr>
          <p:cNvSpPr>
            <a:spLocks noGrp="1"/>
          </p:cNvSpPr>
          <p:nvPr>
            <p:ph type="title"/>
          </p:nvPr>
        </p:nvSpPr>
        <p:spPr/>
        <p:txBody>
          <a:bodyPr/>
          <a:lstStyle/>
          <a:p>
            <a:r>
              <a:rPr lang="pl-PL" dirty="0"/>
              <a:t>Uprawnienia świadka</a:t>
            </a:r>
          </a:p>
        </p:txBody>
      </p:sp>
      <p:sp>
        <p:nvSpPr>
          <p:cNvPr id="3" name="Symbol zastępczy zawartości 2">
            <a:extLst>
              <a:ext uri="{FF2B5EF4-FFF2-40B4-BE49-F238E27FC236}">
                <a16:creationId xmlns:a16="http://schemas.microsoft.com/office/drawing/2014/main" id="{95E00CD9-999B-46E8-BD2F-227D82A962B9}"/>
              </a:ext>
            </a:extLst>
          </p:cNvPr>
          <p:cNvSpPr>
            <a:spLocks noGrp="1"/>
          </p:cNvSpPr>
          <p:nvPr>
            <p:ph idx="1"/>
          </p:nvPr>
        </p:nvSpPr>
        <p:spPr/>
        <p:txBody>
          <a:bodyPr vert="horz" lIns="91440" tIns="45720" rIns="91440" bIns="45720" rtlCol="0" anchor="t">
            <a:normAutofit fontScale="92500" lnSpcReduction="10000"/>
          </a:bodyPr>
          <a:lstStyle/>
          <a:p>
            <a:r>
              <a:rPr lang="pl-PL" b="1" dirty="0"/>
              <a:t>Osoba najbliższa</a:t>
            </a:r>
            <a:r>
              <a:rPr lang="pl-PL" dirty="0"/>
              <a:t> dla oskarżonego może odmówić zeznań.</a:t>
            </a:r>
          </a:p>
          <a:p>
            <a:r>
              <a:rPr lang="pl-PL" dirty="0"/>
              <a:t>Prawo odmowy zeznań trwa mimo ustania małżeństwa lub przysposobienia.</a:t>
            </a:r>
          </a:p>
          <a:p>
            <a:r>
              <a:rPr lang="pl-PL" dirty="0"/>
              <a:t>Prawo odmowy zeznań przysługuje świadkowi, który w innej toczącej się sprawie jest oskarżony o współudział w przestępstwie objętym postępowaniem. </a:t>
            </a:r>
          </a:p>
          <a:p>
            <a:r>
              <a:rPr lang="pl-PL" dirty="0"/>
              <a:t>Świadek może uchylić się od odpowiedzi na pytanie, jeżeli udzielenie odpowiedzi mogłoby narazić </a:t>
            </a:r>
            <a:r>
              <a:rPr lang="pl-PL" dirty="0">
                <a:ea typeface="+mn-lt"/>
                <a:cs typeface="+mn-lt"/>
              </a:rPr>
              <a:t>jego lub osobę dla niego najbliższą na odpowiedzialność za przestępstwo lub przestępstwo skarbowe.</a:t>
            </a:r>
          </a:p>
          <a:p>
            <a:r>
              <a:rPr lang="pl-PL" b="1" dirty="0">
                <a:ea typeface="+mn-lt"/>
                <a:cs typeface="+mn-lt"/>
              </a:rPr>
              <a:t>Można zwolnić </a:t>
            </a:r>
            <a:r>
              <a:rPr lang="pl-PL" dirty="0">
                <a:ea typeface="+mn-lt"/>
                <a:cs typeface="+mn-lt"/>
              </a:rPr>
              <a:t>od złożenia zeznania lub odpowiedzi na pytania osobę pozostającą z oskarżonym w szczególnie bliskim stosunku osobistym, </a:t>
            </a:r>
            <a:r>
              <a:rPr lang="pl-PL" b="1" dirty="0">
                <a:ea typeface="+mn-lt"/>
                <a:cs typeface="+mn-lt"/>
              </a:rPr>
              <a:t>jeżeli osoba taka wnosi o zwolnienie.</a:t>
            </a:r>
            <a:endParaRPr lang="pl-PL" b="1"/>
          </a:p>
        </p:txBody>
      </p:sp>
    </p:spTree>
    <p:extLst>
      <p:ext uri="{BB962C8B-B14F-4D97-AF65-F5344CB8AC3E}">
        <p14:creationId xmlns:p14="http://schemas.microsoft.com/office/powerpoint/2010/main" val="35449635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AF8FF6-34C5-43A1-BAC0-B5E380A232F8}"/>
              </a:ext>
            </a:extLst>
          </p:cNvPr>
          <p:cNvSpPr>
            <a:spLocks noGrp="1"/>
          </p:cNvSpPr>
          <p:nvPr>
            <p:ph type="title"/>
          </p:nvPr>
        </p:nvSpPr>
        <p:spPr/>
        <p:txBody>
          <a:bodyPr/>
          <a:lstStyle/>
          <a:p>
            <a:r>
              <a:rPr lang="pl-PL" dirty="0"/>
              <a:t>opinia biegłego</a:t>
            </a:r>
          </a:p>
        </p:txBody>
      </p:sp>
      <p:sp>
        <p:nvSpPr>
          <p:cNvPr id="3" name="Symbol zastępczy zawartości 2">
            <a:extLst>
              <a:ext uri="{FF2B5EF4-FFF2-40B4-BE49-F238E27FC236}">
                <a16:creationId xmlns:a16="http://schemas.microsoft.com/office/drawing/2014/main" id="{726B5B51-1720-48B2-A1B2-ACD34636A78E}"/>
              </a:ext>
            </a:extLst>
          </p:cNvPr>
          <p:cNvSpPr>
            <a:spLocks noGrp="1"/>
          </p:cNvSpPr>
          <p:nvPr>
            <p:ph idx="1"/>
          </p:nvPr>
        </p:nvSpPr>
        <p:spPr/>
        <p:txBody>
          <a:bodyPr vert="horz" lIns="91440" tIns="45720" rIns="91440" bIns="45720" rtlCol="0" anchor="t">
            <a:normAutofit/>
          </a:bodyPr>
          <a:lstStyle/>
          <a:p>
            <a:pPr algn="just"/>
            <a:r>
              <a:rPr lang="pl-PL" dirty="0">
                <a:ea typeface="+mn-lt"/>
                <a:cs typeface="+mn-lt"/>
              </a:rPr>
              <a:t>Jeżeli stwierdzenie okoliczności mających istotne znaczenie dla rozstrzygnięcia sprawy wymaga wiadomości specjalnych, zasięga się opinii biegłego albo biegłych.</a:t>
            </a:r>
            <a:endParaRPr lang="pl-PL"/>
          </a:p>
          <a:p>
            <a:pPr algn="just"/>
            <a:r>
              <a:rPr lang="pl-PL" dirty="0">
                <a:ea typeface="+mn-lt"/>
                <a:cs typeface="+mn-lt"/>
              </a:rPr>
              <a:t>Do pełnienia czynności biegłego jest obowiązany nie tylko biegły sądowy, lecz także każda osoba, o której wiadomo, że ma odpowiednią wiedzę w danej dziedzinie.</a:t>
            </a:r>
          </a:p>
          <a:p>
            <a:pPr algn="just"/>
            <a:r>
              <a:rPr lang="pl-PL" dirty="0"/>
              <a:t>Biegłego dotyczą reguły bezstronności analogiczne do organu procesowego. </a:t>
            </a:r>
          </a:p>
          <a:p>
            <a:pPr algn="just"/>
            <a:r>
              <a:rPr lang="pl-PL" dirty="0"/>
              <a:t>Biegli odpowiadają karnie za złożenie fałszywej opinii, o czym należy ich pouczyć. </a:t>
            </a:r>
          </a:p>
        </p:txBody>
      </p:sp>
    </p:spTree>
    <p:extLst>
      <p:ext uri="{BB962C8B-B14F-4D97-AF65-F5344CB8AC3E}">
        <p14:creationId xmlns:p14="http://schemas.microsoft.com/office/powerpoint/2010/main" val="467317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69930B-E6CA-4118-B34B-AA85F2C65B00}"/>
              </a:ext>
            </a:extLst>
          </p:cNvPr>
          <p:cNvSpPr>
            <a:spLocks noGrp="1"/>
          </p:cNvSpPr>
          <p:nvPr>
            <p:ph type="title"/>
          </p:nvPr>
        </p:nvSpPr>
        <p:spPr/>
        <p:txBody>
          <a:bodyPr/>
          <a:lstStyle/>
          <a:p>
            <a:r>
              <a:rPr lang="pl-PL" dirty="0"/>
              <a:t>Art. 11 k.p.k.</a:t>
            </a:r>
          </a:p>
        </p:txBody>
      </p:sp>
      <p:sp>
        <p:nvSpPr>
          <p:cNvPr id="3" name="Symbol zastępczy zawartości 2">
            <a:extLst>
              <a:ext uri="{FF2B5EF4-FFF2-40B4-BE49-F238E27FC236}">
                <a16:creationId xmlns:a16="http://schemas.microsoft.com/office/drawing/2014/main" id="{8B8F4EDE-9B6D-4B18-BCCF-018B0EB0FD0D}"/>
              </a:ext>
            </a:extLst>
          </p:cNvPr>
          <p:cNvSpPr>
            <a:spLocks noGrp="1"/>
          </p:cNvSpPr>
          <p:nvPr>
            <p:ph idx="1"/>
          </p:nvPr>
        </p:nvSpPr>
        <p:spPr/>
        <p:txBody>
          <a:bodyPr vert="horz" lIns="91440" tIns="45720" rIns="91440" bIns="45720" rtlCol="0" anchor="t">
            <a:normAutofit fontScale="92500" lnSpcReduction="20000"/>
          </a:bodyPr>
          <a:lstStyle/>
          <a:p>
            <a:r>
              <a:rPr lang="pl-PL" dirty="0">
                <a:ea typeface="+mn-lt"/>
                <a:cs typeface="+mn-lt"/>
              </a:rPr>
              <a:t>§  1.  Postępowanie w sprawie o występek, zagrożony karą pozbawienia wolności do lat 5, można umorzyć, jeżeli orzeczenie wobec oskarżonego kary byłoby oczywiście niecelowe ze względu na rodzaj i wysokość kary prawomocnie orzeczonej za inne przestępstwo, a interes pokrzywdzonego temu się nie sprzeciwia.</a:t>
            </a:r>
            <a:endParaRPr lang="pl-PL" dirty="0"/>
          </a:p>
          <a:p>
            <a:r>
              <a:rPr lang="pl-PL" dirty="0">
                <a:ea typeface="+mn-lt"/>
                <a:cs typeface="+mn-lt"/>
              </a:rPr>
              <a:t>§  2.  Jeżeli kara za inne przestępstwo nie została prawomocnie orzeczona, postępowanie można zawiesić. Zawieszone postępowanie należy umorzyć albo podjąć przed upływem 3 miesięcy od uprawomocnienia się orzeczenia w sprawie o inne przestępstwo, o którym mowa w § 1.</a:t>
            </a:r>
            <a:endParaRPr lang="pl-PL" dirty="0"/>
          </a:p>
          <a:p>
            <a:r>
              <a:rPr lang="pl-PL" dirty="0">
                <a:ea typeface="+mn-lt"/>
                <a:cs typeface="+mn-lt"/>
              </a:rPr>
              <a:t>§  3.  Postępowanie umorzone na podstawie § 1 można wznowić w wypadku uchylenia lub istotnej zmiany treści prawomocnego wyroku, z powodu którego zostało ono umorzone.</a:t>
            </a:r>
            <a:endParaRPr lang="pl-PL" dirty="0"/>
          </a:p>
          <a:p>
            <a:endParaRPr lang="pl-PL" dirty="0"/>
          </a:p>
        </p:txBody>
      </p:sp>
    </p:spTree>
    <p:extLst>
      <p:ext uri="{BB962C8B-B14F-4D97-AF65-F5344CB8AC3E}">
        <p14:creationId xmlns:p14="http://schemas.microsoft.com/office/powerpoint/2010/main" val="26477719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27D507-7859-4B25-B8F5-B61A119085F7}"/>
              </a:ext>
            </a:extLst>
          </p:cNvPr>
          <p:cNvSpPr>
            <a:spLocks noGrp="1"/>
          </p:cNvSpPr>
          <p:nvPr>
            <p:ph type="title"/>
          </p:nvPr>
        </p:nvSpPr>
        <p:spPr/>
        <p:txBody>
          <a:bodyPr/>
          <a:lstStyle/>
          <a:p>
            <a:r>
              <a:rPr lang="pl-PL" dirty="0"/>
              <a:t>Biegli lekarze psychiatrzy</a:t>
            </a:r>
          </a:p>
        </p:txBody>
      </p:sp>
      <p:sp>
        <p:nvSpPr>
          <p:cNvPr id="3" name="Symbol zastępczy zawartości 2">
            <a:extLst>
              <a:ext uri="{FF2B5EF4-FFF2-40B4-BE49-F238E27FC236}">
                <a16:creationId xmlns:a16="http://schemas.microsoft.com/office/drawing/2014/main" id="{3CB2F533-5581-40F6-9AF1-BE0D3A5A41C5}"/>
              </a:ext>
            </a:extLst>
          </p:cNvPr>
          <p:cNvSpPr>
            <a:spLocks noGrp="1"/>
          </p:cNvSpPr>
          <p:nvPr>
            <p:ph idx="1"/>
          </p:nvPr>
        </p:nvSpPr>
        <p:spPr/>
        <p:txBody>
          <a:bodyPr vert="horz" lIns="91440" tIns="45720" rIns="91440" bIns="45720" rtlCol="0" anchor="t">
            <a:normAutofit/>
          </a:bodyPr>
          <a:lstStyle/>
          <a:p>
            <a:pPr algn="just"/>
            <a:r>
              <a:rPr lang="pl-PL" dirty="0">
                <a:ea typeface="+mn-lt"/>
                <a:cs typeface="+mn-lt"/>
              </a:rPr>
              <a:t>Art. 202 §  1.  W celu wydania opinii o stanie zdrowia psychicznego oskarżonego sąd, a w postępowaniu przygotowawczym prokurator, powołuje co najmniej dwóch biegłych lekarzy psychiatrów.</a:t>
            </a:r>
            <a:endParaRPr lang="pl-PL" dirty="0"/>
          </a:p>
          <a:p>
            <a:pPr algn="just"/>
            <a:r>
              <a:rPr lang="pl-PL" dirty="0">
                <a:ea typeface="+mn-lt"/>
                <a:cs typeface="+mn-lt"/>
              </a:rPr>
              <a:t>§  2.  Na wniosek psychiatrów do udziału w wydaniu opinii powołuje się ponadto biegłego lub biegłych innych specjalności.</a:t>
            </a:r>
            <a:endParaRPr lang="pl-PL" dirty="0"/>
          </a:p>
          <a:p>
            <a:pPr algn="just"/>
            <a:r>
              <a:rPr lang="pl-PL" dirty="0">
                <a:ea typeface="+mn-lt"/>
                <a:cs typeface="+mn-lt"/>
              </a:rPr>
              <a:t>§  3.  Do udziału w wydaniu opinii o stanie zdrowia psychicznego oskarżonego, w zakresie zaburzeń preferencji seksualnych, sąd, a w postępowaniu przygotowawczym prokurator, powołuje biegłego lekarza seksuologa.</a:t>
            </a:r>
            <a:endParaRPr lang="pl-PL" dirty="0"/>
          </a:p>
          <a:p>
            <a:pPr algn="just"/>
            <a:endParaRPr lang="pl-PL" dirty="0"/>
          </a:p>
        </p:txBody>
      </p:sp>
    </p:spTree>
    <p:extLst>
      <p:ext uri="{BB962C8B-B14F-4D97-AF65-F5344CB8AC3E}">
        <p14:creationId xmlns:p14="http://schemas.microsoft.com/office/powerpoint/2010/main" val="32786554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5A7BE91-76B7-47AA-89E7-7D034D1C1313}"/>
              </a:ext>
            </a:extLst>
          </p:cNvPr>
          <p:cNvSpPr>
            <a:spLocks noGrp="1"/>
          </p:cNvSpPr>
          <p:nvPr>
            <p:ph type="title"/>
          </p:nvPr>
        </p:nvSpPr>
        <p:spPr>
          <a:xfrm>
            <a:off x="2231136" y="467418"/>
            <a:ext cx="7729728" cy="1188720"/>
          </a:xfrm>
          <a:solidFill>
            <a:srgbClr val="FFFFFF"/>
          </a:solidFill>
        </p:spPr>
        <p:txBody>
          <a:bodyPr>
            <a:normAutofit/>
          </a:bodyPr>
          <a:lstStyle/>
          <a:p>
            <a:r>
              <a:rPr lang="pl-PL" dirty="0"/>
              <a:t>Zakazy dowodowe</a:t>
            </a:r>
          </a:p>
        </p:txBody>
      </p:sp>
      <p:sp>
        <p:nvSpPr>
          <p:cNvPr id="3" name="Symbol zastępczy zawartości 2">
            <a:extLst>
              <a:ext uri="{FF2B5EF4-FFF2-40B4-BE49-F238E27FC236}">
                <a16:creationId xmlns:a16="http://schemas.microsoft.com/office/drawing/2014/main" id="{C778EBAF-6B7E-41DA-BC2C-44073F36C780}"/>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Zakaz dowodowy to norma prawna zabraniająca przeprowadzenia dowodu w określonych warunkach lub stwarzająca ograniczenie w uzyskiwaniu dowodów (P. Hofmański, S. Waltoś)</a:t>
            </a:r>
          </a:p>
          <a:p>
            <a:r>
              <a:rPr lang="pl-PL" dirty="0">
                <a:solidFill>
                  <a:srgbClr val="404040"/>
                </a:solidFill>
              </a:rPr>
              <a:t>Ustanawia się je po to, aby chronić takie dobra prawne jak godność człowieka, integralność jego ciała i mienia; ważne interesy państwa; stosunki rodzinne i bliskie związki świadka z innymi osobami; tajemnica ochrony informacji zawodowych.</a:t>
            </a:r>
          </a:p>
        </p:txBody>
      </p:sp>
    </p:spTree>
    <p:extLst>
      <p:ext uri="{BB962C8B-B14F-4D97-AF65-F5344CB8AC3E}">
        <p14:creationId xmlns:p14="http://schemas.microsoft.com/office/powerpoint/2010/main" val="33422939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82491D1-405D-47EE-939D-024A3D3F89D4}"/>
              </a:ext>
            </a:extLst>
          </p:cNvPr>
          <p:cNvSpPr>
            <a:spLocks noGrp="1"/>
          </p:cNvSpPr>
          <p:nvPr>
            <p:ph type="title"/>
          </p:nvPr>
        </p:nvSpPr>
        <p:spPr>
          <a:xfrm>
            <a:off x="2231136" y="467418"/>
            <a:ext cx="7729728" cy="1188720"/>
          </a:xfrm>
          <a:solidFill>
            <a:srgbClr val="FFFFFF"/>
          </a:solidFill>
        </p:spPr>
        <p:txBody>
          <a:bodyPr>
            <a:normAutofit/>
          </a:bodyPr>
          <a:lstStyle/>
          <a:p>
            <a:r>
              <a:rPr lang="pl-PL" dirty="0"/>
              <a:t>Podział zakazów dowodowych</a:t>
            </a:r>
          </a:p>
        </p:txBody>
      </p:sp>
      <p:sp>
        <p:nvSpPr>
          <p:cNvPr id="3" name="Symbol zastępczy zawartości 2">
            <a:extLst>
              <a:ext uri="{FF2B5EF4-FFF2-40B4-BE49-F238E27FC236}">
                <a16:creationId xmlns:a16="http://schemas.microsoft.com/office/drawing/2014/main" id="{60F614BD-18CF-4585-92FC-666EA23C480C}"/>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Zakazy dowodzenia określonych faktów</a:t>
            </a:r>
          </a:p>
          <a:p>
            <a:r>
              <a:rPr lang="pl-PL" dirty="0">
                <a:solidFill>
                  <a:srgbClr val="404040"/>
                </a:solidFill>
              </a:rPr>
              <a:t>Zakazy dowodzenia za pomocą pewnych dowodów</a:t>
            </a:r>
          </a:p>
          <a:p>
            <a:r>
              <a:rPr lang="pl-PL" dirty="0">
                <a:solidFill>
                  <a:srgbClr val="404040"/>
                </a:solidFill>
              </a:rPr>
              <a:t>Zakazy stosowania określonych metod dowodzenia</a:t>
            </a:r>
          </a:p>
        </p:txBody>
      </p:sp>
    </p:spTree>
    <p:extLst>
      <p:ext uri="{BB962C8B-B14F-4D97-AF65-F5344CB8AC3E}">
        <p14:creationId xmlns:p14="http://schemas.microsoft.com/office/powerpoint/2010/main" val="9630968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7A40A3-7884-43EB-87DD-4DEC6B63C0A7}"/>
              </a:ext>
            </a:extLst>
          </p:cNvPr>
          <p:cNvSpPr>
            <a:spLocks noGrp="1"/>
          </p:cNvSpPr>
          <p:nvPr>
            <p:ph type="title"/>
          </p:nvPr>
        </p:nvSpPr>
        <p:spPr/>
        <p:txBody>
          <a:bodyPr/>
          <a:lstStyle/>
          <a:p>
            <a:r>
              <a:rPr lang="pl-PL" dirty="0"/>
              <a:t>Podział zakazów dowodowych</a:t>
            </a:r>
          </a:p>
        </p:txBody>
      </p:sp>
      <p:graphicFrame>
        <p:nvGraphicFramePr>
          <p:cNvPr id="4" name="Diagram 4">
            <a:extLst>
              <a:ext uri="{FF2B5EF4-FFF2-40B4-BE49-F238E27FC236}">
                <a16:creationId xmlns:a16="http://schemas.microsoft.com/office/drawing/2014/main" id="{4B45EE77-1DB2-4D6A-A523-CCE7DC6258CF}"/>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74532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25C61C-0FBA-42F4-9BD7-2EC1353D1484}"/>
              </a:ext>
            </a:extLst>
          </p:cNvPr>
          <p:cNvSpPr>
            <a:spLocks noGrp="1"/>
          </p:cNvSpPr>
          <p:nvPr>
            <p:ph type="title"/>
          </p:nvPr>
        </p:nvSpPr>
        <p:spPr/>
        <p:txBody>
          <a:bodyPr/>
          <a:lstStyle/>
          <a:p>
            <a:r>
              <a:rPr lang="pl-PL" dirty="0"/>
              <a:t>Podział zakazów dowodowych</a:t>
            </a:r>
          </a:p>
        </p:txBody>
      </p:sp>
      <p:sp>
        <p:nvSpPr>
          <p:cNvPr id="3" name="Symbol zastępczy zawartości 2">
            <a:extLst>
              <a:ext uri="{FF2B5EF4-FFF2-40B4-BE49-F238E27FC236}">
                <a16:creationId xmlns:a16="http://schemas.microsoft.com/office/drawing/2014/main" id="{ED97BEC3-9104-4E8A-BC8A-1B70C0DB8508}"/>
              </a:ext>
            </a:extLst>
          </p:cNvPr>
          <p:cNvSpPr>
            <a:spLocks noGrp="1"/>
          </p:cNvSpPr>
          <p:nvPr>
            <p:ph idx="1"/>
          </p:nvPr>
        </p:nvSpPr>
        <p:spPr/>
        <p:txBody>
          <a:bodyPr vert="horz" lIns="91440" tIns="45720" rIns="91440" bIns="45720" rtlCol="0" anchor="t">
            <a:normAutofit/>
          </a:bodyPr>
          <a:lstStyle/>
          <a:p>
            <a:r>
              <a:rPr lang="pl-PL" b="1" dirty="0"/>
              <a:t>Zakazy zupełne</a:t>
            </a:r>
            <a:r>
              <a:rPr lang="pl-PL" dirty="0"/>
              <a:t> - niedopuszczalne jest dowodzenie okoliczności nimi objętych jakimikolwiek środkami dowodowymi;</a:t>
            </a:r>
          </a:p>
          <a:p>
            <a:r>
              <a:rPr lang="pl-PL" b="1" dirty="0"/>
              <a:t>Zakazy niezupełne</a:t>
            </a:r>
            <a:r>
              <a:rPr lang="pl-PL" dirty="0"/>
              <a:t> - dowodzenie okoliczności nimi objętych jest możliwe, ale za pomocą innych środków dowodowych, nieobjętych zakazem. </a:t>
            </a:r>
          </a:p>
        </p:txBody>
      </p:sp>
    </p:spTree>
    <p:extLst>
      <p:ext uri="{BB962C8B-B14F-4D97-AF65-F5344CB8AC3E}">
        <p14:creationId xmlns:p14="http://schemas.microsoft.com/office/powerpoint/2010/main" val="28369608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1E58E5-43A3-4CB6-AA30-B269E5F39F5F}"/>
              </a:ext>
            </a:extLst>
          </p:cNvPr>
          <p:cNvSpPr>
            <a:spLocks noGrp="1"/>
          </p:cNvSpPr>
          <p:nvPr>
            <p:ph type="title"/>
          </p:nvPr>
        </p:nvSpPr>
        <p:spPr/>
        <p:txBody>
          <a:bodyPr/>
          <a:lstStyle/>
          <a:p>
            <a:r>
              <a:rPr lang="pl-PL" dirty="0"/>
              <a:t>Podział zakazów dowodowych Niezupełnych</a:t>
            </a:r>
          </a:p>
        </p:txBody>
      </p:sp>
      <p:graphicFrame>
        <p:nvGraphicFramePr>
          <p:cNvPr id="4" name="Diagram 4">
            <a:extLst>
              <a:ext uri="{FF2B5EF4-FFF2-40B4-BE49-F238E27FC236}">
                <a16:creationId xmlns:a16="http://schemas.microsoft.com/office/drawing/2014/main" id="{5B3E8DB1-676C-408A-B125-A19297DE91B1}"/>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3322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C3A9CB-4A8A-4B67-ADC1-9646BACEF755}"/>
              </a:ext>
            </a:extLst>
          </p:cNvPr>
          <p:cNvSpPr>
            <a:spLocks noGrp="1"/>
          </p:cNvSpPr>
          <p:nvPr>
            <p:ph type="title"/>
          </p:nvPr>
        </p:nvSpPr>
        <p:spPr/>
        <p:txBody>
          <a:bodyPr/>
          <a:lstStyle/>
          <a:p>
            <a:r>
              <a:rPr lang="pl-PL" dirty="0"/>
              <a:t>Podział zakazów dowodowych</a:t>
            </a:r>
          </a:p>
        </p:txBody>
      </p:sp>
      <p:sp>
        <p:nvSpPr>
          <p:cNvPr id="3" name="Symbol zastępczy zawartości 2">
            <a:extLst>
              <a:ext uri="{FF2B5EF4-FFF2-40B4-BE49-F238E27FC236}">
                <a16:creationId xmlns:a16="http://schemas.microsoft.com/office/drawing/2014/main" id="{77445B14-952A-45C9-9E3F-D5A70D2B5F79}"/>
              </a:ext>
            </a:extLst>
          </p:cNvPr>
          <p:cNvSpPr>
            <a:spLocks noGrp="1"/>
          </p:cNvSpPr>
          <p:nvPr>
            <p:ph idx="1"/>
          </p:nvPr>
        </p:nvSpPr>
        <p:spPr/>
        <p:txBody>
          <a:bodyPr vert="horz" lIns="91440" tIns="45720" rIns="91440" bIns="45720" rtlCol="0" anchor="t">
            <a:normAutofit/>
          </a:bodyPr>
          <a:lstStyle/>
          <a:p>
            <a:r>
              <a:rPr lang="pl-PL" b="1" dirty="0"/>
              <a:t>Zakazy względne</a:t>
            </a:r>
            <a:r>
              <a:rPr lang="pl-PL" dirty="0"/>
              <a:t> - można je uchylić;</a:t>
            </a:r>
          </a:p>
          <a:p>
            <a:r>
              <a:rPr lang="pl-PL" b="1" dirty="0"/>
              <a:t>Zakazy bezwzględne </a:t>
            </a:r>
            <a:r>
              <a:rPr lang="pl-PL" dirty="0"/>
              <a:t>- nie można ich uchylić.</a:t>
            </a:r>
          </a:p>
        </p:txBody>
      </p:sp>
    </p:spTree>
    <p:extLst>
      <p:ext uri="{BB962C8B-B14F-4D97-AF65-F5344CB8AC3E}">
        <p14:creationId xmlns:p14="http://schemas.microsoft.com/office/powerpoint/2010/main" val="33198990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0CDA62-310B-4DEA-B17B-A4F927A3250C}"/>
              </a:ext>
            </a:extLst>
          </p:cNvPr>
          <p:cNvSpPr>
            <a:spLocks noGrp="1"/>
          </p:cNvSpPr>
          <p:nvPr>
            <p:ph type="title"/>
          </p:nvPr>
        </p:nvSpPr>
        <p:spPr/>
        <p:txBody>
          <a:bodyPr>
            <a:normAutofit fontScale="90000"/>
          </a:bodyPr>
          <a:lstStyle/>
          <a:p>
            <a:r>
              <a:rPr lang="pl-PL" dirty="0"/>
              <a:t>Zakazy dowodzenia określonych faktów</a:t>
            </a:r>
            <a:br>
              <a:rPr lang="pl-PL" dirty="0"/>
            </a:br>
            <a:r>
              <a:rPr lang="pl-PL" b="1" dirty="0"/>
              <a:t>Zupełne</a:t>
            </a:r>
            <a:endParaRPr lang="pl-PL" dirty="0"/>
          </a:p>
        </p:txBody>
      </p:sp>
      <p:sp>
        <p:nvSpPr>
          <p:cNvPr id="3" name="Symbol zastępczy zawartości 2">
            <a:extLst>
              <a:ext uri="{FF2B5EF4-FFF2-40B4-BE49-F238E27FC236}">
                <a16:creationId xmlns:a16="http://schemas.microsoft.com/office/drawing/2014/main" id="{56DBE877-6C18-4983-9407-3CACB25B7C4E}"/>
              </a:ext>
            </a:extLst>
          </p:cNvPr>
          <p:cNvSpPr>
            <a:spLocks noGrp="1"/>
          </p:cNvSpPr>
          <p:nvPr>
            <p:ph idx="1"/>
          </p:nvPr>
        </p:nvSpPr>
        <p:spPr/>
        <p:txBody>
          <a:bodyPr vert="horz" lIns="91440" tIns="45720" rIns="91440" bIns="45720" rtlCol="0" anchor="t">
            <a:normAutofit/>
          </a:bodyPr>
          <a:lstStyle/>
          <a:p>
            <a:r>
              <a:rPr lang="pl-PL" dirty="0"/>
              <a:t>Zakaz ponownego dowodzenia przestępstwa (</a:t>
            </a:r>
            <a:r>
              <a:rPr lang="pl-PL" i="1" dirty="0" err="1"/>
              <a:t>ne</a:t>
            </a:r>
            <a:r>
              <a:rPr lang="pl-PL" i="1" dirty="0"/>
              <a:t> bis in </a:t>
            </a:r>
            <a:r>
              <a:rPr lang="pl-PL" i="1" dirty="0" err="1"/>
              <a:t>idem</a:t>
            </a:r>
            <a:r>
              <a:rPr lang="pl-PL" i="1" dirty="0"/>
              <a:t>);</a:t>
            </a:r>
          </a:p>
          <a:p>
            <a:r>
              <a:rPr lang="pl-PL" dirty="0"/>
              <a:t>Zakaz dowodzenia prawa lub stosunku prawnego wbrew ustaleniom konstytutywnego orzeczenia innego sądu;</a:t>
            </a:r>
          </a:p>
          <a:p>
            <a:r>
              <a:rPr lang="pl-PL" dirty="0"/>
              <a:t>Zakaz dowodzenia treści zeznań złożonych przez świadka, który skorzystał z prawa do odmowy zeznań lub został zwolniony z obowiązku ich złożenia na jego wniosek (art. 186 k.p.k.);</a:t>
            </a:r>
          </a:p>
          <a:p>
            <a:r>
              <a:rPr lang="pl-PL" dirty="0"/>
              <a:t>Zakaz dowodzenia przebiegu narady sędziowskiej i sposobu głosowania sędziów (art. 108 k.p.k.)</a:t>
            </a:r>
          </a:p>
        </p:txBody>
      </p:sp>
    </p:spTree>
    <p:extLst>
      <p:ext uri="{BB962C8B-B14F-4D97-AF65-F5344CB8AC3E}">
        <p14:creationId xmlns:p14="http://schemas.microsoft.com/office/powerpoint/2010/main" val="25634331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8B0596-6894-43EA-B056-8DCD7DBA8D26}"/>
              </a:ext>
            </a:extLst>
          </p:cNvPr>
          <p:cNvSpPr>
            <a:spLocks noGrp="1"/>
          </p:cNvSpPr>
          <p:nvPr>
            <p:ph type="title"/>
          </p:nvPr>
        </p:nvSpPr>
        <p:spPr/>
        <p:txBody>
          <a:bodyPr>
            <a:normAutofit fontScale="90000"/>
          </a:bodyPr>
          <a:lstStyle/>
          <a:p>
            <a:r>
              <a:rPr lang="pl-PL" dirty="0">
                <a:ea typeface="+mj-lt"/>
                <a:cs typeface="+mj-lt"/>
              </a:rPr>
              <a:t>ZAKAZY DOWODZENIA OKREŚLONYCH FAKTÓW</a:t>
            </a:r>
            <a:br>
              <a:rPr lang="pl-PL" dirty="0">
                <a:ea typeface="+mj-lt"/>
                <a:cs typeface="+mj-lt"/>
              </a:rPr>
            </a:br>
            <a:r>
              <a:rPr lang="pl-PL" b="1" dirty="0">
                <a:ea typeface="+mj-lt"/>
                <a:cs typeface="+mj-lt"/>
              </a:rPr>
              <a:t>Niezupełne</a:t>
            </a:r>
            <a:endParaRPr lang="pl-PL" dirty="0">
              <a:ea typeface="+mj-lt"/>
              <a:cs typeface="+mj-lt"/>
            </a:endParaRPr>
          </a:p>
        </p:txBody>
      </p:sp>
      <p:sp>
        <p:nvSpPr>
          <p:cNvPr id="3" name="Symbol zastępczy zawartości 2">
            <a:extLst>
              <a:ext uri="{FF2B5EF4-FFF2-40B4-BE49-F238E27FC236}">
                <a16:creationId xmlns:a16="http://schemas.microsoft.com/office/drawing/2014/main" id="{1F8B9448-B83F-46F9-89EE-5146176E6DA0}"/>
              </a:ext>
            </a:extLst>
          </p:cNvPr>
          <p:cNvSpPr>
            <a:spLocks noGrp="1"/>
          </p:cNvSpPr>
          <p:nvPr>
            <p:ph idx="1"/>
          </p:nvPr>
        </p:nvSpPr>
        <p:spPr/>
        <p:txBody>
          <a:bodyPr vert="horz" lIns="91440" tIns="45720" rIns="91440" bIns="45720" rtlCol="0" anchor="t">
            <a:normAutofit/>
          </a:bodyPr>
          <a:lstStyle/>
          <a:p>
            <a:r>
              <a:rPr lang="pl-PL" dirty="0"/>
              <a:t>Informacje objęte tajemnicą państwową lub zawodową,</a:t>
            </a:r>
          </a:p>
          <a:p>
            <a:pPr marL="0" indent="0">
              <a:buNone/>
            </a:pPr>
            <a:endParaRPr lang="pl-PL" dirty="0"/>
          </a:p>
        </p:txBody>
      </p:sp>
    </p:spTree>
    <p:extLst>
      <p:ext uri="{BB962C8B-B14F-4D97-AF65-F5344CB8AC3E}">
        <p14:creationId xmlns:p14="http://schemas.microsoft.com/office/powerpoint/2010/main" val="21909993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BACBF7-75F3-4B7D-B254-632845657215}"/>
              </a:ext>
            </a:extLst>
          </p:cNvPr>
          <p:cNvSpPr>
            <a:spLocks noGrp="1"/>
          </p:cNvSpPr>
          <p:nvPr>
            <p:ph type="title"/>
          </p:nvPr>
        </p:nvSpPr>
        <p:spPr/>
        <p:txBody>
          <a:bodyPr>
            <a:normAutofit fontScale="90000"/>
          </a:bodyPr>
          <a:lstStyle/>
          <a:p>
            <a:r>
              <a:rPr lang="pl-PL" dirty="0"/>
              <a:t>Wybrane Zakazy dowodzenia za pomocą pewnych dowodów </a:t>
            </a:r>
            <a:r>
              <a:rPr lang="pl-PL" b="1" dirty="0"/>
              <a:t>(bezwarunkowe)</a:t>
            </a:r>
            <a:endParaRPr lang="pl-PL" dirty="0"/>
          </a:p>
        </p:txBody>
      </p:sp>
      <p:sp>
        <p:nvSpPr>
          <p:cNvPr id="3" name="Symbol zastępczy zawartości 2">
            <a:extLst>
              <a:ext uri="{FF2B5EF4-FFF2-40B4-BE49-F238E27FC236}">
                <a16:creationId xmlns:a16="http://schemas.microsoft.com/office/drawing/2014/main" id="{C3C7F2C0-FE67-4BB8-BDA4-499B9163AC2D}"/>
              </a:ext>
            </a:extLst>
          </p:cNvPr>
          <p:cNvSpPr>
            <a:spLocks noGrp="1"/>
          </p:cNvSpPr>
          <p:nvPr>
            <p:ph idx="1"/>
          </p:nvPr>
        </p:nvSpPr>
        <p:spPr/>
        <p:txBody>
          <a:bodyPr vert="horz" lIns="91440" tIns="45720" rIns="91440" bIns="45720" rtlCol="0" anchor="t">
            <a:normAutofit fontScale="92500" lnSpcReduction="10000"/>
          </a:bodyPr>
          <a:lstStyle/>
          <a:p>
            <a:r>
              <a:rPr lang="pl-PL" dirty="0"/>
              <a:t>Zakaz przesłuchania jako świadka obrońcy, adwokata lub radcy prawnego udzielającego pomocy zatrzymanemu co do faktów, o </a:t>
            </a:r>
            <a:r>
              <a:rPr lang="pl-PL" dirty="0" err="1"/>
              <a:t>któych</a:t>
            </a:r>
            <a:r>
              <a:rPr lang="pl-PL" dirty="0"/>
              <a:t> dowiedział się, udzielając porady prawnej lub prowadząc sprawę (art. 178 pkt 1)</a:t>
            </a:r>
          </a:p>
          <a:p>
            <a:r>
              <a:rPr lang="pl-PL" dirty="0"/>
              <a:t>Zakaz przesłuchania duchownego co do faktów, o których dowiedział się podczas spowiedzi (art. 178 pkt 2)</a:t>
            </a:r>
          </a:p>
          <a:p>
            <a:r>
              <a:rPr lang="pl-PL" dirty="0"/>
              <a:t>Zakaz przesłuchiwania jako świadka mediatora co do faktów, o których dowiedział się od oskarżonego lub pokrzywdzonego, prowadząc postępowanie mediacyjne (art. 178a)</a:t>
            </a:r>
          </a:p>
          <a:p>
            <a:r>
              <a:rPr lang="pl-PL" dirty="0"/>
              <a:t>Zakaz wykorzystania oświadczenia oskarżonego złożonego wobec biegłego lub lekarza udzielającego pomocy medycznej(art. 199)  - wyjątek badania poligraficzne przeprowadzane przez biegłego</a:t>
            </a:r>
          </a:p>
        </p:txBody>
      </p:sp>
    </p:spTree>
    <p:extLst>
      <p:ext uri="{BB962C8B-B14F-4D97-AF65-F5344CB8AC3E}">
        <p14:creationId xmlns:p14="http://schemas.microsoft.com/office/powerpoint/2010/main" val="1774028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4701B1-B784-4391-B8E0-4FBDBFDBD98C}"/>
              </a:ext>
            </a:extLst>
          </p:cNvPr>
          <p:cNvSpPr>
            <a:spLocks noGrp="1"/>
          </p:cNvSpPr>
          <p:nvPr>
            <p:ph type="title"/>
          </p:nvPr>
        </p:nvSpPr>
        <p:spPr/>
        <p:txBody>
          <a:bodyPr/>
          <a:lstStyle/>
          <a:p>
            <a:r>
              <a:rPr lang="pl-PL" dirty="0"/>
              <a:t>Przeciwdziałanie narkomanii</a:t>
            </a:r>
          </a:p>
        </p:txBody>
      </p:sp>
      <p:sp>
        <p:nvSpPr>
          <p:cNvPr id="3" name="Symbol zastępczy zawartości 2">
            <a:extLst>
              <a:ext uri="{FF2B5EF4-FFF2-40B4-BE49-F238E27FC236}">
                <a16:creationId xmlns:a16="http://schemas.microsoft.com/office/drawing/2014/main" id="{2ACFA0D1-6B97-4794-BB21-C5A70A2ED64A}"/>
              </a:ext>
            </a:extLst>
          </p:cNvPr>
          <p:cNvSpPr>
            <a:spLocks noGrp="1"/>
          </p:cNvSpPr>
          <p:nvPr>
            <p:ph idx="1"/>
          </p:nvPr>
        </p:nvSpPr>
        <p:spPr/>
        <p:txBody>
          <a:bodyPr vert="horz" lIns="91440" tIns="45720" rIns="91440" bIns="45720" rtlCol="0" anchor="t">
            <a:normAutofit fontScale="92500" lnSpcReduction="10000"/>
          </a:bodyPr>
          <a:lstStyle/>
          <a:p>
            <a:r>
              <a:rPr lang="pl-PL" dirty="0"/>
              <a:t>Art. 62a </a:t>
            </a:r>
            <a:r>
              <a:rPr lang="pl-PL" dirty="0">
                <a:ea typeface="+mn-lt"/>
                <a:cs typeface="+mn-lt"/>
              </a:rPr>
              <a:t>Jeżeli przedmiotem czynu, o którym mowa w art. 62 ust. 1 lub 3, są środki odurzające lub substancje psychotropowe w ilości nieznacznej, przeznaczone na własny użytek sprawcy, postępowanie można umorzyć również przed wydaniem postanowienia o wszczęciu śledztwa lub dochodzenia, jeżeli orzeczenie wobec sprawcy kary byłoby niecelowe ze względu na okoliczności popełnienia czynu, a także stopień jego społecznej szkodliwości.</a:t>
            </a:r>
          </a:p>
          <a:p>
            <a:r>
              <a:rPr lang="pl-PL" dirty="0">
                <a:ea typeface="+mn-lt"/>
                <a:cs typeface="+mn-lt"/>
              </a:rPr>
              <a:t>Art. 62b ust. 3 Jeżeli przedmiotem czynu, o którym mowa w ust. 1, jest nowa substancja psychoaktywna w ilości nieznacznej, przeznaczonej na własny użytek sprawcy, postępowanie można umorzyć również przed wydaniem postanowienia o wszczęciu śledztwa lub dochodzenia, jeżeli orzeczenie wobec sprawcy kary byłoby niecelowe ze względu na okoliczności popełnienia czynu, a także stopień jego społecznej szkodliwości.</a:t>
            </a:r>
          </a:p>
        </p:txBody>
      </p:sp>
    </p:spTree>
    <p:extLst>
      <p:ext uri="{BB962C8B-B14F-4D97-AF65-F5344CB8AC3E}">
        <p14:creationId xmlns:p14="http://schemas.microsoft.com/office/powerpoint/2010/main" val="41323628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3F9B51-56C6-4463-AE9E-8CBAB37BCEF5}"/>
              </a:ext>
            </a:extLst>
          </p:cNvPr>
          <p:cNvSpPr>
            <a:spLocks noGrp="1"/>
          </p:cNvSpPr>
          <p:nvPr>
            <p:ph type="title"/>
          </p:nvPr>
        </p:nvSpPr>
        <p:spPr/>
        <p:txBody>
          <a:bodyPr>
            <a:normAutofit fontScale="90000"/>
          </a:bodyPr>
          <a:lstStyle/>
          <a:p>
            <a:r>
              <a:rPr lang="pl-PL" dirty="0">
                <a:ea typeface="+mj-lt"/>
                <a:cs typeface="+mj-lt"/>
              </a:rPr>
              <a:t>WYBRANE ZAKAZY DOWODZENIA ZA POMOCĄ PEWNYCH DOWODÓW</a:t>
            </a:r>
            <a:br>
              <a:rPr lang="pl-PL" dirty="0">
                <a:ea typeface="+mj-lt"/>
                <a:cs typeface="+mj-lt"/>
              </a:rPr>
            </a:br>
            <a:r>
              <a:rPr lang="pl-PL" dirty="0">
                <a:ea typeface="+mj-lt"/>
                <a:cs typeface="+mj-lt"/>
              </a:rPr>
              <a:t> </a:t>
            </a:r>
            <a:r>
              <a:rPr lang="pl-PL" b="1" dirty="0">
                <a:ea typeface="+mj-lt"/>
                <a:cs typeface="+mj-lt"/>
              </a:rPr>
              <a:t>(WARUNKOWE)</a:t>
            </a:r>
            <a:endParaRPr lang="pl-PL" dirty="0"/>
          </a:p>
        </p:txBody>
      </p:sp>
      <p:sp>
        <p:nvSpPr>
          <p:cNvPr id="3" name="Symbol zastępczy zawartości 2">
            <a:extLst>
              <a:ext uri="{FF2B5EF4-FFF2-40B4-BE49-F238E27FC236}">
                <a16:creationId xmlns:a16="http://schemas.microsoft.com/office/drawing/2014/main" id="{8D2BBF2C-E7DC-4492-884B-66458F83496E}"/>
              </a:ext>
            </a:extLst>
          </p:cNvPr>
          <p:cNvSpPr>
            <a:spLocks noGrp="1"/>
          </p:cNvSpPr>
          <p:nvPr>
            <p:ph idx="1"/>
          </p:nvPr>
        </p:nvSpPr>
        <p:spPr/>
        <p:txBody>
          <a:bodyPr vert="horz" lIns="91440" tIns="45720" rIns="91440" bIns="45720" rtlCol="0" anchor="t">
            <a:normAutofit/>
          </a:bodyPr>
          <a:lstStyle/>
          <a:p>
            <a:r>
              <a:rPr lang="pl-PL" dirty="0"/>
              <a:t>Zakaz przesłuchania świadka, który skorzystał z prawa do odmowy zeznań</a:t>
            </a:r>
          </a:p>
          <a:p>
            <a:r>
              <a:rPr lang="pl-PL" dirty="0"/>
              <a:t>Zakaz przesłuchania świadka, którego zwolniono z obowiązku złożenia zeznań z uwagi na szczególnie bliski stosunek osobisty z oskarżonym</a:t>
            </a:r>
          </a:p>
        </p:txBody>
      </p:sp>
    </p:spTree>
    <p:extLst>
      <p:ext uri="{BB962C8B-B14F-4D97-AF65-F5344CB8AC3E}">
        <p14:creationId xmlns:p14="http://schemas.microsoft.com/office/powerpoint/2010/main" val="26457391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2419DE-9314-48E6-9904-D6E9E925336D}"/>
              </a:ext>
            </a:extLst>
          </p:cNvPr>
          <p:cNvSpPr>
            <a:spLocks noGrp="1"/>
          </p:cNvSpPr>
          <p:nvPr>
            <p:ph type="title"/>
          </p:nvPr>
        </p:nvSpPr>
        <p:spPr/>
        <p:txBody>
          <a:bodyPr/>
          <a:lstStyle/>
          <a:p>
            <a:r>
              <a:rPr lang="pl-PL" dirty="0"/>
              <a:t>Zakazy stosowania określonych metod dowodzenia</a:t>
            </a:r>
          </a:p>
        </p:txBody>
      </p:sp>
      <p:sp>
        <p:nvSpPr>
          <p:cNvPr id="3" name="Symbol zastępczy zawartości 2">
            <a:extLst>
              <a:ext uri="{FF2B5EF4-FFF2-40B4-BE49-F238E27FC236}">
                <a16:creationId xmlns:a16="http://schemas.microsoft.com/office/drawing/2014/main" id="{2E7A246D-E980-49E3-94CC-4364B19EF776}"/>
              </a:ext>
            </a:extLst>
          </p:cNvPr>
          <p:cNvSpPr>
            <a:spLocks noGrp="1"/>
          </p:cNvSpPr>
          <p:nvPr>
            <p:ph idx="1"/>
          </p:nvPr>
        </p:nvSpPr>
        <p:spPr/>
        <p:txBody>
          <a:bodyPr vert="horz" lIns="91440" tIns="45720" rIns="91440" bIns="45720" rtlCol="0" anchor="t">
            <a:normAutofit lnSpcReduction="10000"/>
          </a:bodyPr>
          <a:lstStyle/>
          <a:p>
            <a:r>
              <a:rPr lang="pl-PL" dirty="0"/>
              <a:t>Art. 171 </a:t>
            </a:r>
            <a:r>
              <a:rPr lang="pl-PL" dirty="0">
                <a:ea typeface="+mn-lt"/>
                <a:cs typeface="+mn-lt"/>
              </a:rPr>
              <a:t>§  5.  Niedopuszczalne jest:</a:t>
            </a:r>
          </a:p>
          <a:p>
            <a:r>
              <a:rPr lang="pl-PL" dirty="0">
                <a:ea typeface="+mn-lt"/>
                <a:cs typeface="+mn-lt"/>
              </a:rPr>
              <a:t>1) wpływanie na wypowiedzi osoby przesłuchiwanej za pomocą przymusu lub groźby bezprawnej;</a:t>
            </a:r>
          </a:p>
          <a:p>
            <a:r>
              <a:rPr lang="pl-PL" dirty="0">
                <a:ea typeface="+mn-lt"/>
                <a:cs typeface="+mn-lt"/>
              </a:rPr>
              <a:t>2) stosowanie hipnozy albo środków chemicznych lub technicznych wpływających na procesy psychiczne osoby przesłuchiwanej albo mających na celu kontrolę nieświadomych reakcji jej organizmu w związku z przesłuchaniem.</a:t>
            </a:r>
          </a:p>
          <a:p>
            <a:r>
              <a:rPr lang="pl-PL" dirty="0">
                <a:ea typeface="+mn-lt"/>
                <a:cs typeface="+mn-lt"/>
              </a:rPr>
              <a:t>§  7.  Wyjaśnienia, zeznania oraz oświadczenia złożone w warunkach wyłączających swobodę wypowiedzi lub uzyskane wbrew zakazom wymienionym w § 5 nie mogą stanowić dowodu.</a:t>
            </a:r>
            <a:endParaRPr lang="pl-PL" dirty="0"/>
          </a:p>
        </p:txBody>
      </p:sp>
    </p:spTree>
    <p:extLst>
      <p:ext uri="{BB962C8B-B14F-4D97-AF65-F5344CB8AC3E}">
        <p14:creationId xmlns:p14="http://schemas.microsoft.com/office/powerpoint/2010/main" val="2585417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383EC1-C9AD-4868-9BB4-7AF46A4BA49D}"/>
              </a:ext>
            </a:extLst>
          </p:cNvPr>
          <p:cNvSpPr>
            <a:spLocks noGrp="1"/>
          </p:cNvSpPr>
          <p:nvPr>
            <p:ph type="title"/>
          </p:nvPr>
        </p:nvSpPr>
        <p:spPr/>
        <p:txBody>
          <a:bodyPr/>
          <a:lstStyle/>
          <a:p>
            <a:r>
              <a:rPr lang="pl-PL" dirty="0">
                <a:ea typeface="+mj-lt"/>
                <a:cs typeface="+mj-lt"/>
              </a:rPr>
              <a:t>ZAKAZY STOSOWANIA OKREŚLONYCH METOD DOWODZENIA</a:t>
            </a:r>
          </a:p>
        </p:txBody>
      </p:sp>
      <p:sp>
        <p:nvSpPr>
          <p:cNvPr id="3" name="Symbol zastępczy zawartości 2">
            <a:extLst>
              <a:ext uri="{FF2B5EF4-FFF2-40B4-BE49-F238E27FC236}">
                <a16:creationId xmlns:a16="http://schemas.microsoft.com/office/drawing/2014/main" id="{4391AAC9-D2ED-446F-B55C-2768E48ACB4B}"/>
              </a:ext>
            </a:extLst>
          </p:cNvPr>
          <p:cNvSpPr>
            <a:spLocks noGrp="1"/>
          </p:cNvSpPr>
          <p:nvPr>
            <p:ph idx="1"/>
          </p:nvPr>
        </p:nvSpPr>
        <p:spPr/>
        <p:txBody>
          <a:bodyPr vert="horz" lIns="91440" tIns="45720" rIns="91440" bIns="45720" rtlCol="0" anchor="t">
            <a:normAutofit/>
          </a:bodyPr>
          <a:lstStyle/>
          <a:p>
            <a:r>
              <a:rPr lang="pl-PL" dirty="0"/>
              <a:t>Art. 174. </a:t>
            </a:r>
            <a:r>
              <a:rPr lang="pl-PL" dirty="0">
                <a:ea typeface="+mn-lt"/>
                <a:cs typeface="+mn-lt"/>
              </a:rPr>
              <a:t>Dowodu z wyjaśnień oskarżonego lub z zeznań świadka nie wolno zastępować treścią pism, zapisków lub notatek urzędowych.</a:t>
            </a:r>
            <a:endParaRPr lang="pl-PL" dirty="0"/>
          </a:p>
        </p:txBody>
      </p:sp>
    </p:spTree>
    <p:extLst>
      <p:ext uri="{BB962C8B-B14F-4D97-AF65-F5344CB8AC3E}">
        <p14:creationId xmlns:p14="http://schemas.microsoft.com/office/powerpoint/2010/main" val="42663520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12CEC0D-89FB-49E5-AC7C-AF991A90B74B}"/>
              </a:ext>
            </a:extLst>
          </p:cNvPr>
          <p:cNvSpPr>
            <a:spLocks noGrp="1"/>
          </p:cNvSpPr>
          <p:nvPr>
            <p:ph type="title"/>
          </p:nvPr>
        </p:nvSpPr>
        <p:spPr>
          <a:xfrm>
            <a:off x="2231136" y="467418"/>
            <a:ext cx="7729728" cy="1188720"/>
          </a:xfrm>
          <a:solidFill>
            <a:srgbClr val="FFFFFF"/>
          </a:solidFill>
        </p:spPr>
        <p:txBody>
          <a:bodyPr>
            <a:normAutofit/>
          </a:bodyPr>
          <a:lstStyle/>
          <a:p>
            <a:r>
              <a:rPr lang="pl-PL" dirty="0"/>
              <a:t>Dowody nielegalne oraz</a:t>
            </a:r>
            <a:br>
              <a:rPr lang="pl-PL" dirty="0"/>
            </a:br>
            <a:r>
              <a:rPr lang="pl-PL" dirty="0"/>
              <a:t>owoce zatrutego drzewa</a:t>
            </a:r>
          </a:p>
        </p:txBody>
      </p:sp>
      <p:sp>
        <p:nvSpPr>
          <p:cNvPr id="3" name="Symbol zastępczy zawartości 2">
            <a:extLst>
              <a:ext uri="{FF2B5EF4-FFF2-40B4-BE49-F238E27FC236}">
                <a16:creationId xmlns:a16="http://schemas.microsoft.com/office/drawing/2014/main" id="{CA875859-E254-44A3-96FC-FCF0AFD6AA66}"/>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a:solidFill>
                  <a:srgbClr val="404040"/>
                </a:solidFill>
              </a:rPr>
              <a:t>Dowodem nielegalnym jest dowód uzyskany wbrew przepisom prawa, zwłaszcza wbrew zakazom dowodowym.</a:t>
            </a:r>
          </a:p>
          <a:p>
            <a:r>
              <a:rPr lang="pl-PL">
                <a:solidFill>
                  <a:srgbClr val="404040"/>
                </a:solidFill>
              </a:rPr>
              <a:t>Owocem zatrutego drzewa będzie dowód </a:t>
            </a:r>
            <a:r>
              <a:rPr lang="pl-PL" b="1">
                <a:solidFill>
                  <a:srgbClr val="404040"/>
                </a:solidFill>
              </a:rPr>
              <a:t>pośrednio </a:t>
            </a:r>
            <a:r>
              <a:rPr lang="pl-PL">
                <a:solidFill>
                  <a:srgbClr val="404040"/>
                </a:solidFill>
              </a:rPr>
              <a:t>nielegalny – pozyskany za pomocą dowodu bezpośrednio nielegalnego. Polskie prawo dopuszcza tego typu dowody. </a:t>
            </a:r>
            <a:endParaRPr lang="pl-PL" dirty="0">
              <a:solidFill>
                <a:srgbClr val="404040"/>
              </a:solidFill>
            </a:endParaRPr>
          </a:p>
          <a:p>
            <a:pPr marL="0" indent="0">
              <a:buNone/>
            </a:pPr>
            <a:endParaRPr lang="pl-PL" dirty="0">
              <a:solidFill>
                <a:srgbClr val="404040"/>
              </a:solidFill>
            </a:endParaRPr>
          </a:p>
        </p:txBody>
      </p:sp>
    </p:spTree>
    <p:extLst>
      <p:ext uri="{BB962C8B-B14F-4D97-AF65-F5344CB8AC3E}">
        <p14:creationId xmlns:p14="http://schemas.microsoft.com/office/powerpoint/2010/main" val="24383366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AB6E89-138E-44E9-AA25-E77E8060A416}"/>
              </a:ext>
            </a:extLst>
          </p:cNvPr>
          <p:cNvSpPr>
            <a:spLocks noGrp="1"/>
          </p:cNvSpPr>
          <p:nvPr>
            <p:ph type="title"/>
          </p:nvPr>
        </p:nvSpPr>
        <p:spPr/>
        <p:txBody>
          <a:bodyPr/>
          <a:lstStyle/>
          <a:p>
            <a:r>
              <a:rPr lang="pl-PL"/>
              <a:t>Art. 168a k.p.k.</a:t>
            </a:r>
          </a:p>
        </p:txBody>
      </p:sp>
      <p:sp>
        <p:nvSpPr>
          <p:cNvPr id="3" name="Symbol zastępczy zawartości 2">
            <a:extLst>
              <a:ext uri="{FF2B5EF4-FFF2-40B4-BE49-F238E27FC236}">
                <a16:creationId xmlns:a16="http://schemas.microsoft.com/office/drawing/2014/main" id="{EC1D0B92-A34C-4C21-8859-4B162A74C0AB}"/>
              </a:ext>
            </a:extLst>
          </p:cNvPr>
          <p:cNvSpPr>
            <a:spLocks noGrp="1"/>
          </p:cNvSpPr>
          <p:nvPr>
            <p:ph idx="1"/>
          </p:nvPr>
        </p:nvSpPr>
        <p:spPr/>
        <p:txBody>
          <a:bodyPr vert="horz" lIns="91440" tIns="45720" rIns="91440" bIns="45720" rtlCol="0" anchor="t">
            <a:normAutofit/>
          </a:bodyPr>
          <a:lstStyle/>
          <a:p>
            <a:r>
              <a:rPr lang="pl-PL">
                <a:ea typeface="+mn-lt"/>
                <a:cs typeface="+mn-lt"/>
              </a:rPr>
              <a:t>Dowodu nie można uznać za niedopuszczalny wyłącznie na tej podstawie, że został uzyskany z naruszeniem przepisów postępowania lub za pomocą czynu zabronionego, o którym mowa w art. 1 § 1 Kodeksu karnego, chyba że dowód został uzyskany w związku z pełnieniem przez funkcjonariusza publicznego obowiązków służbowych, w wyniku: zabójstwa, umyślnego spowodowania uszczerbku na zdrowiu lub pozbawienia wolności.</a:t>
            </a:r>
            <a:endParaRPr lang="pl-PL"/>
          </a:p>
        </p:txBody>
      </p:sp>
    </p:spTree>
    <p:extLst>
      <p:ext uri="{BB962C8B-B14F-4D97-AF65-F5344CB8AC3E}">
        <p14:creationId xmlns:p14="http://schemas.microsoft.com/office/powerpoint/2010/main" val="42047564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38F645-2062-49E5-ABF6-D7D5B0B30EF6}"/>
              </a:ext>
            </a:extLst>
          </p:cNvPr>
          <p:cNvSpPr>
            <a:spLocks noGrp="1"/>
          </p:cNvSpPr>
          <p:nvPr>
            <p:ph type="title"/>
          </p:nvPr>
        </p:nvSpPr>
        <p:spPr/>
        <p:txBody>
          <a:bodyPr>
            <a:normAutofit fontScale="90000"/>
          </a:bodyPr>
          <a:lstStyle/>
          <a:p>
            <a:r>
              <a:rPr lang="pl-PL"/>
              <a:t>Art. 170 kpk</a:t>
            </a:r>
            <a:br>
              <a:rPr lang="pl-PL" dirty="0"/>
            </a:br>
            <a:r>
              <a:rPr lang="pl-PL"/>
              <a:t>Przesłanki oddalenia wniosku dowodowego</a:t>
            </a:r>
            <a:endParaRPr lang="pl-PL" dirty="0"/>
          </a:p>
        </p:txBody>
      </p:sp>
      <p:sp>
        <p:nvSpPr>
          <p:cNvPr id="3" name="Symbol zastępczy zawartości 2">
            <a:extLst>
              <a:ext uri="{FF2B5EF4-FFF2-40B4-BE49-F238E27FC236}">
                <a16:creationId xmlns:a16="http://schemas.microsoft.com/office/drawing/2014/main" id="{1AC698DF-BF5C-4876-A78D-C4517FB18CCB}"/>
              </a:ext>
            </a:extLst>
          </p:cNvPr>
          <p:cNvSpPr>
            <a:spLocks noGrp="1"/>
          </p:cNvSpPr>
          <p:nvPr>
            <p:ph idx="1"/>
          </p:nvPr>
        </p:nvSpPr>
        <p:spPr/>
        <p:txBody>
          <a:bodyPr vert="horz" lIns="91440" tIns="45720" rIns="91440" bIns="45720" rtlCol="0" anchor="t">
            <a:normAutofit fontScale="92500" lnSpcReduction="10000"/>
          </a:bodyPr>
          <a:lstStyle/>
          <a:p>
            <a:r>
              <a:rPr lang="pl-PL">
                <a:ea typeface="+mn-lt"/>
                <a:cs typeface="+mn-lt"/>
              </a:rPr>
              <a:t>§  1.  Oddala się wniosek dowodowy, jeżeli:</a:t>
            </a:r>
            <a:endParaRPr lang="pl-PL"/>
          </a:p>
          <a:p>
            <a:r>
              <a:rPr lang="pl-PL">
                <a:ea typeface="+mn-lt"/>
                <a:cs typeface="+mn-lt"/>
              </a:rPr>
              <a:t>1) przeprowadzenie dowodu jest </a:t>
            </a:r>
            <a:r>
              <a:rPr lang="pl-PL" b="1">
                <a:ea typeface="+mn-lt"/>
                <a:cs typeface="+mn-lt"/>
              </a:rPr>
              <a:t>niedopuszczalne</a:t>
            </a:r>
            <a:r>
              <a:rPr lang="pl-PL">
                <a:ea typeface="+mn-lt"/>
                <a:cs typeface="+mn-lt"/>
              </a:rPr>
              <a:t>;</a:t>
            </a:r>
            <a:endParaRPr lang="pl-PL"/>
          </a:p>
          <a:p>
            <a:r>
              <a:rPr lang="pl-PL">
                <a:ea typeface="+mn-lt"/>
                <a:cs typeface="+mn-lt"/>
              </a:rPr>
              <a:t>2) okoliczność, która ma być udowodniona, nie ma znaczenia dla rozstrzygnięcia sprawy albo jest już udowodniona zgodnie z twierdzeniem wnioskodawcy;</a:t>
            </a:r>
            <a:endParaRPr lang="pl-PL"/>
          </a:p>
          <a:p>
            <a:r>
              <a:rPr lang="pl-PL">
                <a:ea typeface="+mn-lt"/>
                <a:cs typeface="+mn-lt"/>
              </a:rPr>
              <a:t>3) dowód jest nieprzydatny do stwierdzenia danej okoliczności;</a:t>
            </a:r>
            <a:endParaRPr lang="pl-PL"/>
          </a:p>
          <a:p>
            <a:r>
              <a:rPr lang="pl-PL">
                <a:ea typeface="+mn-lt"/>
                <a:cs typeface="+mn-lt"/>
              </a:rPr>
              <a:t>4) dowodu nie da się przeprowadzić;</a:t>
            </a:r>
            <a:endParaRPr lang="pl-PL"/>
          </a:p>
          <a:p>
            <a:r>
              <a:rPr lang="pl-PL">
                <a:ea typeface="+mn-lt"/>
                <a:cs typeface="+mn-lt"/>
              </a:rPr>
              <a:t>5) wniosek dowodowy w sposób oczywisty zmierza do przedłużenia postępowania;</a:t>
            </a:r>
            <a:endParaRPr lang="pl-PL"/>
          </a:p>
          <a:p>
            <a:r>
              <a:rPr lang="pl-PL">
                <a:ea typeface="+mn-lt"/>
                <a:cs typeface="+mn-lt"/>
              </a:rPr>
              <a:t>6) wniosek dowodowy został złożony po zakreślonym przez organ procesowy terminie, o którym strona składająca wniosek została zawiadomiona.</a:t>
            </a:r>
            <a:endParaRPr lang="pl-PL"/>
          </a:p>
          <a:p>
            <a:endParaRPr lang="pl-PL" dirty="0"/>
          </a:p>
        </p:txBody>
      </p:sp>
    </p:spTree>
    <p:extLst>
      <p:ext uri="{BB962C8B-B14F-4D97-AF65-F5344CB8AC3E}">
        <p14:creationId xmlns:p14="http://schemas.microsoft.com/office/powerpoint/2010/main" val="8464149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0CD75B-3463-4E7E-8423-1BC3ED51317B}"/>
              </a:ext>
            </a:extLst>
          </p:cNvPr>
          <p:cNvSpPr>
            <a:spLocks noGrp="1"/>
          </p:cNvSpPr>
          <p:nvPr>
            <p:ph type="title"/>
          </p:nvPr>
        </p:nvSpPr>
        <p:spPr/>
        <p:txBody>
          <a:bodyPr/>
          <a:lstStyle/>
          <a:p>
            <a:r>
              <a:rPr lang="pl-PL" dirty="0"/>
              <a:t>Czynności operacyjno – </a:t>
            </a:r>
            <a:r>
              <a:rPr lang="pl-PL"/>
              <a:t>rozpoznawcze</a:t>
            </a:r>
          </a:p>
        </p:txBody>
      </p:sp>
      <p:sp>
        <p:nvSpPr>
          <p:cNvPr id="3" name="Symbol zastępczy zawartości 2">
            <a:extLst>
              <a:ext uri="{FF2B5EF4-FFF2-40B4-BE49-F238E27FC236}">
                <a16:creationId xmlns:a16="http://schemas.microsoft.com/office/drawing/2014/main" id="{313C13E4-B6CC-449C-A6CC-CC99B65FD681}"/>
              </a:ext>
            </a:extLst>
          </p:cNvPr>
          <p:cNvSpPr>
            <a:spLocks noGrp="1"/>
          </p:cNvSpPr>
          <p:nvPr>
            <p:ph idx="1"/>
          </p:nvPr>
        </p:nvSpPr>
        <p:spPr/>
        <p:txBody>
          <a:bodyPr vert="horz" lIns="91440" tIns="45720" rIns="91440" bIns="45720" rtlCol="0" anchor="t">
            <a:normAutofit fontScale="85000" lnSpcReduction="10000"/>
          </a:bodyPr>
          <a:lstStyle/>
          <a:p>
            <a:r>
              <a:rPr lang="pl-PL"/>
              <a:t>Są to czynności pozaprocesowe organów ścigania. Jednak ich efekty mogą posłużyć jako dowód w sprawie. </a:t>
            </a:r>
          </a:p>
          <a:p>
            <a:r>
              <a:rPr lang="pl-PL"/>
              <a:t>Przewidziane są przez poszczególne ustawy o służbach "mundurowych" tj. Ustawę o Policji, ustawę o ABW i AW, ustawę o SG itp. - w różnym zakresie </a:t>
            </a:r>
          </a:p>
          <a:p>
            <a:r>
              <a:rPr lang="pl-PL"/>
              <a:t>Są to np. Zakup kontrolowany, tajny agent policji, kontrola operacyjna</a:t>
            </a:r>
          </a:p>
          <a:p>
            <a:r>
              <a:rPr lang="pl-PL"/>
              <a:t>Cechują się regułą subsydiarności - przeprowadzić je można wyłącznie, kiedy danej informacji nie można uzyskać w inny sposób</a:t>
            </a:r>
          </a:p>
          <a:p>
            <a:r>
              <a:rPr lang="pl-PL"/>
              <a:t>Ich stosowanie ograniczone jest do kręgu najpoważniejszych przestępstw</a:t>
            </a:r>
          </a:p>
          <a:p>
            <a:r>
              <a:rPr lang="pl-PL"/>
              <a:t>Zgoda na przeprowadzenie takich czynności leży w kompetencji sądu</a:t>
            </a:r>
          </a:p>
          <a:p>
            <a:r>
              <a:rPr lang="pl-PL"/>
              <a:t>Informacje uzyskane wbrew przepisom ustawy podlegają protokolarnemu zniszczeniu</a:t>
            </a:r>
            <a:endParaRPr lang="pl-PL" dirty="0"/>
          </a:p>
        </p:txBody>
      </p:sp>
    </p:spTree>
    <p:extLst>
      <p:ext uri="{BB962C8B-B14F-4D97-AF65-F5344CB8AC3E}">
        <p14:creationId xmlns:p14="http://schemas.microsoft.com/office/powerpoint/2010/main" val="3603862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1DCB1A-643B-4355-A0F0-D2D3B11C4951}"/>
              </a:ext>
            </a:extLst>
          </p:cNvPr>
          <p:cNvSpPr>
            <a:spLocks noGrp="1"/>
          </p:cNvSpPr>
          <p:nvPr>
            <p:ph type="title"/>
          </p:nvPr>
        </p:nvSpPr>
        <p:spPr/>
        <p:txBody>
          <a:bodyPr/>
          <a:lstStyle/>
          <a:p>
            <a:r>
              <a:rPr lang="pl-PL" dirty="0"/>
              <a:t>Przebieg procesu</a:t>
            </a:r>
            <a:br>
              <a:rPr lang="pl-PL" dirty="0"/>
            </a:br>
            <a:r>
              <a:rPr lang="pl-PL"/>
              <a:t>etapy (stadia) postępowania</a:t>
            </a:r>
          </a:p>
        </p:txBody>
      </p:sp>
      <p:graphicFrame>
        <p:nvGraphicFramePr>
          <p:cNvPr id="4" name="Diagram 4">
            <a:extLst>
              <a:ext uri="{FF2B5EF4-FFF2-40B4-BE49-F238E27FC236}">
                <a16:creationId xmlns:a16="http://schemas.microsoft.com/office/drawing/2014/main" id="{E32638B6-FB79-41C3-A962-DBE00F36AC6A}"/>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6280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E4BF5A-8540-4B4B-95AD-DE4938DABCB1}"/>
              </a:ext>
            </a:extLst>
          </p:cNvPr>
          <p:cNvSpPr>
            <a:spLocks noGrp="1"/>
          </p:cNvSpPr>
          <p:nvPr>
            <p:ph type="title"/>
          </p:nvPr>
        </p:nvSpPr>
        <p:spPr/>
        <p:txBody>
          <a:bodyPr/>
          <a:lstStyle/>
          <a:p>
            <a:r>
              <a:rPr lang="pl-PL" dirty="0"/>
              <a:t>Formy postępowania przygotowawczego</a:t>
            </a:r>
          </a:p>
        </p:txBody>
      </p:sp>
      <p:graphicFrame>
        <p:nvGraphicFramePr>
          <p:cNvPr id="4" name="Diagram 4">
            <a:extLst>
              <a:ext uri="{FF2B5EF4-FFF2-40B4-BE49-F238E27FC236}">
                <a16:creationId xmlns:a16="http://schemas.microsoft.com/office/drawing/2014/main" id="{52CD2960-F94E-4BFA-8088-309543D6794A}"/>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2573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CA7981-8B60-4E2E-8FD1-FE9965FFE553}"/>
              </a:ext>
            </a:extLst>
          </p:cNvPr>
          <p:cNvSpPr>
            <a:spLocks noGrp="1"/>
          </p:cNvSpPr>
          <p:nvPr>
            <p:ph type="title"/>
          </p:nvPr>
        </p:nvSpPr>
        <p:spPr/>
        <p:txBody>
          <a:bodyPr/>
          <a:lstStyle/>
          <a:p>
            <a:r>
              <a:rPr lang="pl-PL" dirty="0"/>
              <a:t>Organy prowadzące postępowanie przygotowawcze</a:t>
            </a:r>
          </a:p>
        </p:txBody>
      </p:sp>
      <p:sp>
        <p:nvSpPr>
          <p:cNvPr id="3" name="Symbol zastępczy zawartości 2">
            <a:extLst>
              <a:ext uri="{FF2B5EF4-FFF2-40B4-BE49-F238E27FC236}">
                <a16:creationId xmlns:a16="http://schemas.microsoft.com/office/drawing/2014/main" id="{ECB8F50D-7DB3-4598-B31C-D404D7C0CE5B}"/>
              </a:ext>
            </a:extLst>
          </p:cNvPr>
          <p:cNvSpPr>
            <a:spLocks noGrp="1"/>
          </p:cNvSpPr>
          <p:nvPr>
            <p:ph idx="1"/>
          </p:nvPr>
        </p:nvSpPr>
        <p:spPr/>
        <p:txBody>
          <a:bodyPr vert="horz" lIns="91440" tIns="45720" rIns="91440" bIns="45720" rtlCol="0" anchor="t">
            <a:normAutofit/>
          </a:bodyPr>
          <a:lstStyle/>
          <a:p>
            <a:r>
              <a:rPr lang="pl-PL" dirty="0"/>
              <a:t>Śledztwo prowadzi </a:t>
            </a:r>
            <a:r>
              <a:rPr lang="pl-PL" b="1" dirty="0"/>
              <a:t>prokurator</a:t>
            </a:r>
            <a:r>
              <a:rPr lang="pl-PL" dirty="0"/>
              <a:t> (art. 311 § 1</a:t>
            </a:r>
            <a:r>
              <a:rPr lang="pl-PL" dirty="0">
                <a:ea typeface="+mn-lt"/>
                <a:cs typeface="+mn-lt"/>
              </a:rPr>
              <a:t>).</a:t>
            </a:r>
            <a:endParaRPr lang="pl-PL" b="1" dirty="0"/>
          </a:p>
          <a:p>
            <a:r>
              <a:rPr lang="pl-PL" dirty="0"/>
              <a:t>Prokurator może powierzyć Policji przeprowadzenie śledztwa w całości lub w określonym zakresie albo dokonanie poszczególnych czynności śledztwa. Jeżeli jednak osobą podejrzaną jest sędzia, prokurator, funkcjonariusz Policji lub inna osoba wymieniona w art. 309 pkt 2 i 3 k.p.k., Policji można powierzyć jedynie dokonanie poszczególnych czynności śledztwa.</a:t>
            </a:r>
          </a:p>
          <a:p>
            <a:r>
              <a:rPr lang="pl-PL" dirty="0"/>
              <a:t>Powierzenie nie obejmuje czynności związanych z przedstawieniem zarzutów, ich zmianą lub uzupełnieniem oraz zamknięciem śledztwa.</a:t>
            </a:r>
          </a:p>
          <a:p>
            <a:endParaRPr lang="pl-PL" dirty="0"/>
          </a:p>
        </p:txBody>
      </p:sp>
    </p:spTree>
    <p:extLst>
      <p:ext uri="{BB962C8B-B14F-4D97-AF65-F5344CB8AC3E}">
        <p14:creationId xmlns:p14="http://schemas.microsoft.com/office/powerpoint/2010/main" val="53496283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TF00001246</Template>
  <TotalTime>0</TotalTime>
  <Words>0</Words>
  <Application>Microsoft Office PowerPoint</Application>
  <PresentationFormat>Panoramiczny</PresentationFormat>
  <Paragraphs>0</Paragraphs>
  <Slides>66</Slides>
  <Notes>0</Notes>
  <HiddenSlides>0</HiddenSlides>
  <MMClips>0</MMClips>
  <ScaleCrop>false</ScaleCrop>
  <HeadingPairs>
    <vt:vector size="4" baseType="variant">
      <vt:variant>
        <vt:lpstr>Motyw</vt:lpstr>
      </vt:variant>
      <vt:variant>
        <vt:i4>1</vt:i4>
      </vt:variant>
      <vt:variant>
        <vt:lpstr>Tytuły slajdów</vt:lpstr>
      </vt:variant>
      <vt:variant>
        <vt:i4>66</vt:i4>
      </vt:variant>
    </vt:vector>
  </HeadingPairs>
  <TitlesOfParts>
    <vt:vector size="67" baseType="lpstr">
      <vt:lpstr>Parcel</vt:lpstr>
      <vt:lpstr>Podstawy procesu karnego</vt:lpstr>
      <vt:lpstr>ZASADA legalizmu i oportunizmu</vt:lpstr>
      <vt:lpstr>Oportunizm procesowy</vt:lpstr>
      <vt:lpstr>Oportunizm procesowy przy czynach przepołowionych - paradoks opłacalności</vt:lpstr>
      <vt:lpstr>Art. 11 k.p.k.</vt:lpstr>
      <vt:lpstr>Przeciwdziałanie narkomanii</vt:lpstr>
      <vt:lpstr>Przebieg procesu etapy (stadia) postępowania</vt:lpstr>
      <vt:lpstr>Formy postępowania przygotowawczego</vt:lpstr>
      <vt:lpstr>Organy prowadzące postępowanie przygotowawcze</vt:lpstr>
      <vt:lpstr>Organy prowadzące postępowanie przygotowawcze</vt:lpstr>
      <vt:lpstr>Postępowanie przygotowawcze</vt:lpstr>
      <vt:lpstr>Postępowanie przygotowawcze</vt:lpstr>
      <vt:lpstr>Cele postępowania przygotowawczego</vt:lpstr>
      <vt:lpstr>Postępowanie sprawdzające</vt:lpstr>
      <vt:lpstr>Wszczęcie postępowania i odmowa wszczęcia</vt:lpstr>
      <vt:lpstr>Postępowanie w niezbędnym zakresie</vt:lpstr>
      <vt:lpstr>Śledztwo</vt:lpstr>
      <vt:lpstr>dochodzenie</vt:lpstr>
      <vt:lpstr>Pojęcie dowodu</vt:lpstr>
      <vt:lpstr>Pojęcie dowodu</vt:lpstr>
      <vt:lpstr>Źródło - środek - fakt</vt:lpstr>
      <vt:lpstr>Dowody – systematyka według  źródła</vt:lpstr>
      <vt:lpstr>Dowody – systematyka według sposobu utrwalenia</vt:lpstr>
      <vt:lpstr>Surogaty dowodzenia</vt:lpstr>
      <vt:lpstr>Dowody poszlakowe</vt:lpstr>
      <vt:lpstr>udowodnienie</vt:lpstr>
      <vt:lpstr>Stopnie prawdopodobieństwa</vt:lpstr>
      <vt:lpstr>Zasada prawdy materialnej</vt:lpstr>
      <vt:lpstr>Zasada prawdy materialnej</vt:lpstr>
      <vt:lpstr>Zasada swobodnej oceny dowodów</vt:lpstr>
      <vt:lpstr>Zasada swobodnej oceny dowodów</vt:lpstr>
      <vt:lpstr>Zasada swobodnej oceny dowodów</vt:lpstr>
      <vt:lpstr>Co z art. 60 k.k. oraz świadkiem koronnym? </vt:lpstr>
      <vt:lpstr>Postępowanie dowodowe w postępowaniu przygotowawczym</vt:lpstr>
      <vt:lpstr>Przeszukanie</vt:lpstr>
      <vt:lpstr>Przeszukanie kogo i co można przeszukać?</vt:lpstr>
      <vt:lpstr>Przeszukanie kto może go dokonać?</vt:lpstr>
      <vt:lpstr>Przeszukanie zasady przeprowadzania</vt:lpstr>
      <vt:lpstr>przeszukanie</vt:lpstr>
      <vt:lpstr>przeszukanie</vt:lpstr>
      <vt:lpstr>Zatrzymanie rzeczy</vt:lpstr>
      <vt:lpstr>Kontrola i utrwalanie rozmów</vt:lpstr>
      <vt:lpstr>Kontrola procesowa</vt:lpstr>
      <vt:lpstr>Kontrola procesowa</vt:lpstr>
      <vt:lpstr>Kontrola procesowa a kontrola pozaprocesowa</vt:lpstr>
      <vt:lpstr>Przesłuchanie świadka</vt:lpstr>
      <vt:lpstr>Obowiązki świadka</vt:lpstr>
      <vt:lpstr>Uprawnienia świadka</vt:lpstr>
      <vt:lpstr>opinia biegłego</vt:lpstr>
      <vt:lpstr>Biegli lekarze psychiatrzy</vt:lpstr>
      <vt:lpstr>Zakazy dowodowe</vt:lpstr>
      <vt:lpstr>Podział zakazów dowodowych</vt:lpstr>
      <vt:lpstr>Podział zakazów dowodowych</vt:lpstr>
      <vt:lpstr>Podział zakazów dowodowych</vt:lpstr>
      <vt:lpstr>Podział zakazów dowodowych Niezupełnych</vt:lpstr>
      <vt:lpstr>Podział zakazów dowodowych</vt:lpstr>
      <vt:lpstr>Zakazy dowodzenia określonych faktów Zupełne</vt:lpstr>
      <vt:lpstr>ZAKAZY DOWODZENIA OKREŚLONYCH FAKTÓW Niezupełne</vt:lpstr>
      <vt:lpstr>Wybrane Zakazy dowodzenia za pomocą pewnych dowodów (bezwarunkowe)</vt:lpstr>
      <vt:lpstr>WYBRANE ZAKAZY DOWODZENIA ZA POMOCĄ PEWNYCH DOWODÓW  (WARUNKOWE)</vt:lpstr>
      <vt:lpstr>Zakazy stosowania określonych metod dowodzenia</vt:lpstr>
      <vt:lpstr>ZAKAZY STOSOWANIA OKREŚLONYCH METOD DOWODZENIA</vt:lpstr>
      <vt:lpstr>Dowody nielegalne oraz owoce zatrutego drzewa</vt:lpstr>
      <vt:lpstr>Art. 168a k.p.k.</vt:lpstr>
      <vt:lpstr>Art. 170 kpk Przesłanki oddalenia wniosku dowodowego</vt:lpstr>
      <vt:lpstr>Czynności operacyjno – rozpoznawcze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805</cp:revision>
  <dcterms:created xsi:type="dcterms:W3CDTF">2021-03-01T12:51:25Z</dcterms:created>
  <dcterms:modified xsi:type="dcterms:W3CDTF">2021-03-08T15:46:37Z</dcterms:modified>
</cp:coreProperties>
</file>