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4" r:id="rId20"/>
    <p:sldId id="276" r:id="rId21"/>
    <p:sldId id="275" r:id="rId22"/>
    <p:sldId id="280" r:id="rId23"/>
    <p:sldId id="277" r:id="rId24"/>
    <p:sldId id="278" r:id="rId25"/>
    <p:sldId id="279" r:id="rId26"/>
    <p:sldId id="282" r:id="rId27"/>
    <p:sldId id="283" r:id="rId28"/>
    <p:sldId id="284" r:id="rId29"/>
    <p:sldId id="285" r:id="rId30"/>
    <p:sldId id="288" r:id="rId31"/>
    <p:sldId id="281" r:id="rId32"/>
    <p:sldId id="286" r:id="rId33"/>
    <p:sldId id="287"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161567-8B2F-1D4A-723C-A8D1F144DA9F}" v="2575" dt="2021-03-29T14:55:44.329"/>
    <p1510:client id="{F2E4C772-A72A-4BDC-8433-4FB37F256E58}" v="3704" dt="2021-03-27T10:23:06.9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3" autoAdjust="0"/>
    <p:restoredTop sz="94660"/>
  </p:normalViewPr>
  <p:slideViewPr>
    <p:cSldViewPr snapToGrid="0">
      <p:cViewPr varScale="1">
        <p:scale>
          <a:sx n="93" d="100"/>
          <a:sy n="93" d="100"/>
        </p:scale>
        <p:origin x="8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029A15-5673-45DE-8E15-5B62F417A2E0}"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pl-PL"/>
        </a:p>
      </dgm:t>
    </dgm:pt>
    <dgm:pt modelId="{6CD48772-D8DE-4686-818E-3A46B6624225}">
      <dgm:prSet phldrT="[Tekst]" phldr="0"/>
      <dgm:spPr/>
      <dgm:t>
        <a:bodyPr/>
        <a:lstStyle/>
        <a:p>
          <a:pPr rtl="0"/>
          <a:r>
            <a:rPr lang="pl-PL" dirty="0">
              <a:latin typeface="Gill Sans MT" panose="020B0502020104020203"/>
            </a:rPr>
            <a:t>Wstępna kontrola skargi oskarżyciela</a:t>
          </a:r>
          <a:endParaRPr lang="pl-PL" dirty="0"/>
        </a:p>
      </dgm:t>
    </dgm:pt>
    <dgm:pt modelId="{F6A65F55-D131-4EB2-982A-F380E09E1C85}" type="parTrans" cxnId="{4FB6622A-2A91-4F72-B4EC-D93FD7F7CA20}">
      <dgm:prSet/>
      <dgm:spPr/>
      <dgm:t>
        <a:bodyPr/>
        <a:lstStyle/>
        <a:p>
          <a:endParaRPr lang="pl-PL"/>
        </a:p>
      </dgm:t>
    </dgm:pt>
    <dgm:pt modelId="{495FB207-7A5A-4AE8-8FF9-D0E64B1189B4}" type="sibTrans" cxnId="{4FB6622A-2A91-4F72-B4EC-D93FD7F7CA20}">
      <dgm:prSet/>
      <dgm:spPr/>
      <dgm:t>
        <a:bodyPr/>
        <a:lstStyle/>
        <a:p>
          <a:endParaRPr lang="pl-PL"/>
        </a:p>
      </dgm:t>
    </dgm:pt>
    <dgm:pt modelId="{EF725CAC-2DC4-4FA1-98F9-168BA8901D2A}">
      <dgm:prSet phldrT="[Tekst]" phldr="0"/>
      <dgm:spPr/>
      <dgm:t>
        <a:bodyPr/>
        <a:lstStyle/>
        <a:p>
          <a:pPr rtl="0"/>
          <a:r>
            <a:rPr lang="pl-PL" dirty="0">
              <a:latin typeface="Gill Sans MT" panose="020B0502020104020203"/>
            </a:rPr>
            <a:t>Rozpoczęcie rozprawy głównej</a:t>
          </a:r>
          <a:endParaRPr lang="pl-PL" dirty="0"/>
        </a:p>
      </dgm:t>
    </dgm:pt>
    <dgm:pt modelId="{D43CDC99-DB6D-4D59-8C51-B0900FB4EA23}" type="parTrans" cxnId="{6F2F08C6-A1DA-4671-87C9-FE85188ECAAF}">
      <dgm:prSet/>
      <dgm:spPr/>
      <dgm:t>
        <a:bodyPr/>
        <a:lstStyle/>
        <a:p>
          <a:endParaRPr lang="pl-PL"/>
        </a:p>
      </dgm:t>
    </dgm:pt>
    <dgm:pt modelId="{D391624D-75A2-4FAD-AFAF-72065F2C30E9}" type="sibTrans" cxnId="{6F2F08C6-A1DA-4671-87C9-FE85188ECAAF}">
      <dgm:prSet/>
      <dgm:spPr/>
      <dgm:t>
        <a:bodyPr/>
        <a:lstStyle/>
        <a:p>
          <a:endParaRPr lang="pl-PL"/>
        </a:p>
      </dgm:t>
    </dgm:pt>
    <dgm:pt modelId="{DE35731C-C501-445A-AB72-D6348B6BEF95}">
      <dgm:prSet phldrT="[Tekst]" phldr="0"/>
      <dgm:spPr/>
      <dgm:t>
        <a:bodyPr/>
        <a:lstStyle/>
        <a:p>
          <a:pPr rtl="0"/>
          <a:r>
            <a:rPr lang="pl-PL" dirty="0">
              <a:latin typeface="Gill Sans MT" panose="020B0502020104020203"/>
            </a:rPr>
            <a:t>Sporządzenie uzasadnienia wyroku</a:t>
          </a:r>
        </a:p>
      </dgm:t>
    </dgm:pt>
    <dgm:pt modelId="{77A9EB1A-7CDC-45DD-B5C8-05D72A1CEBAD}" type="parTrans" cxnId="{DB3258C9-0AC1-40E2-9321-D6BD2BEF2774}">
      <dgm:prSet/>
      <dgm:spPr/>
      <dgm:t>
        <a:bodyPr/>
        <a:lstStyle/>
        <a:p>
          <a:endParaRPr lang="pl-PL"/>
        </a:p>
      </dgm:t>
    </dgm:pt>
    <dgm:pt modelId="{9B1B5357-3682-491A-B2C7-E5CB2D0418E0}" type="sibTrans" cxnId="{DB3258C9-0AC1-40E2-9321-D6BD2BEF2774}">
      <dgm:prSet/>
      <dgm:spPr/>
      <dgm:t>
        <a:bodyPr/>
        <a:lstStyle/>
        <a:p>
          <a:endParaRPr lang="pl-PL"/>
        </a:p>
      </dgm:t>
    </dgm:pt>
    <dgm:pt modelId="{E486295E-1B3C-4533-BCB2-59E6D697C1AD}">
      <dgm:prSet phldr="0"/>
      <dgm:spPr/>
      <dgm:t>
        <a:bodyPr/>
        <a:lstStyle/>
        <a:p>
          <a:pPr rtl="0"/>
          <a:r>
            <a:rPr lang="pl-PL" dirty="0"/>
            <a:t>Postępowanie przejściowe</a:t>
          </a:r>
        </a:p>
      </dgm:t>
    </dgm:pt>
    <dgm:pt modelId="{46333F6F-20A4-46EF-8656-00E435993315}" type="parTrans" cxnId="{1373252E-E543-4B83-9115-510B7283D98B}">
      <dgm:prSet/>
      <dgm:spPr/>
    </dgm:pt>
    <dgm:pt modelId="{82FA9C89-6C60-4328-961F-18C2FB3492A2}" type="sibTrans" cxnId="{1373252E-E543-4B83-9115-510B7283D98B}">
      <dgm:prSet/>
      <dgm:spPr/>
      <dgm:t>
        <a:bodyPr/>
        <a:lstStyle/>
        <a:p>
          <a:endParaRPr lang="pl-PL"/>
        </a:p>
      </dgm:t>
    </dgm:pt>
    <dgm:pt modelId="{2AA83182-D0C9-4DFA-84F4-B39FB47DB89D}">
      <dgm:prSet phldr="0"/>
      <dgm:spPr/>
      <dgm:t>
        <a:bodyPr/>
        <a:lstStyle/>
        <a:p>
          <a:pPr rtl="0"/>
          <a:r>
            <a:rPr lang="pl-PL" dirty="0"/>
            <a:t>Rozprawa główna</a:t>
          </a:r>
        </a:p>
      </dgm:t>
    </dgm:pt>
    <dgm:pt modelId="{F84B9F0F-430E-4E9C-BFBA-74E34D2134CC}" type="parTrans" cxnId="{0F5242A0-DA18-4E7F-9C47-71E8419DF0CB}">
      <dgm:prSet/>
      <dgm:spPr/>
    </dgm:pt>
    <dgm:pt modelId="{4E13DFC1-8E6B-4B2C-9313-D28F29A82725}" type="sibTrans" cxnId="{0F5242A0-DA18-4E7F-9C47-71E8419DF0CB}">
      <dgm:prSet/>
      <dgm:spPr/>
      <dgm:t>
        <a:bodyPr/>
        <a:lstStyle/>
        <a:p>
          <a:endParaRPr lang="pl-PL"/>
        </a:p>
      </dgm:t>
    </dgm:pt>
    <dgm:pt modelId="{EC63F84F-0E57-41E5-AF82-C5AA854938C6}">
      <dgm:prSet phldr="0"/>
      <dgm:spPr/>
      <dgm:t>
        <a:bodyPr/>
        <a:lstStyle/>
        <a:p>
          <a:pPr rtl="0"/>
          <a:r>
            <a:rPr lang="pl-PL" dirty="0"/>
            <a:t>Czynności końcowe</a:t>
          </a:r>
        </a:p>
      </dgm:t>
    </dgm:pt>
    <dgm:pt modelId="{DF16AC9D-0470-4FB8-868F-85C256841A04}" type="parTrans" cxnId="{6DC2AA3B-1E19-4789-B792-0540889287B3}">
      <dgm:prSet/>
      <dgm:spPr/>
    </dgm:pt>
    <dgm:pt modelId="{FCBF700D-9B5B-42FC-822D-96D69A8C144E}" type="sibTrans" cxnId="{6DC2AA3B-1E19-4789-B792-0540889287B3}">
      <dgm:prSet/>
      <dgm:spPr/>
      <dgm:t>
        <a:bodyPr/>
        <a:lstStyle/>
        <a:p>
          <a:endParaRPr lang="pl-PL"/>
        </a:p>
      </dgm:t>
    </dgm:pt>
    <dgm:pt modelId="{CAFD92BE-D6B4-4347-80B5-87F7EB290B95}">
      <dgm:prSet phldr="0"/>
      <dgm:spPr/>
      <dgm:t>
        <a:bodyPr/>
        <a:lstStyle/>
        <a:p>
          <a:pPr rtl="0"/>
          <a:r>
            <a:rPr lang="pl-PL" dirty="0">
              <a:latin typeface="Gill Sans MT" panose="020B0502020104020203"/>
            </a:rPr>
            <a:t>Skierowanie sprawy na posiedzenie</a:t>
          </a:r>
        </a:p>
      </dgm:t>
    </dgm:pt>
    <dgm:pt modelId="{9C21D618-6C1C-406F-88B0-B4E852BB726E}" type="parTrans" cxnId="{E29EE298-5CDE-4DE5-B40F-324226B6D162}">
      <dgm:prSet/>
      <dgm:spPr/>
    </dgm:pt>
    <dgm:pt modelId="{10D16406-E632-452D-AB40-8492893A86FD}" type="sibTrans" cxnId="{E29EE298-5CDE-4DE5-B40F-324226B6D162}">
      <dgm:prSet/>
      <dgm:spPr/>
    </dgm:pt>
    <dgm:pt modelId="{8B3BF2C1-3346-4C01-AC75-8CC36A00FD48}">
      <dgm:prSet phldr="0"/>
      <dgm:spPr/>
      <dgm:t>
        <a:bodyPr/>
        <a:lstStyle/>
        <a:p>
          <a:pPr rtl="0"/>
          <a:r>
            <a:rPr lang="pl-PL" dirty="0">
              <a:latin typeface="Gill Sans MT" panose="020B0502020104020203"/>
            </a:rPr>
            <a:t>Przygotowanie organizacyjne rozprawy</a:t>
          </a:r>
        </a:p>
      </dgm:t>
    </dgm:pt>
    <dgm:pt modelId="{36FDC8F0-2438-4174-893D-CD8179E29153}" type="parTrans" cxnId="{1F73C3DE-11B1-4DA2-959E-44264FD4BED8}">
      <dgm:prSet/>
      <dgm:spPr/>
    </dgm:pt>
    <dgm:pt modelId="{BB4F63EB-C189-4C0E-A267-BB6393D28818}" type="sibTrans" cxnId="{1F73C3DE-11B1-4DA2-959E-44264FD4BED8}">
      <dgm:prSet/>
      <dgm:spPr/>
    </dgm:pt>
    <dgm:pt modelId="{0B1E4616-6E22-42FB-9660-6A6A4CA71F67}">
      <dgm:prSet phldr="0"/>
      <dgm:spPr/>
      <dgm:t>
        <a:bodyPr/>
        <a:lstStyle/>
        <a:p>
          <a:r>
            <a:rPr lang="pl-PL" dirty="0">
              <a:latin typeface="Gill Sans MT" panose="020B0502020104020203"/>
            </a:rPr>
            <a:t>Przewód sądowy</a:t>
          </a:r>
        </a:p>
      </dgm:t>
    </dgm:pt>
    <dgm:pt modelId="{DF7A8807-9603-427D-9687-AB1108FDBA8D}" type="parTrans" cxnId="{6306A7E5-3AE1-4B77-A7B8-0E9E5D1A5944}">
      <dgm:prSet/>
      <dgm:spPr/>
    </dgm:pt>
    <dgm:pt modelId="{047CA631-E14A-4C58-82FF-2D3AB88BB3F1}" type="sibTrans" cxnId="{6306A7E5-3AE1-4B77-A7B8-0E9E5D1A5944}">
      <dgm:prSet/>
      <dgm:spPr/>
    </dgm:pt>
    <dgm:pt modelId="{93D1E7CF-5AC8-4C0C-88D1-A783A6207590}">
      <dgm:prSet phldr="0"/>
      <dgm:spPr/>
      <dgm:t>
        <a:bodyPr/>
        <a:lstStyle/>
        <a:p>
          <a:r>
            <a:rPr lang="pl-PL" dirty="0">
              <a:latin typeface="Gill Sans MT" panose="020B0502020104020203"/>
            </a:rPr>
            <a:t>Wyrokowanie</a:t>
          </a:r>
        </a:p>
      </dgm:t>
    </dgm:pt>
    <dgm:pt modelId="{40F98A67-97E9-483B-B4C8-F7B6936DA6DF}" type="parTrans" cxnId="{44E968DA-7244-42FC-9763-4FD1D8304344}">
      <dgm:prSet/>
      <dgm:spPr/>
    </dgm:pt>
    <dgm:pt modelId="{17A41428-DFF3-40CD-9101-1CF997CB4BBF}" type="sibTrans" cxnId="{44E968DA-7244-42FC-9763-4FD1D8304344}">
      <dgm:prSet/>
      <dgm:spPr/>
    </dgm:pt>
    <dgm:pt modelId="{91CA708A-96EF-4E89-8BC4-35E804E9B643}">
      <dgm:prSet phldr="0"/>
      <dgm:spPr/>
      <dgm:t>
        <a:bodyPr/>
        <a:lstStyle/>
        <a:p>
          <a:pPr rtl="0"/>
          <a:r>
            <a:rPr lang="pl-PL" dirty="0">
              <a:latin typeface="Gill Sans MT" panose="020B0502020104020203"/>
            </a:rPr>
            <a:t>Głosy stron</a:t>
          </a:r>
        </a:p>
      </dgm:t>
    </dgm:pt>
    <dgm:pt modelId="{0EAB20AB-1EAE-48CE-819C-B891C9FDDE54}" type="parTrans" cxnId="{3417BBBB-195D-4FF2-83CC-7F55A3A6FFB7}">
      <dgm:prSet/>
      <dgm:spPr/>
    </dgm:pt>
    <dgm:pt modelId="{08FC04E3-0624-4E4C-BED4-08953B5FC511}" type="sibTrans" cxnId="{3417BBBB-195D-4FF2-83CC-7F55A3A6FFB7}">
      <dgm:prSet/>
      <dgm:spPr/>
    </dgm:pt>
    <dgm:pt modelId="{ADECDC77-9C93-4063-9650-9C1B141CF74E}">
      <dgm:prSet phldr="0"/>
      <dgm:spPr/>
      <dgm:t>
        <a:bodyPr/>
        <a:lstStyle/>
        <a:p>
          <a:pPr rtl="0"/>
          <a:r>
            <a:rPr lang="pl-PL" dirty="0">
              <a:latin typeface="Gill Sans MT" panose="020B0502020104020203"/>
            </a:rPr>
            <a:t>Rozstrzygnięcie w przedmiocie kosztów procesu</a:t>
          </a:r>
          <a:endParaRPr lang="pl-PL" dirty="0"/>
        </a:p>
      </dgm:t>
    </dgm:pt>
    <dgm:pt modelId="{05565CF2-95A9-41A6-BED6-4811E25F0217}" type="parTrans" cxnId="{1F3DBC30-15B9-4FB3-8334-B631B15FBD1E}">
      <dgm:prSet/>
      <dgm:spPr/>
    </dgm:pt>
    <dgm:pt modelId="{61ECFE2C-D54C-4475-B8FF-5BE1627ECA5A}" type="sibTrans" cxnId="{1F3DBC30-15B9-4FB3-8334-B631B15FBD1E}">
      <dgm:prSet/>
      <dgm:spPr/>
    </dgm:pt>
    <dgm:pt modelId="{6C637707-1406-44D9-B08A-7BFB4AA47742}" type="pres">
      <dgm:prSet presAssocID="{5D029A15-5673-45DE-8E15-5B62F417A2E0}" presName="linearFlow" presStyleCnt="0">
        <dgm:presLayoutVars>
          <dgm:dir/>
          <dgm:animLvl val="lvl"/>
          <dgm:resizeHandles val="exact"/>
        </dgm:presLayoutVars>
      </dgm:prSet>
      <dgm:spPr/>
    </dgm:pt>
    <dgm:pt modelId="{E7260519-34BA-4E96-8499-95B19DB2FA08}" type="pres">
      <dgm:prSet presAssocID="{E486295E-1B3C-4533-BCB2-59E6D697C1AD}" presName="composite" presStyleCnt="0"/>
      <dgm:spPr/>
    </dgm:pt>
    <dgm:pt modelId="{48975BFC-AD74-48A9-8304-F5C5874C9273}" type="pres">
      <dgm:prSet presAssocID="{E486295E-1B3C-4533-BCB2-59E6D697C1AD}" presName="parTx" presStyleLbl="node1" presStyleIdx="0" presStyleCnt="3">
        <dgm:presLayoutVars>
          <dgm:chMax val="0"/>
          <dgm:chPref val="0"/>
          <dgm:bulletEnabled val="1"/>
        </dgm:presLayoutVars>
      </dgm:prSet>
      <dgm:spPr/>
    </dgm:pt>
    <dgm:pt modelId="{C6F8F3A3-9E00-4284-BF62-CEA12C6DA138}" type="pres">
      <dgm:prSet presAssocID="{E486295E-1B3C-4533-BCB2-59E6D697C1AD}" presName="parSh" presStyleLbl="node1" presStyleIdx="0" presStyleCnt="3"/>
      <dgm:spPr/>
    </dgm:pt>
    <dgm:pt modelId="{9F5D078E-1BD6-4920-A687-218539593C3E}" type="pres">
      <dgm:prSet presAssocID="{E486295E-1B3C-4533-BCB2-59E6D697C1AD}" presName="desTx" presStyleLbl="fgAcc1" presStyleIdx="0" presStyleCnt="3">
        <dgm:presLayoutVars>
          <dgm:bulletEnabled val="1"/>
        </dgm:presLayoutVars>
      </dgm:prSet>
      <dgm:spPr/>
    </dgm:pt>
    <dgm:pt modelId="{6CB01C3B-F2E5-4B87-8BE0-2E270451B98D}" type="pres">
      <dgm:prSet presAssocID="{82FA9C89-6C60-4328-961F-18C2FB3492A2}" presName="sibTrans" presStyleLbl="sibTrans2D1" presStyleIdx="0" presStyleCnt="2"/>
      <dgm:spPr/>
    </dgm:pt>
    <dgm:pt modelId="{9081E530-1F22-43C8-A880-D8475AC2D1A2}" type="pres">
      <dgm:prSet presAssocID="{82FA9C89-6C60-4328-961F-18C2FB3492A2}" presName="connTx" presStyleLbl="sibTrans2D1" presStyleIdx="0" presStyleCnt="2"/>
      <dgm:spPr/>
    </dgm:pt>
    <dgm:pt modelId="{B2821E4D-15B5-4FF9-8DB1-A6D28BEEFF02}" type="pres">
      <dgm:prSet presAssocID="{2AA83182-D0C9-4DFA-84F4-B39FB47DB89D}" presName="composite" presStyleCnt="0"/>
      <dgm:spPr/>
    </dgm:pt>
    <dgm:pt modelId="{26C10D76-F08D-453A-8DA8-47C673E42129}" type="pres">
      <dgm:prSet presAssocID="{2AA83182-D0C9-4DFA-84F4-B39FB47DB89D}" presName="parTx" presStyleLbl="node1" presStyleIdx="0" presStyleCnt="3">
        <dgm:presLayoutVars>
          <dgm:chMax val="0"/>
          <dgm:chPref val="0"/>
          <dgm:bulletEnabled val="1"/>
        </dgm:presLayoutVars>
      </dgm:prSet>
      <dgm:spPr/>
    </dgm:pt>
    <dgm:pt modelId="{542CFE61-385E-48CB-A513-BFC52D1E3A37}" type="pres">
      <dgm:prSet presAssocID="{2AA83182-D0C9-4DFA-84F4-B39FB47DB89D}" presName="parSh" presStyleLbl="node1" presStyleIdx="1" presStyleCnt="3"/>
      <dgm:spPr/>
    </dgm:pt>
    <dgm:pt modelId="{201F59B5-4E1D-44FE-A14F-2175A2515ACE}" type="pres">
      <dgm:prSet presAssocID="{2AA83182-D0C9-4DFA-84F4-B39FB47DB89D}" presName="desTx" presStyleLbl="fgAcc1" presStyleIdx="1" presStyleCnt="3">
        <dgm:presLayoutVars>
          <dgm:bulletEnabled val="1"/>
        </dgm:presLayoutVars>
      </dgm:prSet>
      <dgm:spPr/>
    </dgm:pt>
    <dgm:pt modelId="{76539614-462C-41CE-9826-F84A2EF222F0}" type="pres">
      <dgm:prSet presAssocID="{4E13DFC1-8E6B-4B2C-9313-D28F29A82725}" presName="sibTrans" presStyleLbl="sibTrans2D1" presStyleIdx="1" presStyleCnt="2"/>
      <dgm:spPr/>
    </dgm:pt>
    <dgm:pt modelId="{ABF67415-FABB-460E-BC85-8690398F0331}" type="pres">
      <dgm:prSet presAssocID="{4E13DFC1-8E6B-4B2C-9313-D28F29A82725}" presName="connTx" presStyleLbl="sibTrans2D1" presStyleIdx="1" presStyleCnt="2"/>
      <dgm:spPr/>
    </dgm:pt>
    <dgm:pt modelId="{8BEFB3A9-5953-4EF1-BA2E-C983385DF195}" type="pres">
      <dgm:prSet presAssocID="{EC63F84F-0E57-41E5-AF82-C5AA854938C6}" presName="composite" presStyleCnt="0"/>
      <dgm:spPr/>
    </dgm:pt>
    <dgm:pt modelId="{F443E96D-F2A1-4D23-8B0C-5ABF35B232A5}" type="pres">
      <dgm:prSet presAssocID="{EC63F84F-0E57-41E5-AF82-C5AA854938C6}" presName="parTx" presStyleLbl="node1" presStyleIdx="1" presStyleCnt="3">
        <dgm:presLayoutVars>
          <dgm:chMax val="0"/>
          <dgm:chPref val="0"/>
          <dgm:bulletEnabled val="1"/>
        </dgm:presLayoutVars>
      </dgm:prSet>
      <dgm:spPr/>
    </dgm:pt>
    <dgm:pt modelId="{8994C7E0-8282-4E3B-9140-9029225A87BC}" type="pres">
      <dgm:prSet presAssocID="{EC63F84F-0E57-41E5-AF82-C5AA854938C6}" presName="parSh" presStyleLbl="node1" presStyleIdx="2" presStyleCnt="3"/>
      <dgm:spPr/>
    </dgm:pt>
    <dgm:pt modelId="{355870E6-235C-4772-BCF1-61006EA0D714}" type="pres">
      <dgm:prSet presAssocID="{EC63F84F-0E57-41E5-AF82-C5AA854938C6}" presName="desTx" presStyleLbl="fgAcc1" presStyleIdx="2" presStyleCnt="3">
        <dgm:presLayoutVars>
          <dgm:bulletEnabled val="1"/>
        </dgm:presLayoutVars>
      </dgm:prSet>
      <dgm:spPr/>
    </dgm:pt>
  </dgm:ptLst>
  <dgm:cxnLst>
    <dgm:cxn modelId="{4FB6622A-2A91-4F72-B4EC-D93FD7F7CA20}" srcId="{E486295E-1B3C-4533-BCB2-59E6D697C1AD}" destId="{6CD48772-D8DE-4686-818E-3A46B6624225}" srcOrd="0" destOrd="0" parTransId="{F6A65F55-D131-4EB2-982A-F380E09E1C85}" sibTransId="{495FB207-7A5A-4AE8-8FF9-D0E64B1189B4}"/>
    <dgm:cxn modelId="{1373252E-E543-4B83-9115-510B7283D98B}" srcId="{5D029A15-5673-45DE-8E15-5B62F417A2E0}" destId="{E486295E-1B3C-4533-BCB2-59E6D697C1AD}" srcOrd="0" destOrd="0" parTransId="{46333F6F-20A4-46EF-8656-00E435993315}" sibTransId="{82FA9C89-6C60-4328-961F-18C2FB3492A2}"/>
    <dgm:cxn modelId="{1F3DBC30-15B9-4FB3-8334-B631B15FBD1E}" srcId="{EC63F84F-0E57-41E5-AF82-C5AA854938C6}" destId="{ADECDC77-9C93-4063-9650-9C1B141CF74E}" srcOrd="1" destOrd="0" parTransId="{05565CF2-95A9-41A6-BED6-4811E25F0217}" sibTransId="{61ECFE2C-D54C-4475-B8FF-5BE1627ECA5A}"/>
    <dgm:cxn modelId="{BCB42332-1993-4EC9-AB9F-1DADA2526F8D}" type="presOf" srcId="{8B3BF2C1-3346-4C01-AC75-8CC36A00FD48}" destId="{9F5D078E-1BD6-4920-A687-218539593C3E}" srcOrd="0" destOrd="2" presId="urn:microsoft.com/office/officeart/2005/8/layout/process3"/>
    <dgm:cxn modelId="{6DC2AA3B-1E19-4789-B792-0540889287B3}" srcId="{5D029A15-5673-45DE-8E15-5B62F417A2E0}" destId="{EC63F84F-0E57-41E5-AF82-C5AA854938C6}" srcOrd="2" destOrd="0" parTransId="{DF16AC9D-0470-4FB8-868F-85C256841A04}" sibTransId="{FCBF700D-9B5B-42FC-822D-96D69A8C144E}"/>
    <dgm:cxn modelId="{95C5FD64-8EF7-4243-84FD-5D636566B66A}" type="presOf" srcId="{4E13DFC1-8E6B-4B2C-9313-D28F29A82725}" destId="{ABF67415-FABB-460E-BC85-8690398F0331}" srcOrd="1" destOrd="0" presId="urn:microsoft.com/office/officeart/2005/8/layout/process3"/>
    <dgm:cxn modelId="{3D20474B-4F89-46CD-9015-B425FFF723A5}" type="presOf" srcId="{CAFD92BE-D6B4-4347-80B5-87F7EB290B95}" destId="{9F5D078E-1BD6-4920-A687-218539593C3E}" srcOrd="0" destOrd="1" presId="urn:microsoft.com/office/officeart/2005/8/layout/process3"/>
    <dgm:cxn modelId="{9678F66B-5DFE-44A0-8DFF-CB413A8BB0BF}" type="presOf" srcId="{E486295E-1B3C-4533-BCB2-59E6D697C1AD}" destId="{C6F8F3A3-9E00-4284-BF62-CEA12C6DA138}" srcOrd="1" destOrd="0" presId="urn:microsoft.com/office/officeart/2005/8/layout/process3"/>
    <dgm:cxn modelId="{AF3D6550-4760-40A7-A614-D10872F0DE2E}" type="presOf" srcId="{DE35731C-C501-445A-AB72-D6348B6BEF95}" destId="{355870E6-235C-4772-BCF1-61006EA0D714}" srcOrd="0" destOrd="0" presId="urn:microsoft.com/office/officeart/2005/8/layout/process3"/>
    <dgm:cxn modelId="{9BC77352-A675-4EA6-8D69-ECAF3F56F3EE}" type="presOf" srcId="{82FA9C89-6C60-4328-961F-18C2FB3492A2}" destId="{6CB01C3B-F2E5-4B87-8BE0-2E270451B98D}" srcOrd="0" destOrd="0" presId="urn:microsoft.com/office/officeart/2005/8/layout/process3"/>
    <dgm:cxn modelId="{131CE774-CD9E-4362-A72E-4257995D1D3E}" type="presOf" srcId="{EC63F84F-0E57-41E5-AF82-C5AA854938C6}" destId="{F443E96D-F2A1-4D23-8B0C-5ABF35B232A5}" srcOrd="0" destOrd="0" presId="urn:microsoft.com/office/officeart/2005/8/layout/process3"/>
    <dgm:cxn modelId="{2D0B0056-AC1D-4FEB-8F5B-D55671839556}" type="presOf" srcId="{EC63F84F-0E57-41E5-AF82-C5AA854938C6}" destId="{8994C7E0-8282-4E3B-9140-9029225A87BC}" srcOrd="1" destOrd="0" presId="urn:microsoft.com/office/officeart/2005/8/layout/process3"/>
    <dgm:cxn modelId="{58911259-BCE9-4843-B17B-1F3EB8137D24}" type="presOf" srcId="{0B1E4616-6E22-42FB-9660-6A6A4CA71F67}" destId="{201F59B5-4E1D-44FE-A14F-2175A2515ACE}" srcOrd="0" destOrd="1" presId="urn:microsoft.com/office/officeart/2005/8/layout/process3"/>
    <dgm:cxn modelId="{ACEDEF5A-C84E-4C51-A7A0-C7C52334767E}" type="presOf" srcId="{91CA708A-96EF-4E89-8BC4-35E804E9B643}" destId="{201F59B5-4E1D-44FE-A14F-2175A2515ACE}" srcOrd="0" destOrd="2" presId="urn:microsoft.com/office/officeart/2005/8/layout/process3"/>
    <dgm:cxn modelId="{ADF80B8D-2646-4EAA-B636-D5035492B7DD}" type="presOf" srcId="{5D029A15-5673-45DE-8E15-5B62F417A2E0}" destId="{6C637707-1406-44D9-B08A-7BFB4AA47742}" srcOrd="0" destOrd="0" presId="urn:microsoft.com/office/officeart/2005/8/layout/process3"/>
    <dgm:cxn modelId="{E29EE298-5CDE-4DE5-B40F-324226B6D162}" srcId="{E486295E-1B3C-4533-BCB2-59E6D697C1AD}" destId="{CAFD92BE-D6B4-4347-80B5-87F7EB290B95}" srcOrd="1" destOrd="0" parTransId="{9C21D618-6C1C-406F-88B0-B4E852BB726E}" sibTransId="{10D16406-E632-452D-AB40-8492893A86FD}"/>
    <dgm:cxn modelId="{0F5242A0-DA18-4E7F-9C47-71E8419DF0CB}" srcId="{5D029A15-5673-45DE-8E15-5B62F417A2E0}" destId="{2AA83182-D0C9-4DFA-84F4-B39FB47DB89D}" srcOrd="1" destOrd="0" parTransId="{F84B9F0F-430E-4E9C-BFBA-74E34D2134CC}" sibTransId="{4E13DFC1-8E6B-4B2C-9313-D28F29A82725}"/>
    <dgm:cxn modelId="{21E64CA1-3389-4D1E-AE53-48C36415A376}" type="presOf" srcId="{E486295E-1B3C-4533-BCB2-59E6D697C1AD}" destId="{48975BFC-AD74-48A9-8304-F5C5874C9273}" srcOrd="0" destOrd="0" presId="urn:microsoft.com/office/officeart/2005/8/layout/process3"/>
    <dgm:cxn modelId="{FE2100A5-8D56-4A4A-8901-9CAC58D1FB16}" type="presOf" srcId="{93D1E7CF-5AC8-4C0C-88D1-A783A6207590}" destId="{201F59B5-4E1D-44FE-A14F-2175A2515ACE}" srcOrd="0" destOrd="3" presId="urn:microsoft.com/office/officeart/2005/8/layout/process3"/>
    <dgm:cxn modelId="{6D7867AC-4712-45A2-831E-63FE568CA8DC}" type="presOf" srcId="{6CD48772-D8DE-4686-818E-3A46B6624225}" destId="{9F5D078E-1BD6-4920-A687-218539593C3E}" srcOrd="0" destOrd="0" presId="urn:microsoft.com/office/officeart/2005/8/layout/process3"/>
    <dgm:cxn modelId="{ED1969B5-29B7-4FAE-94D8-CB14ED3E54AB}" type="presOf" srcId="{EF725CAC-2DC4-4FA1-98F9-168BA8901D2A}" destId="{201F59B5-4E1D-44FE-A14F-2175A2515ACE}" srcOrd="0" destOrd="0" presId="urn:microsoft.com/office/officeart/2005/8/layout/process3"/>
    <dgm:cxn modelId="{D36808BA-0FA1-4EE7-ADDE-E1F638A3855F}" type="presOf" srcId="{82FA9C89-6C60-4328-961F-18C2FB3492A2}" destId="{9081E530-1F22-43C8-A880-D8475AC2D1A2}" srcOrd="1" destOrd="0" presId="urn:microsoft.com/office/officeart/2005/8/layout/process3"/>
    <dgm:cxn modelId="{BF4486BB-93B4-43FB-A576-24E4710D4005}" type="presOf" srcId="{4E13DFC1-8E6B-4B2C-9313-D28F29A82725}" destId="{76539614-462C-41CE-9826-F84A2EF222F0}" srcOrd="0" destOrd="0" presId="urn:microsoft.com/office/officeart/2005/8/layout/process3"/>
    <dgm:cxn modelId="{3417BBBB-195D-4FF2-83CC-7F55A3A6FFB7}" srcId="{2AA83182-D0C9-4DFA-84F4-B39FB47DB89D}" destId="{91CA708A-96EF-4E89-8BC4-35E804E9B643}" srcOrd="2" destOrd="0" parTransId="{0EAB20AB-1EAE-48CE-819C-B891C9FDDE54}" sibTransId="{08FC04E3-0624-4E4C-BED4-08953B5FC511}"/>
    <dgm:cxn modelId="{884E86C1-30CC-4320-9460-D6918A56207D}" type="presOf" srcId="{2AA83182-D0C9-4DFA-84F4-B39FB47DB89D}" destId="{26C10D76-F08D-453A-8DA8-47C673E42129}" srcOrd="0" destOrd="0" presId="urn:microsoft.com/office/officeart/2005/8/layout/process3"/>
    <dgm:cxn modelId="{6F2F08C6-A1DA-4671-87C9-FE85188ECAAF}" srcId="{2AA83182-D0C9-4DFA-84F4-B39FB47DB89D}" destId="{EF725CAC-2DC4-4FA1-98F9-168BA8901D2A}" srcOrd="0" destOrd="0" parTransId="{D43CDC99-DB6D-4D59-8C51-B0900FB4EA23}" sibTransId="{D391624D-75A2-4FAD-AFAF-72065F2C30E9}"/>
    <dgm:cxn modelId="{DB3258C9-0AC1-40E2-9321-D6BD2BEF2774}" srcId="{EC63F84F-0E57-41E5-AF82-C5AA854938C6}" destId="{DE35731C-C501-445A-AB72-D6348B6BEF95}" srcOrd="0" destOrd="0" parTransId="{77A9EB1A-7CDC-45DD-B5C8-05D72A1CEBAD}" sibTransId="{9B1B5357-3682-491A-B2C7-E5CB2D0418E0}"/>
    <dgm:cxn modelId="{44E968DA-7244-42FC-9763-4FD1D8304344}" srcId="{2AA83182-D0C9-4DFA-84F4-B39FB47DB89D}" destId="{93D1E7CF-5AC8-4C0C-88D1-A783A6207590}" srcOrd="3" destOrd="0" parTransId="{40F98A67-97E9-483B-B4C8-F7B6936DA6DF}" sibTransId="{17A41428-DFF3-40CD-9101-1CF997CB4BBF}"/>
    <dgm:cxn modelId="{02B944DD-7EB4-4FEC-B283-0F49D4A75C55}" type="presOf" srcId="{ADECDC77-9C93-4063-9650-9C1B141CF74E}" destId="{355870E6-235C-4772-BCF1-61006EA0D714}" srcOrd="0" destOrd="1" presId="urn:microsoft.com/office/officeart/2005/8/layout/process3"/>
    <dgm:cxn modelId="{1F73C3DE-11B1-4DA2-959E-44264FD4BED8}" srcId="{E486295E-1B3C-4533-BCB2-59E6D697C1AD}" destId="{8B3BF2C1-3346-4C01-AC75-8CC36A00FD48}" srcOrd="2" destOrd="0" parTransId="{36FDC8F0-2438-4174-893D-CD8179E29153}" sibTransId="{BB4F63EB-C189-4C0E-A267-BB6393D28818}"/>
    <dgm:cxn modelId="{773352E3-4CBD-41FB-8B2B-F7E85C641773}" type="presOf" srcId="{2AA83182-D0C9-4DFA-84F4-B39FB47DB89D}" destId="{542CFE61-385E-48CB-A513-BFC52D1E3A37}" srcOrd="1" destOrd="0" presId="urn:microsoft.com/office/officeart/2005/8/layout/process3"/>
    <dgm:cxn modelId="{6306A7E5-3AE1-4B77-A7B8-0E9E5D1A5944}" srcId="{2AA83182-D0C9-4DFA-84F4-B39FB47DB89D}" destId="{0B1E4616-6E22-42FB-9660-6A6A4CA71F67}" srcOrd="1" destOrd="0" parTransId="{DF7A8807-9603-427D-9687-AB1108FDBA8D}" sibTransId="{047CA631-E14A-4C58-82FF-2D3AB88BB3F1}"/>
    <dgm:cxn modelId="{16523159-21CD-45E5-A409-41BD7A48CADF}" type="presParOf" srcId="{6C637707-1406-44D9-B08A-7BFB4AA47742}" destId="{E7260519-34BA-4E96-8499-95B19DB2FA08}" srcOrd="0" destOrd="0" presId="urn:microsoft.com/office/officeart/2005/8/layout/process3"/>
    <dgm:cxn modelId="{27E2D466-E309-4856-A960-0894A10935FE}" type="presParOf" srcId="{E7260519-34BA-4E96-8499-95B19DB2FA08}" destId="{48975BFC-AD74-48A9-8304-F5C5874C9273}" srcOrd="0" destOrd="0" presId="urn:microsoft.com/office/officeart/2005/8/layout/process3"/>
    <dgm:cxn modelId="{41E4224C-B59E-419B-8610-4C2A835C9DF1}" type="presParOf" srcId="{E7260519-34BA-4E96-8499-95B19DB2FA08}" destId="{C6F8F3A3-9E00-4284-BF62-CEA12C6DA138}" srcOrd="1" destOrd="0" presId="urn:microsoft.com/office/officeart/2005/8/layout/process3"/>
    <dgm:cxn modelId="{4D50F8C4-9598-4D6E-8AA5-9832A13DEF3C}" type="presParOf" srcId="{E7260519-34BA-4E96-8499-95B19DB2FA08}" destId="{9F5D078E-1BD6-4920-A687-218539593C3E}" srcOrd="2" destOrd="0" presId="urn:microsoft.com/office/officeart/2005/8/layout/process3"/>
    <dgm:cxn modelId="{FB9864FF-1A74-4920-800D-592CB85E9AF5}" type="presParOf" srcId="{6C637707-1406-44D9-B08A-7BFB4AA47742}" destId="{6CB01C3B-F2E5-4B87-8BE0-2E270451B98D}" srcOrd="1" destOrd="0" presId="urn:microsoft.com/office/officeart/2005/8/layout/process3"/>
    <dgm:cxn modelId="{B1233A6F-6445-415E-A223-8F0CD938BE55}" type="presParOf" srcId="{6CB01C3B-F2E5-4B87-8BE0-2E270451B98D}" destId="{9081E530-1F22-43C8-A880-D8475AC2D1A2}" srcOrd="0" destOrd="0" presId="urn:microsoft.com/office/officeart/2005/8/layout/process3"/>
    <dgm:cxn modelId="{3F8FEF53-D2D0-4970-AE66-C392E2F8DC12}" type="presParOf" srcId="{6C637707-1406-44D9-B08A-7BFB4AA47742}" destId="{B2821E4D-15B5-4FF9-8DB1-A6D28BEEFF02}" srcOrd="2" destOrd="0" presId="urn:microsoft.com/office/officeart/2005/8/layout/process3"/>
    <dgm:cxn modelId="{E704D89B-EB63-43CA-9401-2AF1BDB7764E}" type="presParOf" srcId="{B2821E4D-15B5-4FF9-8DB1-A6D28BEEFF02}" destId="{26C10D76-F08D-453A-8DA8-47C673E42129}" srcOrd="0" destOrd="0" presId="urn:microsoft.com/office/officeart/2005/8/layout/process3"/>
    <dgm:cxn modelId="{FA9AE48E-9B26-46B8-B321-7FAC2FE8920E}" type="presParOf" srcId="{B2821E4D-15B5-4FF9-8DB1-A6D28BEEFF02}" destId="{542CFE61-385E-48CB-A513-BFC52D1E3A37}" srcOrd="1" destOrd="0" presId="urn:microsoft.com/office/officeart/2005/8/layout/process3"/>
    <dgm:cxn modelId="{B72A3F79-575A-469F-BC96-065716D439D4}" type="presParOf" srcId="{B2821E4D-15B5-4FF9-8DB1-A6D28BEEFF02}" destId="{201F59B5-4E1D-44FE-A14F-2175A2515ACE}" srcOrd="2" destOrd="0" presId="urn:microsoft.com/office/officeart/2005/8/layout/process3"/>
    <dgm:cxn modelId="{F525F956-DCF6-4DA8-BF7E-9BC74CAB4EF0}" type="presParOf" srcId="{6C637707-1406-44D9-B08A-7BFB4AA47742}" destId="{76539614-462C-41CE-9826-F84A2EF222F0}" srcOrd="3" destOrd="0" presId="urn:microsoft.com/office/officeart/2005/8/layout/process3"/>
    <dgm:cxn modelId="{F1071C6F-78CE-45EE-96D0-4339E9217886}" type="presParOf" srcId="{76539614-462C-41CE-9826-F84A2EF222F0}" destId="{ABF67415-FABB-460E-BC85-8690398F0331}" srcOrd="0" destOrd="0" presId="urn:microsoft.com/office/officeart/2005/8/layout/process3"/>
    <dgm:cxn modelId="{0F646EFA-0434-4AAD-81E4-A4FF3AE7C8C7}" type="presParOf" srcId="{6C637707-1406-44D9-B08A-7BFB4AA47742}" destId="{8BEFB3A9-5953-4EF1-BA2E-C983385DF195}" srcOrd="4" destOrd="0" presId="urn:microsoft.com/office/officeart/2005/8/layout/process3"/>
    <dgm:cxn modelId="{C090324F-77C6-4A41-9A24-2A09E135BAAB}" type="presParOf" srcId="{8BEFB3A9-5953-4EF1-BA2E-C983385DF195}" destId="{F443E96D-F2A1-4D23-8B0C-5ABF35B232A5}" srcOrd="0" destOrd="0" presId="urn:microsoft.com/office/officeart/2005/8/layout/process3"/>
    <dgm:cxn modelId="{4DFD6F96-64C3-443A-BAD2-8CCA1040FE72}" type="presParOf" srcId="{8BEFB3A9-5953-4EF1-BA2E-C983385DF195}" destId="{8994C7E0-8282-4E3B-9140-9029225A87BC}" srcOrd="1" destOrd="0" presId="urn:microsoft.com/office/officeart/2005/8/layout/process3"/>
    <dgm:cxn modelId="{C192AFD3-5347-44FD-90C9-2003F2709410}" type="presParOf" srcId="{8BEFB3A9-5953-4EF1-BA2E-C983385DF195}" destId="{355870E6-235C-4772-BCF1-61006EA0D714}"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046CE9C-7523-4D2B-A7B0-BCA9B58E5F2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pl-PL"/>
        </a:p>
      </dgm:t>
    </dgm:pt>
    <dgm:pt modelId="{E1D48B60-A872-4055-A4DF-6893E8146E35}">
      <dgm:prSet phldrT="[Tekst]" phldr="0"/>
      <dgm:spPr/>
      <dgm:t>
        <a:bodyPr/>
        <a:lstStyle/>
        <a:p>
          <a:pPr rtl="0"/>
          <a:r>
            <a:rPr lang="pl-PL" dirty="0">
              <a:latin typeface="Gill Sans MT" panose="020B0502020104020203"/>
            </a:rPr>
            <a:t>Wniosek o wydanie wyroku skazującego bez przeprowadzenia postępowania dowodowego (art. 338a k.p.k.)</a:t>
          </a:r>
          <a:endParaRPr lang="pl-PL" dirty="0"/>
        </a:p>
      </dgm:t>
    </dgm:pt>
    <dgm:pt modelId="{51DCA3CC-6B0D-49BD-925E-794D733FBD88}" type="parTrans" cxnId="{24374BEB-2F66-4CCF-9B2B-1F043140A75D}">
      <dgm:prSet/>
      <dgm:spPr/>
      <dgm:t>
        <a:bodyPr/>
        <a:lstStyle/>
        <a:p>
          <a:endParaRPr lang="pl-PL"/>
        </a:p>
      </dgm:t>
    </dgm:pt>
    <dgm:pt modelId="{7641317A-E84A-4879-8ECD-0ED6CCED380B}" type="sibTrans" cxnId="{24374BEB-2F66-4CCF-9B2B-1F043140A75D}">
      <dgm:prSet/>
      <dgm:spPr/>
      <dgm:t>
        <a:bodyPr/>
        <a:lstStyle/>
        <a:p>
          <a:endParaRPr lang="pl-PL"/>
        </a:p>
      </dgm:t>
    </dgm:pt>
    <dgm:pt modelId="{D20E5839-D60F-4DA6-BB6B-402D2AAB5088}">
      <dgm:prSet phldrT="[Tekst]" phldr="0"/>
      <dgm:spPr/>
      <dgm:t>
        <a:bodyPr/>
        <a:lstStyle/>
        <a:p>
          <a:pPr rtl="0"/>
          <a:r>
            <a:rPr lang="pl-PL" dirty="0">
              <a:latin typeface="Gill Sans MT" panose="020B0502020104020203"/>
            </a:rPr>
            <a:t>Dobrowolne poddanie się karze w trybie art. 387 k.p.k.</a:t>
          </a:r>
          <a:endParaRPr lang="pl-PL" dirty="0"/>
        </a:p>
      </dgm:t>
    </dgm:pt>
    <dgm:pt modelId="{AC1C4250-9EC4-4DA6-96C9-BC791265A53C}" type="parTrans" cxnId="{C0BF1AB5-7AF3-4E89-BC22-CA160DE2D3E0}">
      <dgm:prSet/>
      <dgm:spPr/>
      <dgm:t>
        <a:bodyPr/>
        <a:lstStyle/>
        <a:p>
          <a:endParaRPr lang="pl-PL"/>
        </a:p>
      </dgm:t>
    </dgm:pt>
    <dgm:pt modelId="{976509E5-7848-4AC7-9406-E75E53286CBF}" type="sibTrans" cxnId="{C0BF1AB5-7AF3-4E89-BC22-CA160DE2D3E0}">
      <dgm:prSet/>
      <dgm:spPr/>
      <dgm:t>
        <a:bodyPr/>
        <a:lstStyle/>
        <a:p>
          <a:endParaRPr lang="pl-PL"/>
        </a:p>
      </dgm:t>
    </dgm:pt>
    <dgm:pt modelId="{02D36F67-3B58-4670-A07D-77487EBF1F86}" type="pres">
      <dgm:prSet presAssocID="{D046CE9C-7523-4D2B-A7B0-BCA9B58E5F20}" presName="diagram" presStyleCnt="0">
        <dgm:presLayoutVars>
          <dgm:dir/>
          <dgm:resizeHandles val="exact"/>
        </dgm:presLayoutVars>
      </dgm:prSet>
      <dgm:spPr/>
    </dgm:pt>
    <dgm:pt modelId="{510D8F53-2230-4BEF-9CF3-997609018FCB}" type="pres">
      <dgm:prSet presAssocID="{E1D48B60-A872-4055-A4DF-6893E8146E35}" presName="node" presStyleLbl="node1" presStyleIdx="0" presStyleCnt="2">
        <dgm:presLayoutVars>
          <dgm:bulletEnabled val="1"/>
        </dgm:presLayoutVars>
      </dgm:prSet>
      <dgm:spPr/>
    </dgm:pt>
    <dgm:pt modelId="{A12D1C54-74B4-43B3-9D74-9ABB96B86728}" type="pres">
      <dgm:prSet presAssocID="{7641317A-E84A-4879-8ECD-0ED6CCED380B}" presName="sibTrans" presStyleCnt="0"/>
      <dgm:spPr/>
    </dgm:pt>
    <dgm:pt modelId="{E3686983-F31F-4A03-870D-CDDE65E1B2FA}" type="pres">
      <dgm:prSet presAssocID="{D20E5839-D60F-4DA6-BB6B-402D2AAB5088}" presName="node" presStyleLbl="node1" presStyleIdx="1" presStyleCnt="2">
        <dgm:presLayoutVars>
          <dgm:bulletEnabled val="1"/>
        </dgm:presLayoutVars>
      </dgm:prSet>
      <dgm:spPr/>
    </dgm:pt>
  </dgm:ptLst>
  <dgm:cxnLst>
    <dgm:cxn modelId="{A58B6205-F799-45B5-A7DB-689E7699497C}" type="presOf" srcId="{D20E5839-D60F-4DA6-BB6B-402D2AAB5088}" destId="{E3686983-F31F-4A03-870D-CDDE65E1B2FA}" srcOrd="0" destOrd="0" presId="urn:microsoft.com/office/officeart/2005/8/layout/default"/>
    <dgm:cxn modelId="{B67C8A1C-ECCC-4B67-BB14-B3D0A3D9A1C7}" type="presOf" srcId="{D046CE9C-7523-4D2B-A7B0-BCA9B58E5F20}" destId="{02D36F67-3B58-4670-A07D-77487EBF1F86}" srcOrd="0" destOrd="0" presId="urn:microsoft.com/office/officeart/2005/8/layout/default"/>
    <dgm:cxn modelId="{C0BF1AB5-7AF3-4E89-BC22-CA160DE2D3E0}" srcId="{D046CE9C-7523-4D2B-A7B0-BCA9B58E5F20}" destId="{D20E5839-D60F-4DA6-BB6B-402D2AAB5088}" srcOrd="1" destOrd="0" parTransId="{AC1C4250-9EC4-4DA6-96C9-BC791265A53C}" sibTransId="{976509E5-7848-4AC7-9406-E75E53286CBF}"/>
    <dgm:cxn modelId="{885016EB-8A16-4592-AE24-15FE57276D52}" type="presOf" srcId="{E1D48B60-A872-4055-A4DF-6893E8146E35}" destId="{510D8F53-2230-4BEF-9CF3-997609018FCB}" srcOrd="0" destOrd="0" presId="urn:microsoft.com/office/officeart/2005/8/layout/default"/>
    <dgm:cxn modelId="{24374BEB-2F66-4CCF-9B2B-1F043140A75D}" srcId="{D046CE9C-7523-4D2B-A7B0-BCA9B58E5F20}" destId="{E1D48B60-A872-4055-A4DF-6893E8146E35}" srcOrd="0" destOrd="0" parTransId="{51DCA3CC-6B0D-49BD-925E-794D733FBD88}" sibTransId="{7641317A-E84A-4879-8ECD-0ED6CCED380B}"/>
    <dgm:cxn modelId="{A4E6CEA0-2560-456E-B8FA-9C1E8D560AEA}" type="presParOf" srcId="{02D36F67-3B58-4670-A07D-77487EBF1F86}" destId="{510D8F53-2230-4BEF-9CF3-997609018FCB}" srcOrd="0" destOrd="0" presId="urn:microsoft.com/office/officeart/2005/8/layout/default"/>
    <dgm:cxn modelId="{B35498EC-FC65-4315-8887-873FD5B27201}" type="presParOf" srcId="{02D36F67-3B58-4670-A07D-77487EBF1F86}" destId="{A12D1C54-74B4-43B3-9D74-9ABB96B86728}" srcOrd="1" destOrd="0" presId="urn:microsoft.com/office/officeart/2005/8/layout/default"/>
    <dgm:cxn modelId="{791F5314-1E2A-4238-AE55-3C30A6AD6EA5}" type="presParOf" srcId="{02D36F67-3B58-4670-A07D-77487EBF1F86}" destId="{E3686983-F31F-4A03-870D-CDDE65E1B2FA}"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7CD596A-65DE-4E71-96EB-CAC0375D5F3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pl-PL"/>
        </a:p>
      </dgm:t>
    </dgm:pt>
    <dgm:pt modelId="{0A23647C-E9F6-423F-AE71-2EBAD2136DB6}">
      <dgm:prSet phldrT="[Tekst]" phldr="0"/>
      <dgm:spPr/>
      <dgm:t>
        <a:bodyPr/>
        <a:lstStyle/>
        <a:p>
          <a:r>
            <a:rPr lang="pl-PL" dirty="0">
              <a:latin typeface="Gill Sans MT" panose="020B0502020104020203"/>
            </a:rPr>
            <a:t>Uniewinnienie</a:t>
          </a:r>
          <a:endParaRPr lang="pl-PL" dirty="0"/>
        </a:p>
      </dgm:t>
    </dgm:pt>
    <dgm:pt modelId="{E921FA58-135E-4CB6-B586-AFC38B242EF2}" type="parTrans" cxnId="{3F14BE68-8A32-472C-9C1A-AA3B1F7ED1EF}">
      <dgm:prSet/>
      <dgm:spPr/>
      <dgm:t>
        <a:bodyPr/>
        <a:lstStyle/>
        <a:p>
          <a:endParaRPr lang="pl-PL"/>
        </a:p>
      </dgm:t>
    </dgm:pt>
    <dgm:pt modelId="{AEA730BD-0457-4B10-8EEF-8EC0AB20144A}" type="sibTrans" cxnId="{3F14BE68-8A32-472C-9C1A-AA3B1F7ED1EF}">
      <dgm:prSet/>
      <dgm:spPr/>
      <dgm:t>
        <a:bodyPr/>
        <a:lstStyle/>
        <a:p>
          <a:endParaRPr lang="pl-PL"/>
        </a:p>
      </dgm:t>
    </dgm:pt>
    <dgm:pt modelId="{20CC08DF-2A78-40B5-8241-41EDC3ADE98F}">
      <dgm:prSet phldrT="[Tekst]" phldr="0"/>
      <dgm:spPr/>
      <dgm:t>
        <a:bodyPr/>
        <a:lstStyle/>
        <a:p>
          <a:pPr rtl="0"/>
          <a:r>
            <a:rPr lang="pl-PL" dirty="0">
              <a:latin typeface="Gill Sans MT" panose="020B0502020104020203"/>
            </a:rPr>
            <a:t>Umorzenie postępowania</a:t>
          </a:r>
          <a:endParaRPr lang="pl-PL" dirty="0"/>
        </a:p>
      </dgm:t>
    </dgm:pt>
    <dgm:pt modelId="{C737BD2D-4ABE-4436-89AD-07FFB89FB224}" type="parTrans" cxnId="{0A03F4F6-7631-433F-A635-78FCB2042184}">
      <dgm:prSet/>
      <dgm:spPr/>
      <dgm:t>
        <a:bodyPr/>
        <a:lstStyle/>
        <a:p>
          <a:endParaRPr lang="pl-PL"/>
        </a:p>
      </dgm:t>
    </dgm:pt>
    <dgm:pt modelId="{2E616BF6-B182-42C6-986C-0FE9F588A2B0}" type="sibTrans" cxnId="{0A03F4F6-7631-433F-A635-78FCB2042184}">
      <dgm:prSet/>
      <dgm:spPr/>
      <dgm:t>
        <a:bodyPr/>
        <a:lstStyle/>
        <a:p>
          <a:endParaRPr lang="pl-PL"/>
        </a:p>
      </dgm:t>
    </dgm:pt>
    <dgm:pt modelId="{1B90AD51-0B6F-4637-8877-D9F9687CDCDB}">
      <dgm:prSet phldrT="[Tekst]" phldr="0"/>
      <dgm:spPr/>
      <dgm:t>
        <a:bodyPr/>
        <a:lstStyle/>
        <a:p>
          <a:pPr rtl="0"/>
          <a:r>
            <a:rPr lang="pl-PL" dirty="0">
              <a:latin typeface="Gill Sans MT" panose="020B0502020104020203"/>
            </a:rPr>
            <a:t>Warunkowe umorzenie postępowania</a:t>
          </a:r>
          <a:endParaRPr lang="pl-PL" dirty="0"/>
        </a:p>
      </dgm:t>
    </dgm:pt>
    <dgm:pt modelId="{7067D068-963D-4ED4-9046-12A33E5F6CDD}" type="parTrans" cxnId="{EBFF6A45-858D-4D8F-B479-338162630A66}">
      <dgm:prSet/>
      <dgm:spPr/>
      <dgm:t>
        <a:bodyPr/>
        <a:lstStyle/>
        <a:p>
          <a:endParaRPr lang="pl-PL"/>
        </a:p>
      </dgm:t>
    </dgm:pt>
    <dgm:pt modelId="{DA664565-2343-49CA-8F37-A49080478AF7}" type="sibTrans" cxnId="{EBFF6A45-858D-4D8F-B479-338162630A66}">
      <dgm:prSet/>
      <dgm:spPr/>
      <dgm:t>
        <a:bodyPr/>
        <a:lstStyle/>
        <a:p>
          <a:endParaRPr lang="pl-PL"/>
        </a:p>
      </dgm:t>
    </dgm:pt>
    <dgm:pt modelId="{60EDE39B-DE34-4A70-BFD2-8BE87FD6F4A5}">
      <dgm:prSet phldrT="[Tekst]" phldr="0"/>
      <dgm:spPr/>
      <dgm:t>
        <a:bodyPr/>
        <a:lstStyle/>
        <a:p>
          <a:r>
            <a:rPr lang="pl-PL" dirty="0">
              <a:latin typeface="Gill Sans MT" panose="020B0502020104020203"/>
            </a:rPr>
            <a:t>Skazanie</a:t>
          </a:r>
          <a:endParaRPr lang="pl-PL" dirty="0"/>
        </a:p>
      </dgm:t>
    </dgm:pt>
    <dgm:pt modelId="{6D1042D5-7C67-49B9-ACD8-140279A3181D}" type="parTrans" cxnId="{E84D9CA8-AAA2-406F-AC95-7992190D49A7}">
      <dgm:prSet/>
      <dgm:spPr/>
      <dgm:t>
        <a:bodyPr/>
        <a:lstStyle/>
        <a:p>
          <a:endParaRPr lang="pl-PL"/>
        </a:p>
      </dgm:t>
    </dgm:pt>
    <dgm:pt modelId="{892FD854-2690-44EA-8039-318BFB3BA8C1}" type="sibTrans" cxnId="{E84D9CA8-AAA2-406F-AC95-7992190D49A7}">
      <dgm:prSet/>
      <dgm:spPr/>
      <dgm:t>
        <a:bodyPr/>
        <a:lstStyle/>
        <a:p>
          <a:endParaRPr lang="pl-PL"/>
        </a:p>
      </dgm:t>
    </dgm:pt>
    <dgm:pt modelId="{F4D4104A-5D5F-4CC4-8F5B-6E220A45EC99}" type="pres">
      <dgm:prSet presAssocID="{F7CD596A-65DE-4E71-96EB-CAC0375D5F3C}" presName="diagram" presStyleCnt="0">
        <dgm:presLayoutVars>
          <dgm:dir/>
          <dgm:resizeHandles val="exact"/>
        </dgm:presLayoutVars>
      </dgm:prSet>
      <dgm:spPr/>
    </dgm:pt>
    <dgm:pt modelId="{12793275-8BC1-4ED2-84D6-93A29BBE1C81}" type="pres">
      <dgm:prSet presAssocID="{0A23647C-E9F6-423F-AE71-2EBAD2136DB6}" presName="node" presStyleLbl="node1" presStyleIdx="0" presStyleCnt="4">
        <dgm:presLayoutVars>
          <dgm:bulletEnabled val="1"/>
        </dgm:presLayoutVars>
      </dgm:prSet>
      <dgm:spPr/>
    </dgm:pt>
    <dgm:pt modelId="{C35153E9-8FFE-46CA-ACE9-FFCC91BBB194}" type="pres">
      <dgm:prSet presAssocID="{AEA730BD-0457-4B10-8EEF-8EC0AB20144A}" presName="sibTrans" presStyleCnt="0"/>
      <dgm:spPr/>
    </dgm:pt>
    <dgm:pt modelId="{0539F1BE-C206-4CA5-9345-FA0460D2C932}" type="pres">
      <dgm:prSet presAssocID="{20CC08DF-2A78-40B5-8241-41EDC3ADE98F}" presName="node" presStyleLbl="node1" presStyleIdx="1" presStyleCnt="4">
        <dgm:presLayoutVars>
          <dgm:bulletEnabled val="1"/>
        </dgm:presLayoutVars>
      </dgm:prSet>
      <dgm:spPr/>
    </dgm:pt>
    <dgm:pt modelId="{CF7B1F16-5E6D-4626-A647-77A9082F4A9C}" type="pres">
      <dgm:prSet presAssocID="{2E616BF6-B182-42C6-986C-0FE9F588A2B0}" presName="sibTrans" presStyleCnt="0"/>
      <dgm:spPr/>
    </dgm:pt>
    <dgm:pt modelId="{971D3D44-EA33-4BAC-BA09-C03D88BE2518}" type="pres">
      <dgm:prSet presAssocID="{1B90AD51-0B6F-4637-8877-D9F9687CDCDB}" presName="node" presStyleLbl="node1" presStyleIdx="2" presStyleCnt="4">
        <dgm:presLayoutVars>
          <dgm:bulletEnabled val="1"/>
        </dgm:presLayoutVars>
      </dgm:prSet>
      <dgm:spPr/>
    </dgm:pt>
    <dgm:pt modelId="{6C365D9B-6FC3-4028-8CF9-90A7A750AB40}" type="pres">
      <dgm:prSet presAssocID="{DA664565-2343-49CA-8F37-A49080478AF7}" presName="sibTrans" presStyleCnt="0"/>
      <dgm:spPr/>
    </dgm:pt>
    <dgm:pt modelId="{99A4E696-9641-4FDF-82EA-B9C7142083CD}" type="pres">
      <dgm:prSet presAssocID="{60EDE39B-DE34-4A70-BFD2-8BE87FD6F4A5}" presName="node" presStyleLbl="node1" presStyleIdx="3" presStyleCnt="4">
        <dgm:presLayoutVars>
          <dgm:bulletEnabled val="1"/>
        </dgm:presLayoutVars>
      </dgm:prSet>
      <dgm:spPr/>
    </dgm:pt>
  </dgm:ptLst>
  <dgm:cxnLst>
    <dgm:cxn modelId="{DBDA5517-272B-4480-9EDB-662CFAA7E87C}" type="presOf" srcId="{F7CD596A-65DE-4E71-96EB-CAC0375D5F3C}" destId="{F4D4104A-5D5F-4CC4-8F5B-6E220A45EC99}" srcOrd="0" destOrd="0" presId="urn:microsoft.com/office/officeart/2005/8/layout/default"/>
    <dgm:cxn modelId="{C659EB22-DC35-42A0-9876-53054EB244BA}" type="presOf" srcId="{0A23647C-E9F6-423F-AE71-2EBAD2136DB6}" destId="{12793275-8BC1-4ED2-84D6-93A29BBE1C81}" srcOrd="0" destOrd="0" presId="urn:microsoft.com/office/officeart/2005/8/layout/default"/>
    <dgm:cxn modelId="{67F6C12A-4430-4B9C-B32B-3D0678F40A65}" type="presOf" srcId="{1B90AD51-0B6F-4637-8877-D9F9687CDCDB}" destId="{971D3D44-EA33-4BAC-BA09-C03D88BE2518}" srcOrd="0" destOrd="0" presId="urn:microsoft.com/office/officeart/2005/8/layout/default"/>
    <dgm:cxn modelId="{EBFF6A45-858D-4D8F-B479-338162630A66}" srcId="{F7CD596A-65DE-4E71-96EB-CAC0375D5F3C}" destId="{1B90AD51-0B6F-4637-8877-D9F9687CDCDB}" srcOrd="2" destOrd="0" parTransId="{7067D068-963D-4ED4-9046-12A33E5F6CDD}" sibTransId="{DA664565-2343-49CA-8F37-A49080478AF7}"/>
    <dgm:cxn modelId="{3F14BE68-8A32-472C-9C1A-AA3B1F7ED1EF}" srcId="{F7CD596A-65DE-4E71-96EB-CAC0375D5F3C}" destId="{0A23647C-E9F6-423F-AE71-2EBAD2136DB6}" srcOrd="0" destOrd="0" parTransId="{E921FA58-135E-4CB6-B586-AFC38B242EF2}" sibTransId="{AEA730BD-0457-4B10-8EEF-8EC0AB20144A}"/>
    <dgm:cxn modelId="{C87C7F57-FFCA-4C64-8486-E8D261FA6885}" type="presOf" srcId="{20CC08DF-2A78-40B5-8241-41EDC3ADE98F}" destId="{0539F1BE-C206-4CA5-9345-FA0460D2C932}" srcOrd="0" destOrd="0" presId="urn:microsoft.com/office/officeart/2005/8/layout/default"/>
    <dgm:cxn modelId="{90A7AFA3-0B4B-44B6-AB98-BD97901C1956}" type="presOf" srcId="{60EDE39B-DE34-4A70-BFD2-8BE87FD6F4A5}" destId="{99A4E696-9641-4FDF-82EA-B9C7142083CD}" srcOrd="0" destOrd="0" presId="urn:microsoft.com/office/officeart/2005/8/layout/default"/>
    <dgm:cxn modelId="{E84D9CA8-AAA2-406F-AC95-7992190D49A7}" srcId="{F7CD596A-65DE-4E71-96EB-CAC0375D5F3C}" destId="{60EDE39B-DE34-4A70-BFD2-8BE87FD6F4A5}" srcOrd="3" destOrd="0" parTransId="{6D1042D5-7C67-49B9-ACD8-140279A3181D}" sibTransId="{892FD854-2690-44EA-8039-318BFB3BA8C1}"/>
    <dgm:cxn modelId="{0A03F4F6-7631-433F-A635-78FCB2042184}" srcId="{F7CD596A-65DE-4E71-96EB-CAC0375D5F3C}" destId="{20CC08DF-2A78-40B5-8241-41EDC3ADE98F}" srcOrd="1" destOrd="0" parTransId="{C737BD2D-4ABE-4436-89AD-07FFB89FB224}" sibTransId="{2E616BF6-B182-42C6-986C-0FE9F588A2B0}"/>
    <dgm:cxn modelId="{2FE3A050-AFC4-410F-AD22-9F4EAB4DD4FC}" type="presParOf" srcId="{F4D4104A-5D5F-4CC4-8F5B-6E220A45EC99}" destId="{12793275-8BC1-4ED2-84D6-93A29BBE1C81}" srcOrd="0" destOrd="0" presId="urn:microsoft.com/office/officeart/2005/8/layout/default"/>
    <dgm:cxn modelId="{2D1F5658-E657-4C64-ABBD-C9ADEA94859F}" type="presParOf" srcId="{F4D4104A-5D5F-4CC4-8F5B-6E220A45EC99}" destId="{C35153E9-8FFE-46CA-ACE9-FFCC91BBB194}" srcOrd="1" destOrd="0" presId="urn:microsoft.com/office/officeart/2005/8/layout/default"/>
    <dgm:cxn modelId="{1F78EB6C-21C9-4681-831E-2F17BC9BFBFE}" type="presParOf" srcId="{F4D4104A-5D5F-4CC4-8F5B-6E220A45EC99}" destId="{0539F1BE-C206-4CA5-9345-FA0460D2C932}" srcOrd="2" destOrd="0" presId="urn:microsoft.com/office/officeart/2005/8/layout/default"/>
    <dgm:cxn modelId="{61CAAC71-DED7-49F3-BF40-F5A887656688}" type="presParOf" srcId="{F4D4104A-5D5F-4CC4-8F5B-6E220A45EC99}" destId="{CF7B1F16-5E6D-4626-A647-77A9082F4A9C}" srcOrd="3" destOrd="0" presId="urn:microsoft.com/office/officeart/2005/8/layout/default"/>
    <dgm:cxn modelId="{D870E0D0-6F2A-4DF1-A4D0-C3FD32F4967A}" type="presParOf" srcId="{F4D4104A-5D5F-4CC4-8F5B-6E220A45EC99}" destId="{971D3D44-EA33-4BAC-BA09-C03D88BE2518}" srcOrd="4" destOrd="0" presId="urn:microsoft.com/office/officeart/2005/8/layout/default"/>
    <dgm:cxn modelId="{4475A17E-FE90-4DB3-8661-29864BD31D97}" type="presParOf" srcId="{F4D4104A-5D5F-4CC4-8F5B-6E220A45EC99}" destId="{6C365D9B-6FC3-4028-8CF9-90A7A750AB40}" srcOrd="5" destOrd="0" presId="urn:microsoft.com/office/officeart/2005/8/layout/default"/>
    <dgm:cxn modelId="{FAF68EE8-40F5-43C5-B612-0D73AC3D5E4A}" type="presParOf" srcId="{F4D4104A-5D5F-4CC4-8F5B-6E220A45EC99}" destId="{99A4E696-9641-4FDF-82EA-B9C7142083CD}"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1583DB0-8C4E-43EA-BBB8-2CD04CBABDD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pl-PL"/>
        </a:p>
      </dgm:t>
    </dgm:pt>
    <dgm:pt modelId="{1B11E3C7-CABB-4E05-8B64-7929226EC76E}">
      <dgm:prSet phldrT="[Tekst]" phldr="0"/>
      <dgm:spPr/>
      <dgm:t>
        <a:bodyPr/>
        <a:lstStyle/>
        <a:p>
          <a:pPr rtl="0"/>
          <a:r>
            <a:rPr lang="pl-PL">
              <a:latin typeface="Gill Sans MT" panose="020B0502020104020203"/>
            </a:rPr>
            <a:t>Iudex inhabilis (art. 40 kpk)</a:t>
          </a:r>
          <a:endParaRPr lang="pl-PL"/>
        </a:p>
      </dgm:t>
    </dgm:pt>
    <dgm:pt modelId="{32179373-F1E5-46F4-BB78-033B96FBD912}" type="parTrans" cxnId="{D11D3969-5619-4513-8A38-29A6705FEFDE}">
      <dgm:prSet/>
      <dgm:spPr/>
      <dgm:t>
        <a:bodyPr/>
        <a:lstStyle/>
        <a:p>
          <a:endParaRPr lang="pl-PL"/>
        </a:p>
      </dgm:t>
    </dgm:pt>
    <dgm:pt modelId="{AF2C6AE5-B355-4A9B-A6AF-4D9F09C0BE9C}" type="sibTrans" cxnId="{D11D3969-5619-4513-8A38-29A6705FEFDE}">
      <dgm:prSet/>
      <dgm:spPr/>
      <dgm:t>
        <a:bodyPr/>
        <a:lstStyle/>
        <a:p>
          <a:endParaRPr lang="pl-PL"/>
        </a:p>
      </dgm:t>
    </dgm:pt>
    <dgm:pt modelId="{D42A296A-636F-4991-A9A9-5598C57A36DA}">
      <dgm:prSet phldrT="[Tekst]" phldr="0"/>
      <dgm:spPr/>
      <dgm:t>
        <a:bodyPr/>
        <a:lstStyle/>
        <a:p>
          <a:pPr rtl="0"/>
          <a:r>
            <a:rPr lang="pl-PL">
              <a:latin typeface="Gill Sans MT" panose="020B0502020104020203"/>
            </a:rPr>
            <a:t>Iudex suspectus (art. 41 kpk)</a:t>
          </a:r>
          <a:endParaRPr lang="pl-PL"/>
        </a:p>
      </dgm:t>
    </dgm:pt>
    <dgm:pt modelId="{7CEAEE45-0B0E-45BB-A633-1E1FEDA35008}" type="parTrans" cxnId="{D404A9F5-F58E-4346-94EE-3710DF46FCE6}">
      <dgm:prSet/>
      <dgm:spPr/>
      <dgm:t>
        <a:bodyPr/>
        <a:lstStyle/>
        <a:p>
          <a:endParaRPr lang="pl-PL"/>
        </a:p>
      </dgm:t>
    </dgm:pt>
    <dgm:pt modelId="{A9E983F4-7393-4E9F-B077-9D20E3253946}" type="sibTrans" cxnId="{D404A9F5-F58E-4346-94EE-3710DF46FCE6}">
      <dgm:prSet/>
      <dgm:spPr/>
      <dgm:t>
        <a:bodyPr/>
        <a:lstStyle/>
        <a:p>
          <a:endParaRPr lang="pl-PL"/>
        </a:p>
      </dgm:t>
    </dgm:pt>
    <dgm:pt modelId="{787A3C71-D500-4B4E-8114-F0EBEB03112B}" type="pres">
      <dgm:prSet presAssocID="{51583DB0-8C4E-43EA-BBB8-2CD04CBABDDB}" presName="diagram" presStyleCnt="0">
        <dgm:presLayoutVars>
          <dgm:dir/>
          <dgm:resizeHandles val="exact"/>
        </dgm:presLayoutVars>
      </dgm:prSet>
      <dgm:spPr/>
    </dgm:pt>
    <dgm:pt modelId="{3BC48EE7-5A65-476A-B7A6-95F4478E3503}" type="pres">
      <dgm:prSet presAssocID="{1B11E3C7-CABB-4E05-8B64-7929226EC76E}" presName="node" presStyleLbl="node1" presStyleIdx="0" presStyleCnt="2">
        <dgm:presLayoutVars>
          <dgm:bulletEnabled val="1"/>
        </dgm:presLayoutVars>
      </dgm:prSet>
      <dgm:spPr/>
    </dgm:pt>
    <dgm:pt modelId="{80FC3063-BE92-4BD5-BEE9-4AF4A48A70DF}" type="pres">
      <dgm:prSet presAssocID="{AF2C6AE5-B355-4A9B-A6AF-4D9F09C0BE9C}" presName="sibTrans" presStyleCnt="0"/>
      <dgm:spPr/>
    </dgm:pt>
    <dgm:pt modelId="{ABC20444-1AAA-4F26-AA6B-D06EA9151FE4}" type="pres">
      <dgm:prSet presAssocID="{D42A296A-636F-4991-A9A9-5598C57A36DA}" presName="node" presStyleLbl="node1" presStyleIdx="1" presStyleCnt="2">
        <dgm:presLayoutVars>
          <dgm:bulletEnabled val="1"/>
        </dgm:presLayoutVars>
      </dgm:prSet>
      <dgm:spPr/>
    </dgm:pt>
  </dgm:ptLst>
  <dgm:cxnLst>
    <dgm:cxn modelId="{48B39A66-0088-4F9F-B7EE-9A070344BDB2}" type="presOf" srcId="{D42A296A-636F-4991-A9A9-5598C57A36DA}" destId="{ABC20444-1AAA-4F26-AA6B-D06EA9151FE4}" srcOrd="0" destOrd="0" presId="urn:microsoft.com/office/officeart/2005/8/layout/default"/>
    <dgm:cxn modelId="{D11D3969-5619-4513-8A38-29A6705FEFDE}" srcId="{51583DB0-8C4E-43EA-BBB8-2CD04CBABDDB}" destId="{1B11E3C7-CABB-4E05-8B64-7929226EC76E}" srcOrd="0" destOrd="0" parTransId="{32179373-F1E5-46F4-BB78-033B96FBD912}" sibTransId="{AF2C6AE5-B355-4A9B-A6AF-4D9F09C0BE9C}"/>
    <dgm:cxn modelId="{40242BC9-16A6-4FB2-94A2-087067DDBE3A}" type="presOf" srcId="{51583DB0-8C4E-43EA-BBB8-2CD04CBABDDB}" destId="{787A3C71-D500-4B4E-8114-F0EBEB03112B}" srcOrd="0" destOrd="0" presId="urn:microsoft.com/office/officeart/2005/8/layout/default"/>
    <dgm:cxn modelId="{76F1DCDD-516A-4731-9CA8-24904B911454}" type="presOf" srcId="{1B11E3C7-CABB-4E05-8B64-7929226EC76E}" destId="{3BC48EE7-5A65-476A-B7A6-95F4478E3503}" srcOrd="0" destOrd="0" presId="urn:microsoft.com/office/officeart/2005/8/layout/default"/>
    <dgm:cxn modelId="{D404A9F5-F58E-4346-94EE-3710DF46FCE6}" srcId="{51583DB0-8C4E-43EA-BBB8-2CD04CBABDDB}" destId="{D42A296A-636F-4991-A9A9-5598C57A36DA}" srcOrd="1" destOrd="0" parTransId="{7CEAEE45-0B0E-45BB-A633-1E1FEDA35008}" sibTransId="{A9E983F4-7393-4E9F-B077-9D20E3253946}"/>
    <dgm:cxn modelId="{00787E98-AAAE-4CC6-ABA7-22621C89EB78}" type="presParOf" srcId="{787A3C71-D500-4B4E-8114-F0EBEB03112B}" destId="{3BC48EE7-5A65-476A-B7A6-95F4478E3503}" srcOrd="0" destOrd="0" presId="urn:microsoft.com/office/officeart/2005/8/layout/default"/>
    <dgm:cxn modelId="{AA39DE9D-3623-44DD-BD29-B0DB40E261B7}" type="presParOf" srcId="{787A3C71-D500-4B4E-8114-F0EBEB03112B}" destId="{80FC3063-BE92-4BD5-BEE9-4AF4A48A70DF}" srcOrd="1" destOrd="0" presId="urn:microsoft.com/office/officeart/2005/8/layout/default"/>
    <dgm:cxn modelId="{7756EE2F-FC0A-4887-8F0D-1EC611054A1B}" type="presParOf" srcId="{787A3C71-D500-4B4E-8114-F0EBEB03112B}" destId="{ABC20444-1AAA-4F26-AA6B-D06EA9151FE4}"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F8F3A3-9E00-4284-BF62-CEA12C6DA138}">
      <dsp:nvSpPr>
        <dsp:cNvPr id="0" name=""/>
        <dsp:cNvSpPr/>
      </dsp:nvSpPr>
      <dsp:spPr>
        <a:xfrm>
          <a:off x="4520" y="193054"/>
          <a:ext cx="2055238" cy="101960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rtl="0">
            <a:lnSpc>
              <a:spcPct val="90000"/>
            </a:lnSpc>
            <a:spcBef>
              <a:spcPct val="0"/>
            </a:spcBef>
            <a:spcAft>
              <a:spcPct val="35000"/>
            </a:spcAft>
            <a:buNone/>
          </a:pPr>
          <a:r>
            <a:rPr lang="pl-PL" sz="1800" kern="1200" dirty="0"/>
            <a:t>Postępowanie przejściowe</a:t>
          </a:r>
        </a:p>
      </dsp:txBody>
      <dsp:txXfrm>
        <a:off x="4520" y="193054"/>
        <a:ext cx="2055238" cy="679738"/>
      </dsp:txXfrm>
    </dsp:sp>
    <dsp:sp modelId="{9F5D078E-1BD6-4920-A687-218539593C3E}">
      <dsp:nvSpPr>
        <dsp:cNvPr id="0" name=""/>
        <dsp:cNvSpPr/>
      </dsp:nvSpPr>
      <dsp:spPr>
        <a:xfrm>
          <a:off x="425472" y="872793"/>
          <a:ext cx="2055238" cy="26568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rtl="0">
            <a:lnSpc>
              <a:spcPct val="90000"/>
            </a:lnSpc>
            <a:spcBef>
              <a:spcPct val="0"/>
            </a:spcBef>
            <a:spcAft>
              <a:spcPct val="15000"/>
            </a:spcAft>
            <a:buChar char="•"/>
          </a:pPr>
          <a:r>
            <a:rPr lang="pl-PL" sz="1800" kern="1200" dirty="0">
              <a:latin typeface="Gill Sans MT" panose="020B0502020104020203"/>
            </a:rPr>
            <a:t>Wstępna kontrola skargi oskarżyciela</a:t>
          </a:r>
          <a:endParaRPr lang="pl-PL" sz="1800" kern="1200" dirty="0"/>
        </a:p>
        <a:p>
          <a:pPr marL="171450" lvl="1" indent="-171450" algn="l" defTabSz="800100" rtl="0">
            <a:lnSpc>
              <a:spcPct val="90000"/>
            </a:lnSpc>
            <a:spcBef>
              <a:spcPct val="0"/>
            </a:spcBef>
            <a:spcAft>
              <a:spcPct val="15000"/>
            </a:spcAft>
            <a:buChar char="•"/>
          </a:pPr>
          <a:r>
            <a:rPr lang="pl-PL" sz="1800" kern="1200" dirty="0">
              <a:latin typeface="Gill Sans MT" panose="020B0502020104020203"/>
            </a:rPr>
            <a:t>Skierowanie sprawy na posiedzenie</a:t>
          </a:r>
        </a:p>
        <a:p>
          <a:pPr marL="171450" lvl="1" indent="-171450" algn="l" defTabSz="800100" rtl="0">
            <a:lnSpc>
              <a:spcPct val="90000"/>
            </a:lnSpc>
            <a:spcBef>
              <a:spcPct val="0"/>
            </a:spcBef>
            <a:spcAft>
              <a:spcPct val="15000"/>
            </a:spcAft>
            <a:buChar char="•"/>
          </a:pPr>
          <a:r>
            <a:rPr lang="pl-PL" sz="1800" kern="1200" dirty="0">
              <a:latin typeface="Gill Sans MT" panose="020B0502020104020203"/>
            </a:rPr>
            <a:t>Przygotowanie organizacyjne rozprawy</a:t>
          </a:r>
        </a:p>
      </dsp:txBody>
      <dsp:txXfrm>
        <a:off x="485668" y="932989"/>
        <a:ext cx="1934846" cy="2536408"/>
      </dsp:txXfrm>
    </dsp:sp>
    <dsp:sp modelId="{6CB01C3B-F2E5-4B87-8BE0-2E270451B98D}">
      <dsp:nvSpPr>
        <dsp:cNvPr id="0" name=""/>
        <dsp:cNvSpPr/>
      </dsp:nvSpPr>
      <dsp:spPr>
        <a:xfrm>
          <a:off x="2371325" y="277076"/>
          <a:ext cx="660521" cy="51169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2371325" y="379415"/>
        <a:ext cx="507013" cy="307017"/>
      </dsp:txXfrm>
    </dsp:sp>
    <dsp:sp modelId="{542CFE61-385E-48CB-A513-BFC52D1E3A37}">
      <dsp:nvSpPr>
        <dsp:cNvPr id="0" name=""/>
        <dsp:cNvSpPr/>
      </dsp:nvSpPr>
      <dsp:spPr>
        <a:xfrm>
          <a:off x="3306025" y="193054"/>
          <a:ext cx="2055238" cy="101960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rtl="0">
            <a:lnSpc>
              <a:spcPct val="90000"/>
            </a:lnSpc>
            <a:spcBef>
              <a:spcPct val="0"/>
            </a:spcBef>
            <a:spcAft>
              <a:spcPct val="35000"/>
            </a:spcAft>
            <a:buNone/>
          </a:pPr>
          <a:r>
            <a:rPr lang="pl-PL" sz="1800" kern="1200" dirty="0"/>
            <a:t>Rozprawa główna</a:t>
          </a:r>
        </a:p>
      </dsp:txBody>
      <dsp:txXfrm>
        <a:off x="3306025" y="193054"/>
        <a:ext cx="2055238" cy="679738"/>
      </dsp:txXfrm>
    </dsp:sp>
    <dsp:sp modelId="{201F59B5-4E1D-44FE-A14F-2175A2515ACE}">
      <dsp:nvSpPr>
        <dsp:cNvPr id="0" name=""/>
        <dsp:cNvSpPr/>
      </dsp:nvSpPr>
      <dsp:spPr>
        <a:xfrm>
          <a:off x="3726978" y="872793"/>
          <a:ext cx="2055238" cy="26568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rtl="0">
            <a:lnSpc>
              <a:spcPct val="90000"/>
            </a:lnSpc>
            <a:spcBef>
              <a:spcPct val="0"/>
            </a:spcBef>
            <a:spcAft>
              <a:spcPct val="15000"/>
            </a:spcAft>
            <a:buChar char="•"/>
          </a:pPr>
          <a:r>
            <a:rPr lang="pl-PL" sz="1800" kern="1200" dirty="0">
              <a:latin typeface="Gill Sans MT" panose="020B0502020104020203"/>
            </a:rPr>
            <a:t>Rozpoczęcie rozprawy głównej</a:t>
          </a:r>
          <a:endParaRPr lang="pl-PL" sz="1800" kern="1200" dirty="0"/>
        </a:p>
        <a:p>
          <a:pPr marL="171450" lvl="1" indent="-171450" algn="l" defTabSz="800100">
            <a:lnSpc>
              <a:spcPct val="90000"/>
            </a:lnSpc>
            <a:spcBef>
              <a:spcPct val="0"/>
            </a:spcBef>
            <a:spcAft>
              <a:spcPct val="15000"/>
            </a:spcAft>
            <a:buChar char="•"/>
          </a:pPr>
          <a:r>
            <a:rPr lang="pl-PL" sz="1800" kern="1200" dirty="0">
              <a:latin typeface="Gill Sans MT" panose="020B0502020104020203"/>
            </a:rPr>
            <a:t>Przewód sądowy</a:t>
          </a:r>
        </a:p>
        <a:p>
          <a:pPr marL="171450" lvl="1" indent="-171450" algn="l" defTabSz="800100" rtl="0">
            <a:lnSpc>
              <a:spcPct val="90000"/>
            </a:lnSpc>
            <a:spcBef>
              <a:spcPct val="0"/>
            </a:spcBef>
            <a:spcAft>
              <a:spcPct val="15000"/>
            </a:spcAft>
            <a:buChar char="•"/>
          </a:pPr>
          <a:r>
            <a:rPr lang="pl-PL" sz="1800" kern="1200" dirty="0">
              <a:latin typeface="Gill Sans MT" panose="020B0502020104020203"/>
            </a:rPr>
            <a:t>Głosy stron</a:t>
          </a:r>
        </a:p>
        <a:p>
          <a:pPr marL="171450" lvl="1" indent="-171450" algn="l" defTabSz="800100">
            <a:lnSpc>
              <a:spcPct val="90000"/>
            </a:lnSpc>
            <a:spcBef>
              <a:spcPct val="0"/>
            </a:spcBef>
            <a:spcAft>
              <a:spcPct val="15000"/>
            </a:spcAft>
            <a:buChar char="•"/>
          </a:pPr>
          <a:r>
            <a:rPr lang="pl-PL" sz="1800" kern="1200" dirty="0">
              <a:latin typeface="Gill Sans MT" panose="020B0502020104020203"/>
            </a:rPr>
            <a:t>Wyrokowanie</a:t>
          </a:r>
        </a:p>
      </dsp:txBody>
      <dsp:txXfrm>
        <a:off x="3787174" y="932989"/>
        <a:ext cx="1934846" cy="2536408"/>
      </dsp:txXfrm>
    </dsp:sp>
    <dsp:sp modelId="{76539614-462C-41CE-9826-F84A2EF222F0}">
      <dsp:nvSpPr>
        <dsp:cNvPr id="0" name=""/>
        <dsp:cNvSpPr/>
      </dsp:nvSpPr>
      <dsp:spPr>
        <a:xfrm>
          <a:off x="5672831" y="277076"/>
          <a:ext cx="660521" cy="51169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5672831" y="379415"/>
        <a:ext cx="507013" cy="307017"/>
      </dsp:txXfrm>
    </dsp:sp>
    <dsp:sp modelId="{8994C7E0-8282-4E3B-9140-9029225A87BC}">
      <dsp:nvSpPr>
        <dsp:cNvPr id="0" name=""/>
        <dsp:cNvSpPr/>
      </dsp:nvSpPr>
      <dsp:spPr>
        <a:xfrm>
          <a:off x="6607531" y="193054"/>
          <a:ext cx="2055238" cy="101960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rtl="0">
            <a:lnSpc>
              <a:spcPct val="90000"/>
            </a:lnSpc>
            <a:spcBef>
              <a:spcPct val="0"/>
            </a:spcBef>
            <a:spcAft>
              <a:spcPct val="35000"/>
            </a:spcAft>
            <a:buNone/>
          </a:pPr>
          <a:r>
            <a:rPr lang="pl-PL" sz="1800" kern="1200" dirty="0"/>
            <a:t>Czynności końcowe</a:t>
          </a:r>
        </a:p>
      </dsp:txBody>
      <dsp:txXfrm>
        <a:off x="6607531" y="193054"/>
        <a:ext cx="2055238" cy="679738"/>
      </dsp:txXfrm>
    </dsp:sp>
    <dsp:sp modelId="{355870E6-235C-4772-BCF1-61006EA0D714}">
      <dsp:nvSpPr>
        <dsp:cNvPr id="0" name=""/>
        <dsp:cNvSpPr/>
      </dsp:nvSpPr>
      <dsp:spPr>
        <a:xfrm>
          <a:off x="7028484" y="872793"/>
          <a:ext cx="2055238" cy="26568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rtl="0">
            <a:lnSpc>
              <a:spcPct val="90000"/>
            </a:lnSpc>
            <a:spcBef>
              <a:spcPct val="0"/>
            </a:spcBef>
            <a:spcAft>
              <a:spcPct val="15000"/>
            </a:spcAft>
            <a:buChar char="•"/>
          </a:pPr>
          <a:r>
            <a:rPr lang="pl-PL" sz="1800" kern="1200" dirty="0">
              <a:latin typeface="Gill Sans MT" panose="020B0502020104020203"/>
            </a:rPr>
            <a:t>Sporządzenie uzasadnienia wyroku</a:t>
          </a:r>
        </a:p>
        <a:p>
          <a:pPr marL="171450" lvl="1" indent="-171450" algn="l" defTabSz="800100" rtl="0">
            <a:lnSpc>
              <a:spcPct val="90000"/>
            </a:lnSpc>
            <a:spcBef>
              <a:spcPct val="0"/>
            </a:spcBef>
            <a:spcAft>
              <a:spcPct val="15000"/>
            </a:spcAft>
            <a:buChar char="•"/>
          </a:pPr>
          <a:r>
            <a:rPr lang="pl-PL" sz="1800" kern="1200" dirty="0">
              <a:latin typeface="Gill Sans MT" panose="020B0502020104020203"/>
            </a:rPr>
            <a:t>Rozstrzygnięcie w przedmiocie kosztów procesu</a:t>
          </a:r>
          <a:endParaRPr lang="pl-PL" sz="1800" kern="1200" dirty="0"/>
        </a:p>
      </dsp:txBody>
      <dsp:txXfrm>
        <a:off x="7088680" y="932989"/>
        <a:ext cx="1934846" cy="25364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0D8F53-2230-4BEF-9CF3-997609018FCB}">
      <dsp:nvSpPr>
        <dsp:cNvPr id="0" name=""/>
        <dsp:cNvSpPr/>
      </dsp:nvSpPr>
      <dsp:spPr>
        <a:xfrm>
          <a:off x="943" y="446810"/>
          <a:ext cx="3680589" cy="220835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rtl="0">
            <a:lnSpc>
              <a:spcPct val="90000"/>
            </a:lnSpc>
            <a:spcBef>
              <a:spcPct val="0"/>
            </a:spcBef>
            <a:spcAft>
              <a:spcPct val="35000"/>
            </a:spcAft>
            <a:buNone/>
          </a:pPr>
          <a:r>
            <a:rPr lang="pl-PL" sz="2500" kern="1200" dirty="0">
              <a:latin typeface="Gill Sans MT" panose="020B0502020104020203"/>
            </a:rPr>
            <a:t>Wniosek o wydanie wyroku skazującego bez przeprowadzenia postępowania dowodowego (art. 338a k.p.k.)</a:t>
          </a:r>
          <a:endParaRPr lang="pl-PL" sz="2500" kern="1200" dirty="0"/>
        </a:p>
      </dsp:txBody>
      <dsp:txXfrm>
        <a:off x="943" y="446810"/>
        <a:ext cx="3680589" cy="2208353"/>
      </dsp:txXfrm>
    </dsp:sp>
    <dsp:sp modelId="{E3686983-F31F-4A03-870D-CDDE65E1B2FA}">
      <dsp:nvSpPr>
        <dsp:cNvPr id="0" name=""/>
        <dsp:cNvSpPr/>
      </dsp:nvSpPr>
      <dsp:spPr>
        <a:xfrm>
          <a:off x="4049591" y="446810"/>
          <a:ext cx="3680589" cy="220835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rtl="0">
            <a:lnSpc>
              <a:spcPct val="90000"/>
            </a:lnSpc>
            <a:spcBef>
              <a:spcPct val="0"/>
            </a:spcBef>
            <a:spcAft>
              <a:spcPct val="35000"/>
            </a:spcAft>
            <a:buNone/>
          </a:pPr>
          <a:r>
            <a:rPr lang="pl-PL" sz="2500" kern="1200" dirty="0">
              <a:latin typeface="Gill Sans MT" panose="020B0502020104020203"/>
            </a:rPr>
            <a:t>Dobrowolne poddanie się karze w trybie art. 387 k.p.k.</a:t>
          </a:r>
          <a:endParaRPr lang="pl-PL" sz="2500" kern="1200" dirty="0"/>
        </a:p>
      </dsp:txBody>
      <dsp:txXfrm>
        <a:off x="4049591" y="446810"/>
        <a:ext cx="3680589" cy="22083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93275-8BC1-4ED2-84D6-93A29BBE1C81}">
      <dsp:nvSpPr>
        <dsp:cNvPr id="0" name=""/>
        <dsp:cNvSpPr/>
      </dsp:nvSpPr>
      <dsp:spPr>
        <a:xfrm>
          <a:off x="48319" y="232"/>
          <a:ext cx="2385776" cy="143146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latin typeface="Gill Sans MT" panose="020B0502020104020203"/>
            </a:rPr>
            <a:t>Uniewinnienie</a:t>
          </a:r>
          <a:endParaRPr lang="pl-PL" sz="2900" kern="1200" dirty="0"/>
        </a:p>
      </dsp:txBody>
      <dsp:txXfrm>
        <a:off x="48319" y="232"/>
        <a:ext cx="2385776" cy="1431466"/>
      </dsp:txXfrm>
    </dsp:sp>
    <dsp:sp modelId="{0539F1BE-C206-4CA5-9345-FA0460D2C932}">
      <dsp:nvSpPr>
        <dsp:cNvPr id="0" name=""/>
        <dsp:cNvSpPr/>
      </dsp:nvSpPr>
      <dsp:spPr>
        <a:xfrm>
          <a:off x="2672674" y="232"/>
          <a:ext cx="2385776" cy="143146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rtl="0">
            <a:lnSpc>
              <a:spcPct val="90000"/>
            </a:lnSpc>
            <a:spcBef>
              <a:spcPct val="0"/>
            </a:spcBef>
            <a:spcAft>
              <a:spcPct val="35000"/>
            </a:spcAft>
            <a:buNone/>
          </a:pPr>
          <a:r>
            <a:rPr lang="pl-PL" sz="2900" kern="1200" dirty="0">
              <a:latin typeface="Gill Sans MT" panose="020B0502020104020203"/>
            </a:rPr>
            <a:t>Umorzenie postępowania</a:t>
          </a:r>
          <a:endParaRPr lang="pl-PL" sz="2900" kern="1200" dirty="0"/>
        </a:p>
      </dsp:txBody>
      <dsp:txXfrm>
        <a:off x="2672674" y="232"/>
        <a:ext cx="2385776" cy="1431466"/>
      </dsp:txXfrm>
    </dsp:sp>
    <dsp:sp modelId="{971D3D44-EA33-4BAC-BA09-C03D88BE2518}">
      <dsp:nvSpPr>
        <dsp:cNvPr id="0" name=""/>
        <dsp:cNvSpPr/>
      </dsp:nvSpPr>
      <dsp:spPr>
        <a:xfrm>
          <a:off x="5297028" y="232"/>
          <a:ext cx="2385776" cy="143146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rtl="0">
            <a:lnSpc>
              <a:spcPct val="90000"/>
            </a:lnSpc>
            <a:spcBef>
              <a:spcPct val="0"/>
            </a:spcBef>
            <a:spcAft>
              <a:spcPct val="35000"/>
            </a:spcAft>
            <a:buNone/>
          </a:pPr>
          <a:r>
            <a:rPr lang="pl-PL" sz="2900" kern="1200" dirty="0">
              <a:latin typeface="Gill Sans MT" panose="020B0502020104020203"/>
            </a:rPr>
            <a:t>Warunkowe umorzenie postępowania</a:t>
          </a:r>
          <a:endParaRPr lang="pl-PL" sz="2900" kern="1200" dirty="0"/>
        </a:p>
      </dsp:txBody>
      <dsp:txXfrm>
        <a:off x="5297028" y="232"/>
        <a:ext cx="2385776" cy="1431466"/>
      </dsp:txXfrm>
    </dsp:sp>
    <dsp:sp modelId="{99A4E696-9641-4FDF-82EA-B9C7142083CD}">
      <dsp:nvSpPr>
        <dsp:cNvPr id="0" name=""/>
        <dsp:cNvSpPr/>
      </dsp:nvSpPr>
      <dsp:spPr>
        <a:xfrm>
          <a:off x="2672674" y="1670276"/>
          <a:ext cx="2385776" cy="143146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dirty="0">
              <a:latin typeface="Gill Sans MT" panose="020B0502020104020203"/>
            </a:rPr>
            <a:t>Skazanie</a:t>
          </a:r>
          <a:endParaRPr lang="pl-PL" sz="2900" kern="1200" dirty="0"/>
        </a:p>
      </dsp:txBody>
      <dsp:txXfrm>
        <a:off x="2672674" y="1670276"/>
        <a:ext cx="2385776" cy="14314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C48EE7-5A65-476A-B7A6-95F4478E3503}">
      <dsp:nvSpPr>
        <dsp:cNvPr id="0" name=""/>
        <dsp:cNvSpPr/>
      </dsp:nvSpPr>
      <dsp:spPr>
        <a:xfrm>
          <a:off x="943" y="446810"/>
          <a:ext cx="3680589" cy="220835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ctr" defTabSz="2044700" rtl="0">
            <a:lnSpc>
              <a:spcPct val="90000"/>
            </a:lnSpc>
            <a:spcBef>
              <a:spcPct val="0"/>
            </a:spcBef>
            <a:spcAft>
              <a:spcPct val="35000"/>
            </a:spcAft>
            <a:buNone/>
          </a:pPr>
          <a:r>
            <a:rPr lang="pl-PL" sz="4600" kern="1200">
              <a:latin typeface="Gill Sans MT" panose="020B0502020104020203"/>
            </a:rPr>
            <a:t>Iudex inhabilis (art. 40 kpk)</a:t>
          </a:r>
          <a:endParaRPr lang="pl-PL" sz="4600" kern="1200"/>
        </a:p>
      </dsp:txBody>
      <dsp:txXfrm>
        <a:off x="943" y="446810"/>
        <a:ext cx="3680589" cy="2208353"/>
      </dsp:txXfrm>
    </dsp:sp>
    <dsp:sp modelId="{ABC20444-1AAA-4F26-AA6B-D06EA9151FE4}">
      <dsp:nvSpPr>
        <dsp:cNvPr id="0" name=""/>
        <dsp:cNvSpPr/>
      </dsp:nvSpPr>
      <dsp:spPr>
        <a:xfrm>
          <a:off x="4049591" y="446810"/>
          <a:ext cx="3680589" cy="220835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ctr" defTabSz="2044700" rtl="0">
            <a:lnSpc>
              <a:spcPct val="90000"/>
            </a:lnSpc>
            <a:spcBef>
              <a:spcPct val="0"/>
            </a:spcBef>
            <a:spcAft>
              <a:spcPct val="35000"/>
            </a:spcAft>
            <a:buNone/>
          </a:pPr>
          <a:r>
            <a:rPr lang="pl-PL" sz="4600" kern="1200">
              <a:latin typeface="Gill Sans MT" panose="020B0502020104020203"/>
            </a:rPr>
            <a:t>Iudex suspectus (art. 41 kpk)</a:t>
          </a:r>
          <a:endParaRPr lang="pl-PL" sz="4600" kern="1200"/>
        </a:p>
      </dsp:txBody>
      <dsp:txXfrm>
        <a:off x="4049591" y="446810"/>
        <a:ext cx="3680589" cy="2208353"/>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3/29/2021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3/29/2021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3/29/2021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3/29/2021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3/29/2021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3/29/2021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3/29/2021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3/29/2021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3/29/2021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3/29/2021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3/29/2021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3/29/2021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Podstawy</a:t>
            </a:r>
            <a:r>
              <a:rPr lang="en-US" dirty="0"/>
              <a:t> </a:t>
            </a:r>
            <a:r>
              <a:rPr lang="en-US" dirty="0" err="1"/>
              <a:t>procesu</a:t>
            </a:r>
            <a:r>
              <a:rPr lang="en-US" dirty="0"/>
              <a:t> </a:t>
            </a:r>
            <a:r>
              <a:rPr lang="en-US" dirty="0" err="1"/>
              <a:t>karnego</a:t>
            </a:r>
          </a:p>
        </p:txBody>
      </p:sp>
      <p:sp>
        <p:nvSpPr>
          <p:cNvPr id="3" name="Subtitle 2"/>
          <p:cNvSpPr>
            <a:spLocks noGrp="1"/>
          </p:cNvSpPr>
          <p:nvPr>
            <p:ph type="subTitle" idx="1"/>
          </p:nvPr>
        </p:nvSpPr>
        <p:spPr/>
        <p:txBody>
          <a:bodyPr vert="horz" lIns="91440" tIns="45720" rIns="91440" bIns="45720" rtlCol="0" anchor="t">
            <a:normAutofit/>
          </a:bodyPr>
          <a:lstStyle/>
          <a:p>
            <a:r>
              <a:rPr lang="en-US" dirty="0"/>
              <a:t>29.03.2021</a:t>
            </a:r>
            <a:endParaRPr lang="pl-PL" dirty="0"/>
          </a:p>
        </p:txBody>
      </p:sp>
    </p:spTree>
    <p:extLst>
      <p:ext uri="{BB962C8B-B14F-4D97-AF65-F5344CB8AC3E}">
        <p14:creationId xmlns:p14="http://schemas.microsoft.com/office/powerpoint/2010/main" val="1194440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F84DBA1-D4A5-493B-88E3-2B29490662F2}"/>
              </a:ext>
            </a:extLst>
          </p:cNvPr>
          <p:cNvSpPr>
            <a:spLocks noGrp="1"/>
          </p:cNvSpPr>
          <p:nvPr>
            <p:ph type="title"/>
          </p:nvPr>
        </p:nvSpPr>
        <p:spPr>
          <a:xfrm>
            <a:off x="2231136" y="467418"/>
            <a:ext cx="7729728" cy="1188720"/>
          </a:xfrm>
          <a:solidFill>
            <a:srgbClr val="FFFFFF"/>
          </a:solidFill>
        </p:spPr>
        <p:txBody>
          <a:bodyPr>
            <a:normAutofit/>
          </a:bodyPr>
          <a:lstStyle/>
          <a:p>
            <a:r>
              <a:rPr lang="pl-PL" dirty="0"/>
              <a:t>Wyrokowanie</a:t>
            </a:r>
          </a:p>
        </p:txBody>
      </p:sp>
      <p:sp>
        <p:nvSpPr>
          <p:cNvPr id="3" name="Symbol zastępczy zawartości 2">
            <a:extLst>
              <a:ext uri="{FF2B5EF4-FFF2-40B4-BE49-F238E27FC236}">
                <a16:creationId xmlns:a16="http://schemas.microsoft.com/office/drawing/2014/main" id="{A25299AA-3273-4C51-AB4A-D355CDC74DB2}"/>
              </a:ext>
            </a:extLst>
          </p:cNvPr>
          <p:cNvSpPr>
            <a:spLocks noGrp="1"/>
          </p:cNvSpPr>
          <p:nvPr>
            <p:ph idx="1"/>
          </p:nvPr>
        </p:nvSpPr>
        <p:spPr>
          <a:xfrm>
            <a:off x="1706062" y="2291262"/>
            <a:ext cx="8779512" cy="2879256"/>
          </a:xfrm>
        </p:spPr>
        <p:txBody>
          <a:bodyPr vert="horz" lIns="91440" tIns="45720" rIns="91440" bIns="45720" rtlCol="0" anchor="t">
            <a:normAutofit/>
          </a:bodyPr>
          <a:lstStyle/>
          <a:p>
            <a:pPr marL="0" indent="0">
              <a:buNone/>
            </a:pPr>
            <a:r>
              <a:rPr lang="pl-PL" dirty="0">
                <a:solidFill>
                  <a:srgbClr val="404040"/>
                </a:solidFill>
              </a:rPr>
              <a:t>Art. 408. </a:t>
            </a:r>
            <a:r>
              <a:rPr lang="pl-PL" dirty="0">
                <a:ea typeface="+mn-lt"/>
                <a:cs typeface="+mn-lt"/>
              </a:rPr>
              <a:t>Po wysłuchaniu głosów końcowych sąd niezwłocznie przystępuje do narady.</a:t>
            </a:r>
          </a:p>
          <a:p>
            <a:pPr marL="0" indent="0">
              <a:buNone/>
            </a:pPr>
            <a:r>
              <a:rPr lang="pl-PL" dirty="0">
                <a:ea typeface="+mn-lt"/>
                <a:cs typeface="+mn-lt"/>
              </a:rPr>
              <a:t>Art. 410. Podstawę wyroku może stanowić tylko całokształt okoliczności ujawnionych w toku rozprawy głównej.</a:t>
            </a:r>
          </a:p>
          <a:p>
            <a:pPr marL="0" indent="0">
              <a:buNone/>
            </a:pPr>
            <a:r>
              <a:rPr lang="pl-PL" dirty="0">
                <a:ea typeface="+mn-lt"/>
                <a:cs typeface="+mn-lt"/>
              </a:rPr>
              <a:t>Art. 412. Niezwłocznie po ukończeniu głosowania sąd sporządza wyrok na piśmie.</a:t>
            </a:r>
          </a:p>
        </p:txBody>
      </p:sp>
    </p:spTree>
    <p:extLst>
      <p:ext uri="{BB962C8B-B14F-4D97-AF65-F5344CB8AC3E}">
        <p14:creationId xmlns:p14="http://schemas.microsoft.com/office/powerpoint/2010/main" val="4277729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479E52-E2B6-46EA-8E2A-1515DD09DE3E}"/>
              </a:ext>
            </a:extLst>
          </p:cNvPr>
          <p:cNvSpPr>
            <a:spLocks noGrp="1"/>
          </p:cNvSpPr>
          <p:nvPr>
            <p:ph type="title"/>
          </p:nvPr>
        </p:nvSpPr>
        <p:spPr/>
        <p:txBody>
          <a:bodyPr/>
          <a:lstStyle/>
          <a:p>
            <a:r>
              <a:rPr lang="pl-PL" dirty="0"/>
              <a:t>Jawność rozprawy głównej</a:t>
            </a:r>
          </a:p>
        </p:txBody>
      </p:sp>
      <p:sp>
        <p:nvSpPr>
          <p:cNvPr id="3" name="Symbol zastępczy zawartości 2">
            <a:extLst>
              <a:ext uri="{FF2B5EF4-FFF2-40B4-BE49-F238E27FC236}">
                <a16:creationId xmlns:a16="http://schemas.microsoft.com/office/drawing/2014/main" id="{6D425863-E262-4EBD-B738-209AD5FF175D}"/>
              </a:ext>
            </a:extLst>
          </p:cNvPr>
          <p:cNvSpPr>
            <a:spLocks noGrp="1"/>
          </p:cNvSpPr>
          <p:nvPr>
            <p:ph idx="1"/>
          </p:nvPr>
        </p:nvSpPr>
        <p:spPr/>
        <p:txBody>
          <a:bodyPr vert="horz" lIns="91440" tIns="45720" rIns="91440" bIns="45720" rtlCol="0" anchor="t">
            <a:normAutofit/>
          </a:bodyPr>
          <a:lstStyle/>
          <a:p>
            <a:pPr marL="0" indent="0" algn="just">
              <a:buNone/>
            </a:pPr>
            <a:r>
              <a:rPr lang="pl-PL" dirty="0"/>
              <a:t>Wyróżnia się jawność wewnętrzną (wobec stron) i jawność zewnętrzną (wobec publiczności)</a:t>
            </a:r>
            <a:endParaRPr lang="pl-PL"/>
          </a:p>
          <a:p>
            <a:pPr marL="0" indent="0" algn="just">
              <a:buNone/>
            </a:pPr>
            <a:r>
              <a:rPr lang="pl-PL" dirty="0"/>
              <a:t>Rozprawa odbywa się jawnie. </a:t>
            </a:r>
          </a:p>
          <a:p>
            <a:pPr marL="0" indent="0" algn="just">
              <a:buNone/>
            </a:pPr>
            <a:r>
              <a:rPr lang="pl-PL" dirty="0"/>
              <a:t>Art. 356 </a:t>
            </a:r>
            <a:r>
              <a:rPr lang="pl-PL" dirty="0">
                <a:ea typeface="+mn-lt"/>
                <a:cs typeface="+mn-lt"/>
              </a:rPr>
              <a:t>§ 1.  Na rozprawie oprócz osób biorących udział w postępowaniu mogą być obecne tylko osoby pełnoletnie, nieuzbrojone.</a:t>
            </a:r>
          </a:p>
          <a:p>
            <a:pPr algn="just">
              <a:buNone/>
            </a:pPr>
            <a:r>
              <a:rPr lang="pl-PL" dirty="0">
                <a:ea typeface="+mn-lt"/>
                <a:cs typeface="+mn-lt"/>
              </a:rPr>
              <a:t>§ 2. Przewodniczący może zezwolić na obecność na rozprawie małoletnim oraz osobom obowiązanym do noszenia broni.</a:t>
            </a:r>
          </a:p>
          <a:p>
            <a:pPr algn="just">
              <a:buNone/>
            </a:pPr>
            <a:r>
              <a:rPr lang="pl-PL" dirty="0">
                <a:ea typeface="+mn-lt"/>
                <a:cs typeface="+mn-lt"/>
              </a:rPr>
              <a:t>§ 3. Nie mogą być obecne na rozprawie osoby znajdujące się w stanie nielicującym z powagą sądu.</a:t>
            </a:r>
          </a:p>
          <a:p>
            <a:pPr marL="0" indent="0" algn="just">
              <a:buNone/>
            </a:pPr>
            <a:endParaRPr lang="pl-PL" dirty="0"/>
          </a:p>
        </p:txBody>
      </p:sp>
    </p:spTree>
    <p:extLst>
      <p:ext uri="{BB962C8B-B14F-4D97-AF65-F5344CB8AC3E}">
        <p14:creationId xmlns:p14="http://schemas.microsoft.com/office/powerpoint/2010/main" val="2148128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07495A-8471-487C-A14B-2102F4A8FECA}"/>
              </a:ext>
            </a:extLst>
          </p:cNvPr>
          <p:cNvSpPr>
            <a:spLocks noGrp="1"/>
          </p:cNvSpPr>
          <p:nvPr>
            <p:ph type="title"/>
          </p:nvPr>
        </p:nvSpPr>
        <p:spPr/>
        <p:txBody>
          <a:bodyPr/>
          <a:lstStyle/>
          <a:p>
            <a:r>
              <a:rPr lang="pl-PL" dirty="0"/>
              <a:t>Wyjątki od zasady jawności Rozprawy głównej</a:t>
            </a:r>
          </a:p>
        </p:txBody>
      </p:sp>
      <p:sp>
        <p:nvSpPr>
          <p:cNvPr id="3" name="Symbol zastępczy zawartości 2">
            <a:extLst>
              <a:ext uri="{FF2B5EF4-FFF2-40B4-BE49-F238E27FC236}">
                <a16:creationId xmlns:a16="http://schemas.microsoft.com/office/drawing/2014/main" id="{82E01815-A00F-4912-833E-8E5560089468}"/>
              </a:ext>
            </a:extLst>
          </p:cNvPr>
          <p:cNvSpPr>
            <a:spLocks noGrp="1"/>
          </p:cNvSpPr>
          <p:nvPr>
            <p:ph idx="1"/>
          </p:nvPr>
        </p:nvSpPr>
        <p:spPr/>
        <p:txBody>
          <a:bodyPr vert="horz" lIns="91440" tIns="45720" rIns="91440" bIns="45720" rtlCol="0" anchor="t">
            <a:normAutofit/>
          </a:bodyPr>
          <a:lstStyle/>
          <a:p>
            <a:pPr>
              <a:buNone/>
            </a:pPr>
            <a:r>
              <a:rPr lang="pl-PL" dirty="0">
                <a:ea typeface="+mn-lt"/>
                <a:cs typeface="+mn-lt"/>
              </a:rPr>
              <a:t>Niejawna jest rozprawa, która dotyczy:</a:t>
            </a:r>
          </a:p>
          <a:p>
            <a:pPr>
              <a:buNone/>
            </a:pPr>
            <a:r>
              <a:rPr lang="pl-PL" dirty="0">
                <a:ea typeface="+mn-lt"/>
                <a:cs typeface="+mn-lt"/>
              </a:rPr>
              <a:t>1) wniosku prokuratora o umorzenie postępowania z powodu niepoczytalności sprawcy i zastosowanie środka zabezpieczającego;</a:t>
            </a:r>
          </a:p>
          <a:p>
            <a:pPr>
              <a:buNone/>
            </a:pPr>
            <a:r>
              <a:rPr lang="pl-PL" dirty="0">
                <a:ea typeface="+mn-lt"/>
                <a:cs typeface="+mn-lt"/>
              </a:rPr>
              <a:t>2) sprawy o pomówienie lub znieważenie; na wniosek pokrzywdzonego rozprawa odbywa się jednak jawnie.</a:t>
            </a:r>
          </a:p>
          <a:p>
            <a:pPr marL="0" indent="0">
              <a:buNone/>
            </a:pPr>
            <a:endParaRPr lang="pl-PL" dirty="0"/>
          </a:p>
        </p:txBody>
      </p:sp>
    </p:spTree>
    <p:extLst>
      <p:ext uri="{BB962C8B-B14F-4D97-AF65-F5344CB8AC3E}">
        <p14:creationId xmlns:p14="http://schemas.microsoft.com/office/powerpoint/2010/main" val="4080802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4913D6-343C-4074-9EBC-C85D9D2EA592}"/>
              </a:ext>
            </a:extLst>
          </p:cNvPr>
          <p:cNvSpPr>
            <a:spLocks noGrp="1"/>
          </p:cNvSpPr>
          <p:nvPr>
            <p:ph type="title"/>
          </p:nvPr>
        </p:nvSpPr>
        <p:spPr/>
        <p:txBody>
          <a:bodyPr/>
          <a:lstStyle/>
          <a:p>
            <a:r>
              <a:rPr lang="pl-PL" dirty="0"/>
              <a:t>Wyjątki od zasady jawności rozprawy głównej</a:t>
            </a:r>
          </a:p>
        </p:txBody>
      </p:sp>
      <p:sp>
        <p:nvSpPr>
          <p:cNvPr id="3" name="Symbol zastępczy zawartości 2">
            <a:extLst>
              <a:ext uri="{FF2B5EF4-FFF2-40B4-BE49-F238E27FC236}">
                <a16:creationId xmlns:a16="http://schemas.microsoft.com/office/drawing/2014/main" id="{C975A251-F227-4D29-A970-2E7CCEA3E02C}"/>
              </a:ext>
            </a:extLst>
          </p:cNvPr>
          <p:cNvSpPr>
            <a:spLocks noGrp="1"/>
          </p:cNvSpPr>
          <p:nvPr>
            <p:ph idx="1"/>
          </p:nvPr>
        </p:nvSpPr>
        <p:spPr/>
        <p:txBody>
          <a:bodyPr vert="horz" lIns="91440" tIns="45720" rIns="91440" bIns="45720" rtlCol="0" anchor="t">
            <a:normAutofit fontScale="77500" lnSpcReduction="20000"/>
          </a:bodyPr>
          <a:lstStyle/>
          <a:p>
            <a:pPr marL="0" indent="0" algn="just">
              <a:buNone/>
            </a:pPr>
            <a:r>
              <a:rPr lang="pl-PL" dirty="0"/>
              <a:t>Art. 360 </a:t>
            </a:r>
            <a:r>
              <a:rPr lang="pl-PL" dirty="0">
                <a:ea typeface="+mn-lt"/>
                <a:cs typeface="+mn-lt"/>
              </a:rPr>
              <a:t>§ 1.  Sąd może wyłączyć jawność rozprawy w całości albo w części:</a:t>
            </a:r>
            <a:endParaRPr lang="pl-PL"/>
          </a:p>
          <a:p>
            <a:pPr algn="just">
              <a:buNone/>
            </a:pPr>
            <a:r>
              <a:rPr lang="pl-PL" dirty="0">
                <a:ea typeface="+mn-lt"/>
                <a:cs typeface="+mn-lt"/>
              </a:rPr>
              <a:t>1) jeżeli jawność mogłaby:</a:t>
            </a:r>
          </a:p>
          <a:p>
            <a:pPr algn="just">
              <a:buNone/>
            </a:pPr>
            <a:r>
              <a:rPr lang="pl-PL" dirty="0">
                <a:ea typeface="+mn-lt"/>
                <a:cs typeface="+mn-lt"/>
              </a:rPr>
              <a:t>a) wywołać zakłócenie spokoju publicznego,</a:t>
            </a:r>
          </a:p>
          <a:p>
            <a:pPr algn="just">
              <a:buNone/>
            </a:pPr>
            <a:r>
              <a:rPr lang="pl-PL" dirty="0">
                <a:ea typeface="+mn-lt"/>
                <a:cs typeface="+mn-lt"/>
              </a:rPr>
              <a:t>b) obrażać dobre obyczaje,</a:t>
            </a:r>
          </a:p>
          <a:p>
            <a:pPr algn="just">
              <a:buNone/>
            </a:pPr>
            <a:r>
              <a:rPr lang="pl-PL" dirty="0">
                <a:ea typeface="+mn-lt"/>
                <a:cs typeface="+mn-lt"/>
              </a:rPr>
              <a:t>c) ujawnić okoliczności, które ze względu na ważny interes państwa powinny być zachowane w tajemnicy,</a:t>
            </a:r>
          </a:p>
          <a:p>
            <a:pPr algn="just">
              <a:buNone/>
            </a:pPr>
            <a:r>
              <a:rPr lang="pl-PL" dirty="0">
                <a:ea typeface="+mn-lt"/>
                <a:cs typeface="+mn-lt"/>
              </a:rPr>
              <a:t>d) naruszyć ważny interes prywatny;</a:t>
            </a:r>
          </a:p>
          <a:p>
            <a:pPr algn="just">
              <a:buNone/>
            </a:pPr>
            <a:r>
              <a:rPr lang="pl-PL" dirty="0">
                <a:ea typeface="+mn-lt"/>
                <a:cs typeface="+mn-lt"/>
              </a:rPr>
              <a:t>2) jeżeli choćby jeden z oskarżonych jest nieletni lub na czas przesłuchania świadka, który nie ukończył 15 lat;</a:t>
            </a:r>
          </a:p>
          <a:p>
            <a:pPr algn="just">
              <a:buNone/>
            </a:pPr>
            <a:r>
              <a:rPr lang="pl-PL" dirty="0">
                <a:ea typeface="+mn-lt"/>
                <a:cs typeface="+mn-lt"/>
              </a:rPr>
              <a:t>3) na żądanie osoby, która złożyła wniosek o ściganie.</a:t>
            </a:r>
          </a:p>
          <a:p>
            <a:pPr algn="just">
              <a:buNone/>
            </a:pPr>
            <a:r>
              <a:rPr lang="pl-PL" dirty="0">
                <a:ea typeface="+mn-lt"/>
                <a:cs typeface="+mn-lt"/>
              </a:rPr>
              <a:t>§  2.  Jeżeli prokurator sprzeciwi się wyłączeniu jawności, rozprawa odbywa się jawnie.</a:t>
            </a:r>
          </a:p>
          <a:p>
            <a:pPr marL="0" indent="0">
              <a:buNone/>
            </a:pPr>
            <a:endParaRPr lang="pl-PL" dirty="0"/>
          </a:p>
        </p:txBody>
      </p:sp>
    </p:spTree>
    <p:extLst>
      <p:ext uri="{BB962C8B-B14F-4D97-AF65-F5344CB8AC3E}">
        <p14:creationId xmlns:p14="http://schemas.microsoft.com/office/powerpoint/2010/main" val="381541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1D24761-2DF0-49C2-9E44-57931C3269A5}"/>
              </a:ext>
            </a:extLst>
          </p:cNvPr>
          <p:cNvSpPr>
            <a:spLocks noGrp="1"/>
          </p:cNvSpPr>
          <p:nvPr>
            <p:ph type="title"/>
          </p:nvPr>
        </p:nvSpPr>
        <p:spPr>
          <a:xfrm>
            <a:off x="2231136" y="467418"/>
            <a:ext cx="7729728" cy="1188720"/>
          </a:xfrm>
          <a:solidFill>
            <a:srgbClr val="FFFFFF"/>
          </a:solidFill>
        </p:spPr>
        <p:txBody>
          <a:bodyPr>
            <a:normAutofit/>
          </a:bodyPr>
          <a:lstStyle/>
          <a:p>
            <a:r>
              <a:rPr lang="pl-PL" dirty="0"/>
              <a:t>Przesłuchanie Świadka</a:t>
            </a:r>
          </a:p>
        </p:txBody>
      </p:sp>
      <p:sp>
        <p:nvSpPr>
          <p:cNvPr id="3" name="Symbol zastępczy zawartości 2">
            <a:extLst>
              <a:ext uri="{FF2B5EF4-FFF2-40B4-BE49-F238E27FC236}">
                <a16:creationId xmlns:a16="http://schemas.microsoft.com/office/drawing/2014/main" id="{A0565714-21A8-455F-93C2-9423E4A3CF5D}"/>
              </a:ext>
            </a:extLst>
          </p:cNvPr>
          <p:cNvSpPr>
            <a:spLocks noGrp="1"/>
          </p:cNvSpPr>
          <p:nvPr>
            <p:ph idx="1"/>
          </p:nvPr>
        </p:nvSpPr>
        <p:spPr>
          <a:xfrm>
            <a:off x="1706062" y="2291262"/>
            <a:ext cx="8779512" cy="2879256"/>
          </a:xfrm>
        </p:spPr>
        <p:txBody>
          <a:bodyPr vert="horz" lIns="91440" tIns="45720" rIns="91440" bIns="45720" rtlCol="0" anchor="t">
            <a:normAutofit fontScale="55000" lnSpcReduction="20000"/>
          </a:bodyPr>
          <a:lstStyle/>
          <a:p>
            <a:pPr marL="0" indent="0" algn="just">
              <a:buNone/>
            </a:pPr>
            <a:r>
              <a:rPr lang="pl-PL" dirty="0">
                <a:solidFill>
                  <a:srgbClr val="404040"/>
                </a:solidFill>
              </a:rPr>
              <a:t>Art. 171 </a:t>
            </a:r>
            <a:r>
              <a:rPr lang="pl-PL" dirty="0">
                <a:ea typeface="+mn-lt"/>
                <a:cs typeface="+mn-lt"/>
              </a:rPr>
              <a:t>§  1.  Osobie przesłuchiwanej należy umożliwić </a:t>
            </a:r>
            <a:r>
              <a:rPr lang="pl-PL" dirty="0">
                <a:highlight>
                  <a:srgbClr val="FFFF00"/>
                </a:highlight>
                <a:ea typeface="+mn-lt"/>
                <a:cs typeface="+mn-lt"/>
              </a:rPr>
              <a:t>swobodne wypowiedzenie się w granicach określonych celem danej czynności</a:t>
            </a:r>
            <a:r>
              <a:rPr lang="pl-PL" dirty="0">
                <a:ea typeface="+mn-lt"/>
                <a:cs typeface="+mn-lt"/>
              </a:rPr>
              <a:t>, a </a:t>
            </a:r>
            <a:r>
              <a:rPr lang="pl-PL" dirty="0">
                <a:highlight>
                  <a:srgbClr val="00FF00"/>
                </a:highlight>
                <a:ea typeface="+mn-lt"/>
                <a:cs typeface="+mn-lt"/>
              </a:rPr>
              <a:t>dopiero następnie można zadawać pytania zmierzające do uzupełnienia, wyjaśnienia lub kontroli wypowiedzi</a:t>
            </a:r>
            <a:r>
              <a:rPr lang="pl-PL" dirty="0">
                <a:ea typeface="+mn-lt"/>
                <a:cs typeface="+mn-lt"/>
              </a:rPr>
              <a:t>.</a:t>
            </a:r>
            <a:endParaRPr lang="pl-PL" dirty="0">
              <a:solidFill>
                <a:srgbClr val="404040"/>
              </a:solidFill>
            </a:endParaRPr>
          </a:p>
          <a:p>
            <a:pPr algn="just">
              <a:buNone/>
            </a:pPr>
            <a:r>
              <a:rPr lang="pl-PL" dirty="0">
                <a:ea typeface="+mn-lt"/>
                <a:cs typeface="+mn-lt"/>
              </a:rPr>
              <a:t>§  2.  Prawo zadawania pytań mają, oprócz organu przesłuchującego, strony, obrońcy, pełnomocnicy oraz biegli. Pytania zadaje się osobie przesłuchiwanej bezpośrednio, chyba że organ przesłuchujący zarządzi inaczej.</a:t>
            </a:r>
            <a:endParaRPr lang="pl-PL" dirty="0"/>
          </a:p>
          <a:p>
            <a:pPr algn="just">
              <a:buNone/>
            </a:pPr>
            <a:r>
              <a:rPr lang="pl-PL" dirty="0">
                <a:ea typeface="+mn-lt"/>
                <a:cs typeface="+mn-lt"/>
              </a:rPr>
              <a:t>§  3.  Jeżeli osoba przesłuchiwana nie ukończyła 15 lat, czynności z jej udziałem powinny być, w miarę możliwości, przeprowadzone w obecności przedstawiciela ustawowego lub faktycznego opiekuna, chyba że dobro postępowania stoi temu na przeszkodzie.</a:t>
            </a:r>
            <a:endParaRPr lang="pl-PL" dirty="0"/>
          </a:p>
          <a:p>
            <a:pPr algn="just">
              <a:buNone/>
            </a:pPr>
            <a:r>
              <a:rPr lang="pl-PL" dirty="0">
                <a:ea typeface="+mn-lt"/>
                <a:cs typeface="+mn-lt"/>
              </a:rPr>
              <a:t>§  4.  Nie wolno zadawać pytań sugerujących osobie przesłuchiwanej treść odpowiedzi.</a:t>
            </a:r>
            <a:endParaRPr lang="pl-PL" dirty="0"/>
          </a:p>
          <a:p>
            <a:pPr algn="just">
              <a:buNone/>
            </a:pPr>
            <a:r>
              <a:rPr lang="pl-PL" dirty="0">
                <a:ea typeface="+mn-lt"/>
                <a:cs typeface="+mn-lt"/>
              </a:rPr>
              <a:t>§  5.  Niedopuszczalne jest:</a:t>
            </a:r>
            <a:endParaRPr lang="pl-PL" dirty="0"/>
          </a:p>
          <a:p>
            <a:pPr algn="just">
              <a:buNone/>
            </a:pPr>
            <a:r>
              <a:rPr lang="pl-PL" dirty="0">
                <a:ea typeface="+mn-lt"/>
                <a:cs typeface="+mn-lt"/>
              </a:rPr>
              <a:t>1) wpływanie na wypowiedzi osoby przesłuchiwanej za pomocą przymusu lub groźby bezprawnej;</a:t>
            </a:r>
            <a:endParaRPr lang="pl-PL" dirty="0"/>
          </a:p>
          <a:p>
            <a:pPr algn="just">
              <a:buNone/>
            </a:pPr>
            <a:r>
              <a:rPr lang="pl-PL" dirty="0">
                <a:ea typeface="+mn-lt"/>
                <a:cs typeface="+mn-lt"/>
              </a:rPr>
              <a:t>2) stosowanie hipnozy albo środków chemicznych lub technicznych wpływających na procesy psychiczne osoby przesłuchiwanej albo mających na celu kontrolę nieświadomych reakcji jej organizmu w związku z przesłuchaniem.</a:t>
            </a:r>
            <a:endParaRPr lang="pl-PL" dirty="0"/>
          </a:p>
          <a:p>
            <a:pPr algn="just">
              <a:buNone/>
            </a:pPr>
            <a:r>
              <a:rPr lang="pl-PL" dirty="0">
                <a:ea typeface="+mn-lt"/>
                <a:cs typeface="+mn-lt"/>
              </a:rPr>
              <a:t>§  6.  Organ przesłuchujący uchyla pytania określone w § 4, jak również pytania nieistotne.</a:t>
            </a:r>
            <a:endParaRPr lang="pl-PL" dirty="0"/>
          </a:p>
          <a:p>
            <a:pPr algn="just">
              <a:buNone/>
            </a:pPr>
            <a:r>
              <a:rPr lang="pl-PL" dirty="0">
                <a:ea typeface="+mn-lt"/>
                <a:cs typeface="+mn-lt"/>
              </a:rPr>
              <a:t>§  7.  Wyjaśnienia, zeznania oraz oświadczenia złożone w warunkach wyłączających swobodę wypowiedzi lub uzyskane wbrew zakazom wymienionym w § 5 nie mogą stanowić dowodu.</a:t>
            </a:r>
            <a:endParaRPr lang="pl-PL" dirty="0"/>
          </a:p>
          <a:p>
            <a:pPr marL="0" indent="0" algn="just">
              <a:buNone/>
            </a:pPr>
            <a:endParaRPr lang="pl-PL" dirty="0">
              <a:solidFill>
                <a:srgbClr val="404040"/>
              </a:solidFill>
            </a:endParaRPr>
          </a:p>
        </p:txBody>
      </p:sp>
    </p:spTree>
    <p:extLst>
      <p:ext uri="{BB962C8B-B14F-4D97-AF65-F5344CB8AC3E}">
        <p14:creationId xmlns:p14="http://schemas.microsoft.com/office/powerpoint/2010/main" val="4170751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6F76103-7C40-41EB-8B76-927B0EF94C7B}"/>
              </a:ext>
            </a:extLst>
          </p:cNvPr>
          <p:cNvSpPr>
            <a:spLocks noGrp="1"/>
          </p:cNvSpPr>
          <p:nvPr>
            <p:ph type="title"/>
          </p:nvPr>
        </p:nvSpPr>
        <p:spPr>
          <a:xfrm>
            <a:off x="2231136" y="467418"/>
            <a:ext cx="7729728" cy="1188720"/>
          </a:xfrm>
          <a:solidFill>
            <a:srgbClr val="FFFFFF"/>
          </a:solidFill>
        </p:spPr>
        <p:txBody>
          <a:bodyPr>
            <a:normAutofit/>
          </a:bodyPr>
          <a:lstStyle/>
          <a:p>
            <a:r>
              <a:rPr lang="pl-PL" dirty="0"/>
              <a:t>Dobrowolne poddanie się karze</a:t>
            </a:r>
          </a:p>
        </p:txBody>
      </p:sp>
      <p:graphicFrame>
        <p:nvGraphicFramePr>
          <p:cNvPr id="4" name="Diagram 4">
            <a:extLst>
              <a:ext uri="{FF2B5EF4-FFF2-40B4-BE49-F238E27FC236}">
                <a16:creationId xmlns:a16="http://schemas.microsoft.com/office/drawing/2014/main" id="{AB6C9F59-4F01-4761-81C2-1610219578B4}"/>
              </a:ext>
            </a:extLst>
          </p:cNvPr>
          <p:cNvGraphicFramePr>
            <a:graphicFrameLocks noGrp="1"/>
          </p:cNvGraphicFramePr>
          <p:nvPr>
            <p:ph idx="1"/>
            <p:extLst>
              <p:ext uri="{D42A27DB-BD31-4B8C-83A1-F6EECF244321}">
                <p14:modId xmlns:p14="http://schemas.microsoft.com/office/powerpoint/2010/main" val="3853405916"/>
              </p:ext>
            </p:extLst>
          </p:nvPr>
        </p:nvGraphicFramePr>
        <p:xfrm>
          <a:off x="2230438" y="1876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6216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E1B585C-B135-4CF9-8E19-72DF70EB9D0F}"/>
              </a:ext>
            </a:extLst>
          </p:cNvPr>
          <p:cNvSpPr>
            <a:spLocks noGrp="1"/>
          </p:cNvSpPr>
          <p:nvPr>
            <p:ph type="title"/>
          </p:nvPr>
        </p:nvSpPr>
        <p:spPr>
          <a:xfrm>
            <a:off x="2231136" y="467418"/>
            <a:ext cx="7729728" cy="1188720"/>
          </a:xfrm>
          <a:solidFill>
            <a:srgbClr val="FFFFFF"/>
          </a:solidFill>
        </p:spPr>
        <p:txBody>
          <a:bodyPr>
            <a:normAutofit/>
          </a:bodyPr>
          <a:lstStyle/>
          <a:p>
            <a:r>
              <a:rPr lang="pl-PL" dirty="0"/>
              <a:t>Wniosek w trybie art. 338a k.p.k.</a:t>
            </a:r>
          </a:p>
        </p:txBody>
      </p:sp>
      <p:sp>
        <p:nvSpPr>
          <p:cNvPr id="3" name="Symbol zastępczy zawartości 2">
            <a:extLst>
              <a:ext uri="{FF2B5EF4-FFF2-40B4-BE49-F238E27FC236}">
                <a16:creationId xmlns:a16="http://schemas.microsoft.com/office/drawing/2014/main" id="{9B439206-97B2-4AAB-A36B-340CAF91118B}"/>
              </a:ext>
            </a:extLst>
          </p:cNvPr>
          <p:cNvSpPr>
            <a:spLocks noGrp="1"/>
          </p:cNvSpPr>
          <p:nvPr>
            <p:ph idx="1"/>
          </p:nvPr>
        </p:nvSpPr>
        <p:spPr>
          <a:xfrm>
            <a:off x="1706062" y="2291262"/>
            <a:ext cx="8779512" cy="2879256"/>
          </a:xfrm>
        </p:spPr>
        <p:txBody>
          <a:bodyPr vert="horz" lIns="91440" tIns="45720" rIns="91440" bIns="45720" rtlCol="0" anchor="t">
            <a:normAutofit lnSpcReduction="10000"/>
          </a:bodyPr>
          <a:lstStyle/>
          <a:p>
            <a:pPr marL="0" indent="0" algn="just">
              <a:buNone/>
            </a:pPr>
            <a:r>
              <a:rPr lang="pl-PL" b="1" u="sng" dirty="0">
                <a:ea typeface="+mn-lt"/>
                <a:cs typeface="+mn-lt"/>
              </a:rPr>
              <a:t>Oskarżony</a:t>
            </a:r>
            <a:r>
              <a:rPr lang="pl-PL" dirty="0">
                <a:ea typeface="+mn-lt"/>
                <a:cs typeface="+mn-lt"/>
              </a:rPr>
              <a:t>, któremu zarzucono </a:t>
            </a:r>
            <a:r>
              <a:rPr lang="pl-PL" dirty="0">
                <a:highlight>
                  <a:srgbClr val="00FF00"/>
                </a:highlight>
                <a:ea typeface="+mn-lt"/>
                <a:cs typeface="+mn-lt"/>
              </a:rPr>
              <a:t>przestępstwo zagrożone karą nieprzekraczającą 15 lat pozbawienia wolności</a:t>
            </a:r>
            <a:r>
              <a:rPr lang="pl-PL" dirty="0">
                <a:ea typeface="+mn-lt"/>
                <a:cs typeface="+mn-lt"/>
              </a:rPr>
              <a:t>, może </a:t>
            </a:r>
            <a:r>
              <a:rPr lang="pl-PL" dirty="0">
                <a:highlight>
                  <a:srgbClr val="FFFF00"/>
                </a:highlight>
                <a:ea typeface="+mn-lt"/>
                <a:cs typeface="+mn-lt"/>
              </a:rPr>
              <a:t>przed doręczeniem mu zawiadomienia o (pierwszym) terminie rozprawy</a:t>
            </a:r>
            <a:r>
              <a:rPr lang="pl-PL" dirty="0">
                <a:ea typeface="+mn-lt"/>
                <a:cs typeface="+mn-lt"/>
              </a:rPr>
              <a:t> złożyć wniosek o wydanie wyroku skazującego i wymierzenie mu określonej kary lub środka karnego, orzeczenie przepadku lub środka kompensacyjnego bez przeprowadzenia postępowania dowodowego. Wniosek może również dotyczyć wydania określonego rozstrzygnięcia w przedmiocie poniesienia kosztów procesu.</a:t>
            </a:r>
          </a:p>
          <a:p>
            <a:pPr marL="0" indent="0" algn="just">
              <a:buNone/>
            </a:pPr>
            <a:r>
              <a:rPr lang="pl-PL" dirty="0">
                <a:ea typeface="+mn-lt"/>
                <a:cs typeface="+mn-lt"/>
              </a:rPr>
              <a:t>Sąd może uwzględnić wniosek, jeżeli </a:t>
            </a:r>
            <a:r>
              <a:rPr lang="pl-PL" dirty="0">
                <a:highlight>
                  <a:srgbClr val="FFFF00"/>
                </a:highlight>
                <a:ea typeface="+mn-lt"/>
                <a:cs typeface="+mn-lt"/>
              </a:rPr>
              <a:t>okoliczności popełnienia przestępstwa i wina nie budzą wątpliwości,</a:t>
            </a:r>
            <a:r>
              <a:rPr lang="pl-PL" dirty="0">
                <a:ea typeface="+mn-lt"/>
                <a:cs typeface="+mn-lt"/>
              </a:rPr>
              <a:t> a </a:t>
            </a:r>
            <a:r>
              <a:rPr lang="pl-PL" dirty="0">
                <a:highlight>
                  <a:srgbClr val="00FF00"/>
                </a:highlight>
                <a:ea typeface="+mn-lt"/>
                <a:cs typeface="+mn-lt"/>
              </a:rPr>
              <a:t>postawa oskarżonego wskazuje, że cele postępowania zostaną osiągnięte</a:t>
            </a:r>
            <a:r>
              <a:rPr lang="pl-PL" dirty="0">
                <a:ea typeface="+mn-lt"/>
                <a:cs typeface="+mn-lt"/>
              </a:rPr>
              <a:t>. Uwzględnienie wniosku jest możliwe tylko wówczas, gdy </a:t>
            </a:r>
            <a:r>
              <a:rPr lang="pl-PL" dirty="0">
                <a:highlight>
                  <a:srgbClr val="00FFFF"/>
                </a:highlight>
                <a:ea typeface="+mn-lt"/>
                <a:cs typeface="+mn-lt"/>
              </a:rPr>
              <a:t>nie sprzeciwi się temu prokurator i pokrzywdzony należycie zawiadomiony o terminie posiedzenia</a:t>
            </a:r>
            <a:r>
              <a:rPr lang="pl-PL" dirty="0">
                <a:ea typeface="+mn-lt"/>
                <a:cs typeface="+mn-lt"/>
              </a:rPr>
              <a:t>.</a:t>
            </a:r>
            <a:endParaRPr lang="pl-PL" dirty="0"/>
          </a:p>
        </p:txBody>
      </p:sp>
    </p:spTree>
    <p:extLst>
      <p:ext uri="{BB962C8B-B14F-4D97-AF65-F5344CB8AC3E}">
        <p14:creationId xmlns:p14="http://schemas.microsoft.com/office/powerpoint/2010/main" val="3922356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331431B-53ED-4AC1-AD3C-4503A814C0B8}"/>
              </a:ext>
            </a:extLst>
          </p:cNvPr>
          <p:cNvSpPr>
            <a:spLocks noGrp="1"/>
          </p:cNvSpPr>
          <p:nvPr>
            <p:ph type="title"/>
          </p:nvPr>
        </p:nvSpPr>
        <p:spPr/>
        <p:txBody>
          <a:bodyPr/>
          <a:lstStyle/>
          <a:p>
            <a:r>
              <a:rPr lang="pl-PL" dirty="0"/>
              <a:t>Dobrowolne poddanie się karze</a:t>
            </a:r>
            <a:br>
              <a:rPr lang="pl-PL" dirty="0"/>
            </a:br>
            <a:r>
              <a:rPr lang="pl-PL" dirty="0"/>
              <a:t>w trybie art. 387 </a:t>
            </a:r>
            <a:r>
              <a:rPr lang="pl-PL" dirty="0" err="1"/>
              <a:t>kpk</a:t>
            </a:r>
          </a:p>
        </p:txBody>
      </p:sp>
      <p:sp>
        <p:nvSpPr>
          <p:cNvPr id="3" name="Symbol zastępczy zawartości 2">
            <a:extLst>
              <a:ext uri="{FF2B5EF4-FFF2-40B4-BE49-F238E27FC236}">
                <a16:creationId xmlns:a16="http://schemas.microsoft.com/office/drawing/2014/main" id="{EFD87914-084F-450A-ADD1-C7DFDAB17465}"/>
              </a:ext>
            </a:extLst>
          </p:cNvPr>
          <p:cNvSpPr>
            <a:spLocks noGrp="1"/>
          </p:cNvSpPr>
          <p:nvPr>
            <p:ph idx="1"/>
          </p:nvPr>
        </p:nvSpPr>
        <p:spPr/>
        <p:txBody>
          <a:bodyPr vert="horz" lIns="91440" tIns="45720" rIns="91440" bIns="45720" rtlCol="0" anchor="t">
            <a:normAutofit fontScale="62500" lnSpcReduction="20000"/>
          </a:bodyPr>
          <a:lstStyle/>
          <a:p>
            <a:pPr marL="0" indent="0" algn="just">
              <a:buNone/>
            </a:pPr>
            <a:r>
              <a:rPr lang="pl-PL" dirty="0"/>
              <a:t>Art. 387 </a:t>
            </a:r>
            <a:r>
              <a:rPr lang="pl-PL" dirty="0">
                <a:ea typeface="+mn-lt"/>
                <a:cs typeface="+mn-lt"/>
              </a:rPr>
              <a:t>§  1.  </a:t>
            </a:r>
            <a:r>
              <a:rPr lang="pl-PL" dirty="0">
                <a:highlight>
                  <a:srgbClr val="00FF00"/>
                </a:highlight>
                <a:ea typeface="+mn-lt"/>
                <a:cs typeface="+mn-lt"/>
              </a:rPr>
              <a:t>Do chwili zakończenia </a:t>
            </a:r>
            <a:r>
              <a:rPr lang="pl-PL" b="1" dirty="0">
                <a:highlight>
                  <a:srgbClr val="00FF00"/>
                </a:highlight>
                <a:ea typeface="+mn-lt"/>
                <a:cs typeface="+mn-lt"/>
              </a:rPr>
              <a:t>pierwszego </a:t>
            </a:r>
            <a:r>
              <a:rPr lang="pl-PL" dirty="0">
                <a:highlight>
                  <a:srgbClr val="00FF00"/>
                </a:highlight>
                <a:ea typeface="+mn-lt"/>
                <a:cs typeface="+mn-lt"/>
              </a:rPr>
              <a:t>przesłuchania wszystkich oskarżonych na rozprawie głównej</a:t>
            </a:r>
            <a:r>
              <a:rPr lang="pl-PL" dirty="0">
                <a:ea typeface="+mn-lt"/>
                <a:cs typeface="+mn-lt"/>
              </a:rPr>
              <a:t> </a:t>
            </a:r>
            <a:r>
              <a:rPr lang="pl-PL" b="1" u="sng" dirty="0">
                <a:highlight>
                  <a:srgbClr val="FFFF00"/>
                </a:highlight>
                <a:ea typeface="+mn-lt"/>
                <a:cs typeface="+mn-lt"/>
              </a:rPr>
              <a:t>oskarżony</a:t>
            </a:r>
            <a:r>
              <a:rPr lang="pl-PL" dirty="0">
                <a:highlight>
                  <a:srgbClr val="FFFF00"/>
                </a:highlight>
                <a:ea typeface="+mn-lt"/>
                <a:cs typeface="+mn-lt"/>
              </a:rPr>
              <a:t>, któremu zarzucono przestępstwo zagrożone karą nieprzekraczającą 15 lat pozbawienia wolności</a:t>
            </a:r>
            <a:r>
              <a:rPr lang="pl-PL" dirty="0">
                <a:ea typeface="+mn-lt"/>
                <a:cs typeface="+mn-lt"/>
              </a:rPr>
              <a:t>, może złożyć wniosek o wydanie wyroku skazującego i wymierzenie mu określonej kary lub środka karnego, orzeczenie przepadku lub środka kompensacyjnego bez przeprowadzania postępowania dowodowego. Wniosek może również dotyczyć wydania określonego rozstrzygnięcia w przedmiocie poniesienia kosztów procesu. Jeżeli oskarżony nie ma obrońcy z wyboru, sąd może, na jego wniosek, wyznaczyć mu obrońcę z urzędu.</a:t>
            </a:r>
            <a:endParaRPr lang="pl-PL" dirty="0"/>
          </a:p>
          <a:p>
            <a:pPr algn="just">
              <a:buNone/>
            </a:pPr>
            <a:r>
              <a:rPr lang="pl-PL" dirty="0">
                <a:ea typeface="+mn-lt"/>
                <a:cs typeface="+mn-lt"/>
              </a:rPr>
              <a:t>§  1a.  Przed uwzględnieniem wniosku o wydanie wyroku skazującego sąd poucza obecnego oskarżonego o treści art. 447 § 5.</a:t>
            </a:r>
            <a:endParaRPr lang="pl-PL" dirty="0"/>
          </a:p>
          <a:p>
            <a:pPr algn="just">
              <a:buNone/>
            </a:pPr>
            <a:r>
              <a:rPr lang="pl-PL" dirty="0">
                <a:ea typeface="+mn-lt"/>
                <a:cs typeface="+mn-lt"/>
              </a:rPr>
              <a:t>§  2. Sąd może uwzględnić wniosek o wydanie wyroku skazującego, gdy </a:t>
            </a:r>
            <a:r>
              <a:rPr lang="pl-PL" dirty="0">
                <a:highlight>
                  <a:srgbClr val="FFFF00"/>
                </a:highlight>
                <a:ea typeface="+mn-lt"/>
                <a:cs typeface="+mn-lt"/>
              </a:rPr>
              <a:t>okoliczności popełnienia przestępstwa i wina nie budzą wątpliwości,</a:t>
            </a:r>
            <a:r>
              <a:rPr lang="pl-PL" dirty="0">
                <a:ea typeface="+mn-lt"/>
                <a:cs typeface="+mn-lt"/>
              </a:rPr>
              <a:t> a</a:t>
            </a:r>
            <a:r>
              <a:rPr lang="pl-PL" dirty="0">
                <a:highlight>
                  <a:srgbClr val="00FFFF"/>
                </a:highlight>
                <a:ea typeface="+mn-lt"/>
                <a:cs typeface="+mn-lt"/>
              </a:rPr>
              <a:t> cele postępowania zostaną osiągnięte mimo nieprzeprowadzenia rozprawy w całości</a:t>
            </a:r>
            <a:r>
              <a:rPr lang="pl-PL" dirty="0">
                <a:ea typeface="+mn-lt"/>
                <a:cs typeface="+mn-lt"/>
              </a:rPr>
              <a:t>; </a:t>
            </a:r>
            <a:r>
              <a:rPr lang="pl-PL" dirty="0">
                <a:highlight>
                  <a:srgbClr val="00FF00"/>
                </a:highlight>
                <a:ea typeface="+mn-lt"/>
                <a:cs typeface="+mn-lt"/>
              </a:rPr>
              <a:t>uwzględnienie wniosku jest możliwe jedynie wówczas, gdy nie sprzeciwia się temu prokurator, a także pokrzywdzony należycie powiadomiony o terminie rozprawy oraz pouczony o możliwości zgłoszenia przez oskarżonego takiego wniosku.</a:t>
            </a:r>
            <a:endParaRPr lang="pl-PL">
              <a:highlight>
                <a:srgbClr val="00FF00"/>
              </a:highlight>
            </a:endParaRPr>
          </a:p>
          <a:p>
            <a:pPr algn="just">
              <a:buNone/>
            </a:pPr>
            <a:r>
              <a:rPr lang="pl-PL" dirty="0">
                <a:ea typeface="+mn-lt"/>
                <a:cs typeface="+mn-lt"/>
              </a:rPr>
              <a:t>§  3.  Sąd może uzależnić uwzględnienie wniosku oskarżonego od dokonania w nim wskazanej przez siebie zmiany. Przepis art. 341 § 3 stosuje się odpowiednio.</a:t>
            </a:r>
            <a:endParaRPr lang="pl-PL" dirty="0"/>
          </a:p>
          <a:p>
            <a:pPr algn="just">
              <a:buNone/>
            </a:pPr>
            <a:r>
              <a:rPr lang="pl-PL" dirty="0">
                <a:ea typeface="+mn-lt"/>
                <a:cs typeface="+mn-lt"/>
              </a:rPr>
              <a:t>§  4.  (uchylony).</a:t>
            </a:r>
            <a:endParaRPr lang="pl-PL" dirty="0"/>
          </a:p>
          <a:p>
            <a:pPr algn="just">
              <a:buNone/>
            </a:pPr>
            <a:r>
              <a:rPr lang="pl-PL" dirty="0">
                <a:ea typeface="+mn-lt"/>
                <a:cs typeface="+mn-lt"/>
              </a:rPr>
              <a:t>§  5.  Przychylając się do wniosku, sąd może uznać za ujawnione dowody wymienione w akcie oskarżenia lub dokumenty przedłożone przez stronę.</a:t>
            </a:r>
            <a:endParaRPr lang="pl-PL" dirty="0"/>
          </a:p>
          <a:p>
            <a:pPr marL="0" indent="0" algn="just">
              <a:buNone/>
            </a:pPr>
            <a:endParaRPr lang="pl-PL" dirty="0"/>
          </a:p>
        </p:txBody>
      </p:sp>
    </p:spTree>
    <p:extLst>
      <p:ext uri="{BB962C8B-B14F-4D97-AF65-F5344CB8AC3E}">
        <p14:creationId xmlns:p14="http://schemas.microsoft.com/office/powerpoint/2010/main" val="1697794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190F97A-788D-48A1-8DA1-7C72641C5421}"/>
              </a:ext>
            </a:extLst>
          </p:cNvPr>
          <p:cNvSpPr>
            <a:spLocks noGrp="1"/>
          </p:cNvSpPr>
          <p:nvPr>
            <p:ph type="title"/>
          </p:nvPr>
        </p:nvSpPr>
        <p:spPr>
          <a:xfrm>
            <a:off x="2231136" y="467418"/>
            <a:ext cx="7729728" cy="1188720"/>
          </a:xfrm>
          <a:solidFill>
            <a:srgbClr val="FFFFFF"/>
          </a:solidFill>
        </p:spPr>
        <p:txBody>
          <a:bodyPr>
            <a:normAutofit/>
          </a:bodyPr>
          <a:lstStyle/>
          <a:p>
            <a:r>
              <a:rPr lang="pl-PL" dirty="0" err="1">
                <a:ea typeface="+mj-lt"/>
                <a:cs typeface="+mj-lt"/>
              </a:rPr>
              <a:t>DPk</a:t>
            </a:r>
            <a:r>
              <a:rPr lang="pl-PL" dirty="0">
                <a:ea typeface="+mj-lt"/>
                <a:cs typeface="+mj-lt"/>
              </a:rPr>
              <a:t> Cele</a:t>
            </a:r>
            <a:endParaRPr lang="pl-PL" dirty="0"/>
          </a:p>
        </p:txBody>
      </p:sp>
      <p:sp>
        <p:nvSpPr>
          <p:cNvPr id="3" name="Symbol zastępczy zawartości 2">
            <a:extLst>
              <a:ext uri="{FF2B5EF4-FFF2-40B4-BE49-F238E27FC236}">
                <a16:creationId xmlns:a16="http://schemas.microsoft.com/office/drawing/2014/main" id="{37980254-7F25-41B9-8EA5-121A9D01F37F}"/>
              </a:ext>
            </a:extLst>
          </p:cNvPr>
          <p:cNvSpPr>
            <a:spLocks noGrp="1"/>
          </p:cNvSpPr>
          <p:nvPr>
            <p:ph idx="1"/>
          </p:nvPr>
        </p:nvSpPr>
        <p:spPr>
          <a:xfrm>
            <a:off x="1706062" y="2291262"/>
            <a:ext cx="8779512" cy="2879256"/>
          </a:xfrm>
        </p:spPr>
        <p:txBody>
          <a:bodyPr vert="horz" lIns="91440" tIns="45720" rIns="91440" bIns="45720" rtlCol="0" anchor="t">
            <a:normAutofit/>
          </a:bodyPr>
          <a:lstStyle/>
          <a:p>
            <a:pPr marL="0" indent="0">
              <a:buNone/>
            </a:pPr>
            <a:r>
              <a:rPr lang="pl-PL" dirty="0">
                <a:solidFill>
                  <a:srgbClr val="404040"/>
                </a:solidFill>
              </a:rPr>
              <a:t>Skrócenie postępowania sądowego</a:t>
            </a:r>
          </a:p>
          <a:p>
            <a:pPr marL="0" indent="0">
              <a:buNone/>
            </a:pPr>
            <a:r>
              <a:rPr lang="pl-PL" dirty="0">
                <a:solidFill>
                  <a:srgbClr val="404040"/>
                </a:solidFill>
              </a:rPr>
              <a:t>Inicjatywa leży po stronie oskarżonego</a:t>
            </a:r>
          </a:p>
          <a:p>
            <a:pPr marL="0" indent="0">
              <a:buNone/>
            </a:pPr>
            <a:r>
              <a:rPr lang="pl-PL" dirty="0">
                <a:solidFill>
                  <a:srgbClr val="404040"/>
                </a:solidFill>
              </a:rPr>
              <a:t>Stąd też o treści tego przepisu oskarżonego poucza się przy doręczeniu mu odpisu AO</a:t>
            </a:r>
          </a:p>
          <a:p>
            <a:pPr marL="0" indent="0">
              <a:buNone/>
            </a:pPr>
            <a:endParaRPr lang="pl-PL" dirty="0">
              <a:solidFill>
                <a:srgbClr val="404040"/>
              </a:solidFill>
            </a:endParaRPr>
          </a:p>
        </p:txBody>
      </p:sp>
    </p:spTree>
    <p:extLst>
      <p:ext uri="{BB962C8B-B14F-4D97-AF65-F5344CB8AC3E}">
        <p14:creationId xmlns:p14="http://schemas.microsoft.com/office/powerpoint/2010/main" val="23178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6D5D0AB-1714-4FA5-9988-5EA88F5FEC8F}"/>
              </a:ext>
            </a:extLst>
          </p:cNvPr>
          <p:cNvSpPr>
            <a:spLocks noGrp="1"/>
          </p:cNvSpPr>
          <p:nvPr>
            <p:ph type="title"/>
          </p:nvPr>
        </p:nvSpPr>
        <p:spPr>
          <a:xfrm>
            <a:off x="2231136" y="467418"/>
            <a:ext cx="7729728" cy="1188720"/>
          </a:xfrm>
          <a:solidFill>
            <a:srgbClr val="FFFFFF"/>
          </a:solidFill>
        </p:spPr>
        <p:txBody>
          <a:bodyPr>
            <a:normAutofit/>
          </a:bodyPr>
          <a:lstStyle/>
          <a:p>
            <a:r>
              <a:rPr lang="pl-PL" dirty="0"/>
              <a:t>Narada nad orzeczeniem</a:t>
            </a:r>
          </a:p>
        </p:txBody>
      </p:sp>
      <p:sp>
        <p:nvSpPr>
          <p:cNvPr id="3" name="Symbol zastępczy zawartości 2">
            <a:extLst>
              <a:ext uri="{FF2B5EF4-FFF2-40B4-BE49-F238E27FC236}">
                <a16:creationId xmlns:a16="http://schemas.microsoft.com/office/drawing/2014/main" id="{9AD920ED-1D5E-411C-9646-EF35F18B23EB}"/>
              </a:ext>
            </a:extLst>
          </p:cNvPr>
          <p:cNvSpPr>
            <a:spLocks noGrp="1"/>
          </p:cNvSpPr>
          <p:nvPr>
            <p:ph idx="1"/>
          </p:nvPr>
        </p:nvSpPr>
        <p:spPr>
          <a:xfrm>
            <a:off x="1706062" y="2291262"/>
            <a:ext cx="8779512" cy="2879256"/>
          </a:xfrm>
        </p:spPr>
        <p:txBody>
          <a:bodyPr vert="horz" lIns="91440" tIns="45720" rIns="91440" bIns="45720" rtlCol="0" anchor="t">
            <a:normAutofit fontScale="55000" lnSpcReduction="20000"/>
          </a:bodyPr>
          <a:lstStyle/>
          <a:p>
            <a:pPr marL="0" indent="0" algn="just">
              <a:buNone/>
            </a:pPr>
            <a:r>
              <a:rPr lang="pl-PL" dirty="0">
                <a:solidFill>
                  <a:srgbClr val="404040"/>
                </a:solidFill>
              </a:rPr>
              <a:t>Art. 408. </a:t>
            </a:r>
            <a:r>
              <a:rPr lang="pl-PL" dirty="0">
                <a:ea typeface="+mn-lt"/>
                <a:cs typeface="+mn-lt"/>
              </a:rPr>
              <a:t>Po wysłuchaniu głosów końcowych sąd niezwłocznie przystępuje do narady.</a:t>
            </a:r>
            <a:endParaRPr lang="pl-PL"/>
          </a:p>
          <a:p>
            <a:pPr marL="0" indent="0" algn="just">
              <a:buNone/>
            </a:pPr>
            <a:endParaRPr lang="pl-PL" dirty="0">
              <a:solidFill>
                <a:srgbClr val="262626"/>
              </a:solidFill>
            </a:endParaRPr>
          </a:p>
          <a:p>
            <a:pPr marL="0" indent="0" algn="just">
              <a:buNone/>
            </a:pPr>
            <a:r>
              <a:rPr lang="pl-PL" dirty="0">
                <a:solidFill>
                  <a:srgbClr val="262626"/>
                </a:solidFill>
              </a:rPr>
              <a:t>Art. 108</a:t>
            </a:r>
            <a:r>
              <a:rPr lang="pl-PL" dirty="0">
                <a:ea typeface="+mn-lt"/>
                <a:cs typeface="+mn-lt"/>
              </a:rPr>
              <a:t> § 1.  Przebieg narady i głosowania nad orzeczeniem jest </a:t>
            </a:r>
            <a:r>
              <a:rPr lang="pl-PL" b="1" dirty="0">
                <a:ea typeface="+mn-lt"/>
                <a:cs typeface="+mn-lt"/>
              </a:rPr>
              <a:t>tajny</a:t>
            </a:r>
            <a:r>
              <a:rPr lang="pl-PL" dirty="0">
                <a:ea typeface="+mn-lt"/>
                <a:cs typeface="+mn-lt"/>
              </a:rPr>
              <a:t>, a zwolnienie od zachowania w tym względzie tajemnicy nie jest dopuszczalne.</a:t>
            </a:r>
            <a:endParaRPr lang="pl-PL" dirty="0">
              <a:solidFill>
                <a:srgbClr val="262626"/>
              </a:solidFill>
            </a:endParaRPr>
          </a:p>
          <a:p>
            <a:pPr algn="just">
              <a:buNone/>
            </a:pPr>
            <a:r>
              <a:rPr lang="pl-PL" dirty="0">
                <a:ea typeface="+mn-lt"/>
                <a:cs typeface="+mn-lt"/>
              </a:rPr>
              <a:t>§  2.  Podczas narady i głosowania oprócz członków składu orzekającego może być obecny jedynie protokolant, chyba że przewodniczący uzna jego obecność za zbędną.</a:t>
            </a:r>
            <a:endParaRPr lang="pl-PL" dirty="0"/>
          </a:p>
          <a:p>
            <a:pPr marL="0" indent="0" algn="just">
              <a:buNone/>
            </a:pPr>
            <a:r>
              <a:rPr lang="pl-PL" dirty="0">
                <a:solidFill>
                  <a:srgbClr val="262626"/>
                </a:solidFill>
              </a:rPr>
              <a:t>Art. 109 </a:t>
            </a:r>
            <a:r>
              <a:rPr lang="pl-PL" dirty="0">
                <a:ea typeface="+mn-lt"/>
                <a:cs typeface="+mn-lt"/>
              </a:rPr>
              <a:t>§  1.  Naradą i głosowaniem kieruje przewodniczący, a jeżeli co do porządku i sposobu narady oraz głosowania podniesione zostaną wątpliwości, rozstrzyga je skład orzekający.</a:t>
            </a:r>
            <a:endParaRPr lang="pl-PL" dirty="0">
              <a:solidFill>
                <a:srgbClr val="262626"/>
              </a:solidFill>
            </a:endParaRPr>
          </a:p>
          <a:p>
            <a:pPr algn="just">
              <a:buNone/>
            </a:pPr>
            <a:r>
              <a:rPr lang="pl-PL" dirty="0">
                <a:ea typeface="+mn-lt"/>
                <a:cs typeface="+mn-lt"/>
              </a:rPr>
              <a:t>§  2.  Po naradzie przewodniczący zbiera głosy poczynając od najmłodszego, najpierw od ławników według ich wieku, następnie od sędziów według ich starszeństwa służbowego, a sam głosuje ostatni. Sprawozdawca, jeżeli nie jest przewodniczącym, głosuje pierwszy.</a:t>
            </a:r>
            <a:endParaRPr lang="pl-PL" dirty="0"/>
          </a:p>
          <a:p>
            <a:pPr algn="just">
              <a:buNone/>
            </a:pPr>
            <a:r>
              <a:rPr lang="pl-PL" dirty="0">
                <a:solidFill>
                  <a:srgbClr val="262626"/>
                </a:solidFill>
              </a:rPr>
              <a:t>Art. 110. </a:t>
            </a:r>
            <a:r>
              <a:rPr lang="pl-PL" dirty="0">
                <a:ea typeface="+mn-lt"/>
                <a:cs typeface="+mn-lt"/>
              </a:rPr>
              <a:t>Narada i głosowanie nad wyrokiem odbywają się osobno co do winy i kwalifikacji prawnej czynu, co do kary, co do środków karnych, co do przepadku, co do środków kompensacyjnych oraz co do pozostałych kwestii.</a:t>
            </a:r>
          </a:p>
          <a:p>
            <a:pPr marL="0" indent="0" algn="just">
              <a:buNone/>
            </a:pPr>
            <a:r>
              <a:rPr lang="pl-PL" dirty="0">
                <a:solidFill>
                  <a:srgbClr val="262626"/>
                </a:solidFill>
              </a:rPr>
              <a:t>Art. 111 </a:t>
            </a:r>
            <a:r>
              <a:rPr lang="pl-PL" dirty="0">
                <a:ea typeface="+mn-lt"/>
                <a:cs typeface="+mn-lt"/>
              </a:rPr>
              <a:t>§  1.  </a:t>
            </a:r>
            <a:r>
              <a:rPr lang="pl-PL" dirty="0">
                <a:highlight>
                  <a:srgbClr val="00FF00"/>
                </a:highlight>
                <a:ea typeface="+mn-lt"/>
                <a:cs typeface="+mn-lt"/>
              </a:rPr>
              <a:t>Orzeczenia zapadają większością głosów.</a:t>
            </a:r>
          </a:p>
          <a:p>
            <a:pPr algn="just">
              <a:buNone/>
            </a:pPr>
            <a:r>
              <a:rPr lang="pl-PL" dirty="0">
                <a:ea typeface="+mn-lt"/>
                <a:cs typeface="+mn-lt"/>
              </a:rPr>
              <a:t>§  2.  </a:t>
            </a:r>
            <a:r>
              <a:rPr lang="pl-PL" dirty="0">
                <a:highlight>
                  <a:srgbClr val="00FF00"/>
                </a:highlight>
                <a:ea typeface="+mn-lt"/>
                <a:cs typeface="+mn-lt"/>
              </a:rPr>
              <a:t>Jeżeli zdania tak się podzielą, że żadne z nich nie uzyska większości, zdanie najmniej korzystne dla oskarżonego przyłącza się do zdania najbardziej doń zbliżonego, aż do uzyskania większości.</a:t>
            </a:r>
          </a:p>
          <a:p>
            <a:pPr algn="just">
              <a:buNone/>
            </a:pPr>
            <a:endParaRPr lang="pl-PL" dirty="0">
              <a:solidFill>
                <a:srgbClr val="262626"/>
              </a:solidFill>
            </a:endParaRPr>
          </a:p>
          <a:p>
            <a:pPr algn="just">
              <a:buNone/>
            </a:pPr>
            <a:endParaRPr lang="pl-PL" dirty="0">
              <a:solidFill>
                <a:srgbClr val="262626"/>
              </a:solidFill>
            </a:endParaRPr>
          </a:p>
          <a:p>
            <a:pPr marL="0" indent="0" algn="just">
              <a:buNone/>
            </a:pPr>
            <a:endParaRPr lang="pl-PL" dirty="0">
              <a:solidFill>
                <a:srgbClr val="262626"/>
              </a:solidFill>
            </a:endParaRPr>
          </a:p>
        </p:txBody>
      </p:sp>
    </p:spTree>
    <p:extLst>
      <p:ext uri="{BB962C8B-B14F-4D97-AF65-F5344CB8AC3E}">
        <p14:creationId xmlns:p14="http://schemas.microsoft.com/office/powerpoint/2010/main" val="1443609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D250D5E-1A7B-43B3-A185-BEB0ED12986C}"/>
              </a:ext>
            </a:extLst>
          </p:cNvPr>
          <p:cNvSpPr>
            <a:spLocks noGrp="1"/>
          </p:cNvSpPr>
          <p:nvPr>
            <p:ph type="title"/>
          </p:nvPr>
        </p:nvSpPr>
        <p:spPr>
          <a:xfrm>
            <a:off x="2231136" y="467418"/>
            <a:ext cx="7729728" cy="1188720"/>
          </a:xfrm>
          <a:solidFill>
            <a:srgbClr val="FFFFFF"/>
          </a:solidFill>
        </p:spPr>
        <p:txBody>
          <a:bodyPr>
            <a:normAutofit/>
          </a:bodyPr>
          <a:lstStyle/>
          <a:p>
            <a:r>
              <a:rPr lang="pl-PL" dirty="0"/>
              <a:t>Postępowanie jurysdykcyjne</a:t>
            </a:r>
          </a:p>
        </p:txBody>
      </p:sp>
      <p:sp>
        <p:nvSpPr>
          <p:cNvPr id="3" name="Symbol zastępczy zawartości 2">
            <a:extLst>
              <a:ext uri="{FF2B5EF4-FFF2-40B4-BE49-F238E27FC236}">
                <a16:creationId xmlns:a16="http://schemas.microsoft.com/office/drawing/2014/main" id="{5F34EFE6-BF05-4FBE-B405-5DCAB870C5D6}"/>
              </a:ext>
            </a:extLst>
          </p:cNvPr>
          <p:cNvSpPr>
            <a:spLocks noGrp="1"/>
          </p:cNvSpPr>
          <p:nvPr>
            <p:ph idx="1"/>
          </p:nvPr>
        </p:nvSpPr>
        <p:spPr>
          <a:xfrm>
            <a:off x="1706062" y="2291262"/>
            <a:ext cx="8779512" cy="2879256"/>
          </a:xfrm>
        </p:spPr>
        <p:txBody>
          <a:bodyPr vert="horz" lIns="91440" tIns="45720" rIns="91440" bIns="45720" rtlCol="0" anchor="t">
            <a:normAutofit/>
          </a:bodyPr>
          <a:lstStyle/>
          <a:p>
            <a:pPr marL="0" indent="0" algn="just">
              <a:buNone/>
            </a:pPr>
            <a:r>
              <a:rPr lang="pl-PL" dirty="0">
                <a:solidFill>
                  <a:srgbClr val="404040"/>
                </a:solidFill>
              </a:rPr>
              <a:t>Jest to etap postępowania karnego, wywołany wniesieniem aktu oskarżenia (lub oddaniem pod sąd w inny sposób). Jest kulminacyjnym i najważniejszym etapem postępowania. Postępowanie przygotowawcze ma na celu jego przygotowanie. Zaś późniejsze postępowania (odwoławcze, kasacyjne, wznowieniowe) bazują na wynikach postępowania jurysdykcyjnego przed sądem I instancji.</a:t>
            </a:r>
            <a:endParaRPr lang="pl-PL" dirty="0"/>
          </a:p>
        </p:txBody>
      </p:sp>
    </p:spTree>
    <p:extLst>
      <p:ext uri="{BB962C8B-B14F-4D97-AF65-F5344CB8AC3E}">
        <p14:creationId xmlns:p14="http://schemas.microsoft.com/office/powerpoint/2010/main" val="39630788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2776C3-5249-442B-9700-589237212409}"/>
              </a:ext>
            </a:extLst>
          </p:cNvPr>
          <p:cNvSpPr>
            <a:spLocks noGrp="1"/>
          </p:cNvSpPr>
          <p:nvPr>
            <p:ph type="title"/>
          </p:nvPr>
        </p:nvSpPr>
        <p:spPr/>
        <p:txBody>
          <a:bodyPr/>
          <a:lstStyle/>
          <a:p>
            <a:r>
              <a:rPr lang="pl-PL" dirty="0">
                <a:ea typeface="+mj-lt"/>
                <a:cs typeface="+mj-lt"/>
              </a:rPr>
              <a:t>RODZAJE ROZSTRZYGNIĘĆ SĄDU I INSTANCJI</a:t>
            </a:r>
          </a:p>
        </p:txBody>
      </p:sp>
      <p:graphicFrame>
        <p:nvGraphicFramePr>
          <p:cNvPr id="4" name="Diagram 4">
            <a:extLst>
              <a:ext uri="{FF2B5EF4-FFF2-40B4-BE49-F238E27FC236}">
                <a16:creationId xmlns:a16="http://schemas.microsoft.com/office/drawing/2014/main" id="{0B9A61AF-2F2D-41BC-8F6C-E9E65B602C53}"/>
              </a:ext>
            </a:extLst>
          </p:cNvPr>
          <p:cNvGraphicFramePr>
            <a:graphicFrameLocks noGrp="1"/>
          </p:cNvGraphicFramePr>
          <p:nvPr>
            <p:ph idx="1"/>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42561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FF408B-3457-4A6C-8B1E-BA3A56C78579}"/>
              </a:ext>
            </a:extLst>
          </p:cNvPr>
          <p:cNvSpPr>
            <a:spLocks noGrp="1"/>
          </p:cNvSpPr>
          <p:nvPr>
            <p:ph type="title"/>
          </p:nvPr>
        </p:nvSpPr>
        <p:spPr/>
        <p:txBody>
          <a:bodyPr/>
          <a:lstStyle/>
          <a:p>
            <a:r>
              <a:rPr lang="pl-PL" dirty="0"/>
              <a:t>Rodzaje rozstrzygnięć sądu i instancji</a:t>
            </a:r>
          </a:p>
        </p:txBody>
      </p:sp>
      <p:sp>
        <p:nvSpPr>
          <p:cNvPr id="3" name="Symbol zastępczy zawartości 2">
            <a:extLst>
              <a:ext uri="{FF2B5EF4-FFF2-40B4-BE49-F238E27FC236}">
                <a16:creationId xmlns:a16="http://schemas.microsoft.com/office/drawing/2014/main" id="{89405613-4A1C-41F3-A0F5-9E9E2C115FB0}"/>
              </a:ext>
            </a:extLst>
          </p:cNvPr>
          <p:cNvSpPr>
            <a:spLocks noGrp="1"/>
          </p:cNvSpPr>
          <p:nvPr>
            <p:ph idx="1"/>
          </p:nvPr>
        </p:nvSpPr>
        <p:spPr/>
        <p:txBody>
          <a:bodyPr vert="horz" lIns="91440" tIns="45720" rIns="91440" bIns="45720" rtlCol="0" anchor="t">
            <a:normAutofit/>
          </a:bodyPr>
          <a:lstStyle/>
          <a:p>
            <a:pPr algn="just"/>
            <a:r>
              <a:rPr lang="pl-PL" dirty="0"/>
              <a:t>Po rozpoczęciu przewodu sądowego wszystkie rozstrzygnięcia zapadają w formie wyroku.</a:t>
            </a:r>
          </a:p>
          <a:p>
            <a:pPr algn="just"/>
            <a:r>
              <a:rPr lang="pl-PL" dirty="0"/>
              <a:t>W razie stwierdzenia po rozpoczęciu przewodu sadowego okoliczności wyłączającej ściganie lub danych przemawiających za warunkowym umorzeniem, sąd </a:t>
            </a:r>
            <a:r>
              <a:rPr lang="pl-PL" b="1" dirty="0"/>
              <a:t>wyrokiem umarza postępowanie</a:t>
            </a:r>
            <a:r>
              <a:rPr lang="pl-PL" dirty="0"/>
              <a:t> albo </a:t>
            </a:r>
            <a:r>
              <a:rPr lang="pl-PL" b="1" dirty="0"/>
              <a:t>umarza je warunkowo. </a:t>
            </a:r>
          </a:p>
          <a:p>
            <a:pPr algn="just"/>
            <a:r>
              <a:rPr lang="pl-PL" dirty="0"/>
              <a:t>W przypadku stwierdzenia okoliczności z art. </a:t>
            </a:r>
            <a:r>
              <a:rPr lang="pl-PL" dirty="0">
                <a:ea typeface="+mn-lt"/>
                <a:cs typeface="+mn-lt"/>
              </a:rPr>
              <a:t>17 § 1 pkt. 1 i 2, sąd wydaje </a:t>
            </a:r>
            <a:r>
              <a:rPr lang="pl-PL" b="1" dirty="0">
                <a:ea typeface="+mn-lt"/>
                <a:cs typeface="+mn-lt"/>
              </a:rPr>
              <a:t>wyrok uniewinniający</a:t>
            </a:r>
            <a:r>
              <a:rPr lang="pl-PL" dirty="0">
                <a:ea typeface="+mn-lt"/>
                <a:cs typeface="+mn-lt"/>
              </a:rPr>
              <a:t>. </a:t>
            </a:r>
            <a:endParaRPr lang="pl-PL" dirty="0"/>
          </a:p>
        </p:txBody>
      </p:sp>
    </p:spTree>
    <p:extLst>
      <p:ext uri="{BB962C8B-B14F-4D97-AF65-F5344CB8AC3E}">
        <p14:creationId xmlns:p14="http://schemas.microsoft.com/office/powerpoint/2010/main" val="1036547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F461C0-4AA3-4F5B-86FA-D279D36BB5CD}"/>
              </a:ext>
            </a:extLst>
          </p:cNvPr>
          <p:cNvSpPr>
            <a:spLocks noGrp="1"/>
          </p:cNvSpPr>
          <p:nvPr>
            <p:ph type="title"/>
          </p:nvPr>
        </p:nvSpPr>
        <p:spPr/>
        <p:txBody>
          <a:bodyPr/>
          <a:lstStyle/>
          <a:p>
            <a:r>
              <a:rPr lang="pl-PL"/>
              <a:t>Rodzaje orzeczeń</a:t>
            </a:r>
          </a:p>
        </p:txBody>
      </p:sp>
      <p:sp>
        <p:nvSpPr>
          <p:cNvPr id="3" name="Symbol zastępczy zawartości 2">
            <a:extLst>
              <a:ext uri="{FF2B5EF4-FFF2-40B4-BE49-F238E27FC236}">
                <a16:creationId xmlns:a16="http://schemas.microsoft.com/office/drawing/2014/main" id="{E97A6A9A-5566-4971-B69E-F22C01A79F2E}"/>
              </a:ext>
            </a:extLst>
          </p:cNvPr>
          <p:cNvSpPr>
            <a:spLocks noGrp="1"/>
          </p:cNvSpPr>
          <p:nvPr>
            <p:ph idx="1"/>
          </p:nvPr>
        </p:nvSpPr>
        <p:spPr/>
        <p:txBody>
          <a:bodyPr vert="horz" lIns="91440" tIns="45720" rIns="91440" bIns="45720" rtlCol="0" anchor="t">
            <a:normAutofit/>
          </a:bodyPr>
          <a:lstStyle/>
          <a:p>
            <a:r>
              <a:rPr lang="pl-PL"/>
              <a:t>Orzeczenia:</a:t>
            </a:r>
          </a:p>
          <a:p>
            <a:r>
              <a:rPr lang="pl-PL"/>
              <a:t>- wyroki</a:t>
            </a:r>
          </a:p>
          <a:p>
            <a:r>
              <a:rPr lang="pl-PL"/>
              <a:t>- postanowienia</a:t>
            </a:r>
            <a:endParaRPr lang="pl-PL" dirty="0"/>
          </a:p>
          <a:p>
            <a:endParaRPr lang="pl-PL" dirty="0"/>
          </a:p>
          <a:p>
            <a:r>
              <a:rPr lang="pl-PL"/>
              <a:t>Zarządzenia</a:t>
            </a:r>
            <a:endParaRPr lang="pl-PL" dirty="0"/>
          </a:p>
        </p:txBody>
      </p:sp>
    </p:spTree>
    <p:extLst>
      <p:ext uri="{BB962C8B-B14F-4D97-AF65-F5344CB8AC3E}">
        <p14:creationId xmlns:p14="http://schemas.microsoft.com/office/powerpoint/2010/main" val="2569530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B84A7C3-F3F8-4D83-9B0D-20E722D4D4B5}"/>
              </a:ext>
            </a:extLst>
          </p:cNvPr>
          <p:cNvSpPr>
            <a:spLocks noGrp="1"/>
          </p:cNvSpPr>
          <p:nvPr>
            <p:ph type="title"/>
          </p:nvPr>
        </p:nvSpPr>
        <p:spPr>
          <a:xfrm>
            <a:off x="2231136" y="467418"/>
            <a:ext cx="7729728" cy="1188720"/>
          </a:xfrm>
          <a:solidFill>
            <a:srgbClr val="FFFFFF"/>
          </a:solidFill>
        </p:spPr>
        <p:txBody>
          <a:bodyPr>
            <a:normAutofit/>
          </a:bodyPr>
          <a:lstStyle/>
          <a:p>
            <a:r>
              <a:rPr lang="pl-PL" dirty="0"/>
              <a:t>Uzasadnienie wyroku</a:t>
            </a:r>
          </a:p>
        </p:txBody>
      </p:sp>
      <p:sp>
        <p:nvSpPr>
          <p:cNvPr id="3" name="Symbol zastępczy zawartości 2">
            <a:extLst>
              <a:ext uri="{FF2B5EF4-FFF2-40B4-BE49-F238E27FC236}">
                <a16:creationId xmlns:a16="http://schemas.microsoft.com/office/drawing/2014/main" id="{D84031C3-65E0-42F1-9E0A-208F577113DD}"/>
              </a:ext>
            </a:extLst>
          </p:cNvPr>
          <p:cNvSpPr>
            <a:spLocks noGrp="1"/>
          </p:cNvSpPr>
          <p:nvPr>
            <p:ph idx="1"/>
          </p:nvPr>
        </p:nvSpPr>
        <p:spPr>
          <a:xfrm>
            <a:off x="1706062" y="2291262"/>
            <a:ext cx="8779512" cy="2879256"/>
          </a:xfrm>
        </p:spPr>
        <p:txBody>
          <a:bodyPr vert="horz" lIns="91440" tIns="45720" rIns="91440" bIns="45720" rtlCol="0" anchor="t">
            <a:normAutofit fontScale="85000" lnSpcReduction="20000"/>
          </a:bodyPr>
          <a:lstStyle/>
          <a:p>
            <a:pPr marL="0" indent="0" algn="just">
              <a:buNone/>
            </a:pPr>
            <a:r>
              <a:rPr lang="pl-PL">
                <a:solidFill>
                  <a:srgbClr val="404040"/>
                </a:solidFill>
              </a:rPr>
              <a:t>Art. 423 </a:t>
            </a:r>
            <a:r>
              <a:rPr lang="pl-PL">
                <a:ea typeface="+mn-lt"/>
                <a:cs typeface="+mn-lt"/>
              </a:rPr>
              <a:t>§  1.  Uzasadnienie wyroku powinno być sporządzone </a:t>
            </a:r>
            <a:r>
              <a:rPr lang="pl-PL">
                <a:highlight>
                  <a:srgbClr val="FFFF00"/>
                </a:highlight>
                <a:ea typeface="+mn-lt"/>
                <a:cs typeface="+mn-lt"/>
              </a:rPr>
              <a:t>w ciągu 14 dni od daty wpływu do sądu wniosku o sporządzenie uzasadnienia</a:t>
            </a:r>
            <a:r>
              <a:rPr lang="pl-PL">
                <a:ea typeface="+mn-lt"/>
                <a:cs typeface="+mn-lt"/>
              </a:rPr>
              <a:t>, a w </a:t>
            </a:r>
            <a:r>
              <a:rPr lang="pl-PL">
                <a:highlight>
                  <a:srgbClr val="00FFFF"/>
                </a:highlight>
                <a:ea typeface="+mn-lt"/>
                <a:cs typeface="+mn-lt"/>
              </a:rPr>
              <a:t>wypadku sporządzenia uzasadnienia z urzędu - od daty ogłoszenia wyroku</a:t>
            </a:r>
            <a:r>
              <a:rPr lang="pl-PL">
                <a:ea typeface="+mn-lt"/>
                <a:cs typeface="+mn-lt"/>
              </a:rPr>
              <a:t>; </a:t>
            </a:r>
            <a:r>
              <a:rPr lang="pl-PL" b="1">
                <a:highlight>
                  <a:srgbClr val="00FF00"/>
                </a:highlight>
                <a:ea typeface="+mn-lt"/>
                <a:cs typeface="+mn-lt"/>
              </a:rPr>
              <a:t>w sprawie zawiłej lub z innej ważnej przyczyny</a:t>
            </a:r>
            <a:r>
              <a:rPr lang="pl-PL">
                <a:highlight>
                  <a:srgbClr val="00FF00"/>
                </a:highlight>
                <a:ea typeface="+mn-lt"/>
                <a:cs typeface="+mn-lt"/>
              </a:rPr>
              <a:t>, w razie niemożności sporządzenia uzasadnienia w terminie, prezes sądu może przedłużyć ten termin na czas oznaczony.</a:t>
            </a:r>
            <a:endParaRPr lang="pl-PL" dirty="0">
              <a:highlight>
                <a:srgbClr val="00FF00"/>
              </a:highlight>
              <a:ea typeface="+mn-lt"/>
              <a:cs typeface="+mn-lt"/>
            </a:endParaRPr>
          </a:p>
          <a:p>
            <a:pPr algn="just">
              <a:buNone/>
            </a:pPr>
            <a:r>
              <a:rPr lang="pl-PL">
                <a:ea typeface="+mn-lt"/>
                <a:cs typeface="+mn-lt"/>
              </a:rPr>
              <a:t>§  1a.  W wypadku złożenia wniosku o uzasadnienie wyroku w części odnoszącej się do niektórych czynów, których popełnienie oskarżyciel zarzucił oskarżonemu, bądź też jedynie do rozstrzygnięcia o karze i o innych konsekwencjach prawnych czynu lub w części odnoszącej się do niektórych oskarżonych sąd może ograniczyć zakres uzasadnienia do tych tylko części wyroku, których wniosek dotyczy.</a:t>
            </a:r>
          </a:p>
          <a:p>
            <a:pPr algn="just">
              <a:buNone/>
            </a:pPr>
            <a:r>
              <a:rPr lang="pl-PL">
                <a:ea typeface="+mn-lt"/>
                <a:cs typeface="+mn-lt"/>
              </a:rPr>
              <a:t>§  2.  Wyrok z uzasadnieniem doręcza się temu, kto złożył wniosek na podstawie art. 422. Przepis art. 100 § 7 stosuje się odpowiednio.</a:t>
            </a:r>
          </a:p>
          <a:p>
            <a:pPr algn="just">
              <a:buNone/>
            </a:pPr>
            <a:r>
              <a:rPr lang="pl-PL">
                <a:solidFill>
                  <a:srgbClr val="262626"/>
                </a:solidFill>
              </a:rPr>
              <a:t>Art. 100 </a:t>
            </a:r>
            <a:r>
              <a:rPr lang="pl-PL">
                <a:ea typeface="+mn-lt"/>
                <a:cs typeface="+mn-lt"/>
              </a:rPr>
              <a:t>§  7.  Jeżeli sprawę rozpoznano z wyłączeniem jawności ze względu na ważny interes państwa, zamiast uzasadnienia doręcza się zawiadomienie, że uzasadnienie zostało sporządzone.</a:t>
            </a:r>
            <a:endParaRPr lang="pl-PL" dirty="0">
              <a:solidFill>
                <a:srgbClr val="262626"/>
              </a:solidFill>
            </a:endParaRPr>
          </a:p>
          <a:p>
            <a:pPr algn="just">
              <a:buNone/>
            </a:pPr>
            <a:endParaRPr lang="pl-PL" dirty="0">
              <a:solidFill>
                <a:srgbClr val="262626"/>
              </a:solidFill>
            </a:endParaRPr>
          </a:p>
          <a:p>
            <a:pPr marL="0" indent="0" algn="just">
              <a:buNone/>
            </a:pPr>
            <a:endParaRPr lang="pl-PL" dirty="0">
              <a:solidFill>
                <a:srgbClr val="404040"/>
              </a:solidFill>
            </a:endParaRPr>
          </a:p>
        </p:txBody>
      </p:sp>
    </p:spTree>
    <p:extLst>
      <p:ext uri="{BB962C8B-B14F-4D97-AF65-F5344CB8AC3E}">
        <p14:creationId xmlns:p14="http://schemas.microsoft.com/office/powerpoint/2010/main" val="11936846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558D033-8D98-4183-8C0E-2CD7F79F9A2F}"/>
              </a:ext>
            </a:extLst>
          </p:cNvPr>
          <p:cNvSpPr>
            <a:spLocks noGrp="1"/>
          </p:cNvSpPr>
          <p:nvPr>
            <p:ph type="title"/>
          </p:nvPr>
        </p:nvSpPr>
        <p:spPr>
          <a:xfrm>
            <a:off x="2231136" y="467418"/>
            <a:ext cx="7729728" cy="1188720"/>
          </a:xfrm>
          <a:solidFill>
            <a:srgbClr val="FFFFFF"/>
          </a:solidFill>
        </p:spPr>
        <p:txBody>
          <a:bodyPr>
            <a:normAutofit/>
          </a:bodyPr>
          <a:lstStyle/>
          <a:p>
            <a:r>
              <a:rPr lang="pl-PL"/>
              <a:t>Uzasadnienie wyroku</a:t>
            </a:r>
          </a:p>
        </p:txBody>
      </p:sp>
      <p:sp>
        <p:nvSpPr>
          <p:cNvPr id="3" name="Symbol zastępczy zawartości 2">
            <a:extLst>
              <a:ext uri="{FF2B5EF4-FFF2-40B4-BE49-F238E27FC236}">
                <a16:creationId xmlns:a16="http://schemas.microsoft.com/office/drawing/2014/main" id="{120405E2-5AE6-42DB-BBE9-D102450B9DEE}"/>
              </a:ext>
            </a:extLst>
          </p:cNvPr>
          <p:cNvSpPr>
            <a:spLocks noGrp="1"/>
          </p:cNvSpPr>
          <p:nvPr>
            <p:ph idx="1"/>
          </p:nvPr>
        </p:nvSpPr>
        <p:spPr>
          <a:xfrm>
            <a:off x="1706062" y="2291262"/>
            <a:ext cx="8779512" cy="2879256"/>
          </a:xfrm>
        </p:spPr>
        <p:txBody>
          <a:bodyPr vert="horz" lIns="91440" tIns="45720" rIns="91440" bIns="45720" rtlCol="0" anchor="t">
            <a:normAutofit/>
          </a:bodyPr>
          <a:lstStyle/>
          <a:p>
            <a:pPr marL="0" indent="0" algn="just">
              <a:buNone/>
            </a:pPr>
            <a:r>
              <a:rPr lang="pl-PL">
                <a:solidFill>
                  <a:srgbClr val="404040"/>
                </a:solidFill>
              </a:rPr>
              <a:t>Art. 99a </a:t>
            </a:r>
            <a:r>
              <a:rPr lang="pl-PL">
                <a:ea typeface="+mn-lt"/>
                <a:cs typeface="+mn-lt"/>
              </a:rPr>
              <a:t>§  1.  Uzasadnienie wyroku sądu pierwszej instancji, w tym wyroku nakazowego i wyroku łącznego, oraz wyroku sądu odwoławczego i wyroku wydanego w postępowaniu o wznowienie postępowania sporządza się na formularzu według ustalonego wzoru.</a:t>
            </a:r>
            <a:endParaRPr lang="pl-PL"/>
          </a:p>
          <a:p>
            <a:pPr marL="0" indent="0" algn="just">
              <a:buNone/>
            </a:pPr>
            <a:endParaRPr lang="pl-PL" dirty="0">
              <a:solidFill>
                <a:srgbClr val="262626"/>
              </a:solidFill>
            </a:endParaRPr>
          </a:p>
          <a:p>
            <a:pPr marL="0" indent="0" algn="just">
              <a:buNone/>
            </a:pPr>
            <a:r>
              <a:rPr lang="pl-PL">
                <a:solidFill>
                  <a:srgbClr val="262626"/>
                </a:solidFill>
              </a:rPr>
              <a:t>Wzory te określone zostały w rozporządzeniu Ministra Sprawiedliwości </a:t>
            </a:r>
            <a:r>
              <a:rPr lang="pl-PL">
                <a:ea typeface="+mn-lt"/>
                <a:cs typeface="+mn-lt"/>
              </a:rPr>
              <a:t>z dnia 28 listopada 2019 r. w sprawie wzorów formularzy uzasadnień wyroków oraz sposobu ich wypełniania</a:t>
            </a:r>
            <a:endParaRPr lang="pl-PL"/>
          </a:p>
          <a:p>
            <a:pPr marL="0" indent="0" algn="just">
              <a:buNone/>
            </a:pPr>
            <a:endParaRPr lang="pl-PL" dirty="0">
              <a:solidFill>
                <a:srgbClr val="262626"/>
              </a:solidFill>
            </a:endParaRPr>
          </a:p>
          <a:p>
            <a:pPr marL="0" indent="0" algn="just">
              <a:buNone/>
            </a:pPr>
            <a:endParaRPr lang="pl-PL" dirty="0">
              <a:solidFill>
                <a:srgbClr val="404040"/>
              </a:solidFill>
            </a:endParaRPr>
          </a:p>
        </p:txBody>
      </p:sp>
    </p:spTree>
    <p:extLst>
      <p:ext uri="{BB962C8B-B14F-4D97-AF65-F5344CB8AC3E}">
        <p14:creationId xmlns:p14="http://schemas.microsoft.com/office/powerpoint/2010/main" val="9846067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6AEE28-94F8-41FA-86A2-4901CC004111}"/>
              </a:ext>
            </a:extLst>
          </p:cNvPr>
          <p:cNvSpPr>
            <a:spLocks noGrp="1"/>
          </p:cNvSpPr>
          <p:nvPr>
            <p:ph type="title"/>
          </p:nvPr>
        </p:nvSpPr>
        <p:spPr/>
        <p:txBody>
          <a:bodyPr/>
          <a:lstStyle/>
          <a:p>
            <a:r>
              <a:rPr lang="pl-PL"/>
              <a:t>Uzasadnianie postanowień i zarządzeń</a:t>
            </a:r>
          </a:p>
        </p:txBody>
      </p:sp>
      <p:sp>
        <p:nvSpPr>
          <p:cNvPr id="3" name="Symbol zastępczy zawartości 2">
            <a:extLst>
              <a:ext uri="{FF2B5EF4-FFF2-40B4-BE49-F238E27FC236}">
                <a16:creationId xmlns:a16="http://schemas.microsoft.com/office/drawing/2014/main" id="{F7FA77C2-D0AC-46D8-B3A3-6F7EC3ECA444}"/>
              </a:ext>
            </a:extLst>
          </p:cNvPr>
          <p:cNvSpPr>
            <a:spLocks noGrp="1"/>
          </p:cNvSpPr>
          <p:nvPr>
            <p:ph idx="1"/>
          </p:nvPr>
        </p:nvSpPr>
        <p:spPr/>
        <p:txBody>
          <a:bodyPr vert="horz" lIns="91440" tIns="45720" rIns="91440" bIns="45720" rtlCol="0" anchor="t">
            <a:normAutofit fontScale="55000" lnSpcReduction="20000"/>
          </a:bodyPr>
          <a:lstStyle/>
          <a:p>
            <a:pPr marL="0" indent="0" algn="just">
              <a:buNone/>
            </a:pPr>
            <a:r>
              <a:rPr lang="pl-PL">
                <a:ea typeface="+mn-lt"/>
                <a:cs typeface="+mn-lt"/>
              </a:rPr>
              <a:t>Art.. 94 §  1.  Postanowienie powinno zawierać:</a:t>
            </a:r>
            <a:endParaRPr lang="pl-PL" dirty="0">
              <a:ea typeface="+mn-lt"/>
              <a:cs typeface="+mn-lt"/>
            </a:endParaRPr>
          </a:p>
          <a:p>
            <a:pPr algn="just">
              <a:buNone/>
            </a:pPr>
            <a:r>
              <a:rPr lang="pl-PL">
                <a:ea typeface="+mn-lt"/>
                <a:cs typeface="+mn-lt"/>
              </a:rPr>
              <a:t>1) oznaczenie organu oraz osoby lub osób, wydających postanowienie;</a:t>
            </a:r>
            <a:endParaRPr lang="pl-PL"/>
          </a:p>
          <a:p>
            <a:pPr algn="just">
              <a:buNone/>
            </a:pPr>
            <a:r>
              <a:rPr lang="pl-PL">
                <a:ea typeface="+mn-lt"/>
                <a:cs typeface="+mn-lt"/>
              </a:rPr>
              <a:t>2) datę wydania postanowienia;</a:t>
            </a:r>
            <a:endParaRPr lang="pl-PL"/>
          </a:p>
          <a:p>
            <a:pPr algn="just">
              <a:buNone/>
            </a:pPr>
            <a:r>
              <a:rPr lang="pl-PL">
                <a:ea typeface="+mn-lt"/>
                <a:cs typeface="+mn-lt"/>
              </a:rPr>
              <a:t>3) wskazanie sprawy oraz kwestii, której postanowienie dotyczy;</a:t>
            </a:r>
            <a:endParaRPr lang="pl-PL"/>
          </a:p>
          <a:p>
            <a:pPr algn="just">
              <a:buNone/>
            </a:pPr>
            <a:r>
              <a:rPr lang="pl-PL">
                <a:ea typeface="+mn-lt"/>
                <a:cs typeface="+mn-lt"/>
              </a:rPr>
              <a:t>4) rozstrzygnięcie z podaniem podstawy prawnej;</a:t>
            </a:r>
            <a:endParaRPr lang="pl-PL"/>
          </a:p>
          <a:p>
            <a:pPr algn="just">
              <a:buNone/>
            </a:pPr>
            <a:r>
              <a:rPr lang="pl-PL">
                <a:ea typeface="+mn-lt"/>
                <a:cs typeface="+mn-lt"/>
              </a:rPr>
              <a:t>5) </a:t>
            </a:r>
            <a:r>
              <a:rPr lang="pl-PL">
                <a:highlight>
                  <a:srgbClr val="FFFF00"/>
                </a:highlight>
                <a:ea typeface="+mn-lt"/>
                <a:cs typeface="+mn-lt"/>
              </a:rPr>
              <a:t>uzasadnienie, chyba że ustawa zwalnia od tego wymagania.</a:t>
            </a:r>
            <a:endParaRPr lang="pl-PL">
              <a:highlight>
                <a:srgbClr val="FFFF00"/>
              </a:highlight>
            </a:endParaRPr>
          </a:p>
          <a:p>
            <a:pPr algn="just">
              <a:buNone/>
            </a:pPr>
            <a:r>
              <a:rPr lang="pl-PL">
                <a:ea typeface="+mn-lt"/>
                <a:cs typeface="+mn-lt"/>
              </a:rPr>
              <a:t>§  2.  Przepis § 1 stosuje się odpowiednio do zarządzeń.</a:t>
            </a:r>
            <a:endParaRPr lang="pl-PL"/>
          </a:p>
          <a:p>
            <a:pPr algn="just">
              <a:buNone/>
            </a:pPr>
            <a:endParaRPr lang="pl-PL" dirty="0">
              <a:ea typeface="+mn-lt"/>
              <a:cs typeface="+mn-lt"/>
            </a:endParaRPr>
          </a:p>
          <a:p>
            <a:pPr algn="just">
              <a:buNone/>
            </a:pPr>
            <a:r>
              <a:rPr lang="pl-PL">
                <a:ea typeface="+mn-lt"/>
                <a:cs typeface="+mn-lt"/>
              </a:rPr>
              <a:t>Art. 98 §  1.  Uzasadnienie </a:t>
            </a:r>
            <a:r>
              <a:rPr lang="pl-PL">
                <a:highlight>
                  <a:srgbClr val="00FF00"/>
                </a:highlight>
                <a:ea typeface="+mn-lt"/>
                <a:cs typeface="+mn-lt"/>
              </a:rPr>
              <a:t>postanowienia</a:t>
            </a:r>
            <a:r>
              <a:rPr lang="pl-PL">
                <a:ea typeface="+mn-lt"/>
                <a:cs typeface="+mn-lt"/>
              </a:rPr>
              <a:t> sporządza się na piśmie wraz z samym postanowieniem.</a:t>
            </a:r>
            <a:endParaRPr lang="pl-PL"/>
          </a:p>
          <a:p>
            <a:pPr algn="just">
              <a:buNone/>
            </a:pPr>
            <a:r>
              <a:rPr lang="pl-PL">
                <a:ea typeface="+mn-lt"/>
                <a:cs typeface="+mn-lt"/>
              </a:rPr>
              <a:t>§  2.  W sprawie zawiłej lub z innych ważnych przyczyn można odroczyć sporządzenie uzasadnienia postanowienia na czas do 7 dni.</a:t>
            </a:r>
          </a:p>
          <a:p>
            <a:pPr algn="just">
              <a:buNone/>
            </a:pPr>
            <a:r>
              <a:rPr lang="pl-PL">
                <a:ea typeface="+mn-lt"/>
                <a:cs typeface="+mn-lt"/>
              </a:rPr>
              <a:t>§  3.  Nie wymaga uzasadnienia dopuszczenie dowodu, jak również uwzględnienie wniosku, któremu inna strona nie sprzeciwiła się, chyba że orzeczenie podlega zaskarżeniu.</a:t>
            </a:r>
          </a:p>
          <a:p>
            <a:pPr marL="0" indent="0" algn="just">
              <a:buNone/>
            </a:pPr>
            <a:r>
              <a:rPr lang="pl-PL"/>
              <a:t>Art. 99 </a:t>
            </a:r>
            <a:r>
              <a:rPr lang="pl-PL">
                <a:ea typeface="+mn-lt"/>
                <a:cs typeface="+mn-lt"/>
              </a:rPr>
              <a:t>§  2.  </a:t>
            </a:r>
            <a:r>
              <a:rPr lang="pl-PL">
                <a:highlight>
                  <a:srgbClr val="00FF00"/>
                </a:highlight>
                <a:ea typeface="+mn-lt"/>
                <a:cs typeface="+mn-lt"/>
              </a:rPr>
              <a:t>Zarządzenie</a:t>
            </a:r>
            <a:r>
              <a:rPr lang="pl-PL">
                <a:ea typeface="+mn-lt"/>
                <a:cs typeface="+mn-lt"/>
              </a:rPr>
              <a:t> wymaga pisemnego uzasadnienia, jeżeli podlega zaskarżeniu.</a:t>
            </a:r>
            <a:endParaRPr lang="pl-PL" dirty="0"/>
          </a:p>
        </p:txBody>
      </p:sp>
    </p:spTree>
    <p:extLst>
      <p:ext uri="{BB962C8B-B14F-4D97-AF65-F5344CB8AC3E}">
        <p14:creationId xmlns:p14="http://schemas.microsoft.com/office/powerpoint/2010/main" val="32716780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679315-64C6-4707-9893-5B48557DAE3E}"/>
              </a:ext>
            </a:extLst>
          </p:cNvPr>
          <p:cNvSpPr>
            <a:spLocks noGrp="1"/>
          </p:cNvSpPr>
          <p:nvPr>
            <p:ph type="title"/>
          </p:nvPr>
        </p:nvSpPr>
        <p:spPr>
          <a:xfrm>
            <a:off x="2231136" y="467418"/>
            <a:ext cx="7729728" cy="1188720"/>
          </a:xfrm>
          <a:solidFill>
            <a:srgbClr val="FFFFFF"/>
          </a:solidFill>
        </p:spPr>
        <p:txBody>
          <a:bodyPr>
            <a:normAutofit/>
          </a:bodyPr>
          <a:lstStyle/>
          <a:p>
            <a:r>
              <a:rPr lang="pl-PL"/>
              <a:t>Bezstronność sądu</a:t>
            </a:r>
            <a:br>
              <a:rPr lang="pl-PL" dirty="0"/>
            </a:br>
            <a:r>
              <a:rPr lang="pl-PL"/>
              <a:t>Wyłączenie sędziego</a:t>
            </a:r>
            <a:endParaRPr lang="pl-PL" dirty="0"/>
          </a:p>
        </p:txBody>
      </p:sp>
      <p:graphicFrame>
        <p:nvGraphicFramePr>
          <p:cNvPr id="4" name="Diagram 4">
            <a:extLst>
              <a:ext uri="{FF2B5EF4-FFF2-40B4-BE49-F238E27FC236}">
                <a16:creationId xmlns:a16="http://schemas.microsoft.com/office/drawing/2014/main" id="{0CE39423-D14F-4EB2-A12D-85405727F48B}"/>
              </a:ext>
            </a:extLst>
          </p:cNvPr>
          <p:cNvGraphicFramePr>
            <a:graphicFrameLocks noGrp="1"/>
          </p:cNvGraphicFramePr>
          <p:nvPr>
            <p:ph idx="1"/>
            <p:extLst>
              <p:ext uri="{D42A27DB-BD31-4B8C-83A1-F6EECF244321}">
                <p14:modId xmlns:p14="http://schemas.microsoft.com/office/powerpoint/2010/main" val="3838639163"/>
              </p:ext>
            </p:extLst>
          </p:nvPr>
        </p:nvGraphicFramePr>
        <p:xfrm>
          <a:off x="2267609" y="1922888"/>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468559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AE65AB8-CA03-4F07-8775-F5AEA8B47039}"/>
              </a:ext>
            </a:extLst>
          </p:cNvPr>
          <p:cNvSpPr>
            <a:spLocks noGrp="1"/>
          </p:cNvSpPr>
          <p:nvPr>
            <p:ph type="title"/>
          </p:nvPr>
        </p:nvSpPr>
        <p:spPr>
          <a:xfrm>
            <a:off x="2231136" y="467418"/>
            <a:ext cx="7729728" cy="1188720"/>
          </a:xfrm>
          <a:solidFill>
            <a:srgbClr val="FFFFFF"/>
          </a:solidFill>
        </p:spPr>
        <p:txBody>
          <a:bodyPr>
            <a:normAutofit/>
          </a:bodyPr>
          <a:lstStyle/>
          <a:p>
            <a:r>
              <a:rPr lang="pl-PL"/>
              <a:t>Iudex inhabilis</a:t>
            </a:r>
          </a:p>
        </p:txBody>
      </p:sp>
      <p:sp>
        <p:nvSpPr>
          <p:cNvPr id="3" name="Symbol zastępczy zawartości 2">
            <a:extLst>
              <a:ext uri="{FF2B5EF4-FFF2-40B4-BE49-F238E27FC236}">
                <a16:creationId xmlns:a16="http://schemas.microsoft.com/office/drawing/2014/main" id="{925B89FF-6164-4DE2-8057-041F8860E6C9}"/>
              </a:ext>
            </a:extLst>
          </p:cNvPr>
          <p:cNvSpPr>
            <a:spLocks noGrp="1"/>
          </p:cNvSpPr>
          <p:nvPr>
            <p:ph idx="1"/>
          </p:nvPr>
        </p:nvSpPr>
        <p:spPr>
          <a:xfrm>
            <a:off x="1706062" y="2291262"/>
            <a:ext cx="8779512" cy="2879256"/>
          </a:xfrm>
        </p:spPr>
        <p:txBody>
          <a:bodyPr vert="horz" lIns="91440" tIns="45720" rIns="91440" bIns="45720" rtlCol="0" anchor="t">
            <a:normAutofit fontScale="40000" lnSpcReduction="20000"/>
          </a:bodyPr>
          <a:lstStyle/>
          <a:p>
            <a:r>
              <a:rPr lang="pl-PL">
                <a:solidFill>
                  <a:srgbClr val="404040"/>
                </a:solidFill>
              </a:rPr>
              <a:t>Art. 40 kpk przewiduje szereg okoliczności, które tworzą domniemanie, że zaistnienie określonych okoliczności każdorazowo tworzy domniemanie, że sędzia nie będzie w stanie zachować bezstronności</a:t>
            </a:r>
          </a:p>
          <a:p>
            <a:r>
              <a:rPr lang="pl-PL">
                <a:solidFill>
                  <a:srgbClr val="404040"/>
                </a:solidFill>
              </a:rPr>
              <a:t>Art. 40 </a:t>
            </a:r>
            <a:r>
              <a:rPr lang="pl-PL">
                <a:ea typeface="+mn-lt"/>
                <a:cs typeface="+mn-lt"/>
              </a:rPr>
              <a:t>§  1.  Sędzia jest</a:t>
            </a:r>
            <a:r>
              <a:rPr lang="pl-PL">
                <a:highlight>
                  <a:srgbClr val="FFFF00"/>
                </a:highlight>
                <a:ea typeface="+mn-lt"/>
                <a:cs typeface="+mn-lt"/>
              </a:rPr>
              <a:t> z mocy prawa</a:t>
            </a:r>
            <a:r>
              <a:rPr lang="pl-PL">
                <a:ea typeface="+mn-lt"/>
                <a:cs typeface="+mn-lt"/>
              </a:rPr>
              <a:t> wyłączony od udziału w sprawie, jeżeli:</a:t>
            </a:r>
            <a:endParaRPr lang="pl-PL" dirty="0">
              <a:ea typeface="+mn-lt"/>
              <a:cs typeface="+mn-lt"/>
            </a:endParaRPr>
          </a:p>
          <a:p>
            <a:r>
              <a:rPr lang="pl-PL">
                <a:ea typeface="+mn-lt"/>
                <a:cs typeface="+mn-lt"/>
              </a:rPr>
              <a:t>1) sprawa dotyczy tego sędziego bezpośrednio;</a:t>
            </a:r>
          </a:p>
          <a:p>
            <a:r>
              <a:rPr lang="pl-PL">
                <a:ea typeface="+mn-lt"/>
                <a:cs typeface="+mn-lt"/>
              </a:rPr>
              <a:t>2) jest małżonkiem strony lub pokrzywdzonego albo ich obrońcy, pełnomocnika lub przedstawiciela ustawowego albo pozostaje we wspólnym pożyciu z jedną z tych osób;</a:t>
            </a:r>
          </a:p>
          <a:p>
            <a:r>
              <a:rPr lang="pl-PL">
                <a:ea typeface="+mn-lt"/>
                <a:cs typeface="+mn-lt"/>
              </a:rPr>
              <a:t>3) jest krewnym lub powinowatym w linii prostej, a w linii bocznej aż do stopnia pomiędzy dziećmi rodzeństwa osób wymienionych w pkt 2 albo jest związany z jedną z tych osób węzłem przysposobienia, opieki lub kurateli;</a:t>
            </a:r>
          </a:p>
          <a:p>
            <a:r>
              <a:rPr lang="pl-PL">
                <a:ea typeface="+mn-lt"/>
                <a:cs typeface="+mn-lt"/>
              </a:rPr>
              <a:t>4) był świadkiem czynu, o który sprawa się toczy, albo w tej samej sprawie był przesłuchany w charakterze świadka lub występował jako biegły;</a:t>
            </a:r>
          </a:p>
          <a:p>
            <a:r>
              <a:rPr lang="pl-PL">
                <a:ea typeface="+mn-lt"/>
                <a:cs typeface="+mn-lt"/>
              </a:rPr>
              <a:t>5) brał udział w sprawie jako prokurator, obrońca, pełnomocnik, przedstawiciel ustawowy strony, albo prowadził postępowanie przygotowawcze;</a:t>
            </a:r>
          </a:p>
          <a:p>
            <a:r>
              <a:rPr lang="pl-PL">
                <a:ea typeface="+mn-lt"/>
                <a:cs typeface="+mn-lt"/>
              </a:rPr>
              <a:t>6) brał udział w wydaniu zaskarżonego orzeczenia lub wydał zaskarżone zarządzenie;</a:t>
            </a:r>
          </a:p>
          <a:p>
            <a:r>
              <a:rPr lang="pl-PL">
                <a:ea typeface="+mn-lt"/>
                <a:cs typeface="+mn-lt"/>
              </a:rPr>
              <a:t>7) brał udział w wydaniu orzeczenia, które zostało uchylone;</a:t>
            </a:r>
          </a:p>
          <a:p>
            <a:r>
              <a:rPr lang="pl-PL">
                <a:ea typeface="+mn-lt"/>
                <a:cs typeface="+mn-lt"/>
              </a:rPr>
              <a:t>8) (uchylony);</a:t>
            </a:r>
          </a:p>
          <a:p>
            <a:r>
              <a:rPr lang="pl-PL">
                <a:ea typeface="+mn-lt"/>
                <a:cs typeface="+mn-lt"/>
              </a:rPr>
              <a:t>9) brał udział w wydaniu orzeczenia, co do którego wniesiono sprzeciw;</a:t>
            </a:r>
          </a:p>
          <a:p>
            <a:r>
              <a:rPr lang="pl-PL">
                <a:ea typeface="+mn-lt"/>
                <a:cs typeface="+mn-lt"/>
              </a:rPr>
              <a:t>10) prowadził mediację.</a:t>
            </a:r>
          </a:p>
          <a:p>
            <a:r>
              <a:rPr lang="pl-PL">
                <a:ea typeface="+mn-lt"/>
                <a:cs typeface="+mn-lt"/>
              </a:rPr>
              <a:t>§  2.  Powody wyłączenia trwają mimo ustania uzasadniającego je małżeństwa, wspólnego pożycia, przysposobienia, opieki lub kurateli.</a:t>
            </a:r>
          </a:p>
          <a:p>
            <a:endParaRPr lang="pl-PL" dirty="0">
              <a:solidFill>
                <a:srgbClr val="404040"/>
              </a:solidFill>
            </a:endParaRPr>
          </a:p>
        </p:txBody>
      </p:sp>
    </p:spTree>
    <p:extLst>
      <p:ext uri="{BB962C8B-B14F-4D97-AF65-F5344CB8AC3E}">
        <p14:creationId xmlns:p14="http://schemas.microsoft.com/office/powerpoint/2010/main" val="21534340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F9DB82B-F308-4A2A-9D0B-D65D33DA6649}"/>
              </a:ext>
            </a:extLst>
          </p:cNvPr>
          <p:cNvSpPr>
            <a:spLocks noGrp="1"/>
          </p:cNvSpPr>
          <p:nvPr>
            <p:ph type="title"/>
          </p:nvPr>
        </p:nvSpPr>
        <p:spPr>
          <a:xfrm>
            <a:off x="2231136" y="467418"/>
            <a:ext cx="7729728" cy="1188720"/>
          </a:xfrm>
          <a:solidFill>
            <a:srgbClr val="FFFFFF"/>
          </a:solidFill>
        </p:spPr>
        <p:txBody>
          <a:bodyPr>
            <a:normAutofit/>
          </a:bodyPr>
          <a:lstStyle/>
          <a:p>
            <a:r>
              <a:rPr lang="pl-PL"/>
              <a:t>Iudex suspectus</a:t>
            </a:r>
          </a:p>
        </p:txBody>
      </p:sp>
      <p:sp>
        <p:nvSpPr>
          <p:cNvPr id="3" name="Symbol zastępczy zawartości 2">
            <a:extLst>
              <a:ext uri="{FF2B5EF4-FFF2-40B4-BE49-F238E27FC236}">
                <a16:creationId xmlns:a16="http://schemas.microsoft.com/office/drawing/2014/main" id="{89775EAA-9F78-4839-A5E7-F5CC2BC53297}"/>
              </a:ext>
            </a:extLst>
          </p:cNvPr>
          <p:cNvSpPr>
            <a:spLocks noGrp="1"/>
          </p:cNvSpPr>
          <p:nvPr>
            <p:ph idx="1"/>
          </p:nvPr>
        </p:nvSpPr>
        <p:spPr>
          <a:xfrm>
            <a:off x="1706062" y="2291262"/>
            <a:ext cx="8779512" cy="2879256"/>
          </a:xfrm>
        </p:spPr>
        <p:txBody>
          <a:bodyPr vert="horz" lIns="91440" tIns="45720" rIns="91440" bIns="45720" rtlCol="0">
            <a:normAutofit/>
          </a:bodyPr>
          <a:lstStyle/>
          <a:p>
            <a:r>
              <a:rPr lang="pl-PL">
                <a:solidFill>
                  <a:srgbClr val="404040"/>
                </a:solidFill>
              </a:rPr>
              <a:t>Art. 41 </a:t>
            </a:r>
            <a:r>
              <a:rPr lang="pl-PL">
                <a:solidFill>
                  <a:srgbClr val="404040"/>
                </a:solidFill>
                <a:ea typeface="+mn-lt"/>
                <a:cs typeface="+mn-lt"/>
              </a:rPr>
              <a:t>§  1.  Sędzia ulega wyłączeniu, jeżeli istnieje okoliczność tego rodzaju, że mogłaby wywołać uzasadnioną wątpliwość co do jego bezstronności w danej sprawie.</a:t>
            </a:r>
            <a:endParaRPr lang="pl-PL">
              <a:solidFill>
                <a:srgbClr val="404040"/>
              </a:solidFill>
            </a:endParaRPr>
          </a:p>
          <a:p>
            <a:r>
              <a:rPr lang="pl-PL">
                <a:solidFill>
                  <a:srgbClr val="404040"/>
                </a:solidFill>
                <a:ea typeface="+mn-lt"/>
                <a:cs typeface="+mn-lt"/>
              </a:rPr>
              <a:t>§  2.  Wniosek o wyłączenie sędziego, zgłoszony na podstawie § 1 po rozpoczęciu przewodu sądowego, pozostawia się bez rozpoznania, chyba że przyczyna wyłączenia powstała lub stała się stronie wiadoma dopiero po rozpoczęciu przewodu.</a:t>
            </a:r>
            <a:endParaRPr lang="pl-PL">
              <a:solidFill>
                <a:srgbClr val="404040"/>
              </a:solidFill>
            </a:endParaRPr>
          </a:p>
          <a:p>
            <a:endParaRPr lang="pl-PL">
              <a:solidFill>
                <a:srgbClr val="404040"/>
              </a:solidFill>
            </a:endParaRPr>
          </a:p>
        </p:txBody>
      </p:sp>
    </p:spTree>
    <p:extLst>
      <p:ext uri="{BB962C8B-B14F-4D97-AF65-F5344CB8AC3E}">
        <p14:creationId xmlns:p14="http://schemas.microsoft.com/office/powerpoint/2010/main" val="16736814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0AA4DC-34B0-4702-BA79-1CCBFE07891E}"/>
              </a:ext>
            </a:extLst>
          </p:cNvPr>
          <p:cNvSpPr>
            <a:spLocks noGrp="1"/>
          </p:cNvSpPr>
          <p:nvPr>
            <p:ph type="title"/>
          </p:nvPr>
        </p:nvSpPr>
        <p:spPr/>
        <p:txBody>
          <a:bodyPr/>
          <a:lstStyle/>
          <a:p>
            <a:r>
              <a:rPr lang="pl-PL"/>
              <a:t>Wyłączenie sędziego</a:t>
            </a:r>
            <a:br>
              <a:rPr lang="pl-PL" dirty="0"/>
            </a:br>
            <a:r>
              <a:rPr lang="pl-PL"/>
              <a:t>tryb</a:t>
            </a:r>
            <a:endParaRPr lang="pl-PL" dirty="0"/>
          </a:p>
        </p:txBody>
      </p:sp>
      <p:sp>
        <p:nvSpPr>
          <p:cNvPr id="3" name="Symbol zastępczy zawartości 2">
            <a:extLst>
              <a:ext uri="{FF2B5EF4-FFF2-40B4-BE49-F238E27FC236}">
                <a16:creationId xmlns:a16="http://schemas.microsoft.com/office/drawing/2014/main" id="{78750CD1-3052-4037-87D9-248889F265A5}"/>
              </a:ext>
            </a:extLst>
          </p:cNvPr>
          <p:cNvSpPr>
            <a:spLocks noGrp="1"/>
          </p:cNvSpPr>
          <p:nvPr>
            <p:ph idx="1"/>
          </p:nvPr>
        </p:nvSpPr>
        <p:spPr/>
        <p:txBody>
          <a:bodyPr vert="horz" lIns="91440" tIns="45720" rIns="91440" bIns="45720" rtlCol="0" anchor="t">
            <a:normAutofit fontScale="92500" lnSpcReduction="20000"/>
          </a:bodyPr>
          <a:lstStyle/>
          <a:p>
            <a:pPr marL="0" indent="0">
              <a:buNone/>
            </a:pPr>
            <a:r>
              <a:rPr lang="pl-PL"/>
              <a:t>Art. 42 </a:t>
            </a:r>
            <a:r>
              <a:rPr lang="pl-PL">
                <a:ea typeface="+mn-lt"/>
                <a:cs typeface="+mn-lt"/>
              </a:rPr>
              <a:t>§  1.  Wyłączenie następuje </a:t>
            </a:r>
            <a:r>
              <a:rPr lang="pl-PL">
                <a:highlight>
                  <a:srgbClr val="00FF00"/>
                </a:highlight>
                <a:ea typeface="+mn-lt"/>
                <a:cs typeface="+mn-lt"/>
              </a:rPr>
              <a:t>na żądanie sędziego</a:t>
            </a:r>
            <a:r>
              <a:rPr lang="pl-PL">
                <a:ea typeface="+mn-lt"/>
                <a:cs typeface="+mn-lt"/>
              </a:rPr>
              <a:t>, </a:t>
            </a:r>
            <a:r>
              <a:rPr lang="pl-PL">
                <a:highlight>
                  <a:srgbClr val="FFFF00"/>
                </a:highlight>
                <a:ea typeface="+mn-lt"/>
                <a:cs typeface="+mn-lt"/>
              </a:rPr>
              <a:t>z urzędu</a:t>
            </a:r>
            <a:r>
              <a:rPr lang="pl-PL">
                <a:ea typeface="+mn-lt"/>
                <a:cs typeface="+mn-lt"/>
              </a:rPr>
              <a:t> albo </a:t>
            </a:r>
            <a:r>
              <a:rPr lang="pl-PL">
                <a:highlight>
                  <a:srgbClr val="00FFFF"/>
                </a:highlight>
                <a:ea typeface="+mn-lt"/>
                <a:cs typeface="+mn-lt"/>
              </a:rPr>
              <a:t>na wniosek strony.</a:t>
            </a:r>
            <a:endParaRPr lang="pl-PL">
              <a:highlight>
                <a:srgbClr val="00FFFF"/>
              </a:highlight>
            </a:endParaRPr>
          </a:p>
          <a:p>
            <a:pPr>
              <a:buNone/>
            </a:pPr>
            <a:r>
              <a:rPr lang="pl-PL">
                <a:ea typeface="+mn-lt"/>
                <a:cs typeface="+mn-lt"/>
              </a:rPr>
              <a:t>§  2.  Jeżeli sędzia uznaje, że zachodzi przyczyna wyłączająca go z mocy art. 40, wyłącza się, składając oświadczenie na piśmie do akt, a na jego miejsce wstępuje inny sędzia.</a:t>
            </a:r>
            <a:endParaRPr lang="pl-PL"/>
          </a:p>
          <a:p>
            <a:pPr>
              <a:buNone/>
            </a:pPr>
            <a:r>
              <a:rPr lang="pl-PL">
                <a:ea typeface="+mn-lt"/>
                <a:cs typeface="+mn-lt"/>
              </a:rPr>
              <a:t>§  3.  Sędzia, co do którego zgłoszono wniosek o wyłączenie na podstawie art. 41, może złożyć do akt stosowne oświadczenie na piśmie. Wniosek rozpoznaje się niezwłocznie. Z chwilą wyłączenia sędziego czynności procesowe dokonane z jego udziałem po złożeniu wniosku stają się bezskuteczne.</a:t>
            </a:r>
            <a:endParaRPr lang="pl-PL"/>
          </a:p>
          <a:p>
            <a:pPr>
              <a:buNone/>
            </a:pPr>
            <a:r>
              <a:rPr lang="pl-PL">
                <a:ea typeface="+mn-lt"/>
                <a:cs typeface="+mn-lt"/>
              </a:rPr>
              <a:t>§  4.  Poza wypadkiem określonym w § 2 o wyłączeniu orzeka sąd, przed którym toczy się postępowanie; w składzie orzekającym w kwestii wyłączenia nie może brać udziału sędzia, którego dotyczy wyłączenie. W razie niemożności utworzenia takiego składu sądu, w kwestii wyłączenia orzeka sąd wyższego rzędu.</a:t>
            </a:r>
            <a:endParaRPr lang="pl-PL"/>
          </a:p>
          <a:p>
            <a:pPr marL="0" indent="0">
              <a:buNone/>
            </a:pPr>
            <a:endParaRPr lang="pl-PL" dirty="0"/>
          </a:p>
        </p:txBody>
      </p:sp>
    </p:spTree>
    <p:extLst>
      <p:ext uri="{BB962C8B-B14F-4D97-AF65-F5344CB8AC3E}">
        <p14:creationId xmlns:p14="http://schemas.microsoft.com/office/powerpoint/2010/main" val="38385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68EB889-57C8-4F61-A658-88EA486A935A}"/>
              </a:ext>
            </a:extLst>
          </p:cNvPr>
          <p:cNvSpPr>
            <a:spLocks noGrp="1"/>
          </p:cNvSpPr>
          <p:nvPr>
            <p:ph type="title"/>
          </p:nvPr>
        </p:nvSpPr>
        <p:spPr>
          <a:xfrm>
            <a:off x="2231136" y="467418"/>
            <a:ext cx="7729728" cy="1188720"/>
          </a:xfrm>
          <a:solidFill>
            <a:srgbClr val="FFFFFF"/>
          </a:solidFill>
        </p:spPr>
        <p:txBody>
          <a:bodyPr>
            <a:normAutofit/>
          </a:bodyPr>
          <a:lstStyle/>
          <a:p>
            <a:r>
              <a:rPr lang="pl-PL" dirty="0"/>
              <a:t>Postępowanie jurysdykcyjne</a:t>
            </a:r>
          </a:p>
        </p:txBody>
      </p:sp>
      <p:graphicFrame>
        <p:nvGraphicFramePr>
          <p:cNvPr id="115" name="Diagram 115">
            <a:extLst>
              <a:ext uri="{FF2B5EF4-FFF2-40B4-BE49-F238E27FC236}">
                <a16:creationId xmlns:a16="http://schemas.microsoft.com/office/drawing/2014/main" id="{235AE284-DE7E-456F-8DAD-B10FFBDBF20C}"/>
              </a:ext>
            </a:extLst>
          </p:cNvPr>
          <p:cNvGraphicFramePr/>
          <p:nvPr>
            <p:extLst>
              <p:ext uri="{D42A27DB-BD31-4B8C-83A1-F6EECF244321}">
                <p14:modId xmlns:p14="http://schemas.microsoft.com/office/powerpoint/2010/main" val="1403943758"/>
              </p:ext>
            </p:extLst>
          </p:nvPr>
        </p:nvGraphicFramePr>
        <p:xfrm>
          <a:off x="1728440" y="1767469"/>
          <a:ext cx="9088243" cy="372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52699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6E76DD-B512-4304-A694-7858704D0299}"/>
              </a:ext>
            </a:extLst>
          </p:cNvPr>
          <p:cNvSpPr>
            <a:spLocks noGrp="1"/>
          </p:cNvSpPr>
          <p:nvPr>
            <p:ph type="title"/>
          </p:nvPr>
        </p:nvSpPr>
        <p:spPr/>
        <p:txBody>
          <a:bodyPr/>
          <a:lstStyle/>
          <a:p>
            <a:r>
              <a:rPr lang="pl-PL"/>
              <a:t>kazus</a:t>
            </a:r>
          </a:p>
        </p:txBody>
      </p:sp>
      <p:sp>
        <p:nvSpPr>
          <p:cNvPr id="3" name="Symbol zastępczy zawartości 2">
            <a:extLst>
              <a:ext uri="{FF2B5EF4-FFF2-40B4-BE49-F238E27FC236}">
                <a16:creationId xmlns:a16="http://schemas.microsoft.com/office/drawing/2014/main" id="{BDDD453F-A2D8-4476-8C18-5DF0E366DD79}"/>
              </a:ext>
            </a:extLst>
          </p:cNvPr>
          <p:cNvSpPr>
            <a:spLocks noGrp="1"/>
          </p:cNvSpPr>
          <p:nvPr>
            <p:ph idx="1"/>
          </p:nvPr>
        </p:nvSpPr>
        <p:spPr/>
        <p:txBody>
          <a:bodyPr vert="horz" lIns="91440" tIns="45720" rIns="91440" bIns="45720" rtlCol="0" anchor="t">
            <a:normAutofit fontScale="77500" lnSpcReduction="20000"/>
          </a:bodyPr>
          <a:lstStyle/>
          <a:p>
            <a:pPr marL="0" indent="0" algn="just">
              <a:buNone/>
            </a:pPr>
            <a:r>
              <a:rPr lang="pl-PL" dirty="0"/>
              <a:t>Piotr urządził w swoim mieszkaniu wieczorne posiedzenie, na które zaprosił swojego kolegę Michała. Wypili po kilka piw. Z mężczyznami siedziała także żona Piotra, Anna. W trakcie konsumpcji wyszło na jaw, że Anna od dłuższego czasu ma niezobowiązujący romans z Michałem. Kiedy Piotr dowiedział się o tym fakcie, nie mógł się z tym pogodzić. Wobec tego między mężczyznami wywiązała się szarpanina, w wyniku której obaj doznali podobnych obrażeń w postaci kilku podbiegnięć krwawych o sporej powierzchni. Michał z samego rana udał się na komisariat, aby złożyć zawiadomienie o popełnieniu przestępstwa. Opisał w zeznaniach swoją wersję wydarzeń. Zeznał, że to Piotr go zaatakował. On natomiast miał się jedynie bronić. Tego samego dnia na komisariat wybrał się także Piotr, chcąc złożyć w </a:t>
            </a:r>
            <a:r>
              <a:rPr lang="pl-PL"/>
              <a:t>tej sprawie zawiadomienie. Z uwagi na wszczęte wcześniej postępowanie, </a:t>
            </a:r>
            <a:r>
              <a:rPr lang="pl-PL" dirty="0"/>
              <a:t>funkcjonariusz Policji przesłuchał Piotra w charakterze świadka uznając, że musi skonfrontować wersję Michała z wersją Piotra. Piotr zaś w swoich zeznaniach przedstawił obraz wydarzeń, z których wynikało, że to Michał był agresorem. Piotr miał się zaś jedynie bronić. W związku z rozbieżnościami w zeznaniach uczestników zdarzenia, przesłuchano Annę w charakterze świadka. Ta jednak powołała się na treść art. 182 </a:t>
            </a:r>
            <a:r>
              <a:rPr lang="pl-PL" dirty="0">
                <a:ea typeface="+mn-lt"/>
                <a:cs typeface="+mn-lt"/>
              </a:rPr>
              <a:t>§ 1 k.k. i odmówiła składania zeznań twierdząc, że jest osobą najbliższą dla oskarżonego. </a:t>
            </a:r>
            <a:endParaRPr lang="pl-PL" dirty="0"/>
          </a:p>
          <a:p>
            <a:pPr marL="0" indent="0" algn="just">
              <a:buNone/>
            </a:pPr>
            <a:r>
              <a:rPr lang="pl-PL"/>
              <a:t>Czy Anna mogła skorzystać z tego prawa?</a:t>
            </a:r>
            <a:endParaRPr lang="pl-PL" dirty="0"/>
          </a:p>
        </p:txBody>
      </p:sp>
    </p:spTree>
    <p:extLst>
      <p:ext uri="{BB962C8B-B14F-4D97-AF65-F5344CB8AC3E}">
        <p14:creationId xmlns:p14="http://schemas.microsoft.com/office/powerpoint/2010/main" val="31928922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4B01C08-0A77-498A-9624-CEFB03FA54AA}"/>
              </a:ext>
            </a:extLst>
          </p:cNvPr>
          <p:cNvSpPr>
            <a:spLocks noGrp="1"/>
          </p:cNvSpPr>
          <p:nvPr>
            <p:ph type="title"/>
          </p:nvPr>
        </p:nvSpPr>
        <p:spPr/>
        <p:txBody>
          <a:bodyPr/>
          <a:lstStyle/>
          <a:p>
            <a:r>
              <a:rPr lang="pl-PL"/>
              <a:t>Kazus </a:t>
            </a:r>
          </a:p>
        </p:txBody>
      </p:sp>
      <p:sp>
        <p:nvSpPr>
          <p:cNvPr id="3" name="Symbol zastępczy zawartości 2">
            <a:extLst>
              <a:ext uri="{FF2B5EF4-FFF2-40B4-BE49-F238E27FC236}">
                <a16:creationId xmlns:a16="http://schemas.microsoft.com/office/drawing/2014/main" id="{A02662EE-6957-41BB-9BF3-66362FD3E169}"/>
              </a:ext>
            </a:extLst>
          </p:cNvPr>
          <p:cNvSpPr>
            <a:spLocks noGrp="1"/>
          </p:cNvSpPr>
          <p:nvPr>
            <p:ph idx="1"/>
          </p:nvPr>
        </p:nvSpPr>
        <p:spPr/>
        <p:txBody>
          <a:bodyPr vert="horz" lIns="91440" tIns="45720" rIns="91440" bIns="45720" rtlCol="0" anchor="t">
            <a:normAutofit fontScale="85000" lnSpcReduction="20000"/>
          </a:bodyPr>
          <a:lstStyle/>
          <a:p>
            <a:pPr algn="just">
              <a:buNone/>
            </a:pPr>
            <a:r>
              <a:rPr lang="pl-PL">
                <a:ea typeface="+mn-lt"/>
                <a:cs typeface="+mn-lt"/>
              </a:rPr>
              <a:t>W dniu 19 marca 2021 roku obywatel Gruzji Giorgi N. kierując w stanie nietrzeźwości samochodem osobowym, spowodował wypadek drogowy, w wyniku którego poważne obrażenia poniosła jedna osoba. Osoby postronne ujęły Giorgiego N., bowiem ten gdy wysiadł z pojazdu, zaczął oddalać się z miejsca zdarzenia. Była godzina 15:00. Wezwany patrol Policji przyjechał na miejsce o godz. 15:15 i zatrzymał sprawcę wypadku. Przewieziono do go pobliskiego szpitala, gdzie pobrano od niego krew. Następnie policjanci przewieźli zatrzymanego na komisariat, gdzie dopiero o godz. 17:00 sporządzili protokół zatrzymania, o czym poinformowano dyżurnego prokuratora. Z uwagi na rozpoczynający się weekend, prokurator dopiero o godz. 12:00 w niedzielę 21 marca 2021 roku wszczął śledztwo i odstępując (ze względu na kurczący się czas) od wydania postanowienia o przedstawieniu Giorgiemu N. zarzutów, sporządził wniosek o zastosowanie wobec niego tymczasowego aresztowania na okres sześciu miesięcy i przekazał go do dyspozycji sądu. Z uwagi na obywatelstwo zatrzymanego oraz obawę jego ucieczki z kraju, dla pewności zastosował wobec niego zakaz opuszczania kraju połączony z zatrzymaniem paszportu.</a:t>
            </a:r>
            <a:endParaRPr lang="pl-PL"/>
          </a:p>
          <a:p>
            <a:pPr algn="just">
              <a:buNone/>
            </a:pPr>
            <a:r>
              <a:rPr lang="pl-PL">
                <a:ea typeface="+mn-lt"/>
                <a:cs typeface="+mn-lt"/>
              </a:rPr>
              <a:t>Jakich błędów dopuszczono się w tym postępowaniu?  </a:t>
            </a:r>
            <a:endParaRPr lang="pl-PL"/>
          </a:p>
          <a:p>
            <a:pPr marL="0" indent="0">
              <a:buNone/>
            </a:pPr>
            <a:endParaRPr lang="pl-PL" dirty="0"/>
          </a:p>
        </p:txBody>
      </p:sp>
    </p:spTree>
    <p:extLst>
      <p:ext uri="{BB962C8B-B14F-4D97-AF65-F5344CB8AC3E}">
        <p14:creationId xmlns:p14="http://schemas.microsoft.com/office/powerpoint/2010/main" val="15266772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FB77A2-3863-408D-B351-BEE8344AFB24}"/>
              </a:ext>
            </a:extLst>
          </p:cNvPr>
          <p:cNvSpPr>
            <a:spLocks noGrp="1"/>
          </p:cNvSpPr>
          <p:nvPr>
            <p:ph type="title"/>
          </p:nvPr>
        </p:nvSpPr>
        <p:spPr/>
        <p:txBody>
          <a:bodyPr/>
          <a:lstStyle/>
          <a:p>
            <a:r>
              <a:rPr lang="pl-PL"/>
              <a:t>kazus</a:t>
            </a:r>
          </a:p>
        </p:txBody>
      </p:sp>
      <p:sp>
        <p:nvSpPr>
          <p:cNvPr id="3" name="Symbol zastępczy zawartości 2">
            <a:extLst>
              <a:ext uri="{FF2B5EF4-FFF2-40B4-BE49-F238E27FC236}">
                <a16:creationId xmlns:a16="http://schemas.microsoft.com/office/drawing/2014/main" id="{21BFA535-7D28-4119-AEF3-AB617142A66A}"/>
              </a:ext>
            </a:extLst>
          </p:cNvPr>
          <p:cNvSpPr>
            <a:spLocks noGrp="1"/>
          </p:cNvSpPr>
          <p:nvPr>
            <p:ph idx="1"/>
          </p:nvPr>
        </p:nvSpPr>
        <p:spPr/>
        <p:txBody>
          <a:bodyPr vert="horz" lIns="91440" tIns="45720" rIns="91440" bIns="45720" rtlCol="0" anchor="t">
            <a:normAutofit fontScale="85000" lnSpcReduction="20000"/>
          </a:bodyPr>
          <a:lstStyle/>
          <a:p>
            <a:pPr algn="just">
              <a:buNone/>
            </a:pPr>
            <a:r>
              <a:rPr lang="pl-PL">
                <a:ea typeface="+mn-lt"/>
                <a:cs typeface="+mn-lt"/>
              </a:rPr>
              <a:t>Funkcjonariusze pionu kryminalnego Policji o godz. 23:30 zatrzymali Bartosza, przy którym ujawnili pół grama amfetaminy. Bartosz zapytany skąd wziął ten narkotyk powiedział, że dosłownie pół godziny temu zakupił go na Pasażu Niepolda od mężczyzny w niebieskiej kurtce. Policjanci pojechali tam wraz z Bartoszem, który wskazał im tę osobę. Policjanci zaprosili tego mężczyznę na pakę radiowozu i po okazaniu legitymacji służbowej kazali mu wyciągnąć wszystko z kieszeni. Jak się okazało, mężczyzna ten miał przy sobie kilka porcji białego proszku, który po użyciu testera zabarwił go na kolor odpowiedni dla amfetaminy. Wobec tego zatrzymali mężczyznę i pojechali razem z nim do jego mieszkania, gdzie dokonali ponownego przeszukania. W mieszkaniu ujawnili kolejne porcje narkotyku. Następnego dnia do sprawy zgłosił się obrońca zatrzymanego mężczyzny, który podniósł, iż przeszukania były nielegalne, ponieważ prokurator nie wydał stosownego postanowienia oraz Policjanci wkroczyli do mieszkania dokonać przeszukania o godz. 00:30 – jak wynikało ze sporządzonego protokołu. Z uwagi na to obrońca stwierdził, że znalezione rzeczy nie mogą stanowić dowodu obciążającego jego klienta. </a:t>
            </a:r>
          </a:p>
          <a:p>
            <a:pPr algn="just">
              <a:buNone/>
            </a:pPr>
            <a:r>
              <a:rPr lang="pl-PL">
                <a:ea typeface="+mn-lt"/>
                <a:cs typeface="+mn-lt"/>
              </a:rPr>
              <a:t>Czy obrońca ma w tej sytuacji rację? Co powinien zrobić prokurator?</a:t>
            </a:r>
          </a:p>
          <a:p>
            <a:pPr marL="0" indent="0">
              <a:buNone/>
            </a:pPr>
            <a:endParaRPr lang="pl-PL" dirty="0"/>
          </a:p>
        </p:txBody>
      </p:sp>
    </p:spTree>
    <p:extLst>
      <p:ext uri="{BB962C8B-B14F-4D97-AF65-F5344CB8AC3E}">
        <p14:creationId xmlns:p14="http://schemas.microsoft.com/office/powerpoint/2010/main" val="12384792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112654-C9DA-4D4E-891B-57B4A8707DF8}"/>
              </a:ext>
            </a:extLst>
          </p:cNvPr>
          <p:cNvSpPr>
            <a:spLocks noGrp="1"/>
          </p:cNvSpPr>
          <p:nvPr>
            <p:ph type="title"/>
          </p:nvPr>
        </p:nvSpPr>
        <p:spPr/>
        <p:txBody>
          <a:bodyPr/>
          <a:lstStyle/>
          <a:p>
            <a:r>
              <a:rPr lang="pl-PL"/>
              <a:t>kazus</a:t>
            </a:r>
          </a:p>
        </p:txBody>
      </p:sp>
      <p:sp>
        <p:nvSpPr>
          <p:cNvPr id="3" name="Symbol zastępczy zawartości 2">
            <a:extLst>
              <a:ext uri="{FF2B5EF4-FFF2-40B4-BE49-F238E27FC236}">
                <a16:creationId xmlns:a16="http://schemas.microsoft.com/office/drawing/2014/main" id="{C001E113-D7B6-4485-8523-B8DB51828F3D}"/>
              </a:ext>
            </a:extLst>
          </p:cNvPr>
          <p:cNvSpPr>
            <a:spLocks noGrp="1"/>
          </p:cNvSpPr>
          <p:nvPr>
            <p:ph idx="1"/>
          </p:nvPr>
        </p:nvSpPr>
        <p:spPr/>
        <p:txBody>
          <a:bodyPr vert="horz" lIns="91440" tIns="45720" rIns="91440" bIns="45720" rtlCol="0" anchor="t">
            <a:normAutofit fontScale="85000" lnSpcReduction="10000"/>
          </a:bodyPr>
          <a:lstStyle/>
          <a:p>
            <a:pPr algn="just">
              <a:buNone/>
            </a:pPr>
            <a:r>
              <a:rPr lang="pl-PL">
                <a:ea typeface="+mn-lt"/>
                <a:cs typeface="+mn-lt"/>
              </a:rPr>
              <a:t>Marek został oskarżony o psychiczne znęcanie się nad swoją ówczesną małżonką Karoliną. Jego zachowanie polegało na ustawicznych krzykach, wszczynaniu awantur, wyzwiskach i poniżaniu pokrzywdzonej. Karolina, początkowo zdeterminowana w kwestii pociągnięcia Marka do odpowiedzialności za popełnione przestępstwo, pouczona o prawie z art. 182 k.p.k., złożyła w dochodzeniu obszerne zeznania. Jeszcze przed wniesieniem aktu oskarżenia, uprawomocniło się orzeczenie sądu cywilnego o ich rozwodzie. W toku rozprawy głównej, sąd rozpoznający sprawę znęcania, wezwał Karolinę na świadka, aby ją przesłuchać. Oświadczyła ona wtedy, że skoro uzyskała już rozwód, to etap życia związany z Markiem ma już za sobą i nie zależy jej na pociąganiu byłego męża do odpowiedzialności karnej, w związku z czym odmówiła składania zeznań powołując się na uprawnienie z art. 182 k.p.k. Z uwagi na fakt, że depozycje pokrzywdzonej były koronnym dowodem winy oskarżonego, sąd na zasadzie art. 391 k.p.k., odczytał jej zeznania złożone na etapie postępowania przygotowawczego.</a:t>
            </a:r>
          </a:p>
          <a:p>
            <a:pPr algn="just">
              <a:buNone/>
            </a:pPr>
            <a:r>
              <a:rPr lang="pl-PL">
                <a:ea typeface="+mn-lt"/>
                <a:cs typeface="+mn-lt"/>
              </a:rPr>
              <a:t>Czy w powyższej sytuacji zeznania Karoliny mogą służyć za dowód?</a:t>
            </a:r>
          </a:p>
          <a:p>
            <a:pPr marL="0" indent="0">
              <a:buNone/>
            </a:pPr>
            <a:endParaRPr lang="pl-PL" dirty="0"/>
          </a:p>
        </p:txBody>
      </p:sp>
    </p:spTree>
    <p:extLst>
      <p:ext uri="{BB962C8B-B14F-4D97-AF65-F5344CB8AC3E}">
        <p14:creationId xmlns:p14="http://schemas.microsoft.com/office/powerpoint/2010/main" val="378838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7A4CF94-DAF4-4978-98FD-CCE06092CAF1}"/>
              </a:ext>
            </a:extLst>
          </p:cNvPr>
          <p:cNvSpPr>
            <a:spLocks noGrp="1"/>
          </p:cNvSpPr>
          <p:nvPr>
            <p:ph type="title"/>
          </p:nvPr>
        </p:nvSpPr>
        <p:spPr>
          <a:xfrm>
            <a:off x="2231136" y="467418"/>
            <a:ext cx="7729728" cy="1188720"/>
          </a:xfrm>
          <a:solidFill>
            <a:srgbClr val="FFFFFF"/>
          </a:solidFill>
        </p:spPr>
        <p:txBody>
          <a:bodyPr>
            <a:normAutofit/>
          </a:bodyPr>
          <a:lstStyle/>
          <a:p>
            <a:r>
              <a:rPr lang="pl-PL" dirty="0"/>
              <a:t>Przewód sądowy</a:t>
            </a:r>
          </a:p>
        </p:txBody>
      </p:sp>
      <p:sp>
        <p:nvSpPr>
          <p:cNvPr id="3" name="Symbol zastępczy zawartości 2">
            <a:extLst>
              <a:ext uri="{FF2B5EF4-FFF2-40B4-BE49-F238E27FC236}">
                <a16:creationId xmlns:a16="http://schemas.microsoft.com/office/drawing/2014/main" id="{2D76F52D-0D0A-42FD-B8E5-495704F1CDA4}"/>
              </a:ext>
            </a:extLst>
          </p:cNvPr>
          <p:cNvSpPr>
            <a:spLocks noGrp="1"/>
          </p:cNvSpPr>
          <p:nvPr>
            <p:ph idx="1"/>
          </p:nvPr>
        </p:nvSpPr>
        <p:spPr>
          <a:xfrm>
            <a:off x="1706062" y="2291262"/>
            <a:ext cx="8779512" cy="2879256"/>
          </a:xfrm>
        </p:spPr>
        <p:txBody>
          <a:bodyPr vert="horz" lIns="91440" tIns="45720" rIns="91440" bIns="45720" rtlCol="0" anchor="t">
            <a:normAutofit/>
          </a:bodyPr>
          <a:lstStyle/>
          <a:p>
            <a:pPr marL="0" indent="0" algn="just">
              <a:buNone/>
            </a:pPr>
            <a:r>
              <a:rPr lang="pl-PL" dirty="0">
                <a:solidFill>
                  <a:srgbClr val="404040"/>
                </a:solidFill>
              </a:rPr>
              <a:t>Jawne i ustne zapoznanie się sądu z meritum sprawy (S. Waltoś, P. Hofmański).</a:t>
            </a:r>
            <a:endParaRPr lang="pl-PL" dirty="0"/>
          </a:p>
          <a:p>
            <a:pPr marL="0" indent="0" algn="just">
              <a:buNone/>
            </a:pPr>
            <a:r>
              <a:rPr lang="pl-PL" dirty="0">
                <a:solidFill>
                  <a:srgbClr val="404040"/>
                </a:solidFill>
              </a:rPr>
              <a:t>Art. 385 </a:t>
            </a:r>
            <a:r>
              <a:rPr lang="pl-PL" dirty="0">
                <a:ea typeface="+mn-lt"/>
                <a:cs typeface="+mn-lt"/>
              </a:rPr>
              <a:t>§ 1. Przewód sądowy </a:t>
            </a:r>
            <a:r>
              <a:rPr lang="pl-PL" b="1" dirty="0">
                <a:ea typeface="+mn-lt"/>
                <a:cs typeface="+mn-lt"/>
              </a:rPr>
              <a:t>rozpoczyna się od zwięzłego przedstawienia przez oskarżyciela zarzutów oskarżenia</a:t>
            </a:r>
            <a:r>
              <a:rPr lang="pl-PL" dirty="0">
                <a:ea typeface="+mn-lt"/>
                <a:cs typeface="+mn-lt"/>
              </a:rPr>
              <a:t>.</a:t>
            </a:r>
            <a:endParaRPr lang="pl-PL" dirty="0">
              <a:solidFill>
                <a:srgbClr val="404040"/>
              </a:solidFill>
            </a:endParaRPr>
          </a:p>
          <a:p>
            <a:pPr algn="just">
              <a:buNone/>
            </a:pPr>
            <a:r>
              <a:rPr lang="pl-PL" dirty="0">
                <a:ea typeface="+mn-lt"/>
                <a:cs typeface="+mn-lt"/>
              </a:rPr>
              <a:t>§ 1a. Jeżeli w rozprawie nie bierze udziału oskarżyciel, przewodniczący dokonuje zwięzłego przedstawienia zarzutów oskarżenia.</a:t>
            </a:r>
            <a:endParaRPr lang="pl-PL" dirty="0"/>
          </a:p>
          <a:p>
            <a:pPr algn="just">
              <a:buNone/>
            </a:pPr>
            <a:r>
              <a:rPr lang="pl-PL" dirty="0">
                <a:ea typeface="+mn-lt"/>
                <a:cs typeface="+mn-lt"/>
              </a:rPr>
              <a:t>§ 2. Jeśli wniesiono odpowiedź na akt oskarżenia, przewodniczący informuje o jej treści.</a:t>
            </a:r>
            <a:endParaRPr lang="pl-PL" dirty="0"/>
          </a:p>
          <a:p>
            <a:pPr marL="0" indent="0" algn="just">
              <a:buNone/>
            </a:pPr>
            <a:endParaRPr lang="pl-PL" dirty="0">
              <a:solidFill>
                <a:srgbClr val="404040"/>
              </a:solidFill>
            </a:endParaRPr>
          </a:p>
          <a:p>
            <a:pPr marL="0" indent="0" algn="just">
              <a:buNone/>
            </a:pPr>
            <a:endParaRPr lang="pl-PL" dirty="0">
              <a:solidFill>
                <a:srgbClr val="262626"/>
              </a:solidFill>
            </a:endParaRPr>
          </a:p>
          <a:p>
            <a:pPr marL="0" indent="0" algn="just">
              <a:buNone/>
            </a:pPr>
            <a:endParaRPr lang="pl-PL" dirty="0">
              <a:solidFill>
                <a:srgbClr val="404040"/>
              </a:solidFill>
            </a:endParaRPr>
          </a:p>
        </p:txBody>
      </p:sp>
    </p:spTree>
    <p:extLst>
      <p:ext uri="{BB962C8B-B14F-4D97-AF65-F5344CB8AC3E}">
        <p14:creationId xmlns:p14="http://schemas.microsoft.com/office/powerpoint/2010/main" val="665834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6AA8D98-CF22-46DA-A5FE-7059B632C959}"/>
              </a:ext>
            </a:extLst>
          </p:cNvPr>
          <p:cNvSpPr>
            <a:spLocks noGrp="1"/>
          </p:cNvSpPr>
          <p:nvPr>
            <p:ph type="title"/>
          </p:nvPr>
        </p:nvSpPr>
        <p:spPr>
          <a:xfrm>
            <a:off x="2231136" y="467418"/>
            <a:ext cx="7729728" cy="1188720"/>
          </a:xfrm>
          <a:solidFill>
            <a:srgbClr val="FFFFFF"/>
          </a:solidFill>
        </p:spPr>
        <p:txBody>
          <a:bodyPr>
            <a:normAutofit/>
          </a:bodyPr>
          <a:lstStyle/>
          <a:p>
            <a:r>
              <a:rPr lang="pl-PL" dirty="0"/>
              <a:t>Przewód sądowy</a:t>
            </a:r>
          </a:p>
        </p:txBody>
      </p:sp>
      <p:sp>
        <p:nvSpPr>
          <p:cNvPr id="3" name="Symbol zastępczy zawartości 2">
            <a:extLst>
              <a:ext uri="{FF2B5EF4-FFF2-40B4-BE49-F238E27FC236}">
                <a16:creationId xmlns:a16="http://schemas.microsoft.com/office/drawing/2014/main" id="{4F6B2271-0819-4B27-8EBC-2CC1FF675533}"/>
              </a:ext>
            </a:extLst>
          </p:cNvPr>
          <p:cNvSpPr>
            <a:spLocks noGrp="1"/>
          </p:cNvSpPr>
          <p:nvPr>
            <p:ph idx="1"/>
          </p:nvPr>
        </p:nvSpPr>
        <p:spPr>
          <a:xfrm>
            <a:off x="1706062" y="2291262"/>
            <a:ext cx="8779512" cy="2879256"/>
          </a:xfrm>
        </p:spPr>
        <p:txBody>
          <a:bodyPr vert="horz" lIns="91440" tIns="45720" rIns="91440" bIns="45720" rtlCol="0" anchor="t">
            <a:normAutofit fontScale="92500" lnSpcReduction="10000"/>
          </a:bodyPr>
          <a:lstStyle/>
          <a:p>
            <a:r>
              <a:rPr lang="pl-PL" dirty="0">
                <a:solidFill>
                  <a:srgbClr val="404040"/>
                </a:solidFill>
              </a:rPr>
              <a:t>Zapytanie, czy oskarżony zrozumiał treść oskarżenia;</a:t>
            </a:r>
            <a:endParaRPr lang="pl-PL" dirty="0"/>
          </a:p>
          <a:p>
            <a:r>
              <a:rPr lang="pl-PL" dirty="0">
                <a:solidFill>
                  <a:srgbClr val="404040"/>
                </a:solidFill>
              </a:rPr>
              <a:t>Pouczenie oskarżonego o prawie składania wyjaśnień, prawie odmowy wyjaśnień lub odpowiedzi na pytania, składania wniosków dowodowych i konsekwencjach nieskorzystania z tego uprawnienia</a:t>
            </a:r>
          </a:p>
          <a:p>
            <a:r>
              <a:rPr lang="pl-PL" dirty="0">
                <a:solidFill>
                  <a:srgbClr val="404040"/>
                </a:solidFill>
              </a:rPr>
              <a:t>Zapytanie, czy przyznaje się do zarzuconego mu czynu oraz czy chce złożyć wyjaśnienia i jakie;</a:t>
            </a:r>
          </a:p>
          <a:p>
            <a:r>
              <a:rPr lang="pl-PL" dirty="0">
                <a:solidFill>
                  <a:srgbClr val="404040"/>
                </a:solidFill>
              </a:rPr>
              <a:t>Przesłuchanie oskarżonego (faza swobodnej wypowiedzi, faza zadawania pytań) </a:t>
            </a:r>
            <a:r>
              <a:rPr lang="pl-PL" b="1" dirty="0">
                <a:solidFill>
                  <a:srgbClr val="404040"/>
                </a:solidFill>
              </a:rPr>
              <a:t>pierwsza czynność dowodowa </a:t>
            </a:r>
            <a:r>
              <a:rPr lang="pl-PL" dirty="0">
                <a:solidFill>
                  <a:srgbClr val="404040"/>
                </a:solidFill>
              </a:rPr>
              <a:t>(jeśli oskarżony się stawił)</a:t>
            </a:r>
          </a:p>
          <a:p>
            <a:r>
              <a:rPr lang="pl-PL" dirty="0">
                <a:solidFill>
                  <a:srgbClr val="404040"/>
                </a:solidFill>
              </a:rPr>
              <a:t>Po przesłuchaniu przewodniczący składu poucza oskarżonego o prawie do zadawania pytań osobom przesłuchiwanym oraz składania wyjaśnień co do każdego dowodu.</a:t>
            </a:r>
          </a:p>
        </p:txBody>
      </p:sp>
    </p:spTree>
    <p:extLst>
      <p:ext uri="{BB962C8B-B14F-4D97-AF65-F5344CB8AC3E}">
        <p14:creationId xmlns:p14="http://schemas.microsoft.com/office/powerpoint/2010/main" val="498786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A176D3F-173D-4B5A-8178-050620752681}"/>
              </a:ext>
            </a:extLst>
          </p:cNvPr>
          <p:cNvSpPr>
            <a:spLocks noGrp="1"/>
          </p:cNvSpPr>
          <p:nvPr>
            <p:ph type="title"/>
          </p:nvPr>
        </p:nvSpPr>
        <p:spPr>
          <a:xfrm>
            <a:off x="2231136" y="467418"/>
            <a:ext cx="7729728" cy="1188720"/>
          </a:xfrm>
          <a:solidFill>
            <a:srgbClr val="FFFFFF"/>
          </a:solidFill>
        </p:spPr>
        <p:txBody>
          <a:bodyPr>
            <a:normAutofit/>
          </a:bodyPr>
          <a:lstStyle/>
          <a:p>
            <a:r>
              <a:rPr lang="pl-PL" dirty="0"/>
              <a:t>Dalsze postępowanie dowodowe</a:t>
            </a:r>
          </a:p>
        </p:txBody>
      </p:sp>
      <p:sp>
        <p:nvSpPr>
          <p:cNvPr id="3" name="Symbol zastępczy zawartości 2">
            <a:extLst>
              <a:ext uri="{FF2B5EF4-FFF2-40B4-BE49-F238E27FC236}">
                <a16:creationId xmlns:a16="http://schemas.microsoft.com/office/drawing/2014/main" id="{2CB5B333-2A6A-4BA8-A78A-D3B43DFB3F4E}"/>
              </a:ext>
            </a:extLst>
          </p:cNvPr>
          <p:cNvSpPr>
            <a:spLocks noGrp="1"/>
          </p:cNvSpPr>
          <p:nvPr>
            <p:ph idx="1"/>
          </p:nvPr>
        </p:nvSpPr>
        <p:spPr>
          <a:xfrm>
            <a:off x="1706062" y="2291262"/>
            <a:ext cx="8779512" cy="2879256"/>
          </a:xfrm>
        </p:spPr>
        <p:txBody>
          <a:bodyPr vert="horz" lIns="91440" tIns="45720" rIns="91440" bIns="45720" rtlCol="0" anchor="t">
            <a:normAutofit/>
          </a:bodyPr>
          <a:lstStyle/>
          <a:p>
            <a:pPr marL="0" indent="0">
              <a:buNone/>
            </a:pPr>
            <a:r>
              <a:rPr lang="pl-PL" dirty="0">
                <a:solidFill>
                  <a:srgbClr val="404040"/>
                </a:solidFill>
              </a:rPr>
              <a:t>Art. 369. </a:t>
            </a:r>
            <a:r>
              <a:rPr lang="pl-PL" dirty="0">
                <a:ea typeface="+mn-lt"/>
                <a:cs typeface="+mn-lt"/>
              </a:rPr>
              <a:t>Dowody na poparcie oskarżenia powinny być w miarę możności przeprowadzone przed dowodami służącymi do obrony.</a:t>
            </a:r>
          </a:p>
          <a:p>
            <a:pPr marL="0" indent="0">
              <a:buNone/>
            </a:pPr>
            <a:r>
              <a:rPr lang="pl-PL" dirty="0">
                <a:solidFill>
                  <a:srgbClr val="262626"/>
                </a:solidFill>
              </a:rPr>
              <a:t>Art. 390 </a:t>
            </a:r>
            <a:r>
              <a:rPr lang="pl-PL" dirty="0">
                <a:ea typeface="+mn-lt"/>
                <a:cs typeface="+mn-lt"/>
              </a:rPr>
              <a:t>§ 1.  Oskarżony ma prawo być obecny przy wszystkich czynnościach postępowania dowodowego.</a:t>
            </a:r>
          </a:p>
          <a:p>
            <a:pPr>
              <a:buNone/>
            </a:pPr>
            <a:r>
              <a:rPr lang="pl-PL" dirty="0">
                <a:ea typeface="+mn-lt"/>
                <a:cs typeface="+mn-lt"/>
              </a:rPr>
              <a:t>§ 2.  W wyjątkowych wypadkach, gdy należy się obawiać, że obecność oskarżonego mogłaby oddziaływać krępująco na wyjaśnienia współoskarżonego albo na zeznania świadka lub biegłego, przewodniczący może zarządzić, aby na czas przesłuchania danej osoby oskarżony opuścił salę sądową. Przepis art. 375 § 2 stosuje się odpowiednio. (poinformowanie o przebiegu rozprawy pod jego nieobecność, umożliwienie złożenia wyjaśnień).</a:t>
            </a:r>
          </a:p>
          <a:p>
            <a:pPr marL="0" indent="0">
              <a:buNone/>
            </a:pPr>
            <a:endParaRPr lang="pl-PL" dirty="0">
              <a:solidFill>
                <a:srgbClr val="262626"/>
              </a:solidFill>
            </a:endParaRPr>
          </a:p>
        </p:txBody>
      </p:sp>
    </p:spTree>
    <p:extLst>
      <p:ext uri="{BB962C8B-B14F-4D97-AF65-F5344CB8AC3E}">
        <p14:creationId xmlns:p14="http://schemas.microsoft.com/office/powerpoint/2010/main" val="741858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4AF5E4B-C944-499F-85B0-7493CED90227}"/>
              </a:ext>
            </a:extLst>
          </p:cNvPr>
          <p:cNvSpPr>
            <a:spLocks noGrp="1"/>
          </p:cNvSpPr>
          <p:nvPr>
            <p:ph type="title"/>
          </p:nvPr>
        </p:nvSpPr>
        <p:spPr>
          <a:xfrm>
            <a:off x="2231136" y="467418"/>
            <a:ext cx="7729728" cy="1188720"/>
          </a:xfrm>
          <a:solidFill>
            <a:srgbClr val="FFFFFF"/>
          </a:solidFill>
        </p:spPr>
        <p:txBody>
          <a:bodyPr>
            <a:normAutofit/>
          </a:bodyPr>
          <a:lstStyle/>
          <a:p>
            <a:r>
              <a:rPr lang="pl-PL" dirty="0"/>
              <a:t>Odczytywanie dowodów</a:t>
            </a:r>
          </a:p>
        </p:txBody>
      </p:sp>
      <p:sp>
        <p:nvSpPr>
          <p:cNvPr id="3" name="Symbol zastępczy zawartości 2">
            <a:extLst>
              <a:ext uri="{FF2B5EF4-FFF2-40B4-BE49-F238E27FC236}">
                <a16:creationId xmlns:a16="http://schemas.microsoft.com/office/drawing/2014/main" id="{15AE9B0F-480A-4609-8165-2D967ECAB8B0}"/>
              </a:ext>
            </a:extLst>
          </p:cNvPr>
          <p:cNvSpPr>
            <a:spLocks noGrp="1"/>
          </p:cNvSpPr>
          <p:nvPr>
            <p:ph idx="1"/>
          </p:nvPr>
        </p:nvSpPr>
        <p:spPr>
          <a:xfrm>
            <a:off x="1706062" y="2291262"/>
            <a:ext cx="8779512" cy="2879256"/>
          </a:xfrm>
        </p:spPr>
        <p:txBody>
          <a:bodyPr vert="horz" lIns="91440" tIns="45720" rIns="91440" bIns="45720" rtlCol="0" anchor="t">
            <a:normAutofit/>
          </a:bodyPr>
          <a:lstStyle/>
          <a:p>
            <a:pPr marL="0" indent="0" algn="just">
              <a:buNone/>
            </a:pPr>
            <a:r>
              <a:rPr lang="pl-PL" dirty="0">
                <a:solidFill>
                  <a:srgbClr val="404040"/>
                </a:solidFill>
              </a:rPr>
              <a:t>Art. 393 </a:t>
            </a:r>
            <a:r>
              <a:rPr lang="pl-PL" dirty="0">
                <a:ea typeface="+mn-lt"/>
                <a:cs typeface="+mn-lt"/>
              </a:rPr>
              <a:t>§ 1.  Wolno odczytywać na rozprawie protokoły oględzin, przeszukania i zatrzymania rzeczy, opinie biegłych, instytutów, zakładów lub instytucji, dane o karalności, wyniki wywiadu środowiskowego oraz wszelkie dokumenty urzędowe złożone w postępowaniu przygotowawczym lub sądowym albo w innym postępowaniu przewidzianym przez ustawę. Nie wolno jednak odczytywać notatek dotyczących czynności, z których wymagane jest sporządzenie protokołu.</a:t>
            </a:r>
            <a:endParaRPr lang="pl-PL"/>
          </a:p>
          <a:p>
            <a:pPr marL="0" indent="0" algn="just">
              <a:buNone/>
            </a:pPr>
            <a:r>
              <a:rPr lang="pl-PL" dirty="0">
                <a:ea typeface="+mn-lt"/>
                <a:cs typeface="+mn-lt"/>
              </a:rPr>
              <a:t>§  3.  Mogą być odczytywane na rozprawie wszelkie dokumenty prywatne, powstałe poza postępowaniem karnym, w szczególności oświadczenia, publikacje, listy oraz notatki.</a:t>
            </a:r>
            <a:endParaRPr lang="pl-PL"/>
          </a:p>
        </p:txBody>
      </p:sp>
    </p:spTree>
    <p:extLst>
      <p:ext uri="{BB962C8B-B14F-4D97-AF65-F5344CB8AC3E}">
        <p14:creationId xmlns:p14="http://schemas.microsoft.com/office/powerpoint/2010/main" val="3701727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FE45C3A-467B-427C-921B-5322B975E95A}"/>
              </a:ext>
            </a:extLst>
          </p:cNvPr>
          <p:cNvSpPr>
            <a:spLocks noGrp="1"/>
          </p:cNvSpPr>
          <p:nvPr>
            <p:ph type="title"/>
          </p:nvPr>
        </p:nvSpPr>
        <p:spPr>
          <a:xfrm>
            <a:off x="2231136" y="467418"/>
            <a:ext cx="7729728" cy="1188720"/>
          </a:xfrm>
          <a:solidFill>
            <a:srgbClr val="FFFFFF"/>
          </a:solidFill>
        </p:spPr>
        <p:txBody>
          <a:bodyPr>
            <a:normAutofit/>
          </a:bodyPr>
          <a:lstStyle/>
          <a:p>
            <a:r>
              <a:rPr lang="pl-PL" dirty="0"/>
              <a:t>Zamykanie przewodu sądowego</a:t>
            </a:r>
          </a:p>
        </p:txBody>
      </p:sp>
      <p:sp>
        <p:nvSpPr>
          <p:cNvPr id="3" name="Symbol zastępczy zawartości 2">
            <a:extLst>
              <a:ext uri="{FF2B5EF4-FFF2-40B4-BE49-F238E27FC236}">
                <a16:creationId xmlns:a16="http://schemas.microsoft.com/office/drawing/2014/main" id="{084499FA-8019-4993-86DF-2F99E389E2BC}"/>
              </a:ext>
            </a:extLst>
          </p:cNvPr>
          <p:cNvSpPr>
            <a:spLocks noGrp="1"/>
          </p:cNvSpPr>
          <p:nvPr>
            <p:ph idx="1"/>
          </p:nvPr>
        </p:nvSpPr>
        <p:spPr>
          <a:xfrm>
            <a:off x="1706062" y="2291262"/>
            <a:ext cx="8779512" cy="2879256"/>
          </a:xfrm>
        </p:spPr>
        <p:txBody>
          <a:bodyPr vert="horz" lIns="91440" tIns="45720" rIns="91440" bIns="45720" rtlCol="0" anchor="t">
            <a:normAutofit fontScale="77500" lnSpcReduction="20000"/>
          </a:bodyPr>
          <a:lstStyle/>
          <a:p>
            <a:pPr>
              <a:buNone/>
            </a:pPr>
            <a:r>
              <a:rPr lang="pl-PL" dirty="0">
                <a:ea typeface="+mn-lt"/>
                <a:cs typeface="+mn-lt"/>
              </a:rPr>
              <a:t>Art. 405 §  1.  Po przeprowadzeniu dowodów dopuszczonych w sprawie przewodniczący zapytuje strony, czy wnoszą o uzupełnienie postępowania dowodowego i w razie odpowiedzi przeczącej - zamyka przewód sądowy.</a:t>
            </a:r>
          </a:p>
          <a:p>
            <a:pPr>
              <a:buNone/>
            </a:pPr>
            <a:r>
              <a:rPr lang="pl-PL" dirty="0">
                <a:ea typeface="+mn-lt"/>
                <a:cs typeface="+mn-lt"/>
              </a:rPr>
              <a:t>§  2.  Z chwilą zamknięcia przewodu sądowego ujawnione są bez odczytywania wszystkie protokoły i dokumenty podlegające odczytaniu na rozprawie, które nie zostały odczytane.</a:t>
            </a:r>
          </a:p>
          <a:p>
            <a:pPr>
              <a:buNone/>
            </a:pPr>
            <a:r>
              <a:rPr lang="pl-PL" dirty="0">
                <a:ea typeface="+mn-lt"/>
                <a:cs typeface="+mn-lt"/>
              </a:rPr>
              <a:t>§  3.  Protokołami i dokumentami, o których mowa w § 2, są protokoły i dokumenty:</a:t>
            </a:r>
          </a:p>
          <a:p>
            <a:pPr>
              <a:buNone/>
            </a:pPr>
            <a:r>
              <a:rPr lang="pl-PL" dirty="0">
                <a:ea typeface="+mn-lt"/>
                <a:cs typeface="+mn-lt"/>
              </a:rPr>
              <a:t>1) wskazane przez oskarżyciela w akcie oskarżenia jako dowody, których przeprowadzenia na rozprawie głównej się on domaga, z wyjątkiem tych, co do których sąd oddalił wniosek dowodowy;</a:t>
            </a:r>
          </a:p>
          <a:p>
            <a:pPr>
              <a:buNone/>
            </a:pPr>
            <a:r>
              <a:rPr lang="pl-PL" dirty="0">
                <a:ea typeface="+mn-lt"/>
                <a:cs typeface="+mn-lt"/>
              </a:rPr>
              <a:t>2) wskazane we wniosku dowodowym strony, który został uwzględniony;</a:t>
            </a:r>
          </a:p>
          <a:p>
            <a:pPr>
              <a:buNone/>
            </a:pPr>
            <a:r>
              <a:rPr lang="pl-PL" dirty="0">
                <a:ea typeface="+mn-lt"/>
                <a:cs typeface="+mn-lt"/>
              </a:rPr>
              <a:t>3) dopuszczone przez sąd z urzędu.</a:t>
            </a:r>
          </a:p>
          <a:p>
            <a:pPr>
              <a:buNone/>
            </a:pPr>
            <a:r>
              <a:rPr lang="pl-PL" dirty="0">
                <a:ea typeface="+mn-lt"/>
                <a:cs typeface="+mn-lt"/>
              </a:rPr>
              <a:t>§  4.  O ujawnieniu bez odczytywania protokołów i dokumentów zamieszcza się wzmiankę w protokole rozprawy. Wskazywanie poszczególnych protokołów i dokumentów nie jest konieczne.</a:t>
            </a:r>
          </a:p>
          <a:p>
            <a:pPr marL="0" indent="0">
              <a:buNone/>
            </a:pPr>
            <a:endParaRPr lang="pl-PL" dirty="0">
              <a:solidFill>
                <a:srgbClr val="404040"/>
              </a:solidFill>
            </a:endParaRPr>
          </a:p>
        </p:txBody>
      </p:sp>
    </p:spTree>
    <p:extLst>
      <p:ext uri="{BB962C8B-B14F-4D97-AF65-F5344CB8AC3E}">
        <p14:creationId xmlns:p14="http://schemas.microsoft.com/office/powerpoint/2010/main" val="611111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F4EC15B-02D8-40DB-BD98-62CD34977B88}"/>
              </a:ext>
            </a:extLst>
          </p:cNvPr>
          <p:cNvSpPr>
            <a:spLocks noGrp="1"/>
          </p:cNvSpPr>
          <p:nvPr>
            <p:ph type="title"/>
          </p:nvPr>
        </p:nvSpPr>
        <p:spPr>
          <a:xfrm>
            <a:off x="2231136" y="467418"/>
            <a:ext cx="7729728" cy="1188720"/>
          </a:xfrm>
          <a:solidFill>
            <a:srgbClr val="FFFFFF"/>
          </a:solidFill>
        </p:spPr>
        <p:txBody>
          <a:bodyPr>
            <a:normAutofit/>
          </a:bodyPr>
          <a:lstStyle/>
          <a:p>
            <a:r>
              <a:rPr lang="pl-PL" dirty="0"/>
              <a:t>Głosy końcowe</a:t>
            </a:r>
          </a:p>
        </p:txBody>
      </p:sp>
      <p:sp>
        <p:nvSpPr>
          <p:cNvPr id="3" name="Symbol zastępczy zawartości 2">
            <a:extLst>
              <a:ext uri="{FF2B5EF4-FFF2-40B4-BE49-F238E27FC236}">
                <a16:creationId xmlns:a16="http://schemas.microsoft.com/office/drawing/2014/main" id="{E1DFD9DB-ED0D-4BA1-9145-4AAAE3914AC1}"/>
              </a:ext>
            </a:extLst>
          </p:cNvPr>
          <p:cNvSpPr>
            <a:spLocks noGrp="1"/>
          </p:cNvSpPr>
          <p:nvPr>
            <p:ph idx="1"/>
          </p:nvPr>
        </p:nvSpPr>
        <p:spPr>
          <a:xfrm>
            <a:off x="1706062" y="2291262"/>
            <a:ext cx="8779512" cy="2879256"/>
          </a:xfrm>
        </p:spPr>
        <p:txBody>
          <a:bodyPr vert="horz" lIns="91440" tIns="45720" rIns="91440" bIns="45720" rtlCol="0" anchor="t">
            <a:normAutofit/>
          </a:bodyPr>
          <a:lstStyle/>
          <a:p>
            <a:pPr marL="0" indent="0" algn="just">
              <a:buNone/>
            </a:pPr>
            <a:r>
              <a:rPr lang="pl-PL" dirty="0">
                <a:solidFill>
                  <a:srgbClr val="404040"/>
                </a:solidFill>
              </a:rPr>
              <a:t>Art. 406</a:t>
            </a:r>
            <a:r>
              <a:rPr lang="pl-PL" dirty="0">
                <a:solidFill>
                  <a:srgbClr val="404040"/>
                </a:solidFill>
                <a:ea typeface="+mn-lt"/>
                <a:cs typeface="+mn-lt"/>
              </a:rPr>
              <a:t> </a:t>
            </a:r>
            <a:r>
              <a:rPr lang="pl-PL" dirty="0">
                <a:ea typeface="+mn-lt"/>
                <a:cs typeface="+mn-lt"/>
              </a:rPr>
              <a:t>§ 1. Po zamknięciu przewodu sądowego przewodniczący udziela głosu stronom, ich przedstawicielom oraz przedstawicielowi społecznemu. Głos zabierają w następującej kolejności: oskarżyciel publiczny, oskarżyciel posiłkowy, oskarżyciel prywatny, przedstawiciel społeczny, obrońca oskarżonego i oskarżony. Przedstawiciele procesowi stron zabierają głos przed stronami.</a:t>
            </a:r>
            <a:endParaRPr lang="pl-PL" dirty="0"/>
          </a:p>
          <a:p>
            <a:pPr algn="just">
              <a:buNone/>
            </a:pPr>
            <a:r>
              <a:rPr lang="pl-PL" dirty="0">
                <a:ea typeface="+mn-lt"/>
                <a:cs typeface="+mn-lt"/>
              </a:rPr>
              <a:t>§ 2. Jeżeli oskarżyciel ponownie zabiera głos, należy również udzielić głosu obrońcy i oskarżonemu.</a:t>
            </a:r>
            <a:endParaRPr lang="pl-PL" dirty="0"/>
          </a:p>
          <a:p>
            <a:pPr marL="0" indent="0" algn="just">
              <a:buNone/>
            </a:pPr>
            <a:endParaRPr lang="pl-PL" dirty="0">
              <a:solidFill>
                <a:srgbClr val="404040"/>
              </a:solidFill>
            </a:endParaRPr>
          </a:p>
        </p:txBody>
      </p:sp>
    </p:spTree>
    <p:extLst>
      <p:ext uri="{BB962C8B-B14F-4D97-AF65-F5344CB8AC3E}">
        <p14:creationId xmlns:p14="http://schemas.microsoft.com/office/powerpoint/2010/main" val="1487245506"/>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TF00001246</Template>
  <TotalTime>0</TotalTime>
  <Words>0</Words>
  <Application>Microsoft Office PowerPoint</Application>
  <PresentationFormat>Panoramiczny</PresentationFormat>
  <Paragraphs>0</Paragraphs>
  <Slides>33</Slides>
  <Notes>0</Notes>
  <HiddenSlides>0</HiddenSlides>
  <MMClips>0</MMClips>
  <ScaleCrop>false</ScaleCrop>
  <HeadingPairs>
    <vt:vector size="4" baseType="variant">
      <vt:variant>
        <vt:lpstr>Motyw</vt:lpstr>
      </vt:variant>
      <vt:variant>
        <vt:i4>1</vt:i4>
      </vt:variant>
      <vt:variant>
        <vt:lpstr>Tytuły slajdów</vt:lpstr>
      </vt:variant>
      <vt:variant>
        <vt:i4>33</vt:i4>
      </vt:variant>
    </vt:vector>
  </HeadingPairs>
  <TitlesOfParts>
    <vt:vector size="34" baseType="lpstr">
      <vt:lpstr>Parcel</vt:lpstr>
      <vt:lpstr>Podstawy procesu karnego</vt:lpstr>
      <vt:lpstr>Postępowanie jurysdykcyjne</vt:lpstr>
      <vt:lpstr>Postępowanie jurysdykcyjne</vt:lpstr>
      <vt:lpstr>Przewód sądowy</vt:lpstr>
      <vt:lpstr>Przewód sądowy</vt:lpstr>
      <vt:lpstr>Dalsze postępowanie dowodowe</vt:lpstr>
      <vt:lpstr>Odczytywanie dowodów</vt:lpstr>
      <vt:lpstr>Zamykanie przewodu sądowego</vt:lpstr>
      <vt:lpstr>Głosy końcowe</vt:lpstr>
      <vt:lpstr>Wyrokowanie</vt:lpstr>
      <vt:lpstr>Jawność rozprawy głównej</vt:lpstr>
      <vt:lpstr>Wyjątki od zasady jawności Rozprawy głównej</vt:lpstr>
      <vt:lpstr>Wyjątki od zasady jawności rozprawy głównej</vt:lpstr>
      <vt:lpstr>Przesłuchanie Świadka</vt:lpstr>
      <vt:lpstr>Dobrowolne poddanie się karze</vt:lpstr>
      <vt:lpstr>Wniosek w trybie art. 338a k.p.k.</vt:lpstr>
      <vt:lpstr>Dobrowolne poddanie się karze w trybie art. 387 kpk</vt:lpstr>
      <vt:lpstr>DPk Cele</vt:lpstr>
      <vt:lpstr>Narada nad orzeczeniem</vt:lpstr>
      <vt:lpstr>RODZAJE ROZSTRZYGNIĘĆ SĄDU I INSTANCJI</vt:lpstr>
      <vt:lpstr>Rodzaje rozstrzygnięć sądu i instancji</vt:lpstr>
      <vt:lpstr>Rodzaje orzeczeń</vt:lpstr>
      <vt:lpstr>Uzasadnienie wyroku</vt:lpstr>
      <vt:lpstr>Uzasadnienie wyroku</vt:lpstr>
      <vt:lpstr>Uzasadnianie postanowień i zarządzeń</vt:lpstr>
      <vt:lpstr>Bezstronność sądu Wyłączenie sędziego</vt:lpstr>
      <vt:lpstr>Iudex inhabilis</vt:lpstr>
      <vt:lpstr>Iudex suspectus</vt:lpstr>
      <vt:lpstr>Wyłączenie sędziego tryb</vt:lpstr>
      <vt:lpstr>kazus</vt:lpstr>
      <vt:lpstr>Kazus </vt:lpstr>
      <vt:lpstr>kazus</vt:lpstr>
      <vt:lpstr>kazus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
  <cp:lastModifiedBy/>
  <cp:revision>494</cp:revision>
  <dcterms:created xsi:type="dcterms:W3CDTF">2021-03-27T07:48:02Z</dcterms:created>
  <dcterms:modified xsi:type="dcterms:W3CDTF">2021-03-29T14:55:54Z</dcterms:modified>
</cp:coreProperties>
</file>