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80" r:id="rId11"/>
    <p:sldId id="259" r:id="rId12"/>
    <p:sldId id="266" r:id="rId13"/>
    <p:sldId id="267" r:id="rId14"/>
    <p:sldId id="28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9BB9F-00A5-2000-CCA1-7A53EBB6C9C0}" v="8630" dt="2021-04-07T14:53:11.763"/>
    <p1510:client id="{B4101E43-96D7-4C83-AD9B-D1DF0EBBE503}" v="5681" dt="2021-04-06T08:57:39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FC4925-81C1-4600-A021-158C2CACC4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AB24F59-7B73-46C6-AF4B-18F613D359B8}">
      <dgm:prSet phldrT="[Tekst]" phldr="0"/>
      <dgm:spPr/>
      <dgm:t>
        <a:bodyPr/>
        <a:lstStyle/>
        <a:p>
          <a:r>
            <a:rPr lang="pl-PL" dirty="0">
              <a:latin typeface="Gill Sans MT" panose="020B0502020104020203"/>
            </a:rPr>
            <a:t>APELACYJNY</a:t>
          </a:r>
          <a:endParaRPr lang="pl-PL" dirty="0"/>
        </a:p>
      </dgm:t>
    </dgm:pt>
    <dgm:pt modelId="{0AAD771B-8400-436C-A2CD-E916097F7829}" type="parTrans" cxnId="{AB46276B-2360-43DE-B5BF-6DEBD21BC9F2}">
      <dgm:prSet/>
      <dgm:spPr/>
      <dgm:t>
        <a:bodyPr/>
        <a:lstStyle/>
        <a:p>
          <a:endParaRPr lang="pl-PL"/>
        </a:p>
      </dgm:t>
    </dgm:pt>
    <dgm:pt modelId="{6724B7E6-46D8-48F8-AEEF-8E795DCB138B}" type="sibTrans" cxnId="{AB46276B-2360-43DE-B5BF-6DEBD21BC9F2}">
      <dgm:prSet/>
      <dgm:spPr/>
      <dgm:t>
        <a:bodyPr/>
        <a:lstStyle/>
        <a:p>
          <a:endParaRPr lang="pl-PL"/>
        </a:p>
      </dgm:t>
    </dgm:pt>
    <dgm:pt modelId="{3E245736-A93A-42AB-8768-1B5AEE3E6C25}">
      <dgm:prSet phldrT="[Tekst]" phldr="0"/>
      <dgm:spPr/>
      <dgm:t>
        <a:bodyPr/>
        <a:lstStyle/>
        <a:p>
          <a:r>
            <a:rPr lang="pl-PL" dirty="0">
              <a:latin typeface="Gill Sans MT" panose="020B0502020104020203"/>
            </a:rPr>
            <a:t>REWIZYJNY</a:t>
          </a:r>
          <a:endParaRPr lang="pl-PL" dirty="0"/>
        </a:p>
      </dgm:t>
    </dgm:pt>
    <dgm:pt modelId="{31F5B6DA-0B95-4F0A-96A0-2EEC3D93C149}" type="parTrans" cxnId="{A9EB9A2A-94DF-4AAE-AF56-1F2A62324F82}">
      <dgm:prSet/>
      <dgm:spPr/>
      <dgm:t>
        <a:bodyPr/>
        <a:lstStyle/>
        <a:p>
          <a:endParaRPr lang="pl-PL"/>
        </a:p>
      </dgm:t>
    </dgm:pt>
    <dgm:pt modelId="{95A8A6C9-507E-4A4A-BF6A-9DA2B84BCEA2}" type="sibTrans" cxnId="{A9EB9A2A-94DF-4AAE-AF56-1F2A62324F82}">
      <dgm:prSet/>
      <dgm:spPr/>
      <dgm:t>
        <a:bodyPr/>
        <a:lstStyle/>
        <a:p>
          <a:endParaRPr lang="pl-PL"/>
        </a:p>
      </dgm:t>
    </dgm:pt>
    <dgm:pt modelId="{B3C75C1D-E62B-4A84-BCB6-18C048413E9E}" type="pres">
      <dgm:prSet presAssocID="{AAFC4925-81C1-4600-A021-158C2CACC41A}" presName="diagram" presStyleCnt="0">
        <dgm:presLayoutVars>
          <dgm:dir/>
          <dgm:resizeHandles val="exact"/>
        </dgm:presLayoutVars>
      </dgm:prSet>
      <dgm:spPr/>
    </dgm:pt>
    <dgm:pt modelId="{39E4AFD9-4125-48E6-888E-83F5BB0B6B85}" type="pres">
      <dgm:prSet presAssocID="{9AB24F59-7B73-46C6-AF4B-18F613D359B8}" presName="node" presStyleLbl="node1" presStyleIdx="0" presStyleCnt="2">
        <dgm:presLayoutVars>
          <dgm:bulletEnabled val="1"/>
        </dgm:presLayoutVars>
      </dgm:prSet>
      <dgm:spPr/>
    </dgm:pt>
    <dgm:pt modelId="{56B22AB8-EA91-44B0-B0CA-6CDBB796E99D}" type="pres">
      <dgm:prSet presAssocID="{6724B7E6-46D8-48F8-AEEF-8E795DCB138B}" presName="sibTrans" presStyleCnt="0"/>
      <dgm:spPr/>
    </dgm:pt>
    <dgm:pt modelId="{0E02A60A-2248-418E-BE81-F566C4ABAC6E}" type="pres">
      <dgm:prSet presAssocID="{3E245736-A93A-42AB-8768-1B5AEE3E6C25}" presName="node" presStyleLbl="node1" presStyleIdx="1" presStyleCnt="2">
        <dgm:presLayoutVars>
          <dgm:bulletEnabled val="1"/>
        </dgm:presLayoutVars>
      </dgm:prSet>
      <dgm:spPr/>
    </dgm:pt>
  </dgm:ptLst>
  <dgm:cxnLst>
    <dgm:cxn modelId="{A9EB9A2A-94DF-4AAE-AF56-1F2A62324F82}" srcId="{AAFC4925-81C1-4600-A021-158C2CACC41A}" destId="{3E245736-A93A-42AB-8768-1B5AEE3E6C25}" srcOrd="1" destOrd="0" parTransId="{31F5B6DA-0B95-4F0A-96A0-2EEC3D93C149}" sibTransId="{95A8A6C9-507E-4A4A-BF6A-9DA2B84BCEA2}"/>
    <dgm:cxn modelId="{AB951139-238A-41BA-89D9-00D43D934E5F}" type="presOf" srcId="{AAFC4925-81C1-4600-A021-158C2CACC41A}" destId="{B3C75C1D-E62B-4A84-BCB6-18C048413E9E}" srcOrd="0" destOrd="0" presId="urn:microsoft.com/office/officeart/2005/8/layout/default"/>
    <dgm:cxn modelId="{AB46276B-2360-43DE-B5BF-6DEBD21BC9F2}" srcId="{AAFC4925-81C1-4600-A021-158C2CACC41A}" destId="{9AB24F59-7B73-46C6-AF4B-18F613D359B8}" srcOrd="0" destOrd="0" parTransId="{0AAD771B-8400-436C-A2CD-E916097F7829}" sibTransId="{6724B7E6-46D8-48F8-AEEF-8E795DCB138B}"/>
    <dgm:cxn modelId="{704FE157-9C52-496C-862D-2D597F66260E}" type="presOf" srcId="{3E245736-A93A-42AB-8768-1B5AEE3E6C25}" destId="{0E02A60A-2248-418E-BE81-F566C4ABAC6E}" srcOrd="0" destOrd="0" presId="urn:microsoft.com/office/officeart/2005/8/layout/default"/>
    <dgm:cxn modelId="{210A00E9-750D-4410-B539-70E00FE661EF}" type="presOf" srcId="{9AB24F59-7B73-46C6-AF4B-18F613D359B8}" destId="{39E4AFD9-4125-48E6-888E-83F5BB0B6B85}" srcOrd="0" destOrd="0" presId="urn:microsoft.com/office/officeart/2005/8/layout/default"/>
    <dgm:cxn modelId="{9D3AAD37-CE13-4228-ADFA-A19A1CE045AD}" type="presParOf" srcId="{B3C75C1D-E62B-4A84-BCB6-18C048413E9E}" destId="{39E4AFD9-4125-48E6-888E-83F5BB0B6B85}" srcOrd="0" destOrd="0" presId="urn:microsoft.com/office/officeart/2005/8/layout/default"/>
    <dgm:cxn modelId="{1196E994-03B1-42D0-9BA6-266875F6E291}" type="presParOf" srcId="{B3C75C1D-E62B-4A84-BCB6-18C048413E9E}" destId="{56B22AB8-EA91-44B0-B0CA-6CDBB796E99D}" srcOrd="1" destOrd="0" presId="urn:microsoft.com/office/officeart/2005/8/layout/default"/>
    <dgm:cxn modelId="{7DF63DD2-31F6-4D1A-BE66-2D4BC75CF8BC}" type="presParOf" srcId="{B3C75C1D-E62B-4A84-BCB6-18C048413E9E}" destId="{0E02A60A-2248-418E-BE81-F566C4ABAC6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CD3441-0CA7-411A-BD94-6B35AF4156F0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F2C8D7F-2C3C-409D-9828-283256D2FCEA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na korzyść oskarżonego</a:t>
          </a:r>
          <a:endParaRPr lang="pl-PL" dirty="0"/>
        </a:p>
      </dgm:t>
    </dgm:pt>
    <dgm:pt modelId="{F8E970A7-6853-428B-B0B3-2E93CF92C3F1}" type="parTrans" cxnId="{BC11264B-38F0-4BB2-95BA-3A3B6E31A648}">
      <dgm:prSet/>
      <dgm:spPr/>
      <dgm:t>
        <a:bodyPr/>
        <a:lstStyle/>
        <a:p>
          <a:endParaRPr lang="pl-PL"/>
        </a:p>
      </dgm:t>
    </dgm:pt>
    <dgm:pt modelId="{FE3DA4A3-300D-46BA-847A-A05E1F082BC5}" type="sibTrans" cxnId="{BC11264B-38F0-4BB2-95BA-3A3B6E31A648}">
      <dgm:prSet/>
      <dgm:spPr/>
      <dgm:t>
        <a:bodyPr/>
        <a:lstStyle/>
        <a:p>
          <a:endParaRPr lang="pl-PL"/>
        </a:p>
      </dgm:t>
    </dgm:pt>
    <dgm:pt modelId="{0588F574-9E6E-48CA-A71D-E2A3330900AE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na niekorzyść oskarżonego</a:t>
          </a:r>
          <a:endParaRPr lang="pl-PL" dirty="0"/>
        </a:p>
      </dgm:t>
    </dgm:pt>
    <dgm:pt modelId="{00AB7371-396A-403F-927E-B5C927EEABF8}" type="parTrans" cxnId="{544315D5-68E2-4A74-AA9C-B50DD06D701B}">
      <dgm:prSet/>
      <dgm:spPr/>
      <dgm:t>
        <a:bodyPr/>
        <a:lstStyle/>
        <a:p>
          <a:endParaRPr lang="pl-PL"/>
        </a:p>
      </dgm:t>
    </dgm:pt>
    <dgm:pt modelId="{C3DA3CAE-A031-4B66-8730-566328B99830}" type="sibTrans" cxnId="{544315D5-68E2-4A74-AA9C-B50DD06D701B}">
      <dgm:prSet/>
      <dgm:spPr/>
      <dgm:t>
        <a:bodyPr/>
        <a:lstStyle/>
        <a:p>
          <a:endParaRPr lang="pl-PL"/>
        </a:p>
      </dgm:t>
    </dgm:pt>
    <dgm:pt modelId="{2A2859E8-EA5F-4BDA-9522-B9DB60BEA1A6}" type="pres">
      <dgm:prSet presAssocID="{0ACD3441-0CA7-411A-BD94-6B35AF4156F0}" presName="cycle" presStyleCnt="0">
        <dgm:presLayoutVars>
          <dgm:dir/>
          <dgm:resizeHandles val="exact"/>
        </dgm:presLayoutVars>
      </dgm:prSet>
      <dgm:spPr/>
    </dgm:pt>
    <dgm:pt modelId="{E8094549-3FB4-4258-9AE1-D0AC8D783704}" type="pres">
      <dgm:prSet presAssocID="{7F2C8D7F-2C3C-409D-9828-283256D2FCEA}" presName="arrow" presStyleLbl="node1" presStyleIdx="0" presStyleCnt="2">
        <dgm:presLayoutVars>
          <dgm:bulletEnabled val="1"/>
        </dgm:presLayoutVars>
      </dgm:prSet>
      <dgm:spPr/>
    </dgm:pt>
    <dgm:pt modelId="{8503CA45-1F78-49A1-B1D7-58F0A1C92A60}" type="pres">
      <dgm:prSet presAssocID="{0588F574-9E6E-48CA-A71D-E2A3330900AE}" presName="arrow" presStyleLbl="node1" presStyleIdx="1" presStyleCnt="2">
        <dgm:presLayoutVars>
          <dgm:bulletEnabled val="1"/>
        </dgm:presLayoutVars>
      </dgm:prSet>
      <dgm:spPr/>
    </dgm:pt>
  </dgm:ptLst>
  <dgm:cxnLst>
    <dgm:cxn modelId="{49FD861E-D5A6-47D0-8A3C-66B572000CC7}" type="presOf" srcId="{0588F574-9E6E-48CA-A71D-E2A3330900AE}" destId="{8503CA45-1F78-49A1-B1D7-58F0A1C92A60}" srcOrd="0" destOrd="0" presId="urn:microsoft.com/office/officeart/2005/8/layout/arrow1"/>
    <dgm:cxn modelId="{3B0D015F-8869-4415-BF6C-1512D9597385}" type="presOf" srcId="{7F2C8D7F-2C3C-409D-9828-283256D2FCEA}" destId="{E8094549-3FB4-4258-9AE1-D0AC8D783704}" srcOrd="0" destOrd="0" presId="urn:microsoft.com/office/officeart/2005/8/layout/arrow1"/>
    <dgm:cxn modelId="{15CF2843-9FA0-4535-9750-9D752D996055}" type="presOf" srcId="{0ACD3441-0CA7-411A-BD94-6B35AF4156F0}" destId="{2A2859E8-EA5F-4BDA-9522-B9DB60BEA1A6}" srcOrd="0" destOrd="0" presId="urn:microsoft.com/office/officeart/2005/8/layout/arrow1"/>
    <dgm:cxn modelId="{BC11264B-38F0-4BB2-95BA-3A3B6E31A648}" srcId="{0ACD3441-0CA7-411A-BD94-6B35AF4156F0}" destId="{7F2C8D7F-2C3C-409D-9828-283256D2FCEA}" srcOrd="0" destOrd="0" parTransId="{F8E970A7-6853-428B-B0B3-2E93CF92C3F1}" sibTransId="{FE3DA4A3-300D-46BA-847A-A05E1F082BC5}"/>
    <dgm:cxn modelId="{544315D5-68E2-4A74-AA9C-B50DD06D701B}" srcId="{0ACD3441-0CA7-411A-BD94-6B35AF4156F0}" destId="{0588F574-9E6E-48CA-A71D-E2A3330900AE}" srcOrd="1" destOrd="0" parTransId="{00AB7371-396A-403F-927E-B5C927EEABF8}" sibTransId="{C3DA3CAE-A031-4B66-8730-566328B99830}"/>
    <dgm:cxn modelId="{685172DF-5A14-412A-B1F5-6491EAAE9A67}" type="presParOf" srcId="{2A2859E8-EA5F-4BDA-9522-B9DB60BEA1A6}" destId="{E8094549-3FB4-4258-9AE1-D0AC8D783704}" srcOrd="0" destOrd="0" presId="urn:microsoft.com/office/officeart/2005/8/layout/arrow1"/>
    <dgm:cxn modelId="{1F46B525-0D19-42B5-BA17-872EB4E0AC3E}" type="presParOf" srcId="{2A2859E8-EA5F-4BDA-9522-B9DB60BEA1A6}" destId="{8503CA45-1F78-49A1-B1D7-58F0A1C92A6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553CDE-92A3-4549-AFB6-F9A65D83BA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631BCF0-75C4-4F63-BCAB-A368E9842B1E}">
      <dgm:prSet phldrT="[Tekst]" phldr="0"/>
      <dgm:spPr/>
      <dgm:t>
        <a:bodyPr/>
        <a:lstStyle/>
        <a:p>
          <a:r>
            <a:rPr lang="pl-PL">
              <a:latin typeface="Gill Sans MT" panose="020B0502020104020203"/>
            </a:rPr>
            <a:t>WZGLĘDNE</a:t>
          </a:r>
          <a:endParaRPr lang="pl-PL"/>
        </a:p>
      </dgm:t>
    </dgm:pt>
    <dgm:pt modelId="{EA7C92DE-B096-4E8F-B035-EC4196E4C9C5}" type="parTrans" cxnId="{7B4A9886-BE86-4864-932D-F574D51BAC8C}">
      <dgm:prSet/>
      <dgm:spPr/>
      <dgm:t>
        <a:bodyPr/>
        <a:lstStyle/>
        <a:p>
          <a:endParaRPr lang="pl-PL"/>
        </a:p>
      </dgm:t>
    </dgm:pt>
    <dgm:pt modelId="{8DDBE79D-B299-4866-96C8-668AC1E4831A}" type="sibTrans" cxnId="{7B4A9886-BE86-4864-932D-F574D51BAC8C}">
      <dgm:prSet/>
      <dgm:spPr/>
      <dgm:t>
        <a:bodyPr/>
        <a:lstStyle/>
        <a:p>
          <a:endParaRPr lang="pl-PL"/>
        </a:p>
      </dgm:t>
    </dgm:pt>
    <dgm:pt modelId="{6EFBAD7B-5413-473B-85CC-B9B48799500F}">
      <dgm:prSet phldrT="[Tekst]" phldr="0"/>
      <dgm:spPr/>
      <dgm:t>
        <a:bodyPr/>
        <a:lstStyle/>
        <a:p>
          <a:r>
            <a:rPr lang="pl-PL">
              <a:latin typeface="Gill Sans MT" panose="020B0502020104020203"/>
            </a:rPr>
            <a:t>BEZWZGLĘDNE</a:t>
          </a:r>
          <a:endParaRPr lang="pl-PL"/>
        </a:p>
      </dgm:t>
    </dgm:pt>
    <dgm:pt modelId="{0ED843B4-AF38-47D4-A923-59F9866EDCD2}" type="parTrans" cxnId="{2A23C238-72AE-4D0F-9DFA-C48C4FE30FE2}">
      <dgm:prSet/>
      <dgm:spPr/>
      <dgm:t>
        <a:bodyPr/>
        <a:lstStyle/>
        <a:p>
          <a:endParaRPr lang="pl-PL"/>
        </a:p>
      </dgm:t>
    </dgm:pt>
    <dgm:pt modelId="{31556139-1CC2-4DC1-95D0-11B46545CD01}" type="sibTrans" cxnId="{2A23C238-72AE-4D0F-9DFA-C48C4FE30FE2}">
      <dgm:prSet/>
      <dgm:spPr/>
      <dgm:t>
        <a:bodyPr/>
        <a:lstStyle/>
        <a:p>
          <a:endParaRPr lang="pl-PL"/>
        </a:p>
      </dgm:t>
    </dgm:pt>
    <dgm:pt modelId="{22325297-3293-488C-B176-59CA7770E78B}" type="pres">
      <dgm:prSet presAssocID="{2D553CDE-92A3-4549-AFB6-F9A65D83BADD}" presName="diagram" presStyleCnt="0">
        <dgm:presLayoutVars>
          <dgm:dir/>
          <dgm:resizeHandles val="exact"/>
        </dgm:presLayoutVars>
      </dgm:prSet>
      <dgm:spPr/>
    </dgm:pt>
    <dgm:pt modelId="{7B57BB3F-A242-47FF-9E03-A13B840D6C57}" type="pres">
      <dgm:prSet presAssocID="{D631BCF0-75C4-4F63-BCAB-A368E9842B1E}" presName="node" presStyleLbl="node1" presStyleIdx="0" presStyleCnt="2">
        <dgm:presLayoutVars>
          <dgm:bulletEnabled val="1"/>
        </dgm:presLayoutVars>
      </dgm:prSet>
      <dgm:spPr/>
    </dgm:pt>
    <dgm:pt modelId="{22F53539-4D7C-4244-9E27-012E9621DCE4}" type="pres">
      <dgm:prSet presAssocID="{8DDBE79D-B299-4866-96C8-668AC1E4831A}" presName="sibTrans" presStyleCnt="0"/>
      <dgm:spPr/>
    </dgm:pt>
    <dgm:pt modelId="{B02BCA31-053D-4DAD-AD5E-E52F1BE64310}" type="pres">
      <dgm:prSet presAssocID="{6EFBAD7B-5413-473B-85CC-B9B48799500F}" presName="node" presStyleLbl="node1" presStyleIdx="1" presStyleCnt="2">
        <dgm:presLayoutVars>
          <dgm:bulletEnabled val="1"/>
        </dgm:presLayoutVars>
      </dgm:prSet>
      <dgm:spPr/>
    </dgm:pt>
  </dgm:ptLst>
  <dgm:cxnLst>
    <dgm:cxn modelId="{2A23C238-72AE-4D0F-9DFA-C48C4FE30FE2}" srcId="{2D553CDE-92A3-4549-AFB6-F9A65D83BADD}" destId="{6EFBAD7B-5413-473B-85CC-B9B48799500F}" srcOrd="1" destOrd="0" parTransId="{0ED843B4-AF38-47D4-A923-59F9866EDCD2}" sibTransId="{31556139-1CC2-4DC1-95D0-11B46545CD01}"/>
    <dgm:cxn modelId="{DFBF7376-F112-4888-8895-481C08FD2341}" type="presOf" srcId="{D631BCF0-75C4-4F63-BCAB-A368E9842B1E}" destId="{7B57BB3F-A242-47FF-9E03-A13B840D6C57}" srcOrd="0" destOrd="0" presId="urn:microsoft.com/office/officeart/2005/8/layout/default"/>
    <dgm:cxn modelId="{7B4A9886-BE86-4864-932D-F574D51BAC8C}" srcId="{2D553CDE-92A3-4549-AFB6-F9A65D83BADD}" destId="{D631BCF0-75C4-4F63-BCAB-A368E9842B1E}" srcOrd="0" destOrd="0" parTransId="{EA7C92DE-B096-4E8F-B035-EC4196E4C9C5}" sibTransId="{8DDBE79D-B299-4866-96C8-668AC1E4831A}"/>
    <dgm:cxn modelId="{DDD6538C-30F4-4935-9FD0-B36FE3DE1232}" type="presOf" srcId="{6EFBAD7B-5413-473B-85CC-B9B48799500F}" destId="{B02BCA31-053D-4DAD-AD5E-E52F1BE64310}" srcOrd="0" destOrd="0" presId="urn:microsoft.com/office/officeart/2005/8/layout/default"/>
    <dgm:cxn modelId="{CB877DA0-9283-463A-BB59-C5FA76E9B659}" type="presOf" srcId="{2D553CDE-92A3-4549-AFB6-F9A65D83BADD}" destId="{22325297-3293-488C-B176-59CA7770E78B}" srcOrd="0" destOrd="0" presId="urn:microsoft.com/office/officeart/2005/8/layout/default"/>
    <dgm:cxn modelId="{F86655A4-37B9-4787-9A92-DE820548318E}" type="presParOf" srcId="{22325297-3293-488C-B176-59CA7770E78B}" destId="{7B57BB3F-A242-47FF-9E03-A13B840D6C57}" srcOrd="0" destOrd="0" presId="urn:microsoft.com/office/officeart/2005/8/layout/default"/>
    <dgm:cxn modelId="{95CABB02-A1E8-492F-B103-A4009610CD1D}" type="presParOf" srcId="{22325297-3293-488C-B176-59CA7770E78B}" destId="{22F53539-4D7C-4244-9E27-012E9621DCE4}" srcOrd="1" destOrd="0" presId="urn:microsoft.com/office/officeart/2005/8/layout/default"/>
    <dgm:cxn modelId="{CFC4FAB9-C1D6-4B69-BFB7-18EA2515CEEA}" type="presParOf" srcId="{22325297-3293-488C-B176-59CA7770E78B}" destId="{B02BCA31-053D-4DAD-AD5E-E52F1BE6431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CE4992-5A12-4F3A-9909-1DD175AD6B6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AE3AEDD-9768-44FC-A1D8-23BC422E85F5}">
      <dgm:prSet phldrT="[Tekst]" phldr="0"/>
      <dgm:spPr/>
      <dgm:t>
        <a:bodyPr/>
        <a:lstStyle/>
        <a:p>
          <a:pPr rtl="0"/>
          <a:r>
            <a:rPr lang="pl-PL">
              <a:latin typeface="Gill Sans MT" panose="020B0502020104020203"/>
            </a:rPr>
            <a:t>Kontrola wstępna (prezes sądu I instancji) - warunki formalne, termin, uprawnienie osoby do wniesienia apelacji</a:t>
          </a:r>
          <a:endParaRPr lang="pl-PL"/>
        </a:p>
      </dgm:t>
    </dgm:pt>
    <dgm:pt modelId="{000B6219-9E11-42C1-BC6D-D8897766FBD5}" type="parTrans" cxnId="{873BEC1F-CEB4-442C-BEF7-0BE6DD88B950}">
      <dgm:prSet/>
      <dgm:spPr/>
    </dgm:pt>
    <dgm:pt modelId="{08BF6C74-7E80-4B4C-9863-94F2545ED525}" type="sibTrans" cxnId="{873BEC1F-CEB4-442C-BEF7-0BE6DD88B950}">
      <dgm:prSet/>
      <dgm:spPr/>
    </dgm:pt>
    <dgm:pt modelId="{90050C7F-CAFF-4352-87F2-C241527E2CBE}">
      <dgm:prSet phldrT="[Tekst]" phldr="0"/>
      <dgm:spPr/>
      <dgm:t>
        <a:bodyPr/>
        <a:lstStyle/>
        <a:p>
          <a:pPr rtl="0"/>
          <a:r>
            <a:rPr lang="pl-PL">
              <a:latin typeface="Gill Sans MT" panose="020B0502020104020203"/>
            </a:rPr>
            <a:t>Kontrola wstępna (prezes sądu II instancji), czynności organizacyjne</a:t>
          </a:r>
          <a:endParaRPr lang="pl-PL"/>
        </a:p>
      </dgm:t>
    </dgm:pt>
    <dgm:pt modelId="{6751E5A6-B84B-40D5-8A1F-C93624BDDD86}" type="parTrans" cxnId="{6B9FC476-0591-454B-A213-E7A215A88C7D}">
      <dgm:prSet/>
      <dgm:spPr/>
    </dgm:pt>
    <dgm:pt modelId="{123B4C46-F9CE-493A-82B2-5D3A33D94655}" type="sibTrans" cxnId="{6B9FC476-0591-454B-A213-E7A215A88C7D}">
      <dgm:prSet/>
      <dgm:spPr/>
    </dgm:pt>
    <dgm:pt modelId="{44B67C00-4726-48B5-A6F5-714BD44AE16D}">
      <dgm:prSet phldrT="[Tekst]" phldr="0"/>
      <dgm:spPr/>
      <dgm:t>
        <a:bodyPr/>
        <a:lstStyle/>
        <a:p>
          <a:pPr rtl="0"/>
          <a:r>
            <a:rPr lang="pl-PL">
              <a:latin typeface="Gill Sans MT" panose="020B0502020104020203"/>
            </a:rPr>
            <a:t>Rozprawa apelacyjna - rozpoczęcie, przewód sądowy, głosy stron, wyrokowanie</a:t>
          </a:r>
          <a:endParaRPr lang="pl-PL"/>
        </a:p>
      </dgm:t>
    </dgm:pt>
    <dgm:pt modelId="{3FF4B0C1-CD99-45BB-A866-1365DEAE867D}" type="parTrans" cxnId="{AAC6328F-8202-4322-853C-97696935715D}">
      <dgm:prSet/>
      <dgm:spPr/>
    </dgm:pt>
    <dgm:pt modelId="{EE446AEB-D944-4A14-868C-1EF3A1DBCB38}" type="sibTrans" cxnId="{AAC6328F-8202-4322-853C-97696935715D}">
      <dgm:prSet/>
      <dgm:spPr/>
    </dgm:pt>
    <dgm:pt modelId="{4FF48249-AA20-4816-912F-4CFE777786BE}" type="pres">
      <dgm:prSet presAssocID="{16CE4992-5A12-4F3A-9909-1DD175AD6B6B}" presName="Name0" presStyleCnt="0">
        <dgm:presLayoutVars>
          <dgm:dir/>
          <dgm:animLvl val="lvl"/>
          <dgm:resizeHandles val="exact"/>
        </dgm:presLayoutVars>
      </dgm:prSet>
      <dgm:spPr/>
    </dgm:pt>
    <dgm:pt modelId="{F326336C-34C0-4C14-B03B-8441A2D2215E}" type="pres">
      <dgm:prSet presAssocID="{DAE3AEDD-9768-44FC-A1D8-23BC422E85F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EC6C381-CEEE-42B1-A3D8-012AA99CFD9A}" type="pres">
      <dgm:prSet presAssocID="{08BF6C74-7E80-4B4C-9863-94F2545ED525}" presName="parTxOnlySpace" presStyleCnt="0"/>
      <dgm:spPr/>
    </dgm:pt>
    <dgm:pt modelId="{014E0D60-739E-4224-AEEC-9B68E48F2075}" type="pres">
      <dgm:prSet presAssocID="{90050C7F-CAFF-4352-87F2-C241527E2CB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7E331B7-44FD-48F5-BB6F-3BA39B3CAFEA}" type="pres">
      <dgm:prSet presAssocID="{123B4C46-F9CE-493A-82B2-5D3A33D94655}" presName="parTxOnlySpace" presStyleCnt="0"/>
      <dgm:spPr/>
    </dgm:pt>
    <dgm:pt modelId="{A583C402-6475-42DD-ABA5-B03DB40C3284}" type="pres">
      <dgm:prSet presAssocID="{44B67C00-4726-48B5-A6F5-714BD44AE16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73BEC1F-CEB4-442C-BEF7-0BE6DD88B950}" srcId="{16CE4992-5A12-4F3A-9909-1DD175AD6B6B}" destId="{DAE3AEDD-9768-44FC-A1D8-23BC422E85F5}" srcOrd="0" destOrd="0" parTransId="{000B6219-9E11-42C1-BC6D-D8897766FBD5}" sibTransId="{08BF6C74-7E80-4B4C-9863-94F2545ED525}"/>
    <dgm:cxn modelId="{2B798E43-0D68-4168-A034-7D6EF9843E0A}" type="presOf" srcId="{90050C7F-CAFF-4352-87F2-C241527E2CBE}" destId="{014E0D60-739E-4224-AEEC-9B68E48F2075}" srcOrd="0" destOrd="0" presId="urn:microsoft.com/office/officeart/2005/8/layout/chevron1"/>
    <dgm:cxn modelId="{6B9FC476-0591-454B-A213-E7A215A88C7D}" srcId="{16CE4992-5A12-4F3A-9909-1DD175AD6B6B}" destId="{90050C7F-CAFF-4352-87F2-C241527E2CBE}" srcOrd="1" destOrd="0" parTransId="{6751E5A6-B84B-40D5-8A1F-C93624BDDD86}" sibTransId="{123B4C46-F9CE-493A-82B2-5D3A33D94655}"/>
    <dgm:cxn modelId="{C521CA58-694A-4F91-94A0-46888F7E8CF8}" type="presOf" srcId="{16CE4992-5A12-4F3A-9909-1DD175AD6B6B}" destId="{4FF48249-AA20-4816-912F-4CFE777786BE}" srcOrd="0" destOrd="0" presId="urn:microsoft.com/office/officeart/2005/8/layout/chevron1"/>
    <dgm:cxn modelId="{D256C37A-302E-4CA8-A10D-0351337DA8E1}" type="presOf" srcId="{44B67C00-4726-48B5-A6F5-714BD44AE16D}" destId="{A583C402-6475-42DD-ABA5-B03DB40C3284}" srcOrd="0" destOrd="0" presId="urn:microsoft.com/office/officeart/2005/8/layout/chevron1"/>
    <dgm:cxn modelId="{AAC6328F-8202-4322-853C-97696935715D}" srcId="{16CE4992-5A12-4F3A-9909-1DD175AD6B6B}" destId="{44B67C00-4726-48B5-A6F5-714BD44AE16D}" srcOrd="2" destOrd="0" parTransId="{3FF4B0C1-CD99-45BB-A866-1365DEAE867D}" sibTransId="{EE446AEB-D944-4A14-868C-1EF3A1DBCB38}"/>
    <dgm:cxn modelId="{CE68E4E4-4A95-4AA0-B1FA-19BAD33602CB}" type="presOf" srcId="{DAE3AEDD-9768-44FC-A1D8-23BC422E85F5}" destId="{F326336C-34C0-4C14-B03B-8441A2D2215E}" srcOrd="0" destOrd="0" presId="urn:microsoft.com/office/officeart/2005/8/layout/chevron1"/>
    <dgm:cxn modelId="{439A5E75-5CF3-4E4C-B021-4EB58A9A20E9}" type="presParOf" srcId="{4FF48249-AA20-4816-912F-4CFE777786BE}" destId="{F326336C-34C0-4C14-B03B-8441A2D2215E}" srcOrd="0" destOrd="0" presId="urn:microsoft.com/office/officeart/2005/8/layout/chevron1"/>
    <dgm:cxn modelId="{62FD0C92-6B4C-4F21-87C5-8A13F200D152}" type="presParOf" srcId="{4FF48249-AA20-4816-912F-4CFE777786BE}" destId="{EEC6C381-CEEE-42B1-A3D8-012AA99CFD9A}" srcOrd="1" destOrd="0" presId="urn:microsoft.com/office/officeart/2005/8/layout/chevron1"/>
    <dgm:cxn modelId="{4C3CAA87-241F-4E4E-B11B-9F2A68EEACB6}" type="presParOf" srcId="{4FF48249-AA20-4816-912F-4CFE777786BE}" destId="{014E0D60-739E-4224-AEEC-9B68E48F2075}" srcOrd="2" destOrd="0" presId="urn:microsoft.com/office/officeart/2005/8/layout/chevron1"/>
    <dgm:cxn modelId="{5D5565EA-E5C3-4046-A550-0560A598472D}" type="presParOf" srcId="{4FF48249-AA20-4816-912F-4CFE777786BE}" destId="{27E331B7-44FD-48F5-BB6F-3BA39B3CAFEA}" srcOrd="3" destOrd="0" presId="urn:microsoft.com/office/officeart/2005/8/layout/chevron1"/>
    <dgm:cxn modelId="{D5C626FE-8A58-4D66-9F24-2552DA6B78A3}" type="presParOf" srcId="{4FF48249-AA20-4816-912F-4CFE777786BE}" destId="{A583C402-6475-42DD-ABA5-B03DB40C328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4AFD9-4125-48E6-888E-83F5BB0B6B85}">
      <dsp:nvSpPr>
        <dsp:cNvPr id="0" name=""/>
        <dsp:cNvSpPr/>
      </dsp:nvSpPr>
      <dsp:spPr>
        <a:xfrm>
          <a:off x="943" y="446810"/>
          <a:ext cx="3680589" cy="2208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>
              <a:latin typeface="Gill Sans MT" panose="020B0502020104020203"/>
            </a:rPr>
            <a:t>APELACYJNY</a:t>
          </a:r>
          <a:endParaRPr lang="pl-PL" sz="4500" kern="1200" dirty="0"/>
        </a:p>
      </dsp:txBody>
      <dsp:txXfrm>
        <a:off x="943" y="446810"/>
        <a:ext cx="3680589" cy="2208353"/>
      </dsp:txXfrm>
    </dsp:sp>
    <dsp:sp modelId="{0E02A60A-2248-418E-BE81-F566C4ABAC6E}">
      <dsp:nvSpPr>
        <dsp:cNvPr id="0" name=""/>
        <dsp:cNvSpPr/>
      </dsp:nvSpPr>
      <dsp:spPr>
        <a:xfrm>
          <a:off x="4049591" y="446810"/>
          <a:ext cx="3680589" cy="2208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>
              <a:latin typeface="Gill Sans MT" panose="020B0502020104020203"/>
            </a:rPr>
            <a:t>REWIZYJNY</a:t>
          </a:r>
          <a:endParaRPr lang="pl-PL" sz="4500" kern="1200" dirty="0"/>
        </a:p>
      </dsp:txBody>
      <dsp:txXfrm>
        <a:off x="4049591" y="446810"/>
        <a:ext cx="3680589" cy="2208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94549-3FB4-4258-9AE1-D0AC8D783704}">
      <dsp:nvSpPr>
        <dsp:cNvPr id="0" name=""/>
        <dsp:cNvSpPr/>
      </dsp:nvSpPr>
      <dsp:spPr>
        <a:xfrm rot="16200000">
          <a:off x="1753" y="1365"/>
          <a:ext cx="3099244" cy="3099244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latin typeface="Gill Sans MT" panose="020B0502020104020203"/>
            </a:rPr>
            <a:t>na korzyść oskarżonego</a:t>
          </a:r>
          <a:endParaRPr lang="pl-PL" sz="3000" kern="1200" dirty="0"/>
        </a:p>
      </dsp:txBody>
      <dsp:txXfrm rot="5400000">
        <a:off x="544121" y="776176"/>
        <a:ext cx="2556876" cy="1549622"/>
      </dsp:txXfrm>
    </dsp:sp>
    <dsp:sp modelId="{8503CA45-1F78-49A1-B1D7-58F0A1C92A60}">
      <dsp:nvSpPr>
        <dsp:cNvPr id="0" name=""/>
        <dsp:cNvSpPr/>
      </dsp:nvSpPr>
      <dsp:spPr>
        <a:xfrm rot="5400000">
          <a:off x="4630126" y="1365"/>
          <a:ext cx="3099244" cy="3099244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latin typeface="Gill Sans MT" panose="020B0502020104020203"/>
            </a:rPr>
            <a:t>na niekorzyść oskarżonego</a:t>
          </a:r>
          <a:endParaRPr lang="pl-PL" sz="3000" kern="1200" dirty="0"/>
        </a:p>
      </dsp:txBody>
      <dsp:txXfrm rot="-5400000">
        <a:off x="4630126" y="776176"/>
        <a:ext cx="2556876" cy="15496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7BB3F-A242-47FF-9E03-A13B840D6C57}">
      <dsp:nvSpPr>
        <dsp:cNvPr id="0" name=""/>
        <dsp:cNvSpPr/>
      </dsp:nvSpPr>
      <dsp:spPr>
        <a:xfrm>
          <a:off x="943" y="446810"/>
          <a:ext cx="3680589" cy="2208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>
              <a:latin typeface="Gill Sans MT" panose="020B0502020104020203"/>
            </a:rPr>
            <a:t>WZGLĘDNE</a:t>
          </a:r>
          <a:endParaRPr lang="pl-PL" sz="3700" kern="1200"/>
        </a:p>
      </dsp:txBody>
      <dsp:txXfrm>
        <a:off x="943" y="446810"/>
        <a:ext cx="3680589" cy="2208353"/>
      </dsp:txXfrm>
    </dsp:sp>
    <dsp:sp modelId="{B02BCA31-053D-4DAD-AD5E-E52F1BE64310}">
      <dsp:nvSpPr>
        <dsp:cNvPr id="0" name=""/>
        <dsp:cNvSpPr/>
      </dsp:nvSpPr>
      <dsp:spPr>
        <a:xfrm>
          <a:off x="4049591" y="446810"/>
          <a:ext cx="3680589" cy="2208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>
              <a:latin typeface="Gill Sans MT" panose="020B0502020104020203"/>
            </a:rPr>
            <a:t>BEZWZGLĘDNE</a:t>
          </a:r>
          <a:endParaRPr lang="pl-PL" sz="3700" kern="1200"/>
        </a:p>
      </dsp:txBody>
      <dsp:txXfrm>
        <a:off x="4049591" y="446810"/>
        <a:ext cx="3680589" cy="22083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6336C-34C0-4C14-B03B-8441A2D2215E}">
      <dsp:nvSpPr>
        <dsp:cNvPr id="0" name=""/>
        <dsp:cNvSpPr/>
      </dsp:nvSpPr>
      <dsp:spPr>
        <a:xfrm>
          <a:off x="2264" y="999087"/>
          <a:ext cx="2759498" cy="11037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>
              <a:latin typeface="Gill Sans MT" panose="020B0502020104020203"/>
            </a:rPr>
            <a:t>Kontrola wstępna (prezes sądu I instancji) - warunki formalne, termin, uprawnienie osoby do wniesienia apelacji</a:t>
          </a:r>
          <a:endParaRPr lang="pl-PL" sz="1300" kern="1200"/>
        </a:p>
      </dsp:txBody>
      <dsp:txXfrm>
        <a:off x="554164" y="999087"/>
        <a:ext cx="1655699" cy="1103799"/>
      </dsp:txXfrm>
    </dsp:sp>
    <dsp:sp modelId="{014E0D60-739E-4224-AEEC-9B68E48F2075}">
      <dsp:nvSpPr>
        <dsp:cNvPr id="0" name=""/>
        <dsp:cNvSpPr/>
      </dsp:nvSpPr>
      <dsp:spPr>
        <a:xfrm>
          <a:off x="2485813" y="999087"/>
          <a:ext cx="2759498" cy="11037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>
              <a:latin typeface="Gill Sans MT" panose="020B0502020104020203"/>
            </a:rPr>
            <a:t>Kontrola wstępna (prezes sądu II instancji), czynności organizacyjne</a:t>
          </a:r>
          <a:endParaRPr lang="pl-PL" sz="1300" kern="1200"/>
        </a:p>
      </dsp:txBody>
      <dsp:txXfrm>
        <a:off x="3037713" y="999087"/>
        <a:ext cx="1655699" cy="1103799"/>
      </dsp:txXfrm>
    </dsp:sp>
    <dsp:sp modelId="{A583C402-6475-42DD-ABA5-B03DB40C3284}">
      <dsp:nvSpPr>
        <dsp:cNvPr id="0" name=""/>
        <dsp:cNvSpPr/>
      </dsp:nvSpPr>
      <dsp:spPr>
        <a:xfrm>
          <a:off x="4969361" y="999087"/>
          <a:ext cx="2759498" cy="11037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>
              <a:latin typeface="Gill Sans MT" panose="020B0502020104020203"/>
            </a:rPr>
            <a:t>Rozprawa apelacyjna - rozpoczęcie, przewód sądowy, głosy stron, wyrokowanie</a:t>
          </a:r>
          <a:endParaRPr lang="pl-PL" sz="1300" kern="1200"/>
        </a:p>
      </dsp:txBody>
      <dsp:txXfrm>
        <a:off x="5521261" y="999087"/>
        <a:ext cx="1655699" cy="1103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x.pl/#/document/16798683?unitId=art(60)par(4)&amp;cm=DOCUMENT" TargetMode="External"/><Relationship Id="rId2" Type="http://schemas.openxmlformats.org/officeDocument/2006/relationships/hyperlink" Target="https://sip.lex.pl/#/document/16798683?unitId=art(60)par(3)&amp;cm=DOCU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.lex.pl/#/document/16852901?unitId=art(36)par(3)&amp;cm=DOCUMEN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Podstawy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karnego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7.04.2021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C43397-F530-4FF2-93D2-09CB15306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Kierunek apelacji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274F42FF-1226-4F9B-A920-E95746689A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011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D46991F-DED9-46E4-85B0-205B64133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Cechy apelacji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B4B340-0D87-4D03-B0D4-AA772EE00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b="1" dirty="0">
                <a:solidFill>
                  <a:srgbClr val="404040"/>
                </a:solidFill>
              </a:rPr>
              <a:t>Bezwzględna </a:t>
            </a:r>
            <a:r>
              <a:rPr lang="pl-PL" b="1" dirty="0" err="1">
                <a:solidFill>
                  <a:srgbClr val="404040"/>
                </a:solidFill>
              </a:rPr>
              <a:t>dewolutywność</a:t>
            </a:r>
            <a:r>
              <a:rPr lang="pl-PL" dirty="0">
                <a:solidFill>
                  <a:srgbClr val="404040"/>
                </a:solidFill>
              </a:rPr>
              <a:t> - jej wniesienie zawsze powoduje przeniesienie sprawy do wyższej instancji</a:t>
            </a:r>
            <a:endParaRPr lang="pl-PL" dirty="0" err="1"/>
          </a:p>
          <a:p>
            <a:pPr algn="just"/>
            <a:r>
              <a:rPr lang="pl-PL" b="1" dirty="0">
                <a:solidFill>
                  <a:srgbClr val="404040"/>
                </a:solidFill>
              </a:rPr>
              <a:t>Bezwzględna suspensywność </a:t>
            </a:r>
            <a:r>
              <a:rPr lang="pl-PL">
                <a:solidFill>
                  <a:srgbClr val="404040"/>
                </a:solidFill>
              </a:rPr>
              <a:t>- jej wniesienie wstrzymuje wykonalność zaskarżonego wyroku</a:t>
            </a:r>
          </a:p>
          <a:p>
            <a:pPr marL="0" indent="0" algn="just">
              <a:buNone/>
            </a:pPr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867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6FFB373-129E-4FA3-A544-2FEA0557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Zakres zaskarżenia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F3EE9F-850C-410F-A301-DEA317E1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pl-PL">
                <a:solidFill>
                  <a:srgbClr val="404040"/>
                </a:solidFill>
              </a:rPr>
              <a:t>Art. 425 </a:t>
            </a:r>
            <a:r>
              <a:rPr lang="pl-PL">
                <a:ea typeface="+mn-lt"/>
                <a:cs typeface="+mn-lt"/>
              </a:rPr>
              <a:t>§  2.  Orzeczenie można zaskarżyć w całości lub w części. Można także zaskarżyć brak określonego rozstrzygnięcia. Przedmiotem zaskarżenia może być również samo uzasadnienie orzeczenia.</a:t>
            </a:r>
          </a:p>
          <a:p>
            <a:pPr algn="just"/>
            <a:r>
              <a:rPr lang="pl-PL"/>
              <a:t>Art. 447 </a:t>
            </a:r>
            <a:r>
              <a:rPr lang="pl-PL">
                <a:ea typeface="+mn-lt"/>
                <a:cs typeface="+mn-lt"/>
              </a:rPr>
              <a:t>§  1.  Apelację co do winy uważa się za zwróconą przeciwko całości wyroku.</a:t>
            </a:r>
            <a:endParaRPr lang="pl-PL" dirty="0"/>
          </a:p>
          <a:p>
            <a:pPr algn="just"/>
            <a:r>
              <a:rPr lang="pl-PL">
                <a:ea typeface="+mn-lt"/>
                <a:cs typeface="+mn-lt"/>
              </a:rPr>
              <a:t>§  2.  Apelację co do kary uważa się za zwróconą przeciwko całości rozstrzygnięcia o karze i środkach karnych.</a:t>
            </a:r>
            <a:endParaRPr lang="pl-PL"/>
          </a:p>
          <a:p>
            <a:pPr algn="just"/>
            <a:r>
              <a:rPr lang="pl-PL">
                <a:ea typeface="+mn-lt"/>
                <a:cs typeface="+mn-lt"/>
              </a:rPr>
              <a:t>§  3.  Apelację co do środka karnego, środka kompensacyjnego albo przepadku uważa się za zwróconą odpowiednio przeciwko całości rozstrzygnięcia o środkach karnych albo o środkach kompensacyjnych albo o przepadku.</a:t>
            </a:r>
            <a:endParaRPr lang="pl-PL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755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1751300-F4E3-426C-8211-BE0DA581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Granice zaskarżenia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D9D7CE-616B-4373-AB0F-6F9869D45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solidFill>
                  <a:srgbClr val="404040"/>
                </a:solidFill>
              </a:rPr>
              <a:t>Wynikają z zakresu zaskarżenia wskazanego w skardze, z poprawką na wskazane wcześniej domniemania.</a:t>
            </a:r>
            <a:endParaRPr lang="pl-PL"/>
          </a:p>
          <a:p>
            <a:r>
              <a:rPr lang="pl-PL">
                <a:solidFill>
                  <a:srgbClr val="404040"/>
                </a:solidFill>
              </a:rPr>
              <a:t>Podmiotowe granice zaskarżenia - w sprawach wielopodmiotowych wskazują osoby, których dotyczy apelacja</a:t>
            </a:r>
          </a:p>
          <a:p>
            <a:r>
              <a:rPr lang="pl-PL">
                <a:solidFill>
                  <a:srgbClr val="404040"/>
                </a:solidFill>
              </a:rPr>
              <a:t>Przedmiotowe granice zaskarżenia - wskazane przez skarżącego rozstrzygnięcia zawarte w orzeczeniu, ich brak lub stwierdzenia zamieszczone w uzasadnieniu, których kontroli odwoławczej skarżący się domaga.</a:t>
            </a:r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21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5CF49-B5EF-45DF-96D5-F6F4351D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Zakaz </a:t>
            </a:r>
            <a:r>
              <a:rPr lang="pl-PL" dirty="0" err="1"/>
              <a:t>reformationis</a:t>
            </a:r>
            <a:r>
              <a:rPr lang="pl-PL" dirty="0"/>
              <a:t> in </a:t>
            </a:r>
            <a:r>
              <a:rPr lang="pl-PL" dirty="0" err="1"/>
              <a:t>peius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C3B33-4ABF-4FEE-83C4-5A631CC4E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pl-PL" dirty="0"/>
              <a:t>Art. 434 </a:t>
            </a:r>
            <a:r>
              <a:rPr lang="pl-PL" dirty="0">
                <a:ea typeface="+mn-lt"/>
                <a:cs typeface="+mn-lt"/>
              </a:rPr>
              <a:t>§  1.  Sąd odwoławczy może orzec na niekorzyść oskarżonego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jedynie</a:t>
            </a:r>
            <a:r>
              <a:rPr lang="pl-PL" dirty="0">
                <a:ea typeface="+mn-lt"/>
                <a:cs typeface="+mn-lt"/>
              </a:rPr>
              <a:t>:</a:t>
            </a:r>
          </a:p>
          <a:p>
            <a:r>
              <a:rPr lang="pl-PL" dirty="0">
                <a:ea typeface="+mn-lt"/>
                <a:cs typeface="+mn-lt"/>
              </a:rPr>
              <a:t>1) wtedy,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gdy wniesiono na jego </a:t>
            </a:r>
            <a:r>
              <a:rPr lang="pl-PL" u="sng" dirty="0">
                <a:highlight>
                  <a:srgbClr val="FFFF00"/>
                </a:highlight>
                <a:ea typeface="+mn-lt"/>
                <a:cs typeface="+mn-lt"/>
              </a:rPr>
              <a:t>niekorzyść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środek odwoławczy</a:t>
            </a:r>
            <a:r>
              <a:rPr lang="pl-PL" dirty="0">
                <a:ea typeface="+mn-lt"/>
                <a:cs typeface="+mn-lt"/>
              </a:rPr>
              <a:t>, oraz</a:t>
            </a:r>
          </a:p>
          <a:p>
            <a:r>
              <a:rPr lang="pl-PL" dirty="0">
                <a:ea typeface="+mn-lt"/>
                <a:cs typeface="+mn-lt"/>
              </a:rPr>
              <a:t>2)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w </a:t>
            </a:r>
            <a:r>
              <a:rPr lang="pl-PL" u="sng" dirty="0">
                <a:highlight>
                  <a:srgbClr val="00FF00"/>
                </a:highlight>
                <a:ea typeface="+mn-lt"/>
                <a:cs typeface="+mn-lt"/>
              </a:rPr>
              <a:t>granicach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zaskarżenia, chyba że ustawa nakazuje wydanie orzeczenia niezależnie od granic zaskarżenia</a:t>
            </a:r>
            <a:r>
              <a:rPr lang="pl-PL" dirty="0">
                <a:ea typeface="+mn-lt"/>
                <a:cs typeface="+mn-lt"/>
              </a:rPr>
              <a:t>, oraz</a:t>
            </a:r>
          </a:p>
          <a:p>
            <a:r>
              <a:rPr lang="pl-PL" dirty="0">
                <a:ea typeface="+mn-lt"/>
                <a:cs typeface="+mn-lt"/>
              </a:rPr>
              <a:t>3)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w razie stwierdzenia uchybień podniesionych w środku odwoławczym, chyba że środek odwoławczy nie pochodzi od oskarżyciela publicznego lub pełnomocnika i nie podniesiono w nim zarzutów albo ustawa nakazuje wydanie orzeczenia niezależnie od podniesionych </a:t>
            </a:r>
            <a:r>
              <a:rPr lang="pl-PL" u="sng" dirty="0">
                <a:highlight>
                  <a:srgbClr val="00FFFF"/>
                </a:highlight>
                <a:ea typeface="+mn-lt"/>
                <a:cs typeface="+mn-lt"/>
              </a:rPr>
              <a:t>zarzutów</a:t>
            </a:r>
            <a:r>
              <a:rPr lang="pl-PL" dirty="0">
                <a:ea typeface="+mn-lt"/>
                <a:cs typeface="+mn-lt"/>
              </a:rPr>
              <a:t>.</a:t>
            </a:r>
          </a:p>
          <a:p>
            <a:r>
              <a:rPr lang="pl-PL" dirty="0">
                <a:ea typeface="+mn-lt"/>
                <a:cs typeface="+mn-lt"/>
              </a:rPr>
              <a:t>§  2.  Środek odwoławczy wniesiony na niekorzyść oskarżonego może spowodować orzeczenie także na korzyść oskarżonego, jeżeli zachodzą przesłanki określone w art. 440 lub art. 455.</a:t>
            </a:r>
          </a:p>
          <a:p>
            <a:r>
              <a:rPr lang="pl-PL" dirty="0">
                <a:ea typeface="+mn-lt"/>
                <a:cs typeface="+mn-lt"/>
              </a:rPr>
              <a:t>§  3.  (uchylony).</a:t>
            </a:r>
          </a:p>
          <a:p>
            <a:r>
              <a:rPr lang="pl-PL" dirty="0">
                <a:ea typeface="+mn-lt"/>
                <a:cs typeface="+mn-lt"/>
              </a:rPr>
              <a:t>§  4.  W przypadku skazania z zastosowaniem </a:t>
            </a:r>
            <a:r>
              <a:rPr lang="pl-PL" dirty="0">
                <a:ea typeface="+mn-lt"/>
                <a:cs typeface="+mn-lt"/>
                <a:hlinkClick r:id="rId2"/>
              </a:rPr>
              <a:t>art. 60 § 3</a:t>
            </a:r>
            <a:r>
              <a:rPr lang="pl-PL" dirty="0">
                <a:ea typeface="+mn-lt"/>
                <a:cs typeface="+mn-lt"/>
              </a:rPr>
              <a:t> lub </a:t>
            </a:r>
            <a:r>
              <a:rPr lang="pl-PL" dirty="0">
                <a:ea typeface="+mn-lt"/>
                <a:cs typeface="+mn-lt"/>
                <a:hlinkClick r:id="rId3"/>
              </a:rPr>
              <a:t>4</a:t>
            </a:r>
            <a:r>
              <a:rPr lang="pl-PL" dirty="0">
                <a:ea typeface="+mn-lt"/>
                <a:cs typeface="+mn-lt"/>
              </a:rPr>
              <a:t> Kodeksu karnego lub </a:t>
            </a:r>
            <a:r>
              <a:rPr lang="pl-PL" dirty="0">
                <a:ea typeface="+mn-lt"/>
                <a:cs typeface="+mn-lt"/>
                <a:hlinkClick r:id="rId4"/>
              </a:rPr>
              <a:t>art. 36 § 3</a:t>
            </a:r>
            <a:r>
              <a:rPr lang="pl-PL" dirty="0">
                <a:ea typeface="+mn-lt"/>
                <a:cs typeface="+mn-lt"/>
              </a:rPr>
              <a:t> Kodeksu karnego skarbowego sąd odwoławczy może orzec na niekorzyść oskarżonego, i to niezależnie od granic zaskarżenia i podniesionych zarzutów, także wówczas, jeżeli środek odwoławczy wniesiono wyłącznie na korzyść oskarżonego, który po wydaniu wyroku odwołał lub w istotny sposób zmienił swoje wyjaśnienia lub zeznania. Nie dotyczy to jednak przypadku zasadnego podniesienia zarzutu obrazy prawa materialnego lub stwierdzenia przez sąd odwoławczy okoliczności uzasadniających uchylenie orzeczenia, określonych w art. 439 § 1.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505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E5B78D-851C-4F8C-A3AF-D3FD3E03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Przyczyny odwoławcze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559A6744-E5E6-4BC7-8B45-AE67266417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168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4E62EC-35A3-4519-B448-E89AB040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WZGLĘDNE PRZYCZYNY ODWOŁAWCZE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37F51-9E5C-4441-B41A-4E648F8DD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Uchybienia, które w razie ich stwierdzenia powodują zmianę zaskarżonego orzeczenia (wyjątkowo jego uchylenie) i które mogły mieć wpływ na jego treść</a:t>
            </a:r>
          </a:p>
          <a:p>
            <a:r>
              <a:rPr lang="pl-PL"/>
              <a:t>Sąd nie kontroluje ich z urzędu - strona powinna podnieść ich zaistnienie samodzielnie</a:t>
            </a:r>
          </a:p>
          <a:p>
            <a:r>
              <a:rPr lang="pl-PL"/>
              <a:t>Wskazane zostały w art. 438 k.p.k.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1026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C59F63-2F46-401D-BD9D-DC58C8FC4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Względne przyczyny odwoławcze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F2493-2A09-4180-ABE0-F6B8A939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pl-PL">
                <a:ea typeface="+mn-lt"/>
                <a:cs typeface="+mn-lt"/>
              </a:rPr>
              <a:t>Art. 438. Orzeczenie ulega uchyleniu lub zmianie w razie stwierdzenia: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1) obrazy przepisów prawa materialnego w zakresie kwalifikacji prawnej czynu przypisanego oskarżonemu;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1a) obrazy przepisów prawa materialnego w innym wypadku niż wskazany w pkt 1, chyba że pomimo błędnej podstawy prawnej orzeczenie odpowiada prawu;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2) obrazy przepisów postępowania, jeżeli mogła ona mieć wpływ na treść orzeczenia;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3) błędu w ustaleniach faktycznych przyjętych za podstawę orzeczenia, jeżeli mógł on mieć wpływ na treść tego orzeczenia;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4) rażącej niewspółmierności kary, środka karnego, nawiązki lub niesłusznego zastosowania albo niezastosowania środka zabezpieczającego, przepadku lub innego środka.</a:t>
            </a:r>
            <a:endParaRPr lang="pl-PL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1645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DC8A88-6B95-437E-B832-8CD7831B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Bezwzględne przyczyny odwoławcze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2D77E-13A1-4745-A94C-FBAA1D2C6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/>
              <a:t>Sąd rozpoznając środek odwoławczy, bierze je pod uwagę z urzędu</a:t>
            </a:r>
          </a:p>
          <a:p>
            <a:pPr algn="just"/>
            <a:r>
              <a:rPr lang="pl-PL"/>
              <a:t>Skutkują uchyleniem orzeczenia</a:t>
            </a:r>
          </a:p>
          <a:p>
            <a:pPr algn="just"/>
            <a:r>
              <a:rPr lang="pl-PL"/>
              <a:t>Wskazane zostały w art. 439, 440 i art. 455 k.p.k.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5461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CBFE823-23A9-4800-88A4-A45F0714E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Tryb wnoszenia apelacji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6DDD44-E569-443F-BDA8-DB4E9A611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404040"/>
                </a:solidFill>
              </a:rPr>
              <a:t>Aby wnieść apelację od wyroku sądu I instancji, należy wnieść na piśmie o sporządzenie i doręczenie uzasadnienia w terminie zawitym 7 dni od daty ogłoszenia wyroku sądu I instancji </a:t>
            </a:r>
            <a:r>
              <a:rPr lang="pl-PL">
                <a:solidFill>
                  <a:srgbClr val="404040"/>
                </a:solidFill>
              </a:rPr>
              <a:t>(art. 422) </a:t>
            </a:r>
            <a:endParaRPr lang="pl-PL" dirty="0">
              <a:solidFill>
                <a:srgbClr val="262626"/>
              </a:solidFill>
            </a:endParaRPr>
          </a:p>
          <a:p>
            <a:pPr marL="0" indent="0" algn="just">
              <a:buNone/>
            </a:pPr>
            <a:r>
              <a:rPr lang="pl-PL">
                <a:solidFill>
                  <a:srgbClr val="404040"/>
                </a:solidFill>
              </a:rPr>
              <a:t>Apelację wnosi się w terminie zawitym 14 dni od daty doręczenia wyroku sądu I instancji wraz z uzasadnieniem</a:t>
            </a:r>
            <a:endParaRPr lang="pl-PL">
              <a:solidFill>
                <a:srgbClr val="262626"/>
              </a:solidFill>
            </a:endParaRPr>
          </a:p>
          <a:p>
            <a:pPr marL="0" indent="0" algn="just">
              <a:buNone/>
            </a:pPr>
            <a:r>
              <a:rPr lang="pl-PL">
                <a:solidFill>
                  <a:srgbClr val="404040"/>
                </a:solidFill>
              </a:rPr>
              <a:t>Apelację wnosi się do sądu, który wydał zaskarżone orzeczenie</a:t>
            </a:r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3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7146B26-DE72-4F37-A550-CBF121E6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Prawo do zaskarżenia wyroku sądu i instancji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6F43B4-7179-47A4-B463-3BCAD2E1B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>
                <a:solidFill>
                  <a:srgbClr val="404040"/>
                </a:solidFill>
              </a:rPr>
              <a:t>Art. 78. </a:t>
            </a:r>
            <a:r>
              <a:rPr lang="pl-PL" dirty="0">
                <a:ea typeface="+mn-lt"/>
                <a:cs typeface="+mn-lt"/>
              </a:rPr>
              <a:t>Każda ze stron ma prawo do zaskarżenia orzeczeń i decyzji wydanych w pierwszej instancji. Wyjątki od tej zasady oraz tryb zaskarżania określa ustawa.</a:t>
            </a:r>
            <a:endParaRPr lang="pl-PL"/>
          </a:p>
          <a:p>
            <a:pPr algn="just"/>
            <a:r>
              <a:rPr lang="pl-PL" dirty="0">
                <a:ea typeface="+mn-lt"/>
                <a:cs typeface="+mn-lt"/>
              </a:rPr>
              <a:t>Art. 176 ust. 1.  Postępowanie sądowe jest co najmniej dwuinstancyjne.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86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A8DE850-51AA-4584-AE16-353962977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Warunki formalne apelacji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9C4768-C27E-4CC4-B5B0-5B3AD74B0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l-PL">
                <a:solidFill>
                  <a:srgbClr val="404040"/>
                </a:solidFill>
              </a:rPr>
              <a:t>Forma pisemna - spełniająca ogólne warunki pisma procesowego (art. 119 k.p.k.), np. Oznaczenie organu, do którego jest wnoszona, oznaczenie wnoszącego pismo, a ponadto</a:t>
            </a:r>
          </a:p>
          <a:p>
            <a:pPr algn="just"/>
            <a:r>
              <a:rPr lang="pl-PL">
                <a:ea typeface="+mn-lt"/>
                <a:cs typeface="+mn-lt"/>
              </a:rPr>
              <a:t>Art. 427 § 1.  Odwołujący się powinien </a:t>
            </a:r>
            <a:r>
              <a:rPr lang="pl-PL">
                <a:highlight>
                  <a:srgbClr val="00FF00"/>
                </a:highlight>
                <a:ea typeface="+mn-lt"/>
                <a:cs typeface="+mn-lt"/>
              </a:rPr>
              <a:t>wskazać zaskarżone rozstrzygnięcie lub ustalenie, a także podać, czego się domaga.</a:t>
            </a:r>
            <a:endParaRPr lang="pl-PL">
              <a:solidFill>
                <a:srgbClr val="404040"/>
              </a:solidFill>
              <a:highlight>
                <a:srgbClr val="00FF00"/>
              </a:highlight>
            </a:endParaRPr>
          </a:p>
          <a:p>
            <a:pPr marL="0" indent="0" algn="just">
              <a:buNone/>
            </a:pPr>
            <a:r>
              <a:rPr lang="pl-PL">
                <a:ea typeface="+mn-lt"/>
                <a:cs typeface="+mn-lt"/>
              </a:rPr>
              <a:t>§  2.  Jeżeli środek odwoławczy pochodzi od </a:t>
            </a:r>
            <a:r>
              <a:rPr lang="pl-PL" b="1">
                <a:ea typeface="+mn-lt"/>
                <a:cs typeface="+mn-lt"/>
              </a:rPr>
              <a:t>oskarżyciela publicznego, obrońcy lub pełnomocnika</a:t>
            </a:r>
            <a:r>
              <a:rPr lang="pl-PL">
                <a:ea typeface="+mn-lt"/>
                <a:cs typeface="+mn-lt"/>
              </a:rPr>
              <a:t>, powinien ponadto zawierać </a:t>
            </a:r>
            <a:r>
              <a:rPr lang="pl-PL">
                <a:highlight>
                  <a:srgbClr val="FFFF00"/>
                </a:highlight>
                <a:ea typeface="+mn-lt"/>
                <a:cs typeface="+mn-lt"/>
              </a:rPr>
              <a:t>wskazanie zarzutów stawianych rozstrzygnięciu oraz uzasadnienie</a:t>
            </a:r>
            <a:r>
              <a:rPr lang="pl-PL">
                <a:ea typeface="+mn-lt"/>
                <a:cs typeface="+mn-lt"/>
              </a:rPr>
              <a:t>.</a:t>
            </a:r>
            <a:endParaRPr lang="pl-PL"/>
          </a:p>
          <a:p>
            <a:pPr marL="0" indent="0" algn="just">
              <a:buNone/>
            </a:pPr>
            <a:r>
              <a:rPr lang="pl-PL">
                <a:ea typeface="+mn-lt"/>
                <a:cs typeface="+mn-lt"/>
              </a:rPr>
              <a:t>§  3.  Odwołujący się może również wskazać nowe fakty lub dowody, jeżeli nie mógł powołać ich w postępowaniu przed sądem pierwszej instancji.</a:t>
            </a:r>
            <a:endParaRPr lang="pl-PL"/>
          </a:p>
          <a:p>
            <a:pPr marL="0" indent="0" algn="just">
              <a:buNone/>
            </a:pPr>
            <a:r>
              <a:rPr lang="pl-PL"/>
              <a:t>Art. 446 </a:t>
            </a:r>
            <a:r>
              <a:rPr lang="pl-PL">
                <a:ea typeface="+mn-lt"/>
                <a:cs typeface="+mn-lt"/>
              </a:rPr>
              <a:t>§  1.  Apelacja od wyroku sądu okręgowego, która nie pochodzi od prokuratora, powinna być </a:t>
            </a:r>
            <a:r>
              <a:rPr lang="pl-PL">
                <a:highlight>
                  <a:srgbClr val="00FFFF"/>
                </a:highlight>
                <a:ea typeface="+mn-lt"/>
                <a:cs typeface="+mn-lt"/>
              </a:rPr>
              <a:t>sporządzona i podpisana przez adwokata, radcę prawnego albo radcę Prokuratorii Generalnej Rzeczypospolitej Polskiej.</a:t>
            </a:r>
            <a:endParaRPr lang="pl-PL">
              <a:highlight>
                <a:srgbClr val="00FFFF"/>
              </a:highlight>
            </a:endParaRPr>
          </a:p>
          <a:p>
            <a:pPr algn="just">
              <a:buNone/>
            </a:pPr>
            <a:r>
              <a:rPr lang="pl-PL">
                <a:ea typeface="+mn-lt"/>
                <a:cs typeface="+mn-lt"/>
              </a:rPr>
              <a:t>§  2.  Do apelacji dołącza się odpowiednią liczbę odpisów dla stron przeciwnych; do apelacji wnoszonej do sądu apelacyjnego dołącza się dodatkowo jeden odpis.</a:t>
            </a:r>
            <a:endParaRPr lang="pl-PL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>
              <a:solidFill>
                <a:srgbClr val="262626"/>
              </a:solidFill>
            </a:endParaRPr>
          </a:p>
          <a:p>
            <a:pPr algn="just"/>
            <a:endParaRPr lang="pl-PL" dirty="0">
              <a:solidFill>
                <a:srgbClr val="262626"/>
              </a:solidFill>
            </a:endParaRPr>
          </a:p>
          <a:p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7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3A192A5-234E-47A8-955B-C848CE62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Przebieg postępowania </a:t>
            </a:r>
            <a:r>
              <a:rPr lang="pl-PL"/>
              <a:t>apelacyjnego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353BE8E6-6456-4C7F-82A4-8DA2869946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352545"/>
              </p:ext>
            </p:extLst>
          </p:nvPr>
        </p:nvGraphicFramePr>
        <p:xfrm>
          <a:off x="2295487" y="1876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527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9685BC8-C8DB-4E71-AB47-E98D07A3C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Przewód sądowy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693C02-C057-4C3A-9AA2-1F5E21410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>
                <a:solidFill>
                  <a:srgbClr val="404040"/>
                </a:solidFill>
              </a:rPr>
              <a:t>Rozpoczyna się od przedstawienia przez sędziego sprawozdawcę ustnego sprawozdania dotyczącego przebiegu i wyników dotychczasowego postępowania, w szczególności zreferowania treści zaskarżonego wyroku, zarzutów oraz wniosków apelacyjnych, kwestii wymagających rozstrzygnięcia z urzędu. </a:t>
            </a:r>
            <a:r>
              <a:rPr lang="pl-PL">
                <a:ea typeface="+mn-lt"/>
                <a:cs typeface="+mn-lt"/>
              </a:rPr>
              <a:t>W miarę potrzeby odczytuje się z akt poszczególne ich części.</a:t>
            </a:r>
          </a:p>
          <a:p>
            <a:pPr algn="just"/>
            <a:r>
              <a:rPr lang="pl-PL"/>
              <a:t>W dalszej kolejności przeprowadza się uzupełniające postępowanie dowodowe – w zakresie wyznaczonym granicami rozpoznania sprawy przez sąd odwoławczy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3926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8ABD3FD-7D06-4FF1-8057-0C1B56AC6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Głosy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A3E11B-DBA3-4626-97DF-78789716B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solidFill>
                  <a:srgbClr val="404040"/>
                </a:solidFill>
              </a:rPr>
              <a:t>Po zamknięciu przewodu sądowego przewodniczący udziela głosu stronom w kolejności przez siebie ustalonej, przy czym najpierw udziela głosu skarżącemu.</a:t>
            </a:r>
          </a:p>
        </p:txBody>
      </p:sp>
    </p:spTree>
    <p:extLst>
      <p:ext uri="{BB962C8B-B14F-4D97-AF65-F5344CB8AC3E}">
        <p14:creationId xmlns:p14="http://schemas.microsoft.com/office/powerpoint/2010/main" val="2299751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C37327B-0EBB-420E-A154-F62568BB2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wyrokowanie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E17C54-D6F7-4991-AC0D-39A719489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>
                <a:solidFill>
                  <a:srgbClr val="404040"/>
                </a:solidFill>
              </a:rPr>
              <a:t>Po niejawnej naradzie i głosowaniu, sporządza się wyrok na piśmie. Wyrok podpisują członkowie składu orzekającego, a następnie przewodniczący ogłasza go publicznie, podając ustnie najważniejsze powody rozstrzygnięcia.</a:t>
            </a:r>
          </a:p>
          <a:p>
            <a:pPr marL="0" indent="0" algn="just">
              <a:buNone/>
            </a:pPr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47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AF58D75-D5F9-48F1-8BBB-652191B2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Rodzaje rozstrzygnięć sądu odwoławczego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7A25BA-1FA8-4CF9-BD5F-E51D2CB8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404040"/>
                </a:solidFill>
              </a:rPr>
              <a:t>Art. 437 </a:t>
            </a:r>
            <a:r>
              <a:rPr lang="pl-PL" dirty="0">
                <a:ea typeface="+mn-lt"/>
                <a:cs typeface="+mn-lt"/>
              </a:rPr>
              <a:t>§  1.  Po rozpoznaniu środka odwoławczego sąd orzeka o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utrzymaniu w mocy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zmianie</a:t>
            </a:r>
            <a:r>
              <a:rPr lang="pl-PL" dirty="0">
                <a:ea typeface="+mn-lt"/>
                <a:cs typeface="+mn-lt"/>
              </a:rPr>
              <a:t> lub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uchyleniu zaskarżonego orzeczenia w całości lub w części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/>
          </a:p>
          <a:p>
            <a:pPr algn="just">
              <a:buNone/>
            </a:pPr>
            <a:r>
              <a:rPr lang="pl-PL" dirty="0">
                <a:ea typeface="+mn-lt"/>
                <a:cs typeface="+mn-lt"/>
              </a:rPr>
              <a:t>§  2.  Sąd odwoławczy zmienia zaskarżone orzeczenie, orzekając odmiennie co do istoty, lub uchyla je i umarza postępowanie; w innych wypadkach uchyla orzeczenie i przekazuje sprawę sądowi pierwszej instancji do ponownego rozpoznania. Uchylenie orzeczenia i przekazanie sprawy do ponownego rozpoznania może nastąpić wyłącznie w wypadkach wskazanych w art. 439 § 1, art. 454 lub jeżeli jest konieczne przeprowadzenie na nowo przewodu w całości.</a:t>
            </a:r>
          </a:p>
          <a:p>
            <a:pPr algn="just">
              <a:buNone/>
            </a:pPr>
            <a:r>
              <a:rPr lang="pl-PL" dirty="0">
                <a:solidFill>
                  <a:srgbClr val="262626"/>
                </a:solidFill>
              </a:rPr>
              <a:t>Uchylenie zaskarżonego orzeczenia łączy się z koniecznością wydania orzeczenia następczego - przekazania sprawy do ponownego rozpoznania przez sąd I instancji lub umorzenie postępowania</a:t>
            </a:r>
          </a:p>
          <a:p>
            <a:pPr marL="0" indent="0">
              <a:buNone/>
            </a:pPr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17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AA1CB4-9DA3-4CEF-9918-BDE98E0EE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Reguły </a:t>
            </a:r>
            <a:r>
              <a:rPr lang="pl-PL" dirty="0" err="1"/>
              <a:t>ne</a:t>
            </a:r>
            <a:r>
              <a:rPr lang="pl-PL" dirty="0"/>
              <a:t> </a:t>
            </a:r>
            <a:r>
              <a:rPr lang="pl-PL" dirty="0" err="1"/>
              <a:t>peius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A0114F-825A-447D-905F-BFA76466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/>
              <a:t>Ograniczenia sądu odwoławczego w orzeczeniu na niekorzyść oskarżonego, </a:t>
            </a:r>
            <a:r>
              <a:rPr lang="pl-PL" b="1" dirty="0"/>
              <a:t>jeżeli został na jego niekorzyść wniesiony środek odwoławczy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 454 </a:t>
            </a:r>
            <a:r>
              <a:rPr lang="pl-PL" dirty="0">
                <a:ea typeface="+mn-lt"/>
                <a:cs typeface="+mn-lt"/>
              </a:rPr>
              <a:t>§  1.  Sąd odwoławczy nie może skazać oskarżonego, który został uniewinniony w pierwszej instancji lub co do którego w pierwszej instancji umorzono postępowanie.</a:t>
            </a:r>
          </a:p>
          <a:p>
            <a:pPr algn="just"/>
            <a:r>
              <a:rPr lang="pl-PL" dirty="0"/>
              <a:t>W razie zaistnienia konieczności takiej zmiany orzeczenia, sąd odwoławczy uchyla zaskarżony wyrok i przekazuje sprawę do ponownego rozpoznania w pierwszej instancji.</a:t>
            </a:r>
          </a:p>
        </p:txBody>
      </p:sp>
    </p:spTree>
    <p:extLst>
      <p:ext uri="{BB962C8B-B14F-4D97-AF65-F5344CB8AC3E}">
        <p14:creationId xmlns:p14="http://schemas.microsoft.com/office/powerpoint/2010/main" val="3175411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453E255-354B-4E95-ADC0-A800E1D66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Tryby szczególne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66E165-B1D7-4316-8121-481075960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solidFill>
                  <a:srgbClr val="404040"/>
                </a:solidFill>
              </a:rPr>
              <a:t>Postępowanie w sprawach z oskarżenia prywatnego;</a:t>
            </a:r>
          </a:p>
          <a:p>
            <a:r>
              <a:rPr lang="pl-PL" dirty="0">
                <a:solidFill>
                  <a:srgbClr val="404040"/>
                </a:solidFill>
              </a:rPr>
              <a:t>Postępowanie przyspieszone;</a:t>
            </a:r>
          </a:p>
          <a:p>
            <a:r>
              <a:rPr lang="pl-PL" dirty="0">
                <a:solidFill>
                  <a:srgbClr val="404040"/>
                </a:solidFill>
              </a:rPr>
              <a:t>Postępowanie nakazowe.</a:t>
            </a:r>
          </a:p>
          <a:p>
            <a:endParaRPr lang="pl-PL" dirty="0">
              <a:solidFill>
                <a:srgbClr val="404040"/>
              </a:solidFill>
            </a:endParaRPr>
          </a:p>
          <a:p>
            <a:pPr algn="just"/>
            <a:r>
              <a:rPr lang="pl-PL" dirty="0">
                <a:solidFill>
                  <a:srgbClr val="404040"/>
                </a:solidFill>
              </a:rPr>
              <a:t>Postępowania szczególne stanowią odmianę postępowania karnego, w której rozstrzygnięcie o przedmiocie procesu odbywa się wg mechanizmów i założeń konstrukcyjnych odbiegających w istotny sposób od modelu zasadniczo obowiązującego.</a:t>
            </a:r>
          </a:p>
          <a:p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89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8DFDE4-7D04-4C8B-8042-611BE375F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Postępowanie prywatnoskargowe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8774A6-3E5D-4314-A374-26FE1EEFE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/>
            <a:r>
              <a:rPr lang="pl-PL" dirty="0">
                <a:solidFill>
                  <a:srgbClr val="404040"/>
                </a:solidFill>
              </a:rPr>
              <a:t>Dotyczy wyłącznie przestępstw ściganych z oskarżenia prywatnego</a:t>
            </a:r>
            <a:endParaRPr lang="pl-PL"/>
          </a:p>
          <a:p>
            <a:pPr algn="just"/>
            <a:r>
              <a:rPr lang="pl-PL" dirty="0">
                <a:solidFill>
                  <a:srgbClr val="404040"/>
                </a:solidFill>
              </a:rPr>
              <a:t>Inicjowane jest wniesieniem prywatnego aktu oskarżenia lub poprzez złożenie na Policji ustnej lub pisemnej skargi. Policja przesyła taką skargę do sądu. W razie potrzeby przedtem zabezpiecza dowody.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Brak postępowania przygotowawczego.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W tym postępowaniu uprawnienia swe realizuje na własną rękę pokrzywdzony.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Przez wzgląd na interes społeczny, w postępowanie może zaingerować prokurator, obejmując czyn zabroniony ściganiem z urzędu.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Obligatoryjnie przed rozprawą przeprowadza się postępowanie pojednawcze lub kieruje sprawę do mediacji. Ich nieskuteczność powoduje skierowanie sprawy na rozprawę. 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Aż do rozpoczęcia przewodu sądowego możliwe jest oskarżenie wzajemne. Rozpoznaje się wówczas łącznie obie sprawy. Czyn musi pozostawać w związku z czynem zarzuconym.</a:t>
            </a:r>
          </a:p>
        </p:txBody>
      </p:sp>
    </p:spTree>
    <p:extLst>
      <p:ext uri="{BB962C8B-B14F-4D97-AF65-F5344CB8AC3E}">
        <p14:creationId xmlns:p14="http://schemas.microsoft.com/office/powerpoint/2010/main" val="318969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F75498-1B65-4615-B857-161C25F6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Postępowanie nakazowe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67B420-370D-4717-B997-C2E4CCC2B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>
                <a:solidFill>
                  <a:srgbClr val="404040"/>
                </a:solidFill>
              </a:rPr>
              <a:t>Sąd orzeka na posiedzeniu, a zatem bez przeprowadzenia rozprawy i bez udziału stron - wyłącznie w oparciu o materiał zebrany w postępowaniu przygotowawczym.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Redukcja drogi procesowej w sprawach drobnych i nieskomplikowanych dowodowo (brak rozprawy, brak uzasadnienia wyroku).</a:t>
            </a:r>
          </a:p>
        </p:txBody>
      </p:sp>
    </p:spTree>
    <p:extLst>
      <p:ext uri="{BB962C8B-B14F-4D97-AF65-F5344CB8AC3E}">
        <p14:creationId xmlns:p14="http://schemas.microsoft.com/office/powerpoint/2010/main" val="14735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FA0FFF-574D-4872-B66B-DE7B98B0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Modele odwoławcze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5EC248A5-6A58-4F5F-91CC-F90993386F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922695"/>
              </p:ext>
            </p:extLst>
          </p:nvPr>
        </p:nvGraphicFramePr>
        <p:xfrm>
          <a:off x="2230438" y="1876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709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4213CB-DBD7-4897-BF7C-FCA9DCE24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Postępowanie nakazowe</a:t>
            </a:r>
            <a:br>
              <a:rPr lang="pl-PL" dirty="0"/>
            </a:br>
            <a:r>
              <a:rPr lang="pl-PL" dirty="0"/>
              <a:t>przesłanki pozytywne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A4C762-D369-4440-8D60-6C6982BF1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404040"/>
                </a:solidFill>
              </a:rPr>
              <a:t>Art. 500 </a:t>
            </a:r>
            <a:r>
              <a:rPr lang="pl-PL" dirty="0">
                <a:ea typeface="+mn-lt"/>
                <a:cs typeface="+mn-lt"/>
              </a:rPr>
              <a:t>§  1.  W sprawach, w których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prowadzono dochodzenie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>
                <a:highlight>
                  <a:srgbClr val="00FFFF"/>
                </a:highlight>
                <a:ea typeface="+mn-lt"/>
                <a:cs typeface="+mn-lt"/>
              </a:rPr>
              <a:t>uznając na podstawie zebranego w postępowaniu przygotowawczym materiału, że przeprowadzenie rozprawy nie jest konieczne</a:t>
            </a:r>
            <a:r>
              <a:rPr lang="pl-PL" dirty="0">
                <a:ea typeface="+mn-lt"/>
                <a:cs typeface="+mn-lt"/>
              </a:rPr>
              <a:t>, sąd </a:t>
            </a:r>
            <a:r>
              <a:rPr lang="pl-PL" b="1" u="sng" dirty="0">
                <a:ea typeface="+mn-lt"/>
                <a:cs typeface="+mn-lt"/>
              </a:rPr>
              <a:t>może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w wypadkach pozwalających na orzeczenie kary ograniczenia wolności lub grzywny</a:t>
            </a:r>
            <a:r>
              <a:rPr lang="pl-PL" dirty="0">
                <a:ea typeface="+mn-lt"/>
                <a:cs typeface="+mn-lt"/>
              </a:rPr>
              <a:t> wydać wyrok nakazowy.</a:t>
            </a:r>
            <a:endParaRPr lang="pl-PL" dirty="0"/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§  2.  W postępowaniu nakazowym stosuje się odpowiednio przepisy o postępowaniu zwyczajnym, jeżeli przepisy niniejszego rozdziału nie stanowią inaczej.</a:t>
            </a:r>
            <a:endParaRPr lang="pl-PL" dirty="0"/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§  3.  Sąd może wydać wyrok nakazowy,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jeżeli na podstawie zebranych dowodów okoliczności czynu i wina oskarżonego nie budzą wątpliwości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/>
          </a:p>
          <a:p>
            <a:pPr>
              <a:buNone/>
            </a:pPr>
            <a:r>
              <a:rPr lang="pl-PL" dirty="0">
                <a:ea typeface="+mn-lt"/>
                <a:cs typeface="+mn-lt"/>
              </a:rPr>
              <a:t>§  4.  Sąd wydaje wyrok nakazowy na posiedzeniu bez udziału stron.</a:t>
            </a: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56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328AFAF-408D-473A-A6E8-A81A8E27C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Postępowanie nakazowe</a:t>
            </a:r>
            <a:br>
              <a:rPr lang="pl-PL" dirty="0"/>
            </a:br>
            <a:r>
              <a:rPr lang="pl-PL" dirty="0"/>
              <a:t>przesłanki negatywne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2DAAF6-F67F-4FE4-83CA-B5495887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solidFill>
                  <a:srgbClr val="404040"/>
                </a:solidFill>
              </a:rPr>
              <a:t>Art. 501 </a:t>
            </a:r>
            <a:r>
              <a:rPr lang="pl-PL" dirty="0">
                <a:ea typeface="+mn-lt"/>
                <a:cs typeface="+mn-lt"/>
              </a:rPr>
              <a:t>Wydanie wyroku nakazowego jest niedopuszczalne:</a:t>
            </a:r>
          </a:p>
          <a:p>
            <a:r>
              <a:rPr lang="pl-PL" dirty="0">
                <a:ea typeface="+mn-lt"/>
                <a:cs typeface="+mn-lt"/>
              </a:rPr>
              <a:t>1) (uchylony);</a:t>
            </a:r>
          </a:p>
          <a:p>
            <a:r>
              <a:rPr lang="pl-PL" dirty="0">
                <a:ea typeface="+mn-lt"/>
                <a:cs typeface="+mn-lt"/>
              </a:rPr>
              <a:t>2) w sprawie z oskarżenia prywatnego;</a:t>
            </a:r>
          </a:p>
          <a:p>
            <a:r>
              <a:rPr lang="pl-PL" dirty="0">
                <a:ea typeface="+mn-lt"/>
                <a:cs typeface="+mn-lt"/>
              </a:rPr>
              <a:t>3) jeżeli zachodzą okoliczności, o których mowa w art. 79 § 1 (obrona obligatoryjna).</a:t>
            </a:r>
          </a:p>
          <a:p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08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87888C2-FC12-4E38-BDF5-33F30366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Ograniczenia wymiaru kary orzeczonej wyrokiem nakazowym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34ACE9-3EFE-4F2C-BF90-702164E8D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pl-PL">
              <a:solidFill>
                <a:srgbClr val="404040"/>
              </a:solidFill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Art. 502  1.  Wyrokiem nakazowym można orzec </a:t>
            </a:r>
            <a:r>
              <a:rPr lang="pl-PL" dirty="0">
                <a:highlight>
                  <a:srgbClr val="FFFF00"/>
                </a:highlight>
                <a:ea typeface="+mn-lt"/>
                <a:cs typeface="+mn-lt"/>
              </a:rPr>
              <a:t>karę ograniczenia wolności</a:t>
            </a:r>
            <a:r>
              <a:rPr lang="pl-PL" dirty="0">
                <a:ea typeface="+mn-lt"/>
                <a:cs typeface="+mn-lt"/>
              </a:rPr>
              <a:t> lub </a:t>
            </a:r>
            <a:r>
              <a:rPr lang="pl-PL" dirty="0">
                <a:highlight>
                  <a:srgbClr val="00FF00"/>
                </a:highlight>
                <a:ea typeface="+mn-lt"/>
                <a:cs typeface="+mn-lt"/>
              </a:rPr>
              <a:t>grzywnę w wysokości do 200 stawek dziennych albo do 200 000 złotych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§  2.  Obok kary określonej w § 1 można, w wypadkach przewidzianych w ustawie, orzec środek karny, przepadek lub środek kompensacyjny.</a:t>
            </a:r>
            <a:endParaRPr lang="pl-PL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§  3.  Sąd może poprzestać na orzeczeniu środka karnego, przepadku lub środka kompensacyjnego, jeżeli zachodzą warunki orzeczenia tylko tego środka.</a:t>
            </a:r>
            <a:endParaRPr lang="pl-PL">
              <a:ea typeface="+mn-lt"/>
              <a:cs typeface="+mn-lt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33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259E19-4F5D-4EA4-B28E-C865497DB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Specyfika Postępowania nakazowego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30505-8051-4827-9B35-32795C7B4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>
                <a:solidFill>
                  <a:srgbClr val="404040"/>
                </a:solidFill>
              </a:rPr>
              <a:t>Odpis wyroku nakazowego doręcza się oskarżonemu i jego obrońcy wraz z odpisem aktu oskarżenia.</a:t>
            </a:r>
            <a:endParaRPr lang="pl-PL"/>
          </a:p>
          <a:p>
            <a:pPr algn="just"/>
            <a:r>
              <a:rPr lang="pl-PL" dirty="0">
                <a:solidFill>
                  <a:srgbClr val="404040"/>
                </a:solidFill>
              </a:rPr>
              <a:t>Wyrok nakazowy </a:t>
            </a:r>
            <a:r>
              <a:rPr lang="pl-PL" b="1" dirty="0">
                <a:solidFill>
                  <a:srgbClr val="404040"/>
                </a:solidFill>
              </a:rPr>
              <a:t>traci moc </a:t>
            </a:r>
            <a:r>
              <a:rPr lang="pl-PL" dirty="0">
                <a:solidFill>
                  <a:srgbClr val="404040"/>
                </a:solidFill>
              </a:rPr>
              <a:t>w wyniku wniesienia </a:t>
            </a:r>
            <a:r>
              <a:rPr lang="pl-PL" b="1" dirty="0">
                <a:solidFill>
                  <a:srgbClr val="404040"/>
                </a:solidFill>
              </a:rPr>
              <a:t>sprzeciwu</a:t>
            </a:r>
            <a:r>
              <a:rPr lang="pl-PL" dirty="0">
                <a:solidFill>
                  <a:srgbClr val="404040"/>
                </a:solidFill>
              </a:rPr>
              <a:t>, niezależnie od merytorycznej zasadności tego środka. Termin na wniesienie sprzeciwu jest zawity i wynosi 7 dni od doręczenia wyroku.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Sprzeciw nie musi zawierać zarzutów i uzasadnienia. Wystarczy brak zgody na orzeczenie.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W razie wniesienia sprzeciwu, sprawa podlega rozpoznaniu na zasadach ogólnych.</a:t>
            </a:r>
          </a:p>
          <a:p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912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1A7721-ED2D-4703-82A4-9EB66DE8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8E6A86-5F0E-4DD2-A441-A346D1BFD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/>
              <a:t>Leczący się odwykowo z uwagi na uzależnienie od alkoholu i substancji psychoaktywnych Mariusz został oskarżony kradzież z włamaniem do Opla Corsy, wartego 1.500 złotych. W postępowaniu przed Sądem Rejonowym, oskarżony nie korzystał z pomocy obrońcy, bowiem jak stwierdził, studiował prawo i da sobie radę z samodzielną obroną. Biegli lekarze psychiatrzy, których opinii zasięgnął na etapie postępowania przygotowawczego prokurator orzekli, że co prawda obecnie może samodzielnie prowadzić obronę w sposób rozsądny, lecz</a:t>
            </a:r>
            <a:r>
              <a:rPr lang="pl-PL" i="1" dirty="0"/>
              <a:t> </a:t>
            </a:r>
            <a:r>
              <a:rPr lang="pl-PL" dirty="0"/>
              <a:t>w chwili popełnienia czynu jego zdolność do rozpoznania znaczenia czynu i pokierowania swoim zachowaniem była ograniczona w stopniu znacznym.</a:t>
            </a:r>
            <a:endParaRPr lang="pl-PL" i="1" dirty="0"/>
          </a:p>
          <a:p>
            <a:pPr marL="0" indent="0" algn="just">
              <a:buNone/>
            </a:pPr>
            <a:r>
              <a:rPr lang="pl-PL" dirty="0"/>
              <a:t>Czy udział obrońcy w tym postępowaniu jest obligatoryjny?</a:t>
            </a:r>
          </a:p>
        </p:txBody>
      </p:sp>
    </p:spTree>
    <p:extLst>
      <p:ext uri="{BB962C8B-B14F-4D97-AF65-F5344CB8AC3E}">
        <p14:creationId xmlns:p14="http://schemas.microsoft.com/office/powerpoint/2010/main" val="676308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AB21FB-75DA-49F7-9240-C98FB130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262507-338F-4E83-974A-B93E52397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/>
              <a:t>Janowi postawiono zarzut posiadania wbrew przepisom ustawy 5 gramów amfetaminy. Z uwagi na brak pieniędzy jak też fakt, że sprawa jest oczywista i nieskomplikowana pod względem faktycznym  i prawnym, poprosił swojego kolegę Mateusza, studenta V roku prawa, o reprezentowanie go przed sądem. Sporządzili stosowne upoważnienie i Mateusz zgłosił się do postępowania jako obrońca Jana. Razem stawili się na przesłuchanie.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Czy Mateusz może być obrońcą w tej sprawie?</a:t>
            </a:r>
          </a:p>
        </p:txBody>
      </p:sp>
    </p:spTree>
    <p:extLst>
      <p:ext uri="{BB962C8B-B14F-4D97-AF65-F5344CB8AC3E}">
        <p14:creationId xmlns:p14="http://schemas.microsoft.com/office/powerpoint/2010/main" val="18676410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4883D-918B-4578-BF51-39915959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1C42E6-08F0-4025-A6FA-A4B01BA4E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/>
              <a:t>Małgorzata została skazana w I instancji przez Sąd Rejonowy dla Wrocławia - Fabrycznej we Wrocławiu za przestępstwo z art.. 178a </a:t>
            </a:r>
            <a:r>
              <a:rPr lang="pl-PL" dirty="0">
                <a:ea typeface="+mn-lt"/>
                <a:cs typeface="+mn-lt"/>
              </a:rPr>
              <a:t>§ 1 k.k. Niezadowolona z rozstrzygnięcia, w terminie wniosła o sporządzenie i doręczenie jej uzasadnienia wyroku, a następnie sporządziła apelację, którą złożyła w biurze podawczym Sądu Okręgowego we Wrocławiu.</a:t>
            </a:r>
          </a:p>
          <a:p>
            <a:pPr marL="0" indent="0" algn="just">
              <a:buNone/>
            </a:pPr>
            <a:endParaRPr lang="pl-PL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Czy Małgorzata postąpiła prawidłowo?</a:t>
            </a:r>
          </a:p>
        </p:txBody>
      </p:sp>
    </p:spTree>
    <p:extLst>
      <p:ext uri="{BB962C8B-B14F-4D97-AF65-F5344CB8AC3E}">
        <p14:creationId xmlns:p14="http://schemas.microsoft.com/office/powerpoint/2010/main" val="36620950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3C6D68-DB76-4DA4-BEF0-9F80B5222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A81B08-4425-417E-A7FE-D878A4159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Prokuratura nadzoruje postępowanie przygotowawcze w</a:t>
            </a:r>
            <a:r>
              <a:rPr lang="pl-PL" dirty="0">
                <a:ea typeface="+mn-lt"/>
                <a:cs typeface="+mn-lt"/>
              </a:rPr>
              <a:t> sprawie o czyn z art. 157 § 1 k.k., popełniony na szkodę Marii J. Wszelkie dowody w sprawie wskazują na to, że czynu dopuścił się Jan K. Prokurator sporządził postanowienie o przedstawieniu </a:t>
            </a:r>
            <a:r>
              <a:rPr lang="pl-PL" dirty="0" err="1">
                <a:ea typeface="+mn-lt"/>
                <a:cs typeface="+mn-lt"/>
              </a:rPr>
              <a:t>Janu</a:t>
            </a:r>
            <a:r>
              <a:rPr lang="pl-PL" dirty="0">
                <a:ea typeface="+mn-lt"/>
                <a:cs typeface="+mn-lt"/>
              </a:rPr>
              <a:t> K. zarzutów, lecz nie ogłosił go, bowiem podejrzany zbiegł i nie jest znane jego miejsce pobytu. Po kilku miesiącach postępowanie zawieszono. Po upływie kilku lat, cykliczne sprawdzanie bazy PESEL dało odpowiedź, że Jan K. zmarł.</a:t>
            </a:r>
          </a:p>
          <a:p>
            <a:pPr marL="0" indent="0">
              <a:buNone/>
            </a:pPr>
            <a:endParaRPr lang="pl-P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Co powinien w tej sytuacji zrobić prokurator?</a:t>
            </a:r>
          </a:p>
        </p:txBody>
      </p:sp>
    </p:spTree>
    <p:extLst>
      <p:ext uri="{BB962C8B-B14F-4D97-AF65-F5344CB8AC3E}">
        <p14:creationId xmlns:p14="http://schemas.microsoft.com/office/powerpoint/2010/main" val="3996787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022905-8E2F-4D51-AC86-F0CC6547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A93F5A-405D-49FA-AC58-193B7201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/>
              <a:t>W dniu 7 marca 2021 roku Janusz w trakcie kontroli biletów w komunikacji miejskiej, okazał kontrolerowi podrobioną legitymację studencką, czym wyczerpał znamiona przestępstwa z art. 270 </a:t>
            </a:r>
            <a:r>
              <a:rPr lang="pl-PL" dirty="0">
                <a:ea typeface="+mn-lt"/>
                <a:cs typeface="+mn-lt"/>
              </a:rPr>
              <a:t>§ 1 k.k.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Wskaż właściwą formę postępowania przygotowawczego w tej sprawie oraz właściwy rzeczowo sąd. Wskaż skład, w jakim sąd powinien rozpoznać sprawę. </a:t>
            </a:r>
          </a:p>
        </p:txBody>
      </p:sp>
    </p:spTree>
    <p:extLst>
      <p:ext uri="{BB962C8B-B14F-4D97-AF65-F5344CB8AC3E}">
        <p14:creationId xmlns:p14="http://schemas.microsoft.com/office/powerpoint/2010/main" val="21309064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E9A394-A043-4468-B2A0-5C43F64D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A4E294-A54D-430F-B204-6478D1B02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Jan jest podejrzany o to, że w dniu 7 kwietnia 2021 roku, grożąc pokrzywdzonemu nożem, ukradł jego portfel, w którym znajdowało się 15 złotych (art. 280 </a:t>
            </a:r>
            <a:r>
              <a:rPr lang="pl-PL" dirty="0">
                <a:ea typeface="+mn-lt"/>
                <a:cs typeface="+mn-lt"/>
              </a:rPr>
              <a:t>§ 2 k.k.). Okoliczności popełnienia sprawy nie budziły żadnych wątpliwości z uwagi na obszerne i spójne zeznania świadków zdarzenia, ujawnienie przedmiotowego portfela u Jana i szereg innych dowodów. Jan przyznał się zresztą do winy, lecz odmówił składania wyjaśnień. Przeprosił pokrzywdzonego i oddał mu skradzione rzeczy. Poprosił prokuratora o sporządzenie aktu oskarżenia wraz z wnioskiem o wydanie wyroku skazującego bez przeprowadzenia rozprawy i orzeczenie kary 2 lat pozbawienia wolności. Zastrzegł jednak, że wyraża zgodę na ten tryb konsensualny pod warunkiem uznania, że dopuścił się on rozboju w typie podstawowym, bez użycia noża (art. 280 § 1 k.k.).</a:t>
            </a: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Czy w tej sprawie można wnieść akt oskarżenia z wnioskiem o wydanie na posiedzeniu wyroku skazującego i orzeczenie uzgodnionych z oskarżonym kar?</a:t>
            </a: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Czy możliwe jest negocjowanie kwalifikacji prawnej zarzuconego czynu?</a:t>
            </a:r>
          </a:p>
        </p:txBody>
      </p:sp>
    </p:spTree>
    <p:extLst>
      <p:ext uri="{BB962C8B-B14F-4D97-AF65-F5344CB8AC3E}">
        <p14:creationId xmlns:p14="http://schemas.microsoft.com/office/powerpoint/2010/main" val="60837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CB1E28-B278-4085-AA06-9D20E5962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 apelacyjny (</a:t>
            </a:r>
            <a:r>
              <a:rPr lang="pl-PL" dirty="0" err="1"/>
              <a:t>reformatoryjny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B97CFF-E38E-4EAB-8136-04E751402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Zakłada kontrolę orzeczenia przez sąd II instancji pod względem faktycznym i prawnym, z szerokim postępowaniem dowodowym. Zasadą jest orzekanie </a:t>
            </a:r>
            <a:r>
              <a:rPr lang="pl-PL" dirty="0" err="1"/>
              <a:t>reformatoryjne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395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422429-9506-4145-BEDD-CB700DD28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 rewizyjny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30C5CC-6F83-453F-9BD3-9A1B8351F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/>
              <a:t>Sąd odwoławczy ogranicza się do kontroli zaskarżonego orzeczenia. W razie stwierdzenia uchybień, uchyla je i przekazuje sprawę do ponownego rozpoznania. Sam nie prowadzi postępowania dowodowego i nie czyni ustaleń faktycznych.</a:t>
            </a:r>
          </a:p>
        </p:txBody>
      </p:sp>
    </p:spTree>
    <p:extLst>
      <p:ext uri="{BB962C8B-B14F-4D97-AF65-F5344CB8AC3E}">
        <p14:creationId xmlns:p14="http://schemas.microsoft.com/office/powerpoint/2010/main" val="473871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7171BB2-2B59-4A6D-BBDE-6373B80A4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Cele postępowania </a:t>
            </a:r>
            <a:r>
              <a:rPr lang="pl-PL"/>
              <a:t>apelacyjnego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939DFE-8C80-4D31-B361-E58D83F6E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/>
            <a:r>
              <a:rPr lang="pl-PL">
                <a:solidFill>
                  <a:srgbClr val="404040"/>
                </a:solidFill>
              </a:rPr>
              <a:t>Celem postępowania apelacyjnego jest umożliwienie stronie wzruszenia krzywdzącego i </a:t>
            </a:r>
            <a:r>
              <a:rPr lang="pl-PL" dirty="0">
                <a:solidFill>
                  <a:srgbClr val="404040"/>
                </a:solidFill>
              </a:rPr>
              <a:t>zapadłego z naruszeniem prawa rozstrzygnięcia pierwszej instancji oraz ochrona wymiaru sprawiedliwości przed mnożeniem zbędnych czynności procesowych poprzez ograniczanie przekazywania spraw do ponownego rozpoznania jedynie do wypadków naprawdę koniecznych.</a:t>
            </a:r>
          </a:p>
          <a:p>
            <a:pPr algn="just"/>
            <a:r>
              <a:rPr lang="pl-PL" b="1" dirty="0">
                <a:solidFill>
                  <a:srgbClr val="404040"/>
                </a:solidFill>
              </a:rPr>
              <a:t>Funkcja korekcyjna</a:t>
            </a:r>
            <a:r>
              <a:rPr lang="pl-PL" dirty="0">
                <a:solidFill>
                  <a:srgbClr val="404040"/>
                </a:solidFill>
              </a:rPr>
              <a:t> – eliminacja błędów popełnionych w I instancji</a:t>
            </a:r>
          </a:p>
          <a:p>
            <a:pPr algn="just"/>
            <a:r>
              <a:rPr lang="pl-PL" b="1" dirty="0">
                <a:solidFill>
                  <a:srgbClr val="404040"/>
                </a:solidFill>
              </a:rPr>
              <a:t>Funkcja stymulacyjna</a:t>
            </a:r>
            <a:r>
              <a:rPr lang="pl-PL" dirty="0">
                <a:solidFill>
                  <a:srgbClr val="404040"/>
                </a:solidFill>
              </a:rPr>
              <a:t> - skłanianie organów kontrolowanych do dbałości o prawidłowość rozstrzygnięć oraz postępowania prowadzącego do ich wydania</a:t>
            </a:r>
          </a:p>
          <a:p>
            <a:pPr algn="just"/>
            <a:r>
              <a:rPr lang="pl-PL" b="1" dirty="0">
                <a:solidFill>
                  <a:srgbClr val="404040"/>
                </a:solidFill>
              </a:rPr>
              <a:t>Funkcja precedensowa</a:t>
            </a:r>
            <a:r>
              <a:rPr lang="pl-PL" dirty="0">
                <a:solidFill>
                  <a:srgbClr val="404040"/>
                </a:solidFill>
              </a:rPr>
              <a:t> – tworzenie wzorców sposobów rozstrzygania problemów prawnych dla organów niższego rzędu, co pozwala zredukować liczbę orzeczeń wymagających skorygowania</a:t>
            </a:r>
          </a:p>
        </p:txBody>
      </p:sp>
    </p:spTree>
    <p:extLst>
      <p:ext uri="{BB962C8B-B14F-4D97-AF65-F5344CB8AC3E}">
        <p14:creationId xmlns:p14="http://schemas.microsoft.com/office/powerpoint/2010/main" val="97286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D5A1B6-59E4-42E9-9431-E7DB095D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apelacja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B9FB0-197F-4AD0-A528-B767C0C96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dirty="0">
                <a:solidFill>
                  <a:srgbClr val="404040"/>
                </a:solidFill>
              </a:rPr>
              <a:t>Jest zwyczajnym środkiem zaskarżenia - wnoszonym od nieprawomocnego wyroku sądu I instancji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Wpisuje się w system kontroli instancyjnej - apelację rozpoznaje sąd wyższego rzędu nad sądem, który wydał zaskarżony wyrok </a:t>
            </a:r>
          </a:p>
          <a:p>
            <a:pPr algn="just"/>
            <a:r>
              <a:rPr lang="pl-PL" dirty="0">
                <a:solidFill>
                  <a:srgbClr val="404040"/>
                </a:solidFill>
              </a:rPr>
              <a:t>Jest skargą etapową - jej wniesienie przez uprawniony podmiot daje początek postępowaniu odwoławczemu w drugiej instancji</a:t>
            </a:r>
          </a:p>
        </p:txBody>
      </p:sp>
    </p:spTree>
    <p:extLst>
      <p:ext uri="{BB962C8B-B14F-4D97-AF65-F5344CB8AC3E}">
        <p14:creationId xmlns:p14="http://schemas.microsoft.com/office/powerpoint/2010/main" val="3013803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71376DA-A2FF-4191-A205-D67F8971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Podmioty uprawnione do wniesienia apelacji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6143C9-264E-410B-BDB1-1807D3FB9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/>
              <a:t>Art. 444 §  1.  Od wyroku sądu pierwszej instancji </a:t>
            </a:r>
            <a:r>
              <a:rPr lang="pl-PL">
                <a:highlight>
                  <a:srgbClr val="FFFF00"/>
                </a:highlight>
              </a:rPr>
              <a:t>stronom</a:t>
            </a:r>
            <a:r>
              <a:rPr lang="pl-PL"/>
              <a:t>, a </a:t>
            </a:r>
            <a:r>
              <a:rPr lang="pl-PL">
                <a:highlight>
                  <a:srgbClr val="00FF00"/>
                </a:highlight>
              </a:rPr>
              <a:t>pokrzywdzonemu od wyroku warunkowo umarzającego postępowanie, wydanego na posiedzeniu</a:t>
            </a:r>
            <a:r>
              <a:rPr lang="pl-PL" dirty="0"/>
              <a:t> </a:t>
            </a:r>
            <a:r>
              <a:rPr lang="pl-PL"/>
              <a:t>przysługuje apelacja.</a:t>
            </a:r>
            <a:endParaRPr lang="en-US">
              <a:ea typeface="+mn-lt"/>
              <a:cs typeface="+mn-lt"/>
            </a:endParaRPr>
          </a:p>
          <a:p>
            <a:pPr algn="just"/>
            <a:r>
              <a:rPr lang="pl-PL"/>
              <a:t>§  2.  Apelacja przysługuje również </a:t>
            </a:r>
            <a:r>
              <a:rPr lang="pl-PL">
                <a:highlight>
                  <a:srgbClr val="00FFFF"/>
                </a:highlight>
              </a:rPr>
              <a:t>podmiotowi zobowiązanemu określonemu w art. 91a</a:t>
            </a:r>
            <a:r>
              <a:rPr lang="pl-PL"/>
              <a:t>.</a:t>
            </a:r>
          </a:p>
          <a:p>
            <a:pPr algn="just"/>
            <a:endParaRPr lang="pl-PL" dirty="0"/>
          </a:p>
          <a:p>
            <a:pPr algn="just"/>
            <a:r>
              <a:rPr lang="pl-PL"/>
              <a:t>Także pełnomocnicy procesowi oraz reprezentanci ww.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0749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818B92-A79E-4590-8E9D-C62A01DD5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/>
              <a:t>Dodatkowy warunek wniesienia apelacji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4C09A2-35EF-4E0E-A127-613003278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>
                <a:ea typeface="+mn-lt"/>
                <a:cs typeface="+mn-lt"/>
              </a:rPr>
              <a:t>Art. 425 § 3.  Odwołujący się może skarżyć jedynie rozstrzygnięcia lub ustalenia naruszające jego prawa lub szkodzące jego interesom. </a:t>
            </a:r>
            <a:r>
              <a:rPr lang="pl-PL">
                <a:highlight>
                  <a:srgbClr val="FFFF00"/>
                </a:highlight>
                <a:ea typeface="+mn-lt"/>
                <a:cs typeface="+mn-lt"/>
              </a:rPr>
              <a:t>Ograniczenie to nie dotyczy oskarżyciela publicznego.</a:t>
            </a:r>
            <a:endParaRPr lang="pl-PL" b="1" i="1">
              <a:solidFill>
                <a:srgbClr val="404040"/>
              </a:solidFill>
              <a:highlight>
                <a:srgbClr val="FFFF00"/>
              </a:highlight>
            </a:endParaRPr>
          </a:p>
          <a:p>
            <a:pPr algn="just"/>
            <a:r>
              <a:rPr lang="pl-PL" b="1" i="1">
                <a:solidFill>
                  <a:srgbClr val="404040"/>
                </a:solidFill>
              </a:rPr>
              <a:t>Gravamen – </a:t>
            </a:r>
            <a:r>
              <a:rPr lang="pl-PL">
                <a:solidFill>
                  <a:srgbClr val="404040"/>
                </a:solidFill>
              </a:rPr>
              <a:t>interes prawny podmiotu w zaskarżeniu rozstrzygnięcia. Jego brak odbiera legitymację do wniesienia środka odwoławczego. Sąd odwoławczy pozostawia wówczas środek odwoławczy bez rozpoznania. Gravamen należy łączyć z kierunkiem środka odwoławczego, wnoszonego na korzyść albo na niekorzyść oskarżonego.</a:t>
            </a:r>
            <a:endParaRPr lang="pl-PL"/>
          </a:p>
          <a:p>
            <a:pPr algn="just"/>
            <a:endParaRPr lang="pl-PL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038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0</Words>
  <Application>Microsoft Office PowerPoint</Application>
  <PresentationFormat>Panoramiczny</PresentationFormat>
  <Paragraphs>0</Paragraphs>
  <Slides>39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0" baseType="lpstr">
      <vt:lpstr>Parcel</vt:lpstr>
      <vt:lpstr>Podstawy procesu karnego</vt:lpstr>
      <vt:lpstr>Prawo do zaskarżenia wyroku sądu i instancji</vt:lpstr>
      <vt:lpstr>Modele odwoławcze</vt:lpstr>
      <vt:lpstr>Model apelacyjny (reformatoryjny)</vt:lpstr>
      <vt:lpstr>Model rewizyjny</vt:lpstr>
      <vt:lpstr>Cele postępowania apelacyjnego</vt:lpstr>
      <vt:lpstr>apelacja</vt:lpstr>
      <vt:lpstr>Podmioty uprawnione do wniesienia apelacji</vt:lpstr>
      <vt:lpstr>Dodatkowy warunek wniesienia apelacji</vt:lpstr>
      <vt:lpstr>Kierunek apelacji</vt:lpstr>
      <vt:lpstr>Cechy apelacji</vt:lpstr>
      <vt:lpstr>Zakres zaskarżenia</vt:lpstr>
      <vt:lpstr>Granice zaskarżenia</vt:lpstr>
      <vt:lpstr>Zakaz reformationis in peius</vt:lpstr>
      <vt:lpstr>Przyczyny odwoławcze</vt:lpstr>
      <vt:lpstr>WZGLĘDNE PRZYCZYNY ODWOŁAWCZE</vt:lpstr>
      <vt:lpstr>Względne przyczyny odwoławcze</vt:lpstr>
      <vt:lpstr>Bezwzględne przyczyny odwoławcze</vt:lpstr>
      <vt:lpstr>Tryb wnoszenia apelacji</vt:lpstr>
      <vt:lpstr>Warunki formalne apelacji</vt:lpstr>
      <vt:lpstr>Przebieg postępowania apelacyjnego</vt:lpstr>
      <vt:lpstr>Przewód sądowy</vt:lpstr>
      <vt:lpstr>Głosy stron</vt:lpstr>
      <vt:lpstr>wyrokowanie</vt:lpstr>
      <vt:lpstr>Rodzaje rozstrzygnięć sądu odwoławczego</vt:lpstr>
      <vt:lpstr>Reguły ne peius</vt:lpstr>
      <vt:lpstr>Tryby szczególne</vt:lpstr>
      <vt:lpstr>Postępowanie prywatnoskargowe</vt:lpstr>
      <vt:lpstr>Postępowanie nakazowe</vt:lpstr>
      <vt:lpstr>Postępowanie nakazowe przesłanki pozytywne</vt:lpstr>
      <vt:lpstr>Postępowanie nakazowe przesłanki negatywne</vt:lpstr>
      <vt:lpstr>Ograniczenia wymiaru kary orzeczonej wyrokiem nakazowym</vt:lpstr>
      <vt:lpstr>Specyfika Postępowania nakazowego</vt:lpstr>
      <vt:lpstr>kazus</vt:lpstr>
      <vt:lpstr>kazus</vt:lpstr>
      <vt:lpstr>kazus</vt:lpstr>
      <vt:lpstr>kazus</vt:lpstr>
      <vt:lpstr>Kazus</vt:lpstr>
      <vt:lpstr>Kazus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759</cp:revision>
  <dcterms:created xsi:type="dcterms:W3CDTF">2021-04-06T05:58:48Z</dcterms:created>
  <dcterms:modified xsi:type="dcterms:W3CDTF">2021-04-07T14:53:13Z</dcterms:modified>
</cp:coreProperties>
</file>