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0"/>
  </p:notesMasterIdLst>
  <p:sldIdLst>
    <p:sldId id="292" r:id="rId2"/>
    <p:sldId id="294" r:id="rId3"/>
    <p:sldId id="293" r:id="rId4"/>
    <p:sldId id="304" r:id="rId5"/>
    <p:sldId id="305" r:id="rId6"/>
    <p:sldId id="306" r:id="rId7"/>
    <p:sldId id="295" r:id="rId8"/>
    <p:sldId id="296" r:id="rId9"/>
    <p:sldId id="297" r:id="rId10"/>
    <p:sldId id="298" r:id="rId11"/>
    <p:sldId id="299" r:id="rId12"/>
    <p:sldId id="300" r:id="rId13"/>
    <p:sldId id="301" r:id="rId14"/>
    <p:sldId id="302" r:id="rId15"/>
    <p:sldId id="303" r:id="rId16"/>
    <p:sldId id="307" r:id="rId17"/>
    <p:sldId id="310" r:id="rId18"/>
    <p:sldId id="308" r:id="rId19"/>
    <p:sldId id="309"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70" r:id="rId34"/>
    <p:sldId id="324" r:id="rId35"/>
    <p:sldId id="325" r:id="rId36"/>
    <p:sldId id="326" r:id="rId37"/>
    <p:sldId id="327" r:id="rId38"/>
    <p:sldId id="328" r:id="rId39"/>
    <p:sldId id="329" r:id="rId40"/>
    <p:sldId id="330" r:id="rId41"/>
    <p:sldId id="331" r:id="rId42"/>
    <p:sldId id="332" r:id="rId43"/>
    <p:sldId id="343" r:id="rId44"/>
    <p:sldId id="333" r:id="rId45"/>
    <p:sldId id="334" r:id="rId46"/>
    <p:sldId id="336" r:id="rId47"/>
    <p:sldId id="338" r:id="rId48"/>
    <p:sldId id="339" r:id="rId49"/>
    <p:sldId id="340" r:id="rId50"/>
    <p:sldId id="341" r:id="rId51"/>
    <p:sldId id="342" r:id="rId52"/>
    <p:sldId id="344" r:id="rId53"/>
    <p:sldId id="345" r:id="rId54"/>
    <p:sldId id="346" r:id="rId55"/>
    <p:sldId id="347" r:id="rId56"/>
    <p:sldId id="335" r:id="rId57"/>
    <p:sldId id="337" r:id="rId58"/>
    <p:sldId id="348" r:id="rId59"/>
    <p:sldId id="349" r:id="rId60"/>
    <p:sldId id="350" r:id="rId61"/>
    <p:sldId id="352" r:id="rId62"/>
    <p:sldId id="353" r:id="rId63"/>
    <p:sldId id="354" r:id="rId64"/>
    <p:sldId id="355" r:id="rId65"/>
    <p:sldId id="356" r:id="rId66"/>
    <p:sldId id="360" r:id="rId67"/>
    <p:sldId id="361" r:id="rId68"/>
    <p:sldId id="357" r:id="rId69"/>
    <p:sldId id="358" r:id="rId70"/>
    <p:sldId id="359" r:id="rId71"/>
    <p:sldId id="362" r:id="rId72"/>
    <p:sldId id="363" r:id="rId73"/>
    <p:sldId id="364" r:id="rId74"/>
    <p:sldId id="365" r:id="rId75"/>
    <p:sldId id="366" r:id="rId76"/>
    <p:sldId id="367" r:id="rId77"/>
    <p:sldId id="368" r:id="rId78"/>
    <p:sldId id="369" r:id="rId7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70"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6EF09-C49E-46F3-A2AC-51F808064210}" type="datetimeFigureOut">
              <a:rPr lang="pl-PL" smtClean="0"/>
              <a:t>2018-03-07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F7FBC-7090-4852-ADD9-90F127C1DD8C}" type="slidenum">
              <a:rPr lang="pl-PL" smtClean="0"/>
              <a:t>‹#›</a:t>
            </a:fld>
            <a:endParaRPr lang="pl-PL"/>
          </a:p>
        </p:txBody>
      </p:sp>
    </p:spTree>
    <p:extLst>
      <p:ext uri="{BB962C8B-B14F-4D97-AF65-F5344CB8AC3E}">
        <p14:creationId xmlns:p14="http://schemas.microsoft.com/office/powerpoint/2010/main" val="398707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5572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6580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1268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5556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369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507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467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4771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087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2621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930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2018-03-07</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186200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08920"/>
            <a:ext cx="8229600" cy="1143000"/>
          </a:xfrm>
        </p:spPr>
        <p:txBody>
          <a:bodyPr>
            <a:normAutofit fontScale="90000"/>
          </a:bodyPr>
          <a:lstStyle/>
          <a:p>
            <a:r>
              <a:rPr lang="pl-PL" smtClean="0"/>
              <a:t>Działalność gospodarcza samorządu terytorialnego</a:t>
            </a:r>
            <a:endParaRPr lang="pl-PL"/>
          </a:p>
        </p:txBody>
      </p:sp>
    </p:spTree>
    <p:extLst>
      <p:ext uri="{BB962C8B-B14F-4D97-AF65-F5344CB8AC3E}">
        <p14:creationId xmlns:p14="http://schemas.microsoft.com/office/powerpoint/2010/main" val="592455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Samorządowe zakłady budżetowe</a:t>
            </a:r>
            <a:endParaRPr lang="pl-PL"/>
          </a:p>
        </p:txBody>
      </p:sp>
      <p:sp>
        <p:nvSpPr>
          <p:cNvPr id="3" name="Symbol zastępczy zawartości 2"/>
          <p:cNvSpPr>
            <a:spLocks noGrp="1"/>
          </p:cNvSpPr>
          <p:nvPr>
            <p:ph idx="1"/>
          </p:nvPr>
        </p:nvSpPr>
        <p:spPr/>
        <p:txBody>
          <a:bodyPr>
            <a:normAutofit fontScale="47500" lnSpcReduction="20000"/>
          </a:bodyPr>
          <a:lstStyle/>
          <a:p>
            <a:endParaRPr lang="pl-PL"/>
          </a:p>
          <a:p>
            <a:r>
              <a:rPr lang="pl-PL"/>
              <a:t>Art. 14 [Samorządowe zakłady budżetowe] Zadania własne jednostki samorządu terytorialnego w zakresie:</a:t>
            </a:r>
          </a:p>
          <a:p>
            <a:r>
              <a:rPr lang="pl-PL"/>
              <a:t>1)  gospodarki mieszkaniowej i gospodarowania lokalami użytkowymi,</a:t>
            </a:r>
          </a:p>
          <a:p>
            <a:r>
              <a:rPr lang="pl-PL"/>
              <a:t>2)  dróg, ulic, mostów, placów oraz organizacji ruchu drogowego,</a:t>
            </a:r>
          </a:p>
          <a:p>
            <a:r>
              <a:rPr lang="pl-PL"/>
              <a:t>3)  wodociągów i zaopatrzenia w wodę, kanalizacji, usuwania i oczyszczania ścieków komunalnych, utrzymania czystości i porządku oraz urządzeń sanitarnych, wysypisk i unieszkodliwiania odpadów komunalnych, zaopatrzenia w energię elektryczną i cieplną oraz gaz,</a:t>
            </a:r>
          </a:p>
          <a:p>
            <a:r>
              <a:rPr lang="pl-PL"/>
              <a:t>4)  lokalnego transportu zbiorowego,</a:t>
            </a:r>
          </a:p>
          <a:p>
            <a:r>
              <a:rPr lang="pl-PL"/>
              <a:t>5)  targowisk i hal targowych,</a:t>
            </a:r>
          </a:p>
          <a:p>
            <a:r>
              <a:rPr lang="pl-PL"/>
              <a:t>6)  zieleni gminnej i zadrzewień,</a:t>
            </a:r>
          </a:p>
          <a:p>
            <a:r>
              <a:rPr lang="pl-PL"/>
              <a:t>7)  kultury fizycznej i sportu, w tym utrzymywania terenów rekreacyjnych i urządzeń sportowych,</a:t>
            </a:r>
          </a:p>
          <a:p>
            <a:r>
              <a:rPr lang="pl-PL"/>
              <a:t>7a)  pomocy społecznej, reintegracji zawodowej i społecznej oraz rehabilitacji zawodowej i społecznej osób niepełnosprawnych,</a:t>
            </a:r>
          </a:p>
          <a:p>
            <a:r>
              <a:rPr lang="pl-PL"/>
              <a:t>8)  utrzymywania różnych gatunków egzotycznych i krajowych zwierząt, w tym w szczególności prowadzenia hodowli zwierząt zagrożonych wyginięciem, w celu ich ochrony poza miejscem naturalnego występowania,</a:t>
            </a:r>
          </a:p>
          <a:p>
            <a:r>
              <a:rPr lang="pl-PL"/>
              <a:t>9)  cmentarzy</a:t>
            </a:r>
          </a:p>
          <a:p>
            <a:r>
              <a:rPr lang="pl-PL"/>
              <a:t>- mogą być wykonywane przez samorządowe zakłady budżetowe.</a:t>
            </a:r>
          </a:p>
        </p:txBody>
      </p:sp>
    </p:spTree>
    <p:extLst>
      <p:ext uri="{BB962C8B-B14F-4D97-AF65-F5344CB8AC3E}">
        <p14:creationId xmlns:p14="http://schemas.microsoft.com/office/powerpoint/2010/main" val="184130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Spółki prawa handlowego</a:t>
            </a:r>
            <a:endParaRPr lang="pl-PL"/>
          </a:p>
        </p:txBody>
      </p:sp>
      <p:sp>
        <p:nvSpPr>
          <p:cNvPr id="3" name="Symbol zastępczy zawartości 2"/>
          <p:cNvSpPr>
            <a:spLocks noGrp="1"/>
          </p:cNvSpPr>
          <p:nvPr>
            <p:ph idx="1"/>
          </p:nvPr>
        </p:nvSpPr>
        <p:spPr/>
        <p:txBody>
          <a:bodyPr>
            <a:normAutofit/>
          </a:bodyPr>
          <a:lstStyle/>
          <a:p>
            <a:r>
              <a:rPr lang="pl-PL" smtClean="0"/>
              <a:t>Ustawa o gospodarce komunalnej</a:t>
            </a:r>
          </a:p>
          <a:p>
            <a:pPr lvl="1"/>
            <a:r>
              <a:rPr lang="pl-PL" sz="2000" smtClean="0"/>
              <a:t>Art</a:t>
            </a:r>
            <a:r>
              <a:rPr lang="pl-PL" sz="2000"/>
              <a:t>. 9. 1. Jednostki samorządu terytorialnego mogą tworzyć spółki z ograniczoną odpowiedzialnością lub spółki akcyjne, a także mogą przystępować do takich spółek.</a:t>
            </a:r>
          </a:p>
          <a:p>
            <a:pPr lvl="1"/>
            <a:r>
              <a:rPr lang="pl-PL" sz="2000"/>
              <a:t>2. Jednostki samorządu terytorialnego mogą także tworzyć spółki komandytowe lub komandytowo-akcyjne, o których mowa w art. 14 ust. 1 ustawy z dnia 19 grudnia 2008 r. o partnerstwie publiczno-prywatnym. (</a:t>
            </a:r>
            <a:r>
              <a:rPr lang="pl-PL" sz="2000" i="1"/>
              <a:t>Podmiot publiczny nie może być komplementariuszem</a:t>
            </a:r>
            <a:r>
              <a:rPr lang="pl-PL" sz="2000" smtClean="0"/>
              <a:t>.)</a:t>
            </a:r>
            <a:endParaRPr lang="pl-PL" sz="2000"/>
          </a:p>
          <a:p>
            <a:endParaRPr lang="pl-PL" sz="2400"/>
          </a:p>
        </p:txBody>
      </p:sp>
    </p:spTree>
    <p:extLst>
      <p:ext uri="{BB962C8B-B14F-4D97-AF65-F5344CB8AC3E}">
        <p14:creationId xmlns:p14="http://schemas.microsoft.com/office/powerpoint/2010/main" val="319256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Powierzenie</a:t>
            </a:r>
            <a:endParaRPr lang="pl-PL"/>
          </a:p>
        </p:txBody>
      </p:sp>
      <p:sp>
        <p:nvSpPr>
          <p:cNvPr id="3" name="Symbol zastępczy zawartości 2"/>
          <p:cNvSpPr>
            <a:spLocks noGrp="1"/>
          </p:cNvSpPr>
          <p:nvPr>
            <p:ph idx="1"/>
          </p:nvPr>
        </p:nvSpPr>
        <p:spPr/>
        <p:txBody>
          <a:bodyPr>
            <a:normAutofit fontScale="92500" lnSpcReduction="10000"/>
          </a:bodyPr>
          <a:lstStyle/>
          <a:p>
            <a:r>
              <a:rPr lang="pl-PL" smtClean="0"/>
              <a:t>Forma </a:t>
            </a:r>
            <a:r>
              <a:rPr lang="pl-PL"/>
              <a:t>prowadzenia działalności przez jednostki samorządu terytorialnego, stosowana, gdy dla dokonania jednej czynności nieopłacalne jest zakładanie spółki prawa handlowego. </a:t>
            </a:r>
            <a:endParaRPr lang="pl-PL" smtClean="0"/>
          </a:p>
          <a:p>
            <a:r>
              <a:rPr lang="pl-PL" smtClean="0"/>
              <a:t>Wówczas </a:t>
            </a:r>
            <a:r>
              <a:rPr lang="pl-PL"/>
              <a:t>powierza się podmiotowi prywatnemu wykonanie zadania administracji publicznej. </a:t>
            </a:r>
            <a:endParaRPr lang="pl-PL" smtClean="0"/>
          </a:p>
          <a:p>
            <a:r>
              <a:rPr lang="pl-PL" smtClean="0"/>
              <a:t>Musi </a:t>
            </a:r>
            <a:r>
              <a:rPr lang="pl-PL"/>
              <a:t>to jednak być zgodne z ustawami: o finansach publicznych, o partnerstwie publiczno-prywatnym, o zamówieniach publicznych, koncesji na roboty budowlane itd.</a:t>
            </a:r>
          </a:p>
        </p:txBody>
      </p:sp>
    </p:spTree>
    <p:extLst>
      <p:ext uri="{BB962C8B-B14F-4D97-AF65-F5344CB8AC3E}">
        <p14:creationId xmlns:p14="http://schemas.microsoft.com/office/powerpoint/2010/main" val="410485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a:t>DZIAŁALNOŚĆ GOSPODARCZA W GMINIE</a:t>
            </a:r>
          </a:p>
        </p:txBody>
      </p:sp>
      <p:sp>
        <p:nvSpPr>
          <p:cNvPr id="3" name="Symbol zastępczy zawartości 2"/>
          <p:cNvSpPr>
            <a:spLocks noGrp="1"/>
          </p:cNvSpPr>
          <p:nvPr>
            <p:ph idx="1"/>
          </p:nvPr>
        </p:nvSpPr>
        <p:spPr>
          <a:xfrm>
            <a:off x="107504" y="1340768"/>
            <a:ext cx="8579296" cy="4785395"/>
          </a:xfrm>
        </p:spPr>
        <p:txBody>
          <a:bodyPr>
            <a:normAutofit fontScale="32500" lnSpcReduction="20000"/>
          </a:bodyPr>
          <a:lstStyle/>
          <a:p>
            <a:pPr marL="514350" indent="-514350">
              <a:buFont typeface="+mj-lt"/>
              <a:buAutoNum type="arabicPeriod"/>
            </a:pPr>
            <a:r>
              <a:rPr lang="pl-PL" sz="4300" smtClean="0"/>
              <a:t>Może </a:t>
            </a:r>
            <a:r>
              <a:rPr lang="pl-PL" sz="4300"/>
              <a:t>tworzyć </a:t>
            </a:r>
            <a:r>
              <a:rPr lang="pl-PL" sz="4300" u="sng"/>
              <a:t>poza sferą użyteczności </a:t>
            </a:r>
            <a:r>
              <a:rPr lang="pl-PL" sz="4300"/>
              <a:t>publicznej spółki prawa handlowego i przystępować do nich, jeśli spełnione są łącznie następujące warunki:</a:t>
            </a:r>
          </a:p>
          <a:p>
            <a:pPr lvl="1"/>
            <a:r>
              <a:rPr lang="pl-PL" sz="3700" smtClean="0"/>
              <a:t>Istnieją </a:t>
            </a:r>
            <a:r>
              <a:rPr lang="pl-PL" sz="3700"/>
              <a:t>niezaspokojone potrzeby wspólnoty samorządowej na rynku lokalnym;</a:t>
            </a:r>
          </a:p>
          <a:p>
            <a:pPr lvl="1"/>
            <a:r>
              <a:rPr lang="pl-PL" sz="3700" smtClean="0"/>
              <a:t>Występujące </a:t>
            </a:r>
            <a:r>
              <a:rPr lang="pl-PL" sz="3700"/>
              <a:t>w gminie bezrobocie w znacznym stopniu wpływa ujemnie na poziom życia wspólnoty samorządowej;</a:t>
            </a:r>
          </a:p>
          <a:p>
            <a:pPr lvl="1"/>
            <a:r>
              <a:rPr lang="pl-PL" sz="3700" smtClean="0"/>
              <a:t>Wcześniejsze </a:t>
            </a:r>
            <a:r>
              <a:rPr lang="pl-PL" sz="3700"/>
              <a:t>zastosowanie innych działań i wynikających z przepisów środków prawnych nie doprowadziło do aktywizacji gospodarczej, a w szczególności do znacznego ożywienia rynku lokalnego lub trwałego ograniczenia bezrobocia.</a:t>
            </a:r>
          </a:p>
          <a:p>
            <a:pPr marL="514350" indent="-514350">
              <a:buFont typeface="+mj-lt"/>
              <a:buAutoNum type="arabicPeriod"/>
            </a:pPr>
            <a:r>
              <a:rPr lang="pl-PL" sz="4300" smtClean="0"/>
              <a:t>Może </a:t>
            </a:r>
            <a:r>
              <a:rPr lang="pl-PL" sz="4300"/>
              <a:t>tworzyć poza sferą użyteczności publicznej spółki prawa handlowego i przystępować do nich wówczas, jeżeli:</a:t>
            </a:r>
          </a:p>
          <a:p>
            <a:pPr lvl="1"/>
            <a:r>
              <a:rPr lang="pl-PL" sz="3700" smtClean="0"/>
              <a:t>Zbycie </a:t>
            </a:r>
            <a:r>
              <a:rPr lang="pl-PL" sz="3700"/>
              <a:t>składnika mienia komunalnego, mogącego stanowić wkład niepieniężny do spółki, albo też rozporządzenie nim w inny sposób spowoduje dla gminy poważną stratę majątkową</a:t>
            </a:r>
            <a:r>
              <a:rPr lang="pl-PL" sz="3700" smtClean="0"/>
              <a:t>.</a:t>
            </a:r>
          </a:p>
          <a:p>
            <a:pPr marL="514350" indent="-514350">
              <a:buFont typeface="+mj-lt"/>
              <a:buAutoNum type="arabicPeriod"/>
            </a:pPr>
            <a:r>
              <a:rPr lang="pl-PL" sz="4300" smtClean="0"/>
              <a:t>Bez </a:t>
            </a:r>
            <a:r>
              <a:rPr lang="pl-PL" sz="4300"/>
              <a:t>żadnych ograniczeń gmina może posiadać akcje lub udziały spółek, zajmujących się:</a:t>
            </a:r>
          </a:p>
          <a:p>
            <a:pPr lvl="1"/>
            <a:r>
              <a:rPr lang="pl-PL" sz="3700" smtClean="0"/>
              <a:t>Czynnościami </a:t>
            </a:r>
            <a:r>
              <a:rPr lang="pl-PL" sz="3700"/>
              <a:t>bankowymi;</a:t>
            </a:r>
          </a:p>
          <a:p>
            <a:pPr lvl="1"/>
            <a:r>
              <a:rPr lang="pl-PL" sz="3700" smtClean="0"/>
              <a:t>Czynnościami </a:t>
            </a:r>
            <a:r>
              <a:rPr lang="pl-PL" sz="3700"/>
              <a:t>ubezpieczeniowymi;</a:t>
            </a:r>
          </a:p>
          <a:p>
            <a:pPr lvl="1"/>
            <a:r>
              <a:rPr lang="pl-PL" sz="3700" smtClean="0"/>
              <a:t>Działalnością </a:t>
            </a:r>
            <a:r>
              <a:rPr lang="pl-PL" sz="3700"/>
              <a:t>doradczą;</a:t>
            </a:r>
          </a:p>
          <a:p>
            <a:pPr lvl="1"/>
            <a:r>
              <a:rPr lang="pl-PL" sz="3700" smtClean="0"/>
              <a:t>Działalnością </a:t>
            </a:r>
            <a:r>
              <a:rPr lang="pl-PL" sz="3700"/>
              <a:t>promocyjną, edukacyjną i wydawniczą</a:t>
            </a:r>
          </a:p>
          <a:p>
            <a:pPr marL="0" indent="0">
              <a:buNone/>
            </a:pPr>
            <a:r>
              <a:rPr lang="pl-PL" sz="4300"/>
              <a:t> </a:t>
            </a:r>
            <a:r>
              <a:rPr lang="pl-PL" sz="4300" smtClean="0"/>
              <a:t>                 (na </a:t>
            </a:r>
            <a:r>
              <a:rPr lang="pl-PL" sz="4300"/>
              <a:t>rzecz samorządu terytorialnego, a także akcje lub udziały spółek ważnych dla rozwoju gminy, w tym klubów sportowych, działających w formie spółek </a:t>
            </a:r>
            <a:r>
              <a:rPr lang="pl-PL" sz="4300" smtClean="0"/>
              <a:t>kapitałowych).</a:t>
            </a:r>
            <a:endParaRPr lang="pl-PL" sz="4300"/>
          </a:p>
          <a:p>
            <a:endParaRPr lang="pl-PL" smtClean="0"/>
          </a:p>
          <a:p>
            <a:endParaRPr lang="pl-PL"/>
          </a:p>
          <a:p>
            <a:pPr marL="0" indent="0">
              <a:buNone/>
            </a:pPr>
            <a:endParaRPr lang="pl-PL" smtClean="0"/>
          </a:p>
          <a:p>
            <a:pPr marL="0" indent="0">
              <a:buNone/>
            </a:pPr>
            <a:endParaRPr lang="pl-PL"/>
          </a:p>
          <a:p>
            <a:pPr marL="0" indent="0">
              <a:buNone/>
            </a:pPr>
            <a:r>
              <a:rPr lang="pl-PL" smtClean="0"/>
              <a:t>Jeżeli </a:t>
            </a:r>
            <a:r>
              <a:rPr lang="pl-PL"/>
              <a:t>do prowadzenia danego rodzaju działalności wymagane jest uzyskanie zezwolenia, jednostki samorządu terytorialnego mogą powierzyć wykonywanie zadań wyłącznie podmiotowi, który je posiada</a:t>
            </a:r>
          </a:p>
          <a:p>
            <a:endParaRPr lang="pl-PL"/>
          </a:p>
        </p:txBody>
      </p:sp>
    </p:spTree>
    <p:extLst>
      <p:ext uri="{BB962C8B-B14F-4D97-AF65-F5344CB8AC3E}">
        <p14:creationId xmlns:p14="http://schemas.microsoft.com/office/powerpoint/2010/main" val="417511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DZIAŁALNOŚĆ GOSPODARCZA W POWIECIE</a:t>
            </a:r>
          </a:p>
        </p:txBody>
      </p:sp>
      <p:sp>
        <p:nvSpPr>
          <p:cNvPr id="3" name="Symbol zastępczy zawartości 2"/>
          <p:cNvSpPr>
            <a:spLocks noGrp="1"/>
          </p:cNvSpPr>
          <p:nvPr>
            <p:ph idx="1"/>
          </p:nvPr>
        </p:nvSpPr>
        <p:spPr/>
        <p:txBody>
          <a:bodyPr>
            <a:normAutofit/>
          </a:bodyPr>
          <a:lstStyle/>
          <a:p>
            <a:r>
              <a:rPr lang="pl-PL"/>
              <a:t>art. 6 ust. 2 ustawy o samorządzie powiatowym</a:t>
            </a:r>
          </a:p>
          <a:p>
            <a:endParaRPr lang="pl-PL" smtClean="0"/>
          </a:p>
          <a:p>
            <a:pPr marL="0" indent="0">
              <a:buNone/>
            </a:pPr>
            <a:r>
              <a:rPr lang="pl-PL" smtClean="0"/>
              <a:t>Nie </a:t>
            </a:r>
            <a:r>
              <a:rPr lang="pl-PL"/>
              <a:t>można prowadzić działalności gospodarczej poza sferą użyteczności publicznej</a:t>
            </a:r>
            <a:r>
              <a:rPr lang="pl-PL" smtClean="0"/>
              <a:t>. </a:t>
            </a:r>
          </a:p>
          <a:p>
            <a:pPr marL="0" indent="0">
              <a:buNone/>
            </a:pPr>
            <a:endParaRPr lang="pl-PL"/>
          </a:p>
        </p:txBody>
      </p:sp>
    </p:spTree>
    <p:extLst>
      <p:ext uri="{BB962C8B-B14F-4D97-AF65-F5344CB8AC3E}">
        <p14:creationId xmlns:p14="http://schemas.microsoft.com/office/powerpoint/2010/main" val="192698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DZIAŁALNOŚĆ GOSPODARCZA W WOJEWÓDZTWIE</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smtClean="0"/>
              <a:t>Ustawa o samorządzie województwa – art. 13</a:t>
            </a:r>
          </a:p>
          <a:p>
            <a:endParaRPr lang="pl-PL" smtClean="0"/>
          </a:p>
          <a:p>
            <a:r>
              <a:rPr lang="pl-PL" smtClean="0"/>
              <a:t>Można tworzyć (oraz przystępować) do:</a:t>
            </a:r>
            <a:endParaRPr lang="pl-PL"/>
          </a:p>
          <a:p>
            <a:pPr lvl="1"/>
            <a:r>
              <a:rPr lang="pl-PL" smtClean="0"/>
              <a:t>Spółki </a:t>
            </a:r>
            <a:r>
              <a:rPr lang="pl-PL"/>
              <a:t>z o.o.,</a:t>
            </a:r>
          </a:p>
          <a:p>
            <a:pPr lvl="1"/>
            <a:r>
              <a:rPr lang="pl-PL" smtClean="0"/>
              <a:t>Spółki </a:t>
            </a:r>
            <a:r>
              <a:rPr lang="pl-PL"/>
              <a:t>akcyjne,</a:t>
            </a:r>
          </a:p>
          <a:p>
            <a:pPr lvl="1"/>
            <a:r>
              <a:rPr lang="pl-PL" smtClean="0"/>
              <a:t>Spółdzielnie </a:t>
            </a:r>
            <a:r>
              <a:rPr lang="pl-PL"/>
              <a:t>- oraz przystępować do </a:t>
            </a:r>
            <a:r>
              <a:rPr lang="pl-PL" smtClean="0"/>
              <a:t>nich</a:t>
            </a:r>
          </a:p>
          <a:p>
            <a:pPr marL="457200" lvl="1" indent="0">
              <a:buNone/>
            </a:pPr>
            <a:endParaRPr lang="pl-PL"/>
          </a:p>
          <a:p>
            <a:r>
              <a:rPr lang="pl-PL"/>
              <a:t>Odbywa się to poza sferą użyteczności publicznej, w ramach tzw. działalności niekomercyjnej, co do zasady nienastawionej na zysk. </a:t>
            </a:r>
            <a:endParaRPr lang="pl-PL" smtClean="0"/>
          </a:p>
          <a:p>
            <a:r>
              <a:rPr lang="pl-PL" smtClean="0"/>
              <a:t>Uprawnienie </a:t>
            </a:r>
            <a:r>
              <a:rPr lang="pl-PL"/>
              <a:t>do tworzenia w/w podmiotów dotyczy wykonywania przez nie czynności promocyjnych, edukacyjnych, wydawniczych, oraz na wykonywaniu działalności w zakresie telekomunikacji, służących rozwojowi województwa.</a:t>
            </a:r>
          </a:p>
        </p:txBody>
      </p:sp>
    </p:spTree>
    <p:extLst>
      <p:ext uri="{BB962C8B-B14F-4D97-AF65-F5344CB8AC3E}">
        <p14:creationId xmlns:p14="http://schemas.microsoft.com/office/powerpoint/2010/main" val="3429810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564904"/>
            <a:ext cx="8229600" cy="1143000"/>
          </a:xfrm>
        </p:spPr>
        <p:txBody>
          <a:bodyPr>
            <a:normAutofit fontScale="90000"/>
          </a:bodyPr>
          <a:lstStyle/>
          <a:p>
            <a:r>
              <a:rPr lang="pl-PL" smtClean="0"/>
              <a:t>Nabywanie nieruchomości przez cudzoziemców </a:t>
            </a:r>
            <a:endParaRPr lang="pl-PL"/>
          </a:p>
        </p:txBody>
      </p:sp>
    </p:spTree>
    <p:extLst>
      <p:ext uri="{BB962C8B-B14F-4D97-AF65-F5344CB8AC3E}">
        <p14:creationId xmlns:p14="http://schemas.microsoft.com/office/powerpoint/2010/main" val="1676914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 </a:t>
            </a:r>
          </a:p>
        </p:txBody>
      </p:sp>
      <p:sp>
        <p:nvSpPr>
          <p:cNvPr id="3" name="Symbol zastępczy zawartości 2"/>
          <p:cNvSpPr>
            <a:spLocks noGrp="1"/>
          </p:cNvSpPr>
          <p:nvPr>
            <p:ph idx="1"/>
          </p:nvPr>
        </p:nvSpPr>
        <p:spPr/>
        <p:txBody>
          <a:bodyPr/>
          <a:lstStyle/>
          <a:p>
            <a:pPr marL="0" indent="0">
              <a:buNone/>
            </a:pPr>
            <a:endParaRPr lang="pl-PL" smtClean="0"/>
          </a:p>
          <a:p>
            <a:pPr marL="0" indent="0">
              <a:buNone/>
            </a:pPr>
            <a:r>
              <a:rPr lang="pl-PL" smtClean="0"/>
              <a:t>USTAWA</a:t>
            </a:r>
            <a:endParaRPr lang="pl-PL"/>
          </a:p>
          <a:p>
            <a:pPr marL="0" indent="0">
              <a:buNone/>
            </a:pPr>
            <a:r>
              <a:rPr lang="pl-PL"/>
              <a:t>z dnia 24 marca 1920 r.</a:t>
            </a:r>
          </a:p>
          <a:p>
            <a:pPr marL="0" indent="0">
              <a:buNone/>
            </a:pPr>
            <a:r>
              <a:rPr lang="pl-PL"/>
              <a:t>o nabywaniu nieruchomości przez cudzoziemców (t.j. Dz. U. z 2017 r. poz. 2278</a:t>
            </a:r>
            <a:r>
              <a:rPr lang="pl-PL" smtClean="0"/>
              <a:t>.)</a:t>
            </a:r>
            <a:endParaRPr lang="pl-PL"/>
          </a:p>
        </p:txBody>
      </p:sp>
    </p:spTree>
    <p:extLst>
      <p:ext uri="{BB962C8B-B14F-4D97-AF65-F5344CB8AC3E}">
        <p14:creationId xmlns:p14="http://schemas.microsoft.com/office/powerpoint/2010/main" val="3774177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Nabywanie nieruchomości przez cudzoziemców</a:t>
            </a:r>
            <a:endParaRPr lang="pl-PL"/>
          </a:p>
        </p:txBody>
      </p:sp>
      <p:sp>
        <p:nvSpPr>
          <p:cNvPr id="3" name="Symbol zastępczy zawartości 2"/>
          <p:cNvSpPr>
            <a:spLocks noGrp="1"/>
          </p:cNvSpPr>
          <p:nvPr>
            <p:ph idx="1"/>
          </p:nvPr>
        </p:nvSpPr>
        <p:spPr/>
        <p:txBody>
          <a:bodyPr>
            <a:normAutofit fontScale="92500" lnSpcReduction="20000"/>
          </a:bodyPr>
          <a:lstStyle/>
          <a:p>
            <a:r>
              <a:rPr lang="pl-PL"/>
              <a:t>Nabycie nieruchomości przez cudzoziemca wymaga zezwolenia</a:t>
            </a:r>
            <a:r>
              <a:rPr lang="pl-PL" smtClean="0"/>
              <a:t>.</a:t>
            </a:r>
          </a:p>
          <a:p>
            <a:r>
              <a:rPr lang="pl-PL" smtClean="0"/>
              <a:t>Zezwolenie </a:t>
            </a:r>
            <a:r>
              <a:rPr lang="pl-PL"/>
              <a:t>jest wydawane na wniosek cudzoziemca, w drodze decyzji administracyjnej przez Ministra Spraw Wewnętrznych i Administracji </a:t>
            </a:r>
            <a:endParaRPr lang="pl-PL" smtClean="0"/>
          </a:p>
          <a:p>
            <a:r>
              <a:rPr lang="pl-PL" smtClean="0"/>
              <a:t>jeżeli </a:t>
            </a:r>
            <a:r>
              <a:rPr lang="pl-PL"/>
              <a:t>sprzeciwu nie wniesie Minister Obrony Narodowej, a w przypadku nieruchomości rolnych, jeżeli sprzeciwu również nie wniesie Minister Rolnictwa i Rozwoju Wsi. </a:t>
            </a:r>
            <a:endParaRPr lang="pl-PL" smtClean="0"/>
          </a:p>
          <a:p>
            <a:pPr lvl="1"/>
            <a:r>
              <a:rPr lang="pl-PL" smtClean="0"/>
              <a:t>Sprzeciwjest </a:t>
            </a:r>
            <a:r>
              <a:rPr lang="pl-PL"/>
              <a:t>wyrażany, w drodze postanowienia</a:t>
            </a:r>
          </a:p>
        </p:txBody>
      </p:sp>
    </p:spTree>
    <p:extLst>
      <p:ext uri="{BB962C8B-B14F-4D97-AF65-F5344CB8AC3E}">
        <p14:creationId xmlns:p14="http://schemas.microsoft.com/office/powerpoint/2010/main" val="629470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a:t>
            </a:r>
          </a:p>
        </p:txBody>
      </p:sp>
      <p:sp>
        <p:nvSpPr>
          <p:cNvPr id="3" name="Symbol zastępczy zawartości 2"/>
          <p:cNvSpPr>
            <a:spLocks noGrp="1"/>
          </p:cNvSpPr>
          <p:nvPr>
            <p:ph idx="1"/>
          </p:nvPr>
        </p:nvSpPr>
        <p:spPr/>
        <p:txBody>
          <a:bodyPr/>
          <a:lstStyle/>
          <a:p>
            <a:r>
              <a:rPr lang="pl-PL" smtClean="0"/>
              <a:t>Zezwolenie </a:t>
            </a:r>
            <a:r>
              <a:rPr lang="pl-PL"/>
              <a:t>ważne jest dwa lata (w tym czasie możemy nabyć nieruchomość</a:t>
            </a:r>
            <a:r>
              <a:rPr lang="pl-PL" smtClean="0"/>
              <a:t>). </a:t>
            </a:r>
          </a:p>
          <a:p>
            <a:pPr lvl="1"/>
            <a:r>
              <a:rPr lang="pl-PL" smtClean="0"/>
              <a:t>Art. 3 ust.2 Ustawy </a:t>
            </a:r>
          </a:p>
          <a:p>
            <a:r>
              <a:rPr lang="pl-PL" smtClean="0"/>
              <a:t>Od </a:t>
            </a:r>
            <a:r>
              <a:rPr lang="pl-PL"/>
              <a:t>negatywnej decyzji ministra nie służy odwołanie, można jednak zwrócić się do niego z wnioskiem o ponowne rozpatrzenie sprawy.</a:t>
            </a:r>
          </a:p>
          <a:p>
            <a:pPr lvl="1"/>
            <a:r>
              <a:rPr lang="pl-PL" smtClean="0"/>
              <a:t>art. 127 par. 3 k.p.a.</a:t>
            </a:r>
            <a:endParaRPr lang="pl-PL"/>
          </a:p>
        </p:txBody>
      </p:sp>
    </p:spTree>
    <p:extLst>
      <p:ext uri="{BB962C8B-B14F-4D97-AF65-F5344CB8AC3E}">
        <p14:creationId xmlns:p14="http://schemas.microsoft.com/office/powerpoint/2010/main" val="4047661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Źródła prawa</a:t>
            </a:r>
            <a:endParaRPr lang="pl-PL"/>
          </a:p>
        </p:txBody>
      </p:sp>
      <p:sp>
        <p:nvSpPr>
          <p:cNvPr id="3" name="Symbol zastępczy zawartości 2"/>
          <p:cNvSpPr>
            <a:spLocks noGrp="1"/>
          </p:cNvSpPr>
          <p:nvPr>
            <p:ph idx="1"/>
          </p:nvPr>
        </p:nvSpPr>
        <p:spPr/>
        <p:txBody>
          <a:bodyPr>
            <a:normAutofit fontScale="92500" lnSpcReduction="20000"/>
          </a:bodyPr>
          <a:lstStyle/>
          <a:p>
            <a:r>
              <a:rPr lang="pl-PL"/>
              <a:t>Ustawa z dnia 20 grudnia 1996 r. o gospodarce </a:t>
            </a:r>
            <a:r>
              <a:rPr lang="pl-PL" smtClean="0"/>
              <a:t>komunalnej (t.j</a:t>
            </a:r>
            <a:r>
              <a:rPr lang="pl-PL"/>
              <a:t>. Dz.U. z 2017 r. poz. </a:t>
            </a:r>
            <a:r>
              <a:rPr lang="pl-PL" smtClean="0"/>
              <a:t>827)</a:t>
            </a:r>
          </a:p>
          <a:p>
            <a:r>
              <a:rPr lang="pl-PL"/>
              <a:t>Ustawa z dnia 27 sierpnia 2009 r. o finansach </a:t>
            </a:r>
            <a:r>
              <a:rPr lang="pl-PL" smtClean="0"/>
              <a:t>publicznych (t.j</a:t>
            </a:r>
            <a:r>
              <a:rPr lang="pl-PL"/>
              <a:t>. Dz.U. z 2017 r. poz. </a:t>
            </a:r>
            <a:r>
              <a:rPr lang="pl-PL" smtClean="0"/>
              <a:t>2077)</a:t>
            </a:r>
          </a:p>
          <a:p>
            <a:r>
              <a:rPr lang="pl-PL" smtClean="0"/>
              <a:t>Ustawy „samorządowe”:</a:t>
            </a:r>
          </a:p>
          <a:p>
            <a:pPr lvl="1"/>
            <a:r>
              <a:rPr lang="pl-PL" smtClean="0"/>
              <a:t>ustawa </a:t>
            </a:r>
            <a:r>
              <a:rPr lang="pl-PL"/>
              <a:t>z dnia 8 marca 1990 r. o samorządzie gminnym (Dz. U. z 2016 r. poz. 446, 1579 i 1948</a:t>
            </a:r>
            <a:r>
              <a:rPr lang="pl-PL" smtClean="0"/>
              <a:t>)</a:t>
            </a:r>
          </a:p>
          <a:p>
            <a:pPr lvl="1"/>
            <a:r>
              <a:rPr lang="pl-PL"/>
              <a:t>ustawy z dnia 5 czerwca 1998 r. o samorządzie powiatowym (Dz. U. z 2016 r. poz. 814, 1579 i 1948</a:t>
            </a:r>
            <a:r>
              <a:rPr lang="pl-PL" smtClean="0"/>
              <a:t>)</a:t>
            </a:r>
          </a:p>
          <a:p>
            <a:pPr lvl="1"/>
            <a:r>
              <a:rPr lang="pl-PL"/>
              <a:t>ustawy z dnia 5 czerwca 1998 r. o samorządzie województwa (Dz. U. z 2016 r. poz. 486, 1948 i 2260).</a:t>
            </a:r>
          </a:p>
        </p:txBody>
      </p:sp>
    </p:spTree>
    <p:extLst>
      <p:ext uri="{BB962C8B-B14F-4D97-AF65-F5344CB8AC3E}">
        <p14:creationId xmlns:p14="http://schemas.microsoft.com/office/powerpoint/2010/main" val="3361313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a:t>
            </a:r>
          </a:p>
        </p:txBody>
      </p:sp>
      <p:sp>
        <p:nvSpPr>
          <p:cNvPr id="3" name="Symbol zastępczy zawartości 2"/>
          <p:cNvSpPr>
            <a:spLocks noGrp="1"/>
          </p:cNvSpPr>
          <p:nvPr>
            <p:ph idx="1"/>
          </p:nvPr>
        </p:nvSpPr>
        <p:spPr/>
        <p:txBody>
          <a:bodyPr>
            <a:normAutofit/>
          </a:bodyPr>
          <a:lstStyle/>
          <a:p>
            <a:r>
              <a:rPr lang="pl-PL"/>
              <a:t>od momentu wejścia Polski do Unii </a:t>
            </a:r>
            <a:r>
              <a:rPr lang="pl-PL" smtClean="0"/>
              <a:t>Europejskiej </a:t>
            </a:r>
            <a:r>
              <a:rPr lang="pl-PL"/>
              <a:t>doszło do znacznego zliberalizowania rygorów </a:t>
            </a:r>
            <a:endParaRPr lang="pl-PL" smtClean="0"/>
          </a:p>
          <a:p>
            <a:r>
              <a:rPr lang="pl-PL" smtClean="0"/>
              <a:t>nie </a:t>
            </a:r>
            <a:r>
              <a:rPr lang="pl-PL"/>
              <a:t>jest już wymagane uzyskanie zezwolenia Ministra Spraw Wewnętrznych i Administracji przez cudzoziemców, będących obywatelami lub przedsiębiorcami państw członkowskich </a:t>
            </a:r>
            <a:r>
              <a:rPr lang="pl-PL" u="sng"/>
              <a:t>Europejskiego Obszaru </a:t>
            </a:r>
            <a:r>
              <a:rPr lang="pl-PL" u="sng" smtClean="0"/>
              <a:t>Gospodarczego</a:t>
            </a:r>
            <a:endParaRPr lang="pl-PL" u="sng"/>
          </a:p>
        </p:txBody>
      </p:sp>
    </p:spTree>
    <p:extLst>
      <p:ext uri="{BB962C8B-B14F-4D97-AF65-F5344CB8AC3E}">
        <p14:creationId xmlns:p14="http://schemas.microsoft.com/office/powerpoint/2010/main" val="156676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Europejski Obszar Gospodarczy</a:t>
            </a:r>
            <a:endParaRPr lang="pl-PL"/>
          </a:p>
        </p:txBody>
      </p:sp>
      <p:sp>
        <p:nvSpPr>
          <p:cNvPr id="3" name="Symbol zastępczy zawartości 2"/>
          <p:cNvSpPr>
            <a:spLocks noGrp="1"/>
          </p:cNvSpPr>
          <p:nvPr>
            <p:ph idx="1"/>
          </p:nvPr>
        </p:nvSpPr>
        <p:spPr/>
        <p:txBody>
          <a:bodyPr>
            <a:normAutofit lnSpcReduction="10000"/>
          </a:bodyPr>
          <a:lstStyle/>
          <a:p>
            <a:r>
              <a:rPr lang="pl-PL"/>
              <a:t>EOG (ang. European Economic Area, EEA) </a:t>
            </a:r>
            <a:endParaRPr lang="pl-PL" smtClean="0"/>
          </a:p>
          <a:p>
            <a:r>
              <a:rPr lang="pl-PL" smtClean="0"/>
              <a:t>strefa </a:t>
            </a:r>
            <a:r>
              <a:rPr lang="pl-PL"/>
              <a:t>wolnego handlu i Wspólny Rynek, obejmujące państwa Unii Europejskiej i Europejskiego Stowarzyszenia Wolnego Handlu (EFTA), z wyjątkiem </a:t>
            </a:r>
            <a:r>
              <a:rPr lang="pl-PL" smtClean="0"/>
              <a:t>Szwajcarii.</a:t>
            </a:r>
          </a:p>
          <a:p>
            <a:r>
              <a:rPr lang="pl-PL" smtClean="0"/>
              <a:t>EWG v. EFTA</a:t>
            </a:r>
          </a:p>
          <a:p>
            <a:r>
              <a:rPr lang="pl-PL" smtClean="0"/>
              <a:t>EOG </a:t>
            </a:r>
            <a:r>
              <a:rPr lang="pl-PL"/>
              <a:t>opiera się na czterech fundamentalnych wolnościach: swobodzie przepływu ludzi, kapitału, towarów i </a:t>
            </a:r>
            <a:r>
              <a:rPr lang="pl-PL" smtClean="0"/>
              <a:t>usług.</a:t>
            </a:r>
            <a:endParaRPr lang="pl-PL"/>
          </a:p>
        </p:txBody>
      </p:sp>
    </p:spTree>
    <p:extLst>
      <p:ext uri="{BB962C8B-B14F-4D97-AF65-F5344CB8AC3E}">
        <p14:creationId xmlns:p14="http://schemas.microsoft.com/office/powerpoint/2010/main" val="18390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EOG</a:t>
            </a:r>
            <a:endParaRPr lang="pl-PL"/>
          </a:p>
        </p:txBody>
      </p:sp>
      <p:sp>
        <p:nvSpPr>
          <p:cNvPr id="3" name="Symbol zastępczy zawartości 2"/>
          <p:cNvSpPr>
            <a:spLocks noGrp="1"/>
          </p:cNvSpPr>
          <p:nvPr>
            <p:ph idx="1"/>
          </p:nvPr>
        </p:nvSpPr>
        <p:spPr/>
        <p:txBody>
          <a:bodyPr/>
          <a:lstStyle/>
          <a:p>
            <a:r>
              <a:rPr lang="pl-PL" smtClean="0"/>
              <a:t>Unia Europejska (28 Państw)</a:t>
            </a:r>
          </a:p>
          <a:p>
            <a:pPr marL="0" indent="0">
              <a:buNone/>
            </a:pPr>
            <a:r>
              <a:rPr lang="pl-PL" smtClean="0"/>
              <a:t>+ Islandia</a:t>
            </a:r>
          </a:p>
          <a:p>
            <a:pPr marL="0" indent="0">
              <a:buNone/>
            </a:pPr>
            <a:r>
              <a:rPr lang="pl-PL" smtClean="0"/>
              <a:t>+ Norwegia</a:t>
            </a:r>
          </a:p>
          <a:p>
            <a:pPr marL="0" indent="0">
              <a:buNone/>
            </a:pPr>
            <a:r>
              <a:rPr lang="pl-PL" smtClean="0"/>
              <a:t>+ Liechtenstein</a:t>
            </a:r>
          </a:p>
          <a:p>
            <a:endParaRPr lang="pl-PL" smtClean="0"/>
          </a:p>
          <a:p>
            <a:r>
              <a:rPr lang="pl-PL" smtClean="0"/>
              <a:t>- Szwajcaria nie wyraziła zgody w referendum</a:t>
            </a:r>
            <a:endParaRPr lang="pl-PL"/>
          </a:p>
        </p:txBody>
      </p:sp>
    </p:spTree>
    <p:extLst>
      <p:ext uri="{BB962C8B-B14F-4D97-AF65-F5344CB8AC3E}">
        <p14:creationId xmlns:p14="http://schemas.microsoft.com/office/powerpoint/2010/main" val="14278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a:t>
            </a:r>
          </a:p>
        </p:txBody>
      </p:sp>
      <p:sp>
        <p:nvSpPr>
          <p:cNvPr id="3" name="Symbol zastępczy zawartości 2"/>
          <p:cNvSpPr>
            <a:spLocks noGrp="1"/>
          </p:cNvSpPr>
          <p:nvPr>
            <p:ph idx="1"/>
          </p:nvPr>
        </p:nvSpPr>
        <p:spPr/>
        <p:txBody>
          <a:bodyPr/>
          <a:lstStyle/>
          <a:p>
            <a:pPr marL="0" indent="0">
              <a:buNone/>
            </a:pPr>
            <a:endParaRPr lang="pl-PL" smtClean="0"/>
          </a:p>
          <a:p>
            <a:pPr marL="0" indent="0">
              <a:buNone/>
            </a:pPr>
            <a:r>
              <a:rPr lang="pl-PL" smtClean="0"/>
              <a:t>Nabyciem </a:t>
            </a:r>
            <a:r>
              <a:rPr lang="pl-PL"/>
              <a:t>nieruchomości w rozumieniu ustawy jest nabycie prawa własności nieruchomości lub prawa użytkowania wieczystego, na podstawie każdego zdarzenia prawnego.</a:t>
            </a:r>
          </a:p>
        </p:txBody>
      </p:sp>
    </p:spTree>
    <p:extLst>
      <p:ext uri="{BB962C8B-B14F-4D97-AF65-F5344CB8AC3E}">
        <p14:creationId xmlns:p14="http://schemas.microsoft.com/office/powerpoint/2010/main" val="726543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a:t>
            </a:r>
          </a:p>
        </p:txBody>
      </p:sp>
      <p:sp>
        <p:nvSpPr>
          <p:cNvPr id="3" name="Symbol zastępczy zawartości 2"/>
          <p:cNvSpPr>
            <a:spLocks noGrp="1"/>
          </p:cNvSpPr>
          <p:nvPr>
            <p:ph idx="1"/>
          </p:nvPr>
        </p:nvSpPr>
        <p:spPr/>
        <p:txBody>
          <a:bodyPr/>
          <a:lstStyle/>
          <a:p>
            <a:r>
              <a:rPr lang="pl-PL" b="1" smtClean="0"/>
              <a:t>Przesłanka 1</a:t>
            </a:r>
          </a:p>
          <a:p>
            <a:pPr lvl="1"/>
            <a:r>
              <a:rPr lang="pl-PL"/>
              <a:t>Nabycie nieruchomości przez cudzoziemca nie może spowodować zagrożenia obronności, bezpieczeństwa państwa lub porządku publicznego, ani naruszać zasad polityki społecznej i zdrowia społeczeństwa</a:t>
            </a:r>
            <a:r>
              <a:rPr lang="pl-PL" smtClean="0"/>
              <a:t>.</a:t>
            </a:r>
          </a:p>
          <a:p>
            <a:endParaRPr lang="pl-PL"/>
          </a:p>
        </p:txBody>
      </p:sp>
    </p:spTree>
    <p:extLst>
      <p:ext uri="{BB962C8B-B14F-4D97-AF65-F5344CB8AC3E}">
        <p14:creationId xmlns:p14="http://schemas.microsoft.com/office/powerpoint/2010/main" val="1871131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a:t>
            </a:r>
          </a:p>
        </p:txBody>
      </p:sp>
      <p:sp>
        <p:nvSpPr>
          <p:cNvPr id="3" name="Symbol zastępczy zawartości 2"/>
          <p:cNvSpPr>
            <a:spLocks noGrp="1"/>
          </p:cNvSpPr>
          <p:nvPr>
            <p:ph idx="1"/>
          </p:nvPr>
        </p:nvSpPr>
        <p:spPr/>
        <p:txBody>
          <a:bodyPr>
            <a:normAutofit fontScale="62500" lnSpcReduction="20000"/>
          </a:bodyPr>
          <a:lstStyle/>
          <a:p>
            <a:r>
              <a:rPr lang="pl-PL" sz="3800" b="1" smtClean="0"/>
              <a:t>Przesłanka 2</a:t>
            </a:r>
          </a:p>
          <a:p>
            <a:r>
              <a:rPr lang="pl-PL" smtClean="0"/>
              <a:t>wykazanie </a:t>
            </a:r>
            <a:r>
              <a:rPr lang="pl-PL"/>
              <a:t>przez cudzoziemca, że zachodzą okoliczności potwierdzające jego więź z Rzeczpospolitą Polską. Ustawa o nabywaniu nieruchomości przez cudzoziemców wskazuje, że mogą to być w szczególności: </a:t>
            </a:r>
            <a:endParaRPr lang="pl-PL" smtClean="0"/>
          </a:p>
          <a:p>
            <a:pPr lvl="1"/>
            <a:r>
              <a:rPr lang="pl-PL" smtClean="0"/>
              <a:t>posiadanie </a:t>
            </a:r>
            <a:r>
              <a:rPr lang="pl-PL"/>
              <a:t>polskiej narodowości lub polskiego pochodzenia;</a:t>
            </a:r>
          </a:p>
          <a:p>
            <a:pPr lvl="1"/>
            <a:r>
              <a:rPr lang="pl-PL" smtClean="0"/>
              <a:t>zawarcie </a:t>
            </a:r>
            <a:r>
              <a:rPr lang="pl-PL"/>
              <a:t>związku małżeńskiego z obywatelem Rzeczypospolitej Polskiej;</a:t>
            </a:r>
          </a:p>
          <a:p>
            <a:pPr lvl="1"/>
            <a:r>
              <a:rPr lang="pl-PL" smtClean="0"/>
              <a:t>posiadanie </a:t>
            </a:r>
            <a:r>
              <a:rPr lang="pl-PL"/>
              <a:t>zezwolenia na zamieszkanie na czas oznaczony lub na osiedlenie się;</a:t>
            </a:r>
          </a:p>
          <a:p>
            <a:pPr lvl="1"/>
            <a:r>
              <a:rPr lang="pl-PL" smtClean="0"/>
              <a:t>członkostwo </a:t>
            </a:r>
            <a:r>
              <a:rPr lang="pl-PL"/>
              <a:t>w organie zarządzającym osoby prawnej lub spółki handlowej nieposiadającej osobowości prawnej mającej siedzibę na terytorium RP, kontrolowanej bezpośrednio lub pośrednio przez nieposiadających polskiego obywatelstwa, zagraniczne osoby prawne lub spółki;</a:t>
            </a:r>
          </a:p>
          <a:p>
            <a:pPr lvl="1"/>
            <a:r>
              <a:rPr lang="pl-PL" smtClean="0"/>
              <a:t>wykonywanie </a:t>
            </a:r>
            <a:r>
              <a:rPr lang="pl-PL"/>
              <a:t>na terytorium Rzeczypospolitej Polskiej działalności gospodarczej lub rolniczej, zgodnie z przepisami prawa polskiego.</a:t>
            </a:r>
          </a:p>
        </p:txBody>
      </p:sp>
    </p:spTree>
    <p:extLst>
      <p:ext uri="{BB962C8B-B14F-4D97-AF65-F5344CB8AC3E}">
        <p14:creationId xmlns:p14="http://schemas.microsoft.com/office/powerpoint/2010/main" val="2072595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a:t>
            </a:r>
          </a:p>
        </p:txBody>
      </p:sp>
      <p:sp>
        <p:nvSpPr>
          <p:cNvPr id="3" name="Symbol zastępczy zawartości 2"/>
          <p:cNvSpPr>
            <a:spLocks noGrp="1"/>
          </p:cNvSpPr>
          <p:nvPr>
            <p:ph idx="1"/>
          </p:nvPr>
        </p:nvSpPr>
        <p:spPr/>
        <p:txBody>
          <a:bodyPr>
            <a:normAutofit lnSpcReduction="10000"/>
          </a:bodyPr>
          <a:lstStyle/>
          <a:p>
            <a:r>
              <a:rPr lang="pl-PL" sz="2800"/>
              <a:t>Cudzoziemcem w rozumieniu ustawy </a:t>
            </a:r>
            <a:r>
              <a:rPr lang="pl-PL" sz="2800" smtClean="0"/>
              <a:t>jest (art.1 ust.2 Ustawy):</a:t>
            </a:r>
          </a:p>
          <a:p>
            <a:pPr marL="0" indent="0">
              <a:buNone/>
            </a:pPr>
            <a:endParaRPr lang="pl-PL"/>
          </a:p>
          <a:p>
            <a:pPr marL="0" indent="0">
              <a:buNone/>
            </a:pPr>
            <a:r>
              <a:rPr lang="pl-PL" sz="2000"/>
              <a:t>1) osoba fizyczna nieposiadająca obywatelstwa polskiego;</a:t>
            </a:r>
          </a:p>
          <a:p>
            <a:pPr marL="0" indent="0">
              <a:buNone/>
            </a:pPr>
            <a:r>
              <a:rPr lang="pl-PL" sz="2000"/>
              <a:t>2) osoba prawna mająca siedzibę za granicą;</a:t>
            </a:r>
          </a:p>
          <a:p>
            <a:pPr marL="0" indent="0">
              <a:buNone/>
            </a:pPr>
            <a:r>
              <a:rPr lang="pl-PL" sz="2000"/>
              <a:t>3) nieposiadająca osobowości prawnej spółka osób wymienionych w pkt 1 lub 2, mająca siedzibę za granicą, utworzona zgodnie z ustawodawstwem państw obcych;</a:t>
            </a:r>
          </a:p>
          <a:p>
            <a:pPr marL="0" indent="0">
              <a:buNone/>
            </a:pPr>
            <a:r>
              <a:rPr lang="pl-PL" sz="2000"/>
              <a:t>4) osoba prawna i spółka handlowa nieposiadająca osobowości prawnej mająca siedzibę na terytorium Rzeczypospolitej Polskiej, kontrolowana bezpośrednio lub pośrednio przez osoby lub spółki wymienione w pkt 1, 2 i 3</a:t>
            </a:r>
            <a:r>
              <a:rPr lang="pl-PL" sz="2000" smtClean="0"/>
              <a:t>.</a:t>
            </a:r>
          </a:p>
          <a:p>
            <a:pPr marL="0" indent="0">
              <a:buNone/>
            </a:pPr>
            <a:endParaRPr lang="pl-PL" sz="2000"/>
          </a:p>
          <a:p>
            <a:pPr marL="0" indent="0">
              <a:buNone/>
            </a:pPr>
            <a:r>
              <a:rPr lang="pl-PL" sz="2000" smtClean="0"/>
              <a:t>- Częste odsyłanie do tej definicji (np. wnioski do KRS)</a:t>
            </a:r>
            <a:endParaRPr lang="pl-PL" sz="2000"/>
          </a:p>
        </p:txBody>
      </p:sp>
    </p:spTree>
    <p:extLst>
      <p:ext uri="{BB962C8B-B14F-4D97-AF65-F5344CB8AC3E}">
        <p14:creationId xmlns:p14="http://schemas.microsoft.com/office/powerpoint/2010/main" val="1438939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a:t>
            </a:r>
          </a:p>
        </p:txBody>
      </p:sp>
      <p:sp>
        <p:nvSpPr>
          <p:cNvPr id="3" name="Symbol zastępczy zawartości 2"/>
          <p:cNvSpPr>
            <a:spLocks noGrp="1"/>
          </p:cNvSpPr>
          <p:nvPr>
            <p:ph idx="1"/>
          </p:nvPr>
        </p:nvSpPr>
        <p:spPr/>
        <p:txBody>
          <a:bodyPr>
            <a:normAutofit/>
          </a:bodyPr>
          <a:lstStyle/>
          <a:p>
            <a:r>
              <a:rPr lang="pl-PL"/>
              <a:t>Nie wymaga uzyskania </a:t>
            </a:r>
            <a:r>
              <a:rPr lang="pl-PL" smtClean="0"/>
              <a:t>zezwolenia (przykłady):</a:t>
            </a:r>
            <a:endParaRPr lang="pl-PL"/>
          </a:p>
          <a:p>
            <a:pPr lvl="1"/>
            <a:r>
              <a:rPr lang="pl-PL" smtClean="0"/>
              <a:t>nabycie </a:t>
            </a:r>
            <a:r>
              <a:rPr lang="pl-PL"/>
              <a:t>samodzielnego lokalu </a:t>
            </a:r>
            <a:r>
              <a:rPr lang="pl-PL" smtClean="0"/>
              <a:t>mieszkalnego</a:t>
            </a:r>
            <a:endParaRPr lang="pl-PL"/>
          </a:p>
          <a:p>
            <a:pPr lvl="1"/>
            <a:r>
              <a:rPr lang="pl-PL" smtClean="0"/>
              <a:t>nabycie </a:t>
            </a:r>
            <a:r>
              <a:rPr lang="pl-PL"/>
              <a:t>samodzielnego lokalu użytkowego o przeznaczeniu garażowym lub udziału w takim lokalu, jeśli jest to związane z zaspokojeniem potrzeb mieszkaniowych nabywcy lub właściciela nieruchomości lub samodzielnego lokalu </a:t>
            </a:r>
            <a:r>
              <a:rPr lang="pl-PL" smtClean="0"/>
              <a:t>mieszkalnego</a:t>
            </a:r>
            <a:endParaRPr lang="pl-PL"/>
          </a:p>
        </p:txBody>
      </p:sp>
    </p:spTree>
    <p:extLst>
      <p:ext uri="{BB962C8B-B14F-4D97-AF65-F5344CB8AC3E}">
        <p14:creationId xmlns:p14="http://schemas.microsoft.com/office/powerpoint/2010/main" val="2566133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Nabywanie nieruchomości przez cudzoziemców</a:t>
            </a:r>
          </a:p>
        </p:txBody>
      </p:sp>
      <p:sp>
        <p:nvSpPr>
          <p:cNvPr id="3" name="Symbol zastępczy zawartości 2"/>
          <p:cNvSpPr>
            <a:spLocks noGrp="1"/>
          </p:cNvSpPr>
          <p:nvPr>
            <p:ph idx="1"/>
          </p:nvPr>
        </p:nvSpPr>
        <p:spPr/>
        <p:txBody>
          <a:bodyPr>
            <a:normAutofit fontScale="92500" lnSpcReduction="10000"/>
          </a:bodyPr>
          <a:lstStyle/>
          <a:p>
            <a:r>
              <a:rPr lang="pl-PL"/>
              <a:t>Należy podkreślić, że nabycie nieruchomości przez cudzoziemca wbrew przepisom ustawy jest </a:t>
            </a:r>
            <a:r>
              <a:rPr lang="pl-PL" b="1"/>
              <a:t>nieważne</a:t>
            </a:r>
            <a:r>
              <a:rPr lang="pl-PL" smtClean="0"/>
              <a:t>.</a:t>
            </a:r>
          </a:p>
          <a:p>
            <a:r>
              <a:rPr lang="pl-PL"/>
              <a:t>W razie nabycia nieruchomości wbrew przepisom ustawy, o nieważności nabycia orzeka sąd także na żądanie, właściwego ze względu na miejsce położenia nieruchomości, wójta (burmistrza, prezydenta miasta), starosty, marszałka województwa lub wojewody albo na żądanie ministra właściwego do spraw wewnętrznych.</a:t>
            </a:r>
          </a:p>
        </p:txBody>
      </p:sp>
    </p:spTree>
    <p:extLst>
      <p:ext uri="{BB962C8B-B14F-4D97-AF65-F5344CB8AC3E}">
        <p14:creationId xmlns:p14="http://schemas.microsoft.com/office/powerpoint/2010/main" val="1906769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08920"/>
            <a:ext cx="8229600" cy="1143000"/>
          </a:xfrm>
        </p:spPr>
        <p:txBody>
          <a:bodyPr/>
          <a:lstStyle/>
          <a:p>
            <a:r>
              <a:rPr lang="pl-PL" smtClean="0"/>
              <a:t>Zarząd mieniem publicznym</a:t>
            </a:r>
            <a:endParaRPr lang="pl-PL"/>
          </a:p>
        </p:txBody>
      </p:sp>
    </p:spTree>
    <p:extLst>
      <p:ext uri="{BB962C8B-B14F-4D97-AF65-F5344CB8AC3E}">
        <p14:creationId xmlns:p14="http://schemas.microsoft.com/office/powerpoint/2010/main" val="3493872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marL="0" indent="0">
              <a:buNone/>
            </a:pPr>
            <a:r>
              <a:rPr lang="pl-PL"/>
              <a:t>Działalność gospodarcza samorządu </a:t>
            </a:r>
            <a:r>
              <a:rPr lang="pl-PL" smtClean="0"/>
              <a:t>terytorialnego w głównej mierze opiera się na gospodarce komunalnej </a:t>
            </a:r>
          </a:p>
          <a:p>
            <a:pPr marL="0" indent="0">
              <a:buNone/>
            </a:pPr>
            <a:endParaRPr lang="pl-PL" smtClean="0"/>
          </a:p>
          <a:p>
            <a:pPr marL="0" indent="0">
              <a:buNone/>
            </a:pPr>
            <a:r>
              <a:rPr lang="pl-PL" b="1" smtClean="0"/>
              <a:t>Ustawa o gospodarce komunalnej</a:t>
            </a:r>
            <a:endParaRPr lang="pl-PL" b="1"/>
          </a:p>
          <a:p>
            <a:pPr marL="0" indent="0">
              <a:buNone/>
            </a:pPr>
            <a:r>
              <a:rPr lang="pl-PL"/>
              <a:t>Art. 1. 1. Ustawa określa zasady i formy gospodarki komunalnej jednostek samorządu terytorialnego, polegające na wykonywaniu przez te jednostki </a:t>
            </a:r>
            <a:r>
              <a:rPr lang="pl-PL" u="sng"/>
              <a:t>zadań własnych</a:t>
            </a:r>
            <a:r>
              <a:rPr lang="pl-PL"/>
              <a:t>, w celu </a:t>
            </a:r>
            <a:r>
              <a:rPr lang="pl-PL" u="sng"/>
              <a:t>zaspokojenia zbiorowych</a:t>
            </a:r>
            <a:r>
              <a:rPr lang="pl-PL"/>
              <a:t> potrzeb </a:t>
            </a:r>
            <a:r>
              <a:rPr lang="pl-PL" u="sng"/>
              <a:t>wspólnoty samorządowe</a:t>
            </a:r>
            <a:r>
              <a:rPr lang="pl-PL"/>
              <a:t>j.</a:t>
            </a:r>
          </a:p>
          <a:p>
            <a:pPr marL="0" indent="0">
              <a:buNone/>
            </a:pPr>
            <a:r>
              <a:rPr lang="pl-PL"/>
              <a:t>2. Gospodarka komunalna obejmuje </a:t>
            </a:r>
            <a:r>
              <a:rPr lang="pl-PL" u="sng"/>
              <a:t>w szczególności </a:t>
            </a:r>
            <a:r>
              <a:rPr lang="pl-PL"/>
              <a:t>zadania o </a:t>
            </a:r>
            <a:r>
              <a:rPr lang="pl-PL" b="1" u="sng"/>
              <a:t>charakterze użyteczności publicznej</a:t>
            </a:r>
            <a:r>
              <a:rPr lang="pl-PL"/>
              <a:t>, których celem jest </a:t>
            </a:r>
            <a:r>
              <a:rPr lang="pl-PL" u="sng"/>
              <a:t>bieżące i nieprzerwane </a:t>
            </a:r>
            <a:r>
              <a:rPr lang="pl-PL"/>
              <a:t>zaspokajanie </a:t>
            </a:r>
            <a:r>
              <a:rPr lang="pl-PL" u="sng"/>
              <a:t>zbiorowych potrzeb ludnośc</a:t>
            </a:r>
            <a:r>
              <a:rPr lang="pl-PL"/>
              <a:t>i w drodze świadczenia </a:t>
            </a:r>
            <a:r>
              <a:rPr lang="pl-PL" u="sng"/>
              <a:t>usług powszechnie dostęp-nych.</a:t>
            </a:r>
          </a:p>
        </p:txBody>
      </p:sp>
    </p:spTree>
    <p:extLst>
      <p:ext uri="{BB962C8B-B14F-4D97-AF65-F5344CB8AC3E}">
        <p14:creationId xmlns:p14="http://schemas.microsoft.com/office/powerpoint/2010/main" val="3655993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916832"/>
            <a:ext cx="8229600" cy="1143000"/>
          </a:xfrm>
        </p:spPr>
        <p:txBody>
          <a:bodyPr>
            <a:normAutofit fontScale="90000"/>
          </a:bodyPr>
          <a:lstStyle/>
          <a:p>
            <a:r>
              <a:rPr lang="pl-PL" smtClean="0"/>
              <a:t>Pojęcie </a:t>
            </a:r>
            <a:r>
              <a:rPr lang="pl-PL"/>
              <a:t>mienia publicznego jego rodzaje i </a:t>
            </a:r>
            <a:r>
              <a:rPr lang="pl-PL" smtClean="0"/>
              <a:t>przeznaczenie</a:t>
            </a:r>
            <a:endParaRPr lang="pl-PL"/>
          </a:p>
        </p:txBody>
      </p:sp>
    </p:spTree>
    <p:extLst>
      <p:ext uri="{BB962C8B-B14F-4D97-AF65-F5344CB8AC3E}">
        <p14:creationId xmlns:p14="http://schemas.microsoft.com/office/powerpoint/2010/main" val="2449127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w KC</a:t>
            </a:r>
            <a:endParaRPr lang="pl-PL"/>
          </a:p>
        </p:txBody>
      </p:sp>
      <p:sp>
        <p:nvSpPr>
          <p:cNvPr id="3" name="Symbol zastępczy zawartości 2"/>
          <p:cNvSpPr>
            <a:spLocks noGrp="1"/>
          </p:cNvSpPr>
          <p:nvPr>
            <p:ph idx="1"/>
          </p:nvPr>
        </p:nvSpPr>
        <p:spPr/>
        <p:txBody>
          <a:bodyPr>
            <a:normAutofit fontScale="85000" lnSpcReduction="10000"/>
          </a:bodyPr>
          <a:lstStyle/>
          <a:p>
            <a:r>
              <a:rPr lang="pl-PL"/>
              <a:t>KSIĘGA PIERWSZA. CZĘŚĆ OGÓLNA</a:t>
            </a:r>
            <a:r>
              <a:rPr lang="pl-PL" smtClean="0"/>
              <a:t>. TYTUŁ </a:t>
            </a:r>
            <a:r>
              <a:rPr lang="pl-PL"/>
              <a:t>III. MIENIE.</a:t>
            </a:r>
          </a:p>
          <a:p>
            <a:pPr marL="0" indent="0">
              <a:buNone/>
            </a:pPr>
            <a:r>
              <a:rPr lang="pl-PL"/>
              <a:t>Art. 44 [Pojęcie] Mieniem jest własność i inne prawa majątkowe.</a:t>
            </a:r>
          </a:p>
          <a:p>
            <a:pPr marL="0" indent="0">
              <a:buNone/>
            </a:pPr>
            <a:r>
              <a:rPr lang="pl-PL"/>
              <a:t>Art. </a:t>
            </a:r>
            <a:r>
              <a:rPr lang="pl-PL" smtClean="0"/>
              <a:t>44(1) </a:t>
            </a:r>
            <a:r>
              <a:rPr lang="pl-PL"/>
              <a:t>[Podmioty mienia państwowego]</a:t>
            </a:r>
          </a:p>
          <a:p>
            <a:pPr marL="0" indent="0">
              <a:buNone/>
            </a:pPr>
            <a:r>
              <a:rPr lang="pl-PL"/>
              <a:t>§ 1. Własność i inne prawa majątkowe, stanowiące mienie państwowe, przysługują Skarbowi Państwa albo innym państwowym osobom prawnym.</a:t>
            </a:r>
          </a:p>
          <a:p>
            <a:pPr marL="0" indent="0">
              <a:buNone/>
            </a:pPr>
            <a:r>
              <a:rPr lang="pl-PL"/>
              <a:t>§ 2. Uprawnienia majątkowe Skarbu Państwa względem państwowych osób prawnych określają odrębne przepisy, w szczególności regulujące ich ustrój.</a:t>
            </a:r>
          </a:p>
        </p:txBody>
      </p:sp>
    </p:spTree>
    <p:extLst>
      <p:ext uri="{BB962C8B-B14F-4D97-AF65-F5344CB8AC3E}">
        <p14:creationId xmlns:p14="http://schemas.microsoft.com/office/powerpoint/2010/main" val="4028729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a:t>Mienie publiczne</a:t>
            </a:r>
          </a:p>
          <a:p>
            <a:pPr lvl="1"/>
            <a:r>
              <a:rPr lang="pl-PL" b="1" smtClean="0"/>
              <a:t>w </a:t>
            </a:r>
            <a:r>
              <a:rPr lang="pl-PL" b="1"/>
              <a:t>znaczeniu przedmiotowym </a:t>
            </a:r>
            <a:r>
              <a:rPr lang="pl-PL"/>
              <a:t>– własność i inne prawa majątkowe; wszelkie rzeczy, jak też wszelkie prawa majątkowe, które nie są objęte (nie mogą być objęte) własnością prywtną czy społeczną, są własnością publiczną</a:t>
            </a:r>
          </a:p>
          <a:p>
            <a:pPr lvl="1"/>
            <a:r>
              <a:rPr lang="pl-PL" b="1" smtClean="0"/>
              <a:t>w </a:t>
            </a:r>
            <a:r>
              <a:rPr lang="pl-PL" b="1"/>
              <a:t>znaczeniu podmiotowym </a:t>
            </a:r>
            <a:r>
              <a:rPr lang="pl-PL"/>
              <a:t>– mienie przysługujące podmiotom państwowym oraz mienie przysługujące podmiotom </a:t>
            </a:r>
            <a:r>
              <a:rPr lang="pl-PL" smtClean="0"/>
              <a:t>samorządowym</a:t>
            </a:r>
          </a:p>
          <a:p>
            <a:pPr lvl="1"/>
            <a:r>
              <a:rPr lang="pl-PL" b="1"/>
              <a:t>w znaczeniu funkcjonalnym </a:t>
            </a:r>
            <a:r>
              <a:rPr lang="pl-PL"/>
              <a:t>– mienie służące w sposób bezpośredni lub pośredni interesowi publicznemu (służące wykonywaniu przez tych, którzy je dzierżą ich zadań publicznych; inaczej mówiąc, to mienie służace zaspokajaniu w sposób bezposredni lub pośredni potrzeb materialnych I niematerialnych społeczeństwa, określonej grupy czy wspólnoty lokalnej</a:t>
            </a:r>
          </a:p>
        </p:txBody>
      </p:sp>
    </p:spTree>
    <p:extLst>
      <p:ext uri="{BB962C8B-B14F-4D97-AF65-F5344CB8AC3E}">
        <p14:creationId xmlns:p14="http://schemas.microsoft.com/office/powerpoint/2010/main" val="3767697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publiczne</a:t>
            </a:r>
            <a:endParaRPr lang="pl-PL"/>
          </a:p>
        </p:txBody>
      </p:sp>
      <p:sp>
        <p:nvSpPr>
          <p:cNvPr id="3" name="Symbol zastępczy zawartości 2"/>
          <p:cNvSpPr>
            <a:spLocks noGrp="1"/>
          </p:cNvSpPr>
          <p:nvPr>
            <p:ph idx="1"/>
          </p:nvPr>
        </p:nvSpPr>
        <p:spPr/>
        <p:txBody>
          <a:bodyPr/>
          <a:lstStyle/>
          <a:p>
            <a:r>
              <a:rPr lang="pl-PL" smtClean="0"/>
              <a:t>Mienie a majątek?</a:t>
            </a:r>
          </a:p>
          <a:p>
            <a:endParaRPr lang="pl-PL"/>
          </a:p>
          <a:p>
            <a:r>
              <a:rPr lang="pl-PL" smtClean="0"/>
              <a:t>Mienie = aktywa majątkowe</a:t>
            </a:r>
          </a:p>
          <a:p>
            <a:endParaRPr lang="pl-PL"/>
          </a:p>
          <a:p>
            <a:r>
              <a:rPr lang="pl-PL" smtClean="0"/>
              <a:t>Majątek = aktywa + pasywa (długi)</a:t>
            </a:r>
            <a:endParaRPr lang="pl-PL"/>
          </a:p>
        </p:txBody>
      </p:sp>
    </p:spTree>
    <p:extLst>
      <p:ext uri="{BB962C8B-B14F-4D97-AF65-F5344CB8AC3E}">
        <p14:creationId xmlns:p14="http://schemas.microsoft.com/office/powerpoint/2010/main" val="6275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publiczne</a:t>
            </a:r>
            <a:endParaRPr lang="pl-PL"/>
          </a:p>
        </p:txBody>
      </p:sp>
      <p:sp>
        <p:nvSpPr>
          <p:cNvPr id="3" name="Symbol zastępczy zawartości 2"/>
          <p:cNvSpPr>
            <a:spLocks noGrp="1"/>
          </p:cNvSpPr>
          <p:nvPr>
            <p:ph idx="1"/>
          </p:nvPr>
        </p:nvSpPr>
        <p:spPr/>
        <p:txBody>
          <a:bodyPr>
            <a:normAutofit fontScale="92500" lnSpcReduction="10000"/>
          </a:bodyPr>
          <a:lstStyle/>
          <a:p>
            <a:r>
              <a:rPr lang="pl-PL" b="1" smtClean="0"/>
              <a:t>Mienie w znaczeniu podmiotowym</a:t>
            </a:r>
          </a:p>
          <a:p>
            <a:pPr lvl="1"/>
            <a:r>
              <a:rPr lang="pl-PL" b="1" smtClean="0"/>
              <a:t>mienie </a:t>
            </a:r>
            <a:r>
              <a:rPr lang="pl-PL" b="1"/>
              <a:t>państwowe </a:t>
            </a:r>
            <a:r>
              <a:rPr lang="pl-PL"/>
              <a:t>– własność i inne prawa majątkowe przysługujące Skarbowi Państwa albo innym państwowym osobom prawnym</a:t>
            </a:r>
          </a:p>
          <a:p>
            <a:pPr lvl="1"/>
            <a:r>
              <a:rPr lang="pl-PL" b="1" smtClean="0"/>
              <a:t>mienie </a:t>
            </a:r>
            <a:r>
              <a:rPr lang="pl-PL" b="1"/>
              <a:t>samorządowe </a:t>
            </a:r>
            <a:r>
              <a:rPr lang="pl-PL"/>
              <a:t>– własność i inne prawa majątkowe należące do: poszczególnych gmin I ich związków oraz innych gminnych osób prawnych, w tym przedsiębiorstw (mienie komunalne); powiatu lub innych powiatowych osób prawnych (mienie powiatu); województwa samorządowego lub innej wojewódzkiej osoby prawnej (mienie samorządu województwa)</a:t>
            </a:r>
          </a:p>
        </p:txBody>
      </p:sp>
    </p:spTree>
    <p:extLst>
      <p:ext uri="{BB962C8B-B14F-4D97-AF65-F5344CB8AC3E}">
        <p14:creationId xmlns:p14="http://schemas.microsoft.com/office/powerpoint/2010/main" val="393897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publiczne</a:t>
            </a:r>
            <a:endParaRPr lang="pl-PL"/>
          </a:p>
        </p:txBody>
      </p:sp>
      <p:sp>
        <p:nvSpPr>
          <p:cNvPr id="3" name="Symbol zastępczy zawartości 2"/>
          <p:cNvSpPr>
            <a:spLocks noGrp="1"/>
          </p:cNvSpPr>
          <p:nvPr>
            <p:ph idx="1"/>
          </p:nvPr>
        </p:nvSpPr>
        <p:spPr/>
        <p:txBody>
          <a:bodyPr/>
          <a:lstStyle/>
          <a:p>
            <a:endParaRPr lang="pl-PL" smtClean="0"/>
          </a:p>
          <a:p>
            <a:r>
              <a:rPr lang="pl-PL" smtClean="0"/>
              <a:t>Mienie </a:t>
            </a:r>
            <a:r>
              <a:rPr lang="pl-PL"/>
              <a:t>publiczne dzieli się na</a:t>
            </a:r>
            <a:r>
              <a:rPr lang="pl-PL" smtClean="0"/>
              <a:t>:</a:t>
            </a:r>
          </a:p>
          <a:p>
            <a:pPr lvl="1"/>
            <a:r>
              <a:rPr lang="pl-PL"/>
              <a:t>mienie powszechne (dobra publiczne</a:t>
            </a:r>
            <a:r>
              <a:rPr lang="pl-PL" smtClean="0"/>
              <a:t>)</a:t>
            </a:r>
          </a:p>
          <a:p>
            <a:pPr lvl="1"/>
            <a:r>
              <a:rPr lang="pl-PL"/>
              <a:t>mienie służące administracji (majątek administracyjny</a:t>
            </a:r>
            <a:r>
              <a:rPr lang="pl-PL" smtClean="0"/>
              <a:t>)</a:t>
            </a:r>
          </a:p>
          <a:p>
            <a:pPr lvl="1"/>
            <a:r>
              <a:rPr lang="pl-PL"/>
              <a:t>mienie skarbowe (kapitałowe)</a:t>
            </a:r>
          </a:p>
        </p:txBody>
      </p:sp>
    </p:spTree>
    <p:extLst>
      <p:ext uri="{BB962C8B-B14F-4D97-AF65-F5344CB8AC3E}">
        <p14:creationId xmlns:p14="http://schemas.microsoft.com/office/powerpoint/2010/main" val="1862896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publiczne</a:t>
            </a:r>
            <a:endParaRPr lang="pl-PL"/>
          </a:p>
        </p:txBody>
      </p:sp>
      <p:sp>
        <p:nvSpPr>
          <p:cNvPr id="3" name="Symbol zastępczy zawartości 2"/>
          <p:cNvSpPr>
            <a:spLocks noGrp="1"/>
          </p:cNvSpPr>
          <p:nvPr>
            <p:ph idx="1"/>
          </p:nvPr>
        </p:nvSpPr>
        <p:spPr/>
        <p:txBody>
          <a:bodyPr/>
          <a:lstStyle/>
          <a:p>
            <a:r>
              <a:rPr lang="pl-PL" b="1"/>
              <a:t>mienie powszechne (dobra publiczne)</a:t>
            </a:r>
            <a:r>
              <a:rPr lang="pl-PL"/>
              <a:t> – wszelkie rzeczy przeznaczone do powszechnego użytku, z których może korzystać każdy na równych prawach i bezpośrednio (drogi, place, wody publiczne, wybrzeże morskie); sposób korzystania z tego mienia określają przepisy prawa administracyjnego</a:t>
            </a:r>
          </a:p>
        </p:txBody>
      </p:sp>
    </p:spTree>
    <p:extLst>
      <p:ext uri="{BB962C8B-B14F-4D97-AF65-F5344CB8AC3E}">
        <p14:creationId xmlns:p14="http://schemas.microsoft.com/office/powerpoint/2010/main" val="40739003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publiczne </a:t>
            </a:r>
            <a:endParaRPr lang="pl-PL"/>
          </a:p>
        </p:txBody>
      </p:sp>
      <p:sp>
        <p:nvSpPr>
          <p:cNvPr id="3" name="Symbol zastępczy zawartości 2"/>
          <p:cNvSpPr>
            <a:spLocks noGrp="1"/>
          </p:cNvSpPr>
          <p:nvPr>
            <p:ph idx="1"/>
          </p:nvPr>
        </p:nvSpPr>
        <p:spPr/>
        <p:txBody>
          <a:bodyPr>
            <a:normAutofit fontScale="92500" lnSpcReduction="20000"/>
          </a:bodyPr>
          <a:lstStyle/>
          <a:p>
            <a:r>
              <a:rPr lang="pl-PL" b="1"/>
              <a:t>mienie służące administracji (majątek administracyjny) </a:t>
            </a:r>
            <a:r>
              <a:rPr lang="pl-PL"/>
              <a:t>– mienie służące celom administracyjnym w znaczeniu zapewnienia funkcjonowania agend państwowych i samorządowych (siedziby władz i urzędów publicznych), jak i służące wypełnianiu zadań administracji publicznej (obiekty służące funkcjonowaniu oświaty, szkolnictwa, zdrowia, porządku publicznego); korzystanie z tych dóbr odbywa się z reguły na zasadzie dopuszczenia i regulowane jest na zasadach określonych w przepisach administracyjnych lub cywilnych</a:t>
            </a:r>
          </a:p>
        </p:txBody>
      </p:sp>
    </p:spTree>
    <p:extLst>
      <p:ext uri="{BB962C8B-B14F-4D97-AF65-F5344CB8AC3E}">
        <p14:creationId xmlns:p14="http://schemas.microsoft.com/office/powerpoint/2010/main" val="2469669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publiczne</a:t>
            </a:r>
            <a:endParaRPr lang="pl-PL"/>
          </a:p>
        </p:txBody>
      </p:sp>
      <p:sp>
        <p:nvSpPr>
          <p:cNvPr id="3" name="Symbol zastępczy zawartości 2"/>
          <p:cNvSpPr>
            <a:spLocks noGrp="1"/>
          </p:cNvSpPr>
          <p:nvPr>
            <p:ph idx="1"/>
          </p:nvPr>
        </p:nvSpPr>
        <p:spPr/>
        <p:txBody>
          <a:bodyPr>
            <a:normAutofit fontScale="85000" lnSpcReduction="20000"/>
          </a:bodyPr>
          <a:lstStyle/>
          <a:p>
            <a:r>
              <a:rPr lang="pl-PL" b="1"/>
              <a:t>mienie skarbowe (kapitałowe) </a:t>
            </a:r>
            <a:r>
              <a:rPr lang="pl-PL"/>
              <a:t>– zespół środków finansowych i rzeczowych, z których podmioty korzystają dla realizacji swych celów jako wartości kapitałowej; składają się nań m.in.: dochody z kapitału, pieniądze, papiery wartościowe, pożytki z nieruchomości, dochody z przedsiębiorstw; celem tego mienia jest generowanie dochodu stanowiącego bazę materialną należytego funkcjonowania administracji publicznej i zaspokajania potrzeb użyteczności publicznej; korzystają z niego jedynie w zasadzie dzierżyciele – jak właściciele, inni nie mają z reguły do niego dostępu</a:t>
            </a:r>
          </a:p>
        </p:txBody>
      </p:sp>
    </p:spTree>
    <p:extLst>
      <p:ext uri="{BB962C8B-B14F-4D97-AF65-F5344CB8AC3E}">
        <p14:creationId xmlns:p14="http://schemas.microsoft.com/office/powerpoint/2010/main" val="2386050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r>
              <a:rPr lang="pl-PL" b="1"/>
              <a:t>MIENIE PUBLICZNE </a:t>
            </a:r>
            <a:r>
              <a:rPr lang="pl-PL"/>
              <a:t>to określone rzeczy, dobra, w tym środki finansowe (środki majątkowe) przysługujące Skarbowi Państwa lub innym państwowym osobom prawnym oraz mienie przynależne podmiotom samorządowym, służące w sposób pośredni czy bezpośredni realizacji ich zadań publicznych (interesu publicznego</a:t>
            </a:r>
            <a:r>
              <a:rPr lang="pl-PL" smtClean="0"/>
              <a:t>). W jego ramach można wyróżnić:</a:t>
            </a:r>
          </a:p>
          <a:p>
            <a:pPr lvl="1"/>
            <a:r>
              <a:rPr lang="pl-PL" smtClean="0"/>
              <a:t>Mienie produkcyjne</a:t>
            </a:r>
          </a:p>
          <a:p>
            <a:pPr lvl="1"/>
            <a:r>
              <a:rPr lang="pl-PL" smtClean="0"/>
              <a:t>Mienie nieprodukcyjne</a:t>
            </a:r>
            <a:endParaRPr lang="pl-PL"/>
          </a:p>
        </p:txBody>
      </p:sp>
    </p:spTree>
    <p:extLst>
      <p:ext uri="{BB962C8B-B14F-4D97-AF65-F5344CB8AC3E}">
        <p14:creationId xmlns:p14="http://schemas.microsoft.com/office/powerpoint/2010/main" val="295055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Gospodarka komunalna</a:t>
            </a:r>
            <a:endParaRPr lang="pl-PL"/>
          </a:p>
        </p:txBody>
      </p:sp>
      <p:sp>
        <p:nvSpPr>
          <p:cNvPr id="3" name="Symbol zastępczy zawartości 2"/>
          <p:cNvSpPr>
            <a:spLocks noGrp="1"/>
          </p:cNvSpPr>
          <p:nvPr>
            <p:ph idx="1"/>
          </p:nvPr>
        </p:nvSpPr>
        <p:spPr/>
        <p:txBody>
          <a:bodyPr>
            <a:normAutofit/>
          </a:bodyPr>
          <a:lstStyle/>
          <a:p>
            <a:pPr marL="0" indent="0">
              <a:buNone/>
            </a:pPr>
            <a:endParaRPr lang="pl-PL" smtClean="0"/>
          </a:p>
          <a:p>
            <a:pPr marL="0" indent="0">
              <a:buNone/>
            </a:pPr>
            <a:r>
              <a:rPr lang="pl-PL" smtClean="0"/>
              <a:t>Ta </a:t>
            </a:r>
            <a:r>
              <a:rPr lang="pl-PL"/>
              <a:t>działalność o charakterze użyteczności publicznej zaspokaja potrzeby podstawowe i powszechnie odczuwalne. </a:t>
            </a:r>
            <a:endParaRPr lang="pl-PL" smtClean="0"/>
          </a:p>
        </p:txBody>
      </p:sp>
    </p:spTree>
    <p:extLst>
      <p:ext uri="{BB962C8B-B14F-4D97-AF65-F5344CB8AC3E}">
        <p14:creationId xmlns:p14="http://schemas.microsoft.com/office/powerpoint/2010/main" val="4199219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publiczne</a:t>
            </a:r>
            <a:endParaRPr lang="pl-PL"/>
          </a:p>
        </p:txBody>
      </p:sp>
      <p:sp>
        <p:nvSpPr>
          <p:cNvPr id="3" name="Symbol zastępczy zawartości 2"/>
          <p:cNvSpPr>
            <a:spLocks noGrp="1"/>
          </p:cNvSpPr>
          <p:nvPr>
            <p:ph idx="1"/>
          </p:nvPr>
        </p:nvSpPr>
        <p:spPr/>
        <p:txBody>
          <a:bodyPr>
            <a:normAutofit fontScale="92500" lnSpcReduction="20000"/>
          </a:bodyPr>
          <a:lstStyle/>
          <a:p>
            <a:r>
              <a:rPr lang="pl-PL" b="1"/>
              <a:t>mienie produkcyjne </a:t>
            </a:r>
            <a:r>
              <a:rPr lang="pl-PL"/>
              <a:t>– zorganizowane i wykorzystywane do działalności gospodarczej ( składniki służące interesowi powszechnemu przez przynoszenie korzyści płynących z działalności gospodarczej – rozumianej jako aktywność gospodarcza państwa lub wspólnoty samorządowej, której celem jest zaspokajanie potrzeb publicznych przez wytwarzanie dóbr lub świadczenie usług, lub której celem jest zabezpieczenie potrzeb poprzez inwestowanie przedsięwzięte do uzyskania środków na tę działalność publiczną)</a:t>
            </a:r>
          </a:p>
        </p:txBody>
      </p:sp>
    </p:spTree>
    <p:extLst>
      <p:ext uri="{BB962C8B-B14F-4D97-AF65-F5344CB8AC3E}">
        <p14:creationId xmlns:p14="http://schemas.microsoft.com/office/powerpoint/2010/main" val="41452784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publiczne </a:t>
            </a:r>
            <a:endParaRPr lang="pl-PL"/>
          </a:p>
        </p:txBody>
      </p:sp>
      <p:sp>
        <p:nvSpPr>
          <p:cNvPr id="3" name="Symbol zastępczy zawartości 2"/>
          <p:cNvSpPr>
            <a:spLocks noGrp="1"/>
          </p:cNvSpPr>
          <p:nvPr>
            <p:ph idx="1"/>
          </p:nvPr>
        </p:nvSpPr>
        <p:spPr/>
        <p:txBody>
          <a:bodyPr/>
          <a:lstStyle/>
          <a:p>
            <a:r>
              <a:rPr lang="pl-PL" b="1"/>
              <a:t>mienie nieprodukcyjne </a:t>
            </a:r>
            <a:r>
              <a:rPr lang="pl-PL"/>
              <a:t>– nie przeznaczone w sposób bezpośredni czy pośredni do aktywności gospodarczej (mienie przeznaczone w sposób prawny do </a:t>
            </a:r>
            <a:r>
              <a:rPr lang="pl-PL" smtClean="0"/>
              <a:t>użytku publicznego</a:t>
            </a:r>
            <a:r>
              <a:rPr lang="pl-PL"/>
              <a:t>, służące zapewnieniu funkcjonowania i spełniania zadań niegospodarczych przez podmioty publiczne</a:t>
            </a:r>
          </a:p>
        </p:txBody>
      </p:sp>
    </p:spTree>
    <p:extLst>
      <p:ext uri="{BB962C8B-B14F-4D97-AF65-F5344CB8AC3E}">
        <p14:creationId xmlns:p14="http://schemas.microsoft.com/office/powerpoint/2010/main" val="1856032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80928"/>
            <a:ext cx="8229600" cy="1143000"/>
          </a:xfrm>
        </p:spPr>
        <p:txBody>
          <a:bodyPr/>
          <a:lstStyle/>
          <a:p>
            <a:r>
              <a:rPr lang="pl-PL" smtClean="0"/>
              <a:t>Zarząd mieniem samorządowym</a:t>
            </a:r>
            <a:endParaRPr lang="pl-PL"/>
          </a:p>
        </p:txBody>
      </p:sp>
    </p:spTree>
    <p:extLst>
      <p:ext uri="{BB962C8B-B14F-4D97-AF65-F5344CB8AC3E}">
        <p14:creationId xmlns:p14="http://schemas.microsoft.com/office/powerpoint/2010/main" val="1999324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samorzadowym</a:t>
            </a:r>
            <a:endParaRPr lang="pl-PL"/>
          </a:p>
        </p:txBody>
      </p:sp>
      <p:sp>
        <p:nvSpPr>
          <p:cNvPr id="3" name="Symbol zastępczy zawartości 2"/>
          <p:cNvSpPr>
            <a:spLocks noGrp="1"/>
          </p:cNvSpPr>
          <p:nvPr>
            <p:ph idx="1"/>
          </p:nvPr>
        </p:nvSpPr>
        <p:spPr/>
        <p:txBody>
          <a:bodyPr/>
          <a:lstStyle/>
          <a:p>
            <a:r>
              <a:rPr lang="pl-PL" smtClean="0"/>
              <a:t>Konstytucja</a:t>
            </a:r>
            <a:endParaRPr lang="pl-PL"/>
          </a:p>
          <a:p>
            <a:r>
              <a:rPr lang="pl-PL"/>
              <a:t>Art. 165 [Podmiotowość prawna jednostek samorządu terytorialnego]</a:t>
            </a:r>
          </a:p>
          <a:p>
            <a:r>
              <a:rPr lang="pl-PL"/>
              <a:t>1. Jednostki samorządu terytorialnego mają osobowość prawną. Przysługują im prawo własności i inne prawa majątkowe.</a:t>
            </a:r>
          </a:p>
          <a:p>
            <a:r>
              <a:rPr lang="pl-PL"/>
              <a:t>2. </a:t>
            </a:r>
            <a:r>
              <a:rPr lang="pl-PL" u="sng"/>
              <a:t>Samodzielność</a:t>
            </a:r>
            <a:r>
              <a:rPr lang="pl-PL"/>
              <a:t> jednostek samorządu terytorialnego podlega ochronie sądowej.</a:t>
            </a:r>
          </a:p>
        </p:txBody>
      </p:sp>
    </p:spTree>
    <p:extLst>
      <p:ext uri="{BB962C8B-B14F-4D97-AF65-F5344CB8AC3E}">
        <p14:creationId xmlns:p14="http://schemas.microsoft.com/office/powerpoint/2010/main" val="24570781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samorządowe</a:t>
            </a:r>
            <a:endParaRPr lang="pl-PL"/>
          </a:p>
        </p:txBody>
      </p:sp>
      <p:sp>
        <p:nvSpPr>
          <p:cNvPr id="3" name="Symbol zastępczy zawartości 2"/>
          <p:cNvSpPr>
            <a:spLocks noGrp="1"/>
          </p:cNvSpPr>
          <p:nvPr>
            <p:ph idx="1"/>
          </p:nvPr>
        </p:nvSpPr>
        <p:spPr/>
        <p:txBody>
          <a:bodyPr/>
          <a:lstStyle/>
          <a:p>
            <a:endParaRPr lang="pl-PL" smtClean="0"/>
          </a:p>
          <a:p>
            <a:endParaRPr lang="pl-PL"/>
          </a:p>
          <a:p>
            <a:r>
              <a:rPr lang="pl-PL" smtClean="0"/>
              <a:t>mienie należące </a:t>
            </a:r>
            <a:r>
              <a:rPr lang="pl-PL"/>
              <a:t>do gmin </a:t>
            </a:r>
            <a:r>
              <a:rPr lang="pl-PL"/>
              <a:t>(</a:t>
            </a:r>
            <a:r>
              <a:rPr lang="pl-PL" smtClean="0"/>
              <a:t>mienie komunalne)</a:t>
            </a:r>
          </a:p>
          <a:p>
            <a:r>
              <a:rPr lang="pl-PL" smtClean="0"/>
              <a:t> </a:t>
            </a:r>
            <a:r>
              <a:rPr lang="pl-PL"/>
              <a:t>oraz innych jednostek samorządu terytorialnego. </a:t>
            </a:r>
          </a:p>
        </p:txBody>
      </p:sp>
    </p:spTree>
    <p:extLst>
      <p:ext uri="{BB962C8B-B14F-4D97-AF65-F5344CB8AC3E}">
        <p14:creationId xmlns:p14="http://schemas.microsoft.com/office/powerpoint/2010/main" val="27621202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lstStyle/>
          <a:p>
            <a:endParaRPr lang="pl-PL"/>
          </a:p>
          <a:p>
            <a:r>
              <a:rPr lang="pl-PL"/>
              <a:t>Art. 43 [Pojęcie mienia komunalnego] Mieniem komunalnym jest własność i inne prawa majątkowe należące do poszczególnych gmin i ich związków oraz mienie innych gminnych osób prawnych, w tym przedsiębiorstw.</a:t>
            </a:r>
          </a:p>
        </p:txBody>
      </p:sp>
    </p:spTree>
    <p:extLst>
      <p:ext uri="{BB962C8B-B14F-4D97-AF65-F5344CB8AC3E}">
        <p14:creationId xmlns:p14="http://schemas.microsoft.com/office/powerpoint/2010/main" val="1316100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normAutofit fontScale="62500" lnSpcReduction="20000"/>
          </a:bodyPr>
          <a:lstStyle/>
          <a:p>
            <a:endParaRPr lang="pl-PL"/>
          </a:p>
          <a:p>
            <a:r>
              <a:rPr lang="pl-PL"/>
              <a:t>Art. 44 [Nabycie] Nabycie mienia komunalnego następuje:</a:t>
            </a:r>
          </a:p>
          <a:p>
            <a:r>
              <a:rPr lang="pl-PL"/>
              <a:t>1)  na podstawie ustawy - Przepisy wprowadzające ustawę o samorządzie terytorialnym;</a:t>
            </a:r>
          </a:p>
          <a:p>
            <a:r>
              <a:rPr lang="pl-PL"/>
              <a:t>2)  przez przekazanie gminie mienia w związku z utworzeniem lub zmianą granic gminy w trybie, o którym mowa w art. 4; przekazanie mienia następuje w drodze porozumienia zainteresowanych gmin, a w razie braku porozumienia - decyzją Prezesa Rady Ministrów, podjętą na wniosek ministra właściwego do spraw administracji publicznej;</a:t>
            </a:r>
          </a:p>
          <a:p>
            <a:r>
              <a:rPr lang="pl-PL"/>
              <a:t>3)  w wyniku przekazania przez administrację rządową na zasadach określonych przez Radę Ministrów w drodze rozporządzenia;</a:t>
            </a:r>
          </a:p>
          <a:p>
            <a:r>
              <a:rPr lang="pl-PL"/>
              <a:t>4)  w wyniku własnej działalności gospodarczej;</a:t>
            </a:r>
          </a:p>
          <a:p>
            <a:r>
              <a:rPr lang="pl-PL"/>
              <a:t>5)  przez inne czynności prawne;</a:t>
            </a:r>
          </a:p>
          <a:p>
            <a:r>
              <a:rPr lang="pl-PL"/>
              <a:t>6)  w innych przypadkach określonych odrębnymi przepisami.</a:t>
            </a:r>
          </a:p>
        </p:txBody>
      </p:sp>
    </p:spTree>
    <p:extLst>
      <p:ext uri="{BB962C8B-B14F-4D97-AF65-F5344CB8AC3E}">
        <p14:creationId xmlns:p14="http://schemas.microsoft.com/office/powerpoint/2010/main" val="3397430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lstStyle/>
          <a:p>
            <a:r>
              <a:rPr lang="pl-PL"/>
              <a:t>Gminy uwłaszczone zostały </a:t>
            </a:r>
            <a:r>
              <a:rPr lang="pl-PL" u="sng"/>
              <a:t>ex lege </a:t>
            </a:r>
            <a:r>
              <a:rPr lang="pl-PL"/>
              <a:t>(por. art. </a:t>
            </a:r>
            <a:r>
              <a:rPr lang="pl-PL"/>
              <a:t>5 </a:t>
            </a:r>
            <a:r>
              <a:rPr lang="pl-PL" smtClean="0"/>
              <a:t>PWSamTerU)</a:t>
            </a:r>
          </a:p>
          <a:p>
            <a:pPr marL="0" indent="0">
              <a:buNone/>
            </a:pPr>
            <a:endParaRPr lang="pl-PL" smtClean="0"/>
          </a:p>
          <a:p>
            <a:r>
              <a:rPr lang="pl-PL" i="1"/>
              <a:t>Przepisy wprowadzające ustawę o samorządzie terytorialnym i ustawę o </a:t>
            </a:r>
            <a:r>
              <a:rPr lang="pl-PL" i="1"/>
              <a:t>pracownikach </a:t>
            </a:r>
            <a:r>
              <a:rPr lang="pl-PL" i="1"/>
              <a:t>samorządowych z dnia 10 maja 1990 r. (Dz.U. 1990 Nr 32, poz</a:t>
            </a:r>
            <a:r>
              <a:rPr lang="pl-PL" i="1"/>
              <a:t>. </a:t>
            </a:r>
            <a:r>
              <a:rPr lang="pl-PL" i="1" smtClean="0"/>
              <a:t>191)</a:t>
            </a:r>
            <a:endParaRPr lang="pl-PL" i="1"/>
          </a:p>
        </p:txBody>
      </p:sp>
    </p:spTree>
    <p:extLst>
      <p:ext uri="{BB962C8B-B14F-4D97-AF65-F5344CB8AC3E}">
        <p14:creationId xmlns:p14="http://schemas.microsoft.com/office/powerpoint/2010/main" val="822441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normAutofit fontScale="77500" lnSpcReduction="20000"/>
          </a:bodyPr>
          <a:lstStyle/>
          <a:p>
            <a:endParaRPr lang="pl-PL"/>
          </a:p>
          <a:p>
            <a:r>
              <a:rPr lang="pl-PL"/>
              <a:t>Art. 5 [Przekazanie mienia państwowego]</a:t>
            </a:r>
          </a:p>
          <a:p>
            <a:r>
              <a:rPr lang="pl-PL"/>
              <a:t>1. Jeżeli dalsze przepisy nie stanowią inaczej, mienie ogólnonarodowe (państwowe) należące do:</a:t>
            </a:r>
          </a:p>
          <a:p>
            <a:r>
              <a:rPr lang="pl-PL"/>
              <a:t>1)  rad narodowych i terenowych organów administracji państwowej stopnia podstawowego,</a:t>
            </a:r>
          </a:p>
          <a:p>
            <a:r>
              <a:rPr lang="pl-PL"/>
              <a:t>2)  przedsiębiorstw państwowych, dla których organy określone w pkt 1 pełnią funkcję organu założycielskiego,</a:t>
            </a:r>
          </a:p>
          <a:p>
            <a:r>
              <a:rPr lang="pl-PL"/>
              <a:t>3)  zakładów i innych jednostek organizacyjnych podporządkowanych organom określonym w pkt 1</a:t>
            </a:r>
          </a:p>
          <a:p>
            <a:r>
              <a:rPr lang="pl-PL"/>
              <a:t>- staje się w dniu wejścia w życie niniejszej ustawy z mocy prawa mieniem właściwych gmin.</a:t>
            </a:r>
          </a:p>
        </p:txBody>
      </p:sp>
    </p:spTree>
    <p:extLst>
      <p:ext uri="{BB962C8B-B14F-4D97-AF65-F5344CB8AC3E}">
        <p14:creationId xmlns:p14="http://schemas.microsoft.com/office/powerpoint/2010/main" val="1531601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normAutofit fontScale="62500" lnSpcReduction="20000"/>
          </a:bodyPr>
          <a:lstStyle/>
          <a:p>
            <a:r>
              <a:rPr lang="pl-PL" b="1" smtClean="0"/>
              <a:t>Decyzja komunalizacyjna</a:t>
            </a:r>
          </a:p>
          <a:p>
            <a:endParaRPr lang="pl-PL"/>
          </a:p>
          <a:p>
            <a:r>
              <a:rPr lang="pl-PL"/>
              <a:t>Art. 18 [Organy orzekające]</a:t>
            </a:r>
          </a:p>
          <a:p>
            <a:r>
              <a:rPr lang="pl-PL"/>
              <a:t>1. Wojewoda wydaje decyzje w sprawie stwierdzenia nabycia mienia z mocy prawa, w sprawie jego przekazania - w zakresie unormowanym ustawą.</a:t>
            </a:r>
          </a:p>
          <a:p>
            <a:r>
              <a:rPr lang="pl-PL" smtClean="0"/>
              <a:t>2.Tworzy </a:t>
            </a:r>
            <a:r>
              <a:rPr lang="pl-PL"/>
              <a:t>się Krajową Komisję Uwłaszczeniową, zwaną dalej ,,Komisją", jako organ odwoławczy od decyzji, o których mowa w ust. 1.</a:t>
            </a:r>
          </a:p>
          <a:p>
            <a:r>
              <a:rPr lang="pl-PL" smtClean="0"/>
              <a:t>2a.Siedzibą </a:t>
            </a:r>
            <a:r>
              <a:rPr lang="pl-PL"/>
              <a:t>Komisji jest miasto stołeczne Warszawa.</a:t>
            </a:r>
          </a:p>
          <a:p>
            <a:r>
              <a:rPr lang="pl-PL"/>
              <a:t>3</a:t>
            </a:r>
            <a:r>
              <a:rPr lang="pl-PL"/>
              <a:t>. </a:t>
            </a:r>
            <a:r>
              <a:rPr lang="pl-PL" smtClean="0"/>
              <a:t>(uchylony</a:t>
            </a:r>
            <a:r>
              <a:rPr lang="pl-PL"/>
              <a:t>)</a:t>
            </a:r>
          </a:p>
          <a:p>
            <a:r>
              <a:rPr lang="pl-PL"/>
              <a:t>4</a:t>
            </a:r>
            <a:r>
              <a:rPr lang="pl-PL"/>
              <a:t>. </a:t>
            </a:r>
            <a:r>
              <a:rPr lang="pl-PL" smtClean="0"/>
              <a:t>Do </a:t>
            </a:r>
            <a:r>
              <a:rPr lang="pl-PL"/>
              <a:t>postępowania w sprawach, o których mowa w ust. 1 i 2, stosuje się odpowiednio przepisy ustawy z dnia 14 czerwca 1960 r. - Kodeks postępowania administracyjnego (Dz.U. z 2016 r. poz. 23, 868, 966, 1579 i 2138).</a:t>
            </a:r>
          </a:p>
        </p:txBody>
      </p:sp>
    </p:spTree>
    <p:extLst>
      <p:ext uri="{BB962C8B-B14F-4D97-AF65-F5344CB8AC3E}">
        <p14:creationId xmlns:p14="http://schemas.microsoft.com/office/powerpoint/2010/main" val="33206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Gospodarka komunalna</a:t>
            </a:r>
            <a:endParaRPr lang="pl-PL"/>
          </a:p>
        </p:txBody>
      </p:sp>
      <p:sp>
        <p:nvSpPr>
          <p:cNvPr id="3" name="Symbol zastępczy zawartości 2"/>
          <p:cNvSpPr>
            <a:spLocks noGrp="1"/>
          </p:cNvSpPr>
          <p:nvPr>
            <p:ph idx="1"/>
          </p:nvPr>
        </p:nvSpPr>
        <p:spPr/>
        <p:txBody>
          <a:bodyPr/>
          <a:lstStyle/>
          <a:p>
            <a:pPr marL="0" indent="0">
              <a:buNone/>
            </a:pPr>
            <a:endParaRPr lang="pl-PL" smtClean="0"/>
          </a:p>
          <a:p>
            <a:pPr marL="0" indent="0">
              <a:buNone/>
            </a:pPr>
            <a:r>
              <a:rPr lang="pl-PL" smtClean="0"/>
              <a:t>Cechuje </a:t>
            </a:r>
            <a:r>
              <a:rPr lang="pl-PL"/>
              <a:t>ją wysoka kapitałochłonność, wysoki udział kosztów stałych w ponoszonych na nią nakładach.</a:t>
            </a:r>
          </a:p>
          <a:p>
            <a:endParaRPr lang="pl-PL"/>
          </a:p>
        </p:txBody>
      </p:sp>
    </p:spTree>
    <p:extLst>
      <p:ext uri="{BB962C8B-B14F-4D97-AF65-F5344CB8AC3E}">
        <p14:creationId xmlns:p14="http://schemas.microsoft.com/office/powerpoint/2010/main" val="889434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lstStyle/>
          <a:p>
            <a:r>
              <a:rPr lang="pl-PL" smtClean="0"/>
              <a:t>Decyzja komunalizacyjna – skutek ex tunc</a:t>
            </a:r>
          </a:p>
          <a:p>
            <a:pPr lvl="1"/>
            <a:r>
              <a:rPr lang="pl-PL" smtClean="0"/>
              <a:t> charakter deklaratoryjny</a:t>
            </a:r>
          </a:p>
          <a:p>
            <a:endParaRPr lang="pl-PL"/>
          </a:p>
          <a:p>
            <a:r>
              <a:rPr lang="pl-PL" smtClean="0"/>
              <a:t>Skutki takiego rozwiązania?</a:t>
            </a:r>
          </a:p>
          <a:p>
            <a:pPr lvl="1"/>
            <a:r>
              <a:rPr lang="pl-PL" smtClean="0"/>
              <a:t>(Zaleta) ułatwienia z formalnościami </a:t>
            </a:r>
          </a:p>
          <a:p>
            <a:pPr lvl="1"/>
            <a:r>
              <a:rPr lang="pl-PL" smtClean="0"/>
              <a:t>(wada) często brak wiedzy gminy o prawie właśności</a:t>
            </a:r>
          </a:p>
          <a:p>
            <a:pPr lvl="2"/>
            <a:r>
              <a:rPr lang="pl-PL" smtClean="0"/>
              <a:t>Spory na podstawie art. 172 i n. kc </a:t>
            </a:r>
          </a:p>
          <a:p>
            <a:endParaRPr lang="pl-PL"/>
          </a:p>
        </p:txBody>
      </p:sp>
    </p:spTree>
    <p:extLst>
      <p:ext uri="{BB962C8B-B14F-4D97-AF65-F5344CB8AC3E}">
        <p14:creationId xmlns:p14="http://schemas.microsoft.com/office/powerpoint/2010/main" val="24075098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lstStyle/>
          <a:p>
            <a:endParaRPr lang="pl-PL"/>
          </a:p>
          <a:p>
            <a:r>
              <a:rPr lang="pl-PL"/>
              <a:t>Art. 45 [Dysponowanie]</a:t>
            </a:r>
          </a:p>
          <a:p>
            <a:r>
              <a:rPr lang="pl-PL"/>
              <a:t>1. Podmioty mienia komunalnego samodzielnie decydują o przeznaczeniu i sposobie wykorzystania składników majątkowych, przy zachowaniu wymogów zawartych w odrębnych przepisach prawa.</a:t>
            </a:r>
          </a:p>
        </p:txBody>
      </p:sp>
    </p:spTree>
    <p:extLst>
      <p:ext uri="{BB962C8B-B14F-4D97-AF65-F5344CB8AC3E}">
        <p14:creationId xmlns:p14="http://schemas.microsoft.com/office/powerpoint/2010/main" val="40431389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normAutofit fontScale="70000" lnSpcReduction="20000"/>
          </a:bodyPr>
          <a:lstStyle/>
          <a:p>
            <a:endParaRPr lang="pl-PL"/>
          </a:p>
          <a:p>
            <a:r>
              <a:rPr lang="pl-PL"/>
              <a:t>Art. 46 [Oświadczenia woli]</a:t>
            </a:r>
          </a:p>
          <a:p>
            <a:r>
              <a:rPr lang="pl-PL"/>
              <a:t>1. Oświadczenie woli w imieniu gminy w zakresie zarządu mieniem </a:t>
            </a:r>
            <a:r>
              <a:rPr lang="pl-PL" u="sng"/>
              <a:t>składa jednoosobowo wójt </a:t>
            </a:r>
            <a:r>
              <a:rPr lang="pl-PL"/>
              <a:t>albo działający na podstawie jego upoważnienia zastępca wójta samodzielnie albo wraz z inną upoważnioną przez wójta osobą.</a:t>
            </a:r>
          </a:p>
          <a:p>
            <a:r>
              <a:rPr lang="pl-PL"/>
              <a:t>2.(uchylony)</a:t>
            </a:r>
          </a:p>
          <a:p>
            <a:r>
              <a:rPr lang="pl-PL"/>
              <a:t>3. Jeżeli czynność prawna może spowodować powstanie zobowiązań pieniężnych, do jej skuteczności potrzebna jest </a:t>
            </a:r>
            <a:r>
              <a:rPr lang="pl-PL" u="sng"/>
              <a:t>kontrasygnata skarbnika gminy </a:t>
            </a:r>
            <a:r>
              <a:rPr lang="pl-PL"/>
              <a:t>(głównego księgowego budżetu) lub osoby przez niego upoważnionej.</a:t>
            </a:r>
          </a:p>
          <a:p>
            <a:r>
              <a:rPr lang="pl-PL"/>
              <a:t>4. Skarbnik gminy (główny księgowy budżetu), który odmówił kontrasygnaty, dokona jej jednak na pisemne polecenie zwierzchnika, powiadamiając o tym radę gminy oraz regionalną izbę obrachunkową.</a:t>
            </a:r>
          </a:p>
        </p:txBody>
      </p:sp>
    </p:spTree>
    <p:extLst>
      <p:ext uri="{BB962C8B-B14F-4D97-AF65-F5344CB8AC3E}">
        <p14:creationId xmlns:p14="http://schemas.microsoft.com/office/powerpoint/2010/main" val="8268270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lstStyle/>
          <a:p>
            <a:endParaRPr lang="pl-PL"/>
          </a:p>
          <a:p>
            <a:r>
              <a:rPr lang="pl-PL"/>
              <a:t>Art. 47 [Jednoosobowe działanie]</a:t>
            </a:r>
          </a:p>
          <a:p>
            <a:r>
              <a:rPr lang="pl-PL"/>
              <a:t>1. Kierownicy jednostek organizacyjnych gminy nieposiadających osobowości prawnej działają jednoosobowo na podstawie pełnomocnictwa udzielonego przez </a:t>
            </a:r>
            <a:r>
              <a:rPr lang="pl-PL"/>
              <a:t>wójta</a:t>
            </a:r>
            <a:r>
              <a:rPr lang="pl-PL" smtClean="0"/>
              <a:t>.</a:t>
            </a:r>
          </a:p>
          <a:p>
            <a:endParaRPr lang="pl-PL"/>
          </a:p>
          <a:p>
            <a:r>
              <a:rPr lang="pl-PL" smtClean="0"/>
              <a:t>Np. Dyrektor szkoły podstawowej</a:t>
            </a:r>
            <a:endParaRPr lang="pl-PL"/>
          </a:p>
        </p:txBody>
      </p:sp>
    </p:spTree>
    <p:extLst>
      <p:ext uri="{BB962C8B-B14F-4D97-AF65-F5344CB8AC3E}">
        <p14:creationId xmlns:p14="http://schemas.microsoft.com/office/powerpoint/2010/main" val="13277880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komunalne</a:t>
            </a:r>
            <a:endParaRPr lang="pl-PL"/>
          </a:p>
        </p:txBody>
      </p:sp>
      <p:sp>
        <p:nvSpPr>
          <p:cNvPr id="3" name="Symbol zastępczy zawartości 2"/>
          <p:cNvSpPr>
            <a:spLocks noGrp="1"/>
          </p:cNvSpPr>
          <p:nvPr>
            <p:ph idx="1"/>
          </p:nvPr>
        </p:nvSpPr>
        <p:spPr/>
        <p:txBody>
          <a:bodyPr>
            <a:normAutofit fontScale="62500" lnSpcReduction="20000"/>
          </a:bodyPr>
          <a:lstStyle/>
          <a:p>
            <a:endParaRPr lang="pl-PL"/>
          </a:p>
          <a:p>
            <a:r>
              <a:rPr lang="pl-PL"/>
              <a:t>Art. 48 [Zarządzanie mieniem sołeckim]</a:t>
            </a:r>
          </a:p>
          <a:p>
            <a:r>
              <a:rPr lang="pl-PL"/>
              <a:t>1. </a:t>
            </a:r>
            <a:r>
              <a:rPr lang="pl-PL" u="sng"/>
              <a:t>Jednostka pomocnicza zarządza i korzysta z mienia komunalnego oraz rozporządza dochodami z tego źródła w zakresie określonym w statucie. </a:t>
            </a:r>
            <a:r>
              <a:rPr lang="pl-PL"/>
              <a:t>Statut ustala również zakres czynności dokonywanych samodzielnie przez jednostkę pomocniczą w zakresie przysługującego jej mienia.</a:t>
            </a:r>
          </a:p>
          <a:p>
            <a:r>
              <a:rPr lang="pl-PL"/>
              <a:t>1a. Przepis ust. 1 stosuje się odpowiednio do jednostki niższego rzędu, o której mowa w art. 35 ust. 2.</a:t>
            </a:r>
          </a:p>
          <a:p>
            <a:r>
              <a:rPr lang="pl-PL"/>
              <a:t>2. Rada gminy nie może uszczuplić dotychczasowych praw sołectw do korzystania z mienia bez zgody zebrania wiejskiego.</a:t>
            </a:r>
          </a:p>
          <a:p>
            <a:r>
              <a:rPr lang="pl-PL"/>
              <a:t>3. Wszystkie przysługujące dotychczas mieszkańcom wsi prawa własności, użytkowania lub inne prawa rzeczowe i majątkowe, zwane dalej mieniem gminnym, pozostają nienaruszone.</a:t>
            </a:r>
          </a:p>
          <a:p>
            <a:r>
              <a:rPr lang="pl-PL"/>
              <a:t>4. Do mienia gminnego mają zastosowanie, z zastrzeżeniem ust. 3, przepisy dotyczące mienia komunalnego</a:t>
            </a:r>
          </a:p>
        </p:txBody>
      </p:sp>
    </p:spTree>
    <p:extLst>
      <p:ext uri="{BB962C8B-B14F-4D97-AF65-F5344CB8AC3E}">
        <p14:creationId xmlns:p14="http://schemas.microsoft.com/office/powerpoint/2010/main" val="8811040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36912"/>
            <a:ext cx="8229600" cy="1143000"/>
          </a:xfrm>
        </p:spPr>
        <p:txBody>
          <a:bodyPr>
            <a:normAutofit fontScale="90000"/>
          </a:bodyPr>
          <a:lstStyle/>
          <a:p>
            <a:r>
              <a:rPr lang="pl-PL" smtClean="0"/>
              <a:t>Mienie pozostałych jednostek samorządu terytorialnego</a:t>
            </a:r>
            <a:endParaRPr lang="pl-PL"/>
          </a:p>
        </p:txBody>
      </p:sp>
    </p:spTree>
    <p:extLst>
      <p:ext uri="{BB962C8B-B14F-4D97-AF65-F5344CB8AC3E}">
        <p14:creationId xmlns:p14="http://schemas.microsoft.com/office/powerpoint/2010/main" val="30189676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powiatu</a:t>
            </a:r>
            <a:endParaRPr lang="pl-PL"/>
          </a:p>
        </p:txBody>
      </p:sp>
      <p:sp>
        <p:nvSpPr>
          <p:cNvPr id="3" name="Symbol zastępczy zawartości 2"/>
          <p:cNvSpPr>
            <a:spLocks noGrp="1"/>
          </p:cNvSpPr>
          <p:nvPr>
            <p:ph idx="1"/>
          </p:nvPr>
        </p:nvSpPr>
        <p:spPr/>
        <p:txBody>
          <a:bodyPr>
            <a:normAutofit fontScale="77500" lnSpcReduction="20000"/>
          </a:bodyPr>
          <a:lstStyle/>
          <a:p>
            <a:endParaRPr lang="pl-PL"/>
          </a:p>
          <a:p>
            <a:r>
              <a:rPr lang="pl-PL"/>
              <a:t>Art. 46 [Pojęcie mienia powiatu]</a:t>
            </a:r>
          </a:p>
          <a:p>
            <a:r>
              <a:rPr lang="pl-PL"/>
              <a:t>1. Mieniem powiatu jest własność i inne prawa majątkowe nabyte przez powiat lub inne powiatowe osoby prawne.</a:t>
            </a:r>
          </a:p>
          <a:p>
            <a:r>
              <a:rPr lang="pl-PL"/>
              <a:t>2. Powiatowymi osobami prawnymi, poza powiatem, są samorządowe jednostki organizacyjne, którym ustawy przyznają wprost taki status, oraz te osoby prawne, które mogą być tworzone na podstawie odrębnych ustaw wyłącznie przez powiat.</a:t>
            </a:r>
          </a:p>
          <a:p>
            <a:r>
              <a:rPr lang="pl-PL"/>
              <a:t>3. Powiat jest w stosunkach cywilnoprawnych podmiotem praw i obowiązków, które dotyczą mienia powiatu nienależącego do innych powiatowych osób prawnych.</a:t>
            </a:r>
          </a:p>
        </p:txBody>
      </p:sp>
    </p:spTree>
    <p:extLst>
      <p:ext uri="{BB962C8B-B14F-4D97-AF65-F5344CB8AC3E}">
        <p14:creationId xmlns:p14="http://schemas.microsoft.com/office/powerpoint/2010/main" val="4085158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województwa</a:t>
            </a:r>
            <a:endParaRPr lang="pl-PL"/>
          </a:p>
        </p:txBody>
      </p:sp>
      <p:sp>
        <p:nvSpPr>
          <p:cNvPr id="3" name="Symbol zastępczy zawartości 2"/>
          <p:cNvSpPr>
            <a:spLocks noGrp="1"/>
          </p:cNvSpPr>
          <p:nvPr>
            <p:ph idx="1"/>
          </p:nvPr>
        </p:nvSpPr>
        <p:spPr/>
        <p:txBody>
          <a:bodyPr>
            <a:normAutofit fontScale="70000" lnSpcReduction="20000"/>
          </a:bodyPr>
          <a:lstStyle/>
          <a:p>
            <a:endParaRPr lang="pl-PL"/>
          </a:p>
          <a:p>
            <a:r>
              <a:rPr lang="pl-PL"/>
              <a:t>Art. 47 [Pojęcie mienia województwa]</a:t>
            </a:r>
          </a:p>
          <a:p>
            <a:r>
              <a:rPr lang="pl-PL"/>
              <a:t>1. Mieniem województwa jest własność i inne prawa majątkowe nabyte przez województwo lub inne wojewódzkie osoby prawne.</a:t>
            </a:r>
          </a:p>
          <a:p>
            <a:r>
              <a:rPr lang="pl-PL"/>
              <a:t>2. Wojewódzkimi osobami prawnymi, poza województwem, są samorządowe jednostki organizacyjne, którym ustawy przyznają wprost taki status, oraz te osoby prawne, które mogą być tworzone na podstawie odrębnych ustaw wyłącznie przez województwo.</a:t>
            </a:r>
          </a:p>
          <a:p>
            <a:r>
              <a:rPr lang="pl-PL"/>
              <a:t>3. Województwo jest w stosunkach cywilnoprawnych podmiotem praw i obowiązków, które dotyczą mienia województwa nienależącego do innych wojewódzkich osób prawnych.</a:t>
            </a:r>
          </a:p>
        </p:txBody>
      </p:sp>
    </p:spTree>
    <p:extLst>
      <p:ext uri="{BB962C8B-B14F-4D97-AF65-F5344CB8AC3E}">
        <p14:creationId xmlns:p14="http://schemas.microsoft.com/office/powerpoint/2010/main" val="27591166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pozostałych j.s.t.</a:t>
            </a:r>
            <a:endParaRPr lang="pl-PL"/>
          </a:p>
        </p:txBody>
      </p:sp>
      <p:sp>
        <p:nvSpPr>
          <p:cNvPr id="3" name="Symbol zastępczy zawartości 2"/>
          <p:cNvSpPr>
            <a:spLocks noGrp="1"/>
          </p:cNvSpPr>
          <p:nvPr>
            <p:ph idx="1"/>
          </p:nvPr>
        </p:nvSpPr>
        <p:spPr/>
        <p:txBody>
          <a:bodyPr/>
          <a:lstStyle/>
          <a:p>
            <a:r>
              <a:rPr lang="pl-PL"/>
              <a:t>Nabycie mienia przez pozostałe jednostki samorządu terytorialnego nastąpiło na podstawie przepisów ustawy z 13.10.1998 r. – Przepisy wprowadzające ustawy reformujące administrację publiczną</a:t>
            </a:r>
          </a:p>
        </p:txBody>
      </p:sp>
    </p:spTree>
    <p:extLst>
      <p:ext uri="{BB962C8B-B14F-4D97-AF65-F5344CB8AC3E}">
        <p14:creationId xmlns:p14="http://schemas.microsoft.com/office/powerpoint/2010/main" val="18005580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pozostałych j.s.t.</a:t>
            </a:r>
            <a:endParaRPr lang="pl-PL"/>
          </a:p>
        </p:txBody>
      </p:sp>
      <p:sp>
        <p:nvSpPr>
          <p:cNvPr id="3" name="Symbol zastępczy zawartości 2"/>
          <p:cNvSpPr>
            <a:spLocks noGrp="1"/>
          </p:cNvSpPr>
          <p:nvPr>
            <p:ph idx="1"/>
          </p:nvPr>
        </p:nvSpPr>
        <p:spPr/>
        <p:txBody>
          <a:bodyPr>
            <a:normAutofit fontScale="62500" lnSpcReduction="20000"/>
          </a:bodyPr>
          <a:lstStyle/>
          <a:p>
            <a:endParaRPr lang="pl-PL"/>
          </a:p>
          <a:p>
            <a:r>
              <a:rPr lang="pl-PL"/>
              <a:t>Art. 60 [Nabycie mienia Skarbu Państwa]</a:t>
            </a:r>
          </a:p>
          <a:p>
            <a:r>
              <a:rPr lang="pl-PL"/>
              <a:t>1. Mienie Skarbu Państwa będące we władaniu instytucji i państwowych jednostek organizacyjnych przejmowanych z dniem 1 stycznia 1999 r. przez jednostki samorządu terytorialnego na podstawie przepisów ustawy kompetencyjnej oraz przepisów niniejszej ustawy z tym dniem staje się z mocy prawa mieniem właściwych jednostek samorządu terytorialnego, chyba że przepis szczególny stanowi inaczej.</a:t>
            </a:r>
          </a:p>
          <a:p>
            <a:r>
              <a:rPr lang="pl-PL"/>
              <a:t>2. Państwowe osoby prawne, które z dniem 1 stycznia 1999 r. stają się samorządowymi osobami prawnymi, zachowują swój majątek.</a:t>
            </a:r>
          </a:p>
          <a:p>
            <a:r>
              <a:rPr lang="pl-PL"/>
              <a:t>3. Nabycie mienia, o którym mowa w ust. 1, stwierdza wojewoda w drodze decyzji. Przepisu art. 49 ust. 1 ustawy o samorządzie województwa nie stosuje się.</a:t>
            </a:r>
          </a:p>
          <a:p>
            <a:r>
              <a:rPr lang="pl-PL"/>
              <a:t>4. Przepis ust. 3 stosuje się również w przypadkach, gdy nabycie mienia Skarbu Państwa z mocy prawa przez jednostki samorządu terytorialnego przewidują odrębne przepisy.</a:t>
            </a:r>
          </a:p>
        </p:txBody>
      </p:sp>
    </p:spTree>
    <p:extLst>
      <p:ext uri="{BB962C8B-B14F-4D97-AF65-F5344CB8AC3E}">
        <p14:creationId xmlns:p14="http://schemas.microsoft.com/office/powerpoint/2010/main" val="32185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Gospodarka komunalna</a:t>
            </a:r>
            <a:endParaRPr lang="pl-PL"/>
          </a:p>
        </p:txBody>
      </p:sp>
      <p:sp>
        <p:nvSpPr>
          <p:cNvPr id="3" name="Symbol zastępczy zawartości 2"/>
          <p:cNvSpPr>
            <a:spLocks noGrp="1"/>
          </p:cNvSpPr>
          <p:nvPr>
            <p:ph idx="1"/>
          </p:nvPr>
        </p:nvSpPr>
        <p:spPr/>
        <p:txBody>
          <a:bodyPr/>
          <a:lstStyle/>
          <a:p>
            <a:r>
              <a:rPr lang="pl-PL"/>
              <a:t>Cechuje ją usługowość (a więc działalność gospodarcza ma charakter usługowy, wyłączone jest prowadzenie działalności handlowej, wydobywczej, wytwórczej, produkcyjnej).</a:t>
            </a:r>
          </a:p>
          <a:p>
            <a:endParaRPr lang="pl-PL"/>
          </a:p>
        </p:txBody>
      </p:sp>
    </p:spTree>
    <p:extLst>
      <p:ext uri="{BB962C8B-B14F-4D97-AF65-F5344CB8AC3E}">
        <p14:creationId xmlns:p14="http://schemas.microsoft.com/office/powerpoint/2010/main" val="26133551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pozostałych j.s.t.</a:t>
            </a:r>
            <a:endParaRPr lang="pl-PL"/>
          </a:p>
        </p:txBody>
      </p:sp>
      <p:sp>
        <p:nvSpPr>
          <p:cNvPr id="3" name="Symbol zastępczy zawartości 2"/>
          <p:cNvSpPr>
            <a:spLocks noGrp="1"/>
          </p:cNvSpPr>
          <p:nvPr>
            <p:ph idx="1"/>
          </p:nvPr>
        </p:nvSpPr>
        <p:spPr/>
        <p:txBody>
          <a:bodyPr>
            <a:normAutofit fontScale="85000" lnSpcReduction="10000"/>
          </a:bodyPr>
          <a:lstStyle/>
          <a:p>
            <a:endParaRPr lang="pl-PL"/>
          </a:p>
          <a:p>
            <a:r>
              <a:rPr lang="pl-PL"/>
              <a:t>Art. 64 [Decyzja o przekazaniu mienia] Przekazanie powiatom mienia Skarbu Państwa oraz mienia Skarbu Państwa będącego we władaniu państwowych osób prawnych, innego niż określone w art. 60 ust. 1 i 4, a służącego do wykonania zadań powiatu, może nastąpić, na wniosek zarządu powiatu, w drodze decyzji </a:t>
            </a:r>
            <a:r>
              <a:rPr lang="pl-PL"/>
              <a:t>wojewody</a:t>
            </a:r>
            <a:r>
              <a:rPr lang="pl-PL" smtClean="0"/>
              <a:t>.</a:t>
            </a:r>
          </a:p>
          <a:p>
            <a:endParaRPr lang="pl-PL" smtClean="0"/>
          </a:p>
          <a:p>
            <a:r>
              <a:rPr lang="pl-PL" smtClean="0"/>
              <a:t>Rodzaj decyzji komunalizacyjnej ex nunc o charakterze konstytutywnym </a:t>
            </a:r>
            <a:endParaRPr lang="pl-PL"/>
          </a:p>
        </p:txBody>
      </p:sp>
    </p:spTree>
    <p:extLst>
      <p:ext uri="{BB962C8B-B14F-4D97-AF65-F5344CB8AC3E}">
        <p14:creationId xmlns:p14="http://schemas.microsoft.com/office/powerpoint/2010/main" val="39348319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Organy j.s.t. a zarząd mieniem samorządowym</a:t>
            </a:r>
            <a:endParaRPr lang="pl-PL"/>
          </a:p>
        </p:txBody>
      </p:sp>
      <p:sp>
        <p:nvSpPr>
          <p:cNvPr id="3" name="Symbol zastępczy zawartości 2"/>
          <p:cNvSpPr>
            <a:spLocks noGrp="1"/>
          </p:cNvSpPr>
          <p:nvPr>
            <p:ph idx="1"/>
          </p:nvPr>
        </p:nvSpPr>
        <p:spPr/>
        <p:txBody>
          <a:bodyPr>
            <a:normAutofit fontScale="70000" lnSpcReduction="20000"/>
          </a:bodyPr>
          <a:lstStyle/>
          <a:p>
            <a:r>
              <a:rPr lang="pl-PL"/>
              <a:t>Organy jednostek </a:t>
            </a:r>
            <a:r>
              <a:rPr lang="pl-PL"/>
              <a:t>samorządu </a:t>
            </a:r>
            <a:r>
              <a:rPr lang="pl-PL" smtClean="0"/>
              <a:t>terytorialnego</a:t>
            </a:r>
          </a:p>
          <a:p>
            <a:pPr marL="0" indent="0">
              <a:buNone/>
            </a:pPr>
            <a:endParaRPr lang="pl-PL"/>
          </a:p>
          <a:p>
            <a:r>
              <a:rPr lang="pl-PL" b="1" smtClean="0"/>
              <a:t>Organy </a:t>
            </a:r>
            <a:r>
              <a:rPr lang="pl-PL" b="1"/>
              <a:t>stanowiące </a:t>
            </a:r>
            <a:r>
              <a:rPr lang="pl-PL"/>
              <a:t>– w ich wyłącznej kompetencji jest podejmowanie uchwał w sprawach majątkowych przekraczających zakres zwykłego zarządu</a:t>
            </a:r>
          </a:p>
          <a:p>
            <a:r>
              <a:rPr lang="pl-PL" b="1" smtClean="0"/>
              <a:t>Organy </a:t>
            </a:r>
            <a:r>
              <a:rPr lang="pl-PL" b="1"/>
              <a:t>wykonawcze </a:t>
            </a:r>
            <a:r>
              <a:rPr lang="pl-PL"/>
              <a:t>– przygotowywanie projektów uchwał rad lub sejmiku oraz wykonywanie uchwał podejmowanych przez te organy w zakresie gospodarowania mieniem; ponadto gospodarowanie mieniem samorządowym w zakresie nie zastrzeżonym dla rad lub sejmików; poza tym wójt (burmistrz, prezydent miasta), starosta oraz marszałek są kompetentni w sprawach wydawania decyzji w indywidualnych sprawach z zakresu administracji publicznej, w tym także w odniesieniu do gospodarowania </a:t>
            </a:r>
            <a:r>
              <a:rPr lang="pl-PL"/>
              <a:t>mieniem </a:t>
            </a:r>
            <a:r>
              <a:rPr lang="pl-PL" smtClean="0"/>
              <a:t>samorządowym</a:t>
            </a:r>
            <a:endParaRPr lang="pl-PL"/>
          </a:p>
        </p:txBody>
      </p:sp>
    </p:spTree>
    <p:extLst>
      <p:ext uri="{BB962C8B-B14F-4D97-AF65-F5344CB8AC3E}">
        <p14:creationId xmlns:p14="http://schemas.microsoft.com/office/powerpoint/2010/main" val="28167240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samorządowym</a:t>
            </a:r>
            <a:endParaRPr lang="pl-PL"/>
          </a:p>
        </p:txBody>
      </p:sp>
      <p:sp>
        <p:nvSpPr>
          <p:cNvPr id="3" name="Symbol zastępczy zawartości 2"/>
          <p:cNvSpPr>
            <a:spLocks noGrp="1"/>
          </p:cNvSpPr>
          <p:nvPr>
            <p:ph idx="1"/>
          </p:nvPr>
        </p:nvSpPr>
        <p:spPr/>
        <p:txBody>
          <a:bodyPr/>
          <a:lstStyle/>
          <a:p>
            <a:r>
              <a:rPr lang="pl-PL"/>
              <a:t>Gmina, powiat, województwo nie ponoszą odpowiedzialności za zobowiązania innych samorządowych osób prawnych, chyba że przepis szczególny stanowi inaczej, a te osoby nie ponoszą odpowiedzialności za zobowiązania wspólnot samorządowych</a:t>
            </a:r>
          </a:p>
          <a:p>
            <a:r>
              <a:rPr lang="pl-PL" smtClean="0"/>
              <a:t>Działania </a:t>
            </a:r>
            <a:r>
              <a:rPr lang="pl-PL"/>
              <a:t>te podlegają ocenie Najwyższej Izby Kontroli</a:t>
            </a:r>
          </a:p>
          <a:p>
            <a:endParaRPr lang="pl-PL"/>
          </a:p>
        </p:txBody>
      </p:sp>
    </p:spTree>
    <p:extLst>
      <p:ext uri="{BB962C8B-B14F-4D97-AF65-F5344CB8AC3E}">
        <p14:creationId xmlns:p14="http://schemas.microsoft.com/office/powerpoint/2010/main" val="10108844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80928"/>
            <a:ext cx="8229600" cy="1143000"/>
          </a:xfrm>
        </p:spPr>
        <p:txBody>
          <a:bodyPr/>
          <a:lstStyle/>
          <a:p>
            <a:r>
              <a:rPr lang="pl-PL" smtClean="0"/>
              <a:t>Zarząd mieniem państwowym</a:t>
            </a:r>
            <a:endParaRPr lang="pl-PL"/>
          </a:p>
        </p:txBody>
      </p:sp>
    </p:spTree>
    <p:extLst>
      <p:ext uri="{BB962C8B-B14F-4D97-AF65-F5344CB8AC3E}">
        <p14:creationId xmlns:p14="http://schemas.microsoft.com/office/powerpoint/2010/main" val="25616807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normAutofit fontScale="92500" lnSpcReduction="20000"/>
          </a:bodyPr>
          <a:lstStyle/>
          <a:p>
            <a:endParaRPr lang="pl-PL" smtClean="0"/>
          </a:p>
          <a:p>
            <a:r>
              <a:rPr lang="pl-PL" smtClean="0"/>
              <a:t>Podstawowy akt normatywny:</a:t>
            </a:r>
            <a:endParaRPr lang="pl-PL"/>
          </a:p>
          <a:p>
            <a:endParaRPr lang="pl-PL" smtClean="0"/>
          </a:p>
          <a:p>
            <a:r>
              <a:rPr lang="pl-PL" smtClean="0"/>
              <a:t>Ustawa </a:t>
            </a:r>
            <a:r>
              <a:rPr lang="pl-PL"/>
              <a:t>z dnia 16 grudnia 2016 r. o </a:t>
            </a:r>
            <a:r>
              <a:rPr lang="pl-PL"/>
              <a:t>zasadach </a:t>
            </a:r>
            <a:r>
              <a:rPr lang="pl-PL" smtClean="0"/>
              <a:t>zarządzania </a:t>
            </a:r>
            <a:r>
              <a:rPr lang="pl-PL"/>
              <a:t>mieniem </a:t>
            </a:r>
            <a:r>
              <a:rPr lang="pl-PL" smtClean="0"/>
              <a:t>państwowym</a:t>
            </a:r>
          </a:p>
          <a:p>
            <a:endParaRPr lang="pl-PL" smtClean="0"/>
          </a:p>
          <a:p>
            <a:pPr lvl="1"/>
            <a:r>
              <a:rPr lang="pl-PL"/>
              <a:t>Nowa ustawa zastąpiła ustawę z 8 sierpnia 1996 r. o zasadach wykonywania uprawnień przysługujących Skarbowi Państwa (tekst jedn. DzU z 2016 r. poz. 154 ze zm.).</a:t>
            </a:r>
          </a:p>
          <a:p>
            <a:pPr lvl="1"/>
            <a:r>
              <a:rPr lang="pl-PL" smtClean="0"/>
              <a:t>Likwidacja Ministerstwa Skarbu Państwa</a:t>
            </a:r>
            <a:endParaRPr lang="pl-PL"/>
          </a:p>
        </p:txBody>
      </p:sp>
    </p:spTree>
    <p:extLst>
      <p:ext uri="{BB962C8B-B14F-4D97-AF65-F5344CB8AC3E}">
        <p14:creationId xmlns:p14="http://schemas.microsoft.com/office/powerpoint/2010/main" val="2953124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normAutofit/>
          </a:bodyPr>
          <a:lstStyle/>
          <a:p>
            <a:r>
              <a:rPr lang="pl-PL"/>
              <a:t>Ustawodawca obejmuje zbiorczym pojęciem mienia państwowego własność i inne prawa majątkowe zarówno </a:t>
            </a:r>
            <a:r>
              <a:rPr lang="pl-PL" u="sng"/>
              <a:t>Skarbu Państwa</a:t>
            </a:r>
            <a:r>
              <a:rPr lang="pl-PL"/>
              <a:t>, jak też </a:t>
            </a:r>
            <a:r>
              <a:rPr lang="pl-PL" u="sng"/>
              <a:t>innych państwowych osób prawnych</a:t>
            </a:r>
            <a:r>
              <a:rPr lang="pl-PL"/>
              <a:t>. </a:t>
            </a:r>
          </a:p>
          <a:p>
            <a:endParaRPr lang="pl-PL"/>
          </a:p>
          <a:p>
            <a:endParaRPr lang="pl-PL" smtClean="0"/>
          </a:p>
        </p:txBody>
      </p:sp>
    </p:spTree>
    <p:extLst>
      <p:ext uri="{BB962C8B-B14F-4D97-AF65-F5344CB8AC3E}">
        <p14:creationId xmlns:p14="http://schemas.microsoft.com/office/powerpoint/2010/main" val="1531636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lstStyle/>
          <a:p>
            <a:r>
              <a:rPr lang="pl-PL"/>
              <a:t>Art. 34 k.c. Skarb Państwa jest w stosunkach cywilnoprawnych podmiotem praw i obowiązków, które dotyczą mienia państwowego nienależącego do innych państwowych osób prawnych.</a:t>
            </a:r>
          </a:p>
          <a:p>
            <a:endParaRPr lang="pl-PL"/>
          </a:p>
        </p:txBody>
      </p:sp>
    </p:spTree>
    <p:extLst>
      <p:ext uri="{BB962C8B-B14F-4D97-AF65-F5344CB8AC3E}">
        <p14:creationId xmlns:p14="http://schemas.microsoft.com/office/powerpoint/2010/main" val="31076388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lstStyle/>
          <a:p>
            <a:r>
              <a:rPr lang="pl-PL" smtClean="0"/>
              <a:t>Państwowe osoby prawne</a:t>
            </a:r>
            <a:endParaRPr lang="pl-PL"/>
          </a:p>
          <a:p>
            <a:endParaRPr lang="pl-PL"/>
          </a:p>
          <a:p>
            <a:r>
              <a:rPr lang="pl-PL"/>
              <a:t>Art. 3 Ustawy (lista p.o.p.)</a:t>
            </a:r>
          </a:p>
          <a:p>
            <a:endParaRPr lang="pl-PL"/>
          </a:p>
        </p:txBody>
      </p:sp>
    </p:spTree>
    <p:extLst>
      <p:ext uri="{BB962C8B-B14F-4D97-AF65-F5344CB8AC3E}">
        <p14:creationId xmlns:p14="http://schemas.microsoft.com/office/powerpoint/2010/main" val="25473927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 państwowym</a:t>
            </a:r>
            <a:endParaRPr lang="pl-PL"/>
          </a:p>
        </p:txBody>
      </p:sp>
      <p:sp>
        <p:nvSpPr>
          <p:cNvPr id="3" name="Symbol zastępczy zawartości 2"/>
          <p:cNvSpPr>
            <a:spLocks noGrp="1"/>
          </p:cNvSpPr>
          <p:nvPr>
            <p:ph idx="1"/>
          </p:nvPr>
        </p:nvSpPr>
        <p:spPr/>
        <p:txBody>
          <a:bodyPr>
            <a:normAutofit fontScale="92500" lnSpcReduction="20000"/>
          </a:bodyPr>
          <a:lstStyle/>
          <a:p>
            <a:r>
              <a:rPr lang="pl-PL"/>
              <a:t>Art. 6. 1</a:t>
            </a:r>
            <a:r>
              <a:rPr lang="pl-PL"/>
              <a:t>. </a:t>
            </a:r>
            <a:r>
              <a:rPr lang="pl-PL" smtClean="0"/>
              <a:t>Ustawy - Organy </a:t>
            </a:r>
            <a:r>
              <a:rPr lang="pl-PL"/>
              <a:t>administracji publicznej oraz inne podmioty uprawnione na podstawie przepisów </a:t>
            </a:r>
            <a:r>
              <a:rPr lang="pl-PL"/>
              <a:t>odrębnych </a:t>
            </a:r>
            <a:r>
              <a:rPr lang="pl-PL" smtClean="0"/>
              <a:t>do reprezentowania </a:t>
            </a:r>
            <a:r>
              <a:rPr lang="pl-PL"/>
              <a:t>Skarbu Państwa reprezentują Skarb Państwa zgodnie z ich właściwością i w </a:t>
            </a:r>
            <a:r>
              <a:rPr lang="pl-PL"/>
              <a:t>zakresie </a:t>
            </a:r>
            <a:r>
              <a:rPr lang="pl-PL" smtClean="0"/>
              <a:t>określonym </a:t>
            </a:r>
            <a:r>
              <a:rPr lang="pl-PL"/>
              <a:t>w </a:t>
            </a:r>
            <a:r>
              <a:rPr lang="pl-PL" smtClean="0"/>
              <a:t>przepisach odrębnych.</a:t>
            </a:r>
          </a:p>
          <a:p>
            <a:r>
              <a:rPr lang="pl-PL" smtClean="0"/>
              <a:t>Art. 36. 1 Ustawy - Jeżeli </a:t>
            </a:r>
            <a:r>
              <a:rPr lang="pl-PL"/>
              <a:t>z przepisów odrębnych nie wynika, której państwowej osobie prawnej przysługują </a:t>
            </a:r>
            <a:r>
              <a:rPr lang="pl-PL"/>
              <a:t>prawa </a:t>
            </a:r>
            <a:r>
              <a:rPr lang="pl-PL" smtClean="0"/>
              <a:t>majątkowe do </a:t>
            </a:r>
            <a:r>
              <a:rPr lang="pl-PL"/>
              <a:t>składnika mienia państwowego, prawa te przysługują Skarbowi Państwa.</a:t>
            </a:r>
          </a:p>
        </p:txBody>
      </p:sp>
    </p:spTree>
    <p:extLst>
      <p:ext uri="{BB962C8B-B14F-4D97-AF65-F5344CB8AC3E}">
        <p14:creationId xmlns:p14="http://schemas.microsoft.com/office/powerpoint/2010/main" val="15676447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Mienie Skarbu Państwa</a:t>
            </a:r>
            <a:endParaRPr lang="pl-PL"/>
          </a:p>
        </p:txBody>
      </p:sp>
      <p:sp>
        <p:nvSpPr>
          <p:cNvPr id="3" name="Symbol zastępczy zawartości 2"/>
          <p:cNvSpPr>
            <a:spLocks noGrp="1"/>
          </p:cNvSpPr>
          <p:nvPr>
            <p:ph idx="1"/>
          </p:nvPr>
        </p:nvSpPr>
        <p:spPr/>
        <p:txBody>
          <a:bodyPr>
            <a:normAutofit fontScale="85000" lnSpcReduction="20000"/>
          </a:bodyPr>
          <a:lstStyle/>
          <a:p>
            <a:r>
              <a:rPr lang="pl-PL"/>
              <a:t>Stationes </a:t>
            </a:r>
            <a:r>
              <a:rPr lang="pl-PL" smtClean="0"/>
              <a:t>fisci</a:t>
            </a:r>
          </a:p>
          <a:p>
            <a:endParaRPr lang="pl-PL" smtClean="0"/>
          </a:p>
          <a:p>
            <a:r>
              <a:rPr lang="pl-PL" smtClean="0"/>
              <a:t>Skarb </a:t>
            </a:r>
            <a:r>
              <a:rPr lang="pl-PL"/>
              <a:t>Państwa działa przez jednostki organizacyjne państwa (tzw. stationes fisci). Organy tych jednostek występują więc w podwójnej roli: organów państwowych, wykonujących funkcje władcze, oraz organów osoby prawnej, jaką jest Skarb Państwa.</a:t>
            </a:r>
          </a:p>
          <a:p>
            <a:endParaRPr lang="pl-PL" smtClean="0"/>
          </a:p>
          <a:p>
            <a:r>
              <a:rPr lang="pl-PL" smtClean="0"/>
              <a:t>Oznaczenie </a:t>
            </a:r>
            <a:r>
              <a:rPr lang="pl-PL"/>
              <a:t>statio fisci. Statio fisci powinna być w pozwie i w wyroku oznaczona. Stroną w postępowaniu sądowym jest jednak zawsze Skarb Państwa, a nie owa statio fisci (por. wyr. SN z 30.1.1967 r., II PR 558/66, </a:t>
            </a:r>
          </a:p>
        </p:txBody>
      </p:sp>
    </p:spTree>
    <p:extLst>
      <p:ext uri="{BB962C8B-B14F-4D97-AF65-F5344CB8AC3E}">
        <p14:creationId xmlns:p14="http://schemas.microsoft.com/office/powerpoint/2010/main" val="412434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a:bodyPr>
          <a:lstStyle/>
          <a:p>
            <a:r>
              <a:rPr lang="pl-PL" sz="2400" smtClean="0"/>
              <a:t>Ustawa o samorządzie gminnym – zadania własne</a:t>
            </a:r>
            <a:endParaRPr lang="pl-PL" sz="2400"/>
          </a:p>
        </p:txBody>
      </p:sp>
      <p:sp>
        <p:nvSpPr>
          <p:cNvPr id="3" name="Symbol zastępczy zawartości 2"/>
          <p:cNvSpPr>
            <a:spLocks noGrp="1"/>
          </p:cNvSpPr>
          <p:nvPr>
            <p:ph idx="1"/>
          </p:nvPr>
        </p:nvSpPr>
        <p:spPr>
          <a:xfrm>
            <a:off x="0" y="980728"/>
            <a:ext cx="9144000" cy="5760640"/>
          </a:xfrm>
        </p:spPr>
        <p:txBody>
          <a:bodyPr>
            <a:normAutofit fontScale="32500" lnSpcReduction="20000"/>
          </a:bodyPr>
          <a:lstStyle/>
          <a:p>
            <a:endParaRPr lang="pl-PL"/>
          </a:p>
          <a:p>
            <a:r>
              <a:rPr lang="pl-PL"/>
              <a:t>Art. 7 [Zadania własne]</a:t>
            </a:r>
          </a:p>
          <a:p>
            <a:r>
              <a:rPr lang="pl-PL"/>
              <a:t>1. Zaspokajanie zbiorowych potrzeb wspólnoty należy do zadań własnych gminy. W szczególności zadania własne obejmują sprawy:</a:t>
            </a:r>
          </a:p>
          <a:p>
            <a:r>
              <a:rPr lang="pl-PL"/>
              <a:t>1)  ładu przestrzennego, gospodarki nieruchomościami, ochrony środowiska i przyrody oraz gospodarki wodnej;</a:t>
            </a:r>
          </a:p>
          <a:p>
            <a:r>
              <a:rPr lang="pl-PL"/>
              <a:t>2)  gminnych dróg, ulic, mostów, placów oraz organizacji ruchu drogowego;</a:t>
            </a:r>
          </a:p>
          <a:p>
            <a:r>
              <a:rPr lang="pl-PL"/>
              <a:t>3)  wodociągów i zaopatrzenia w wodę, kanalizacji, usuwania i oczyszczania ścieków komunalnych, utrzymania czystości i porządku oraz urządzeń sanitarnych, wysypisk i unieszkodliwiania odpadów komunalnych, zaopatrzenia w energię elektryczną i cieplną oraz gaz;</a:t>
            </a:r>
          </a:p>
          <a:p>
            <a:r>
              <a:rPr lang="pl-PL"/>
              <a:t>3a)  działalności w zakresie telekomunikacji;</a:t>
            </a:r>
          </a:p>
          <a:p>
            <a:r>
              <a:rPr lang="pl-PL"/>
              <a:t>4)  lokalnego transportu zbiorowego;</a:t>
            </a:r>
          </a:p>
          <a:p>
            <a:r>
              <a:rPr lang="pl-PL"/>
              <a:t>5)  ochrony zdrowia;</a:t>
            </a:r>
          </a:p>
          <a:p>
            <a:r>
              <a:rPr lang="pl-PL"/>
              <a:t>6)  pomocy społecznej, w tym ośrodków i zakładów opiekuńczych;</a:t>
            </a:r>
          </a:p>
          <a:p>
            <a:r>
              <a:rPr lang="pl-PL"/>
              <a:t>6a)  wspierania rodziny i systemu pieczy zastępczej;</a:t>
            </a:r>
          </a:p>
          <a:p>
            <a:r>
              <a:rPr lang="pl-PL"/>
              <a:t>7)  gminnego budownictwa mieszkaniowego;</a:t>
            </a:r>
          </a:p>
          <a:p>
            <a:r>
              <a:rPr lang="pl-PL"/>
              <a:t>8)  edukacji publicznej;</a:t>
            </a:r>
          </a:p>
          <a:p>
            <a:r>
              <a:rPr lang="pl-PL"/>
              <a:t>9)  kultury, w tym bibliotek gminnych i innych instytucji kultury oraz ochrony zabytków i opieki nad zabytkami;</a:t>
            </a:r>
          </a:p>
          <a:p>
            <a:r>
              <a:rPr lang="pl-PL"/>
              <a:t>10)  kultury fizycznej i turystyki, w tym terenów rekreacyjnych i urządzeń sportowych;</a:t>
            </a:r>
          </a:p>
          <a:p>
            <a:r>
              <a:rPr lang="pl-PL"/>
              <a:t>11)  targowisk i hal targowych;</a:t>
            </a:r>
          </a:p>
          <a:p>
            <a:r>
              <a:rPr lang="pl-PL"/>
              <a:t>12)  zieleni gminnej i zadrzewień;</a:t>
            </a:r>
          </a:p>
          <a:p>
            <a:r>
              <a:rPr lang="pl-PL"/>
              <a:t>13)  cmentarzy gminnych;</a:t>
            </a:r>
          </a:p>
          <a:p>
            <a:r>
              <a:rPr lang="pl-PL"/>
              <a:t>14)  porządku publicznego i bezpieczeństwa obywateli oraz ochrony przeciwpożarowej i przeciwpowodziowej, w tym wyposażenia i utrzymania gminnego magazynu przeciwpowodziowego;</a:t>
            </a:r>
          </a:p>
          <a:p>
            <a:r>
              <a:rPr lang="pl-PL"/>
              <a:t>15)  utrzymania gminnych obiektów i urządzeń użyteczności publicznej oraz obiektów administracyjnych;</a:t>
            </a:r>
          </a:p>
          <a:p>
            <a:r>
              <a:rPr lang="pl-PL"/>
              <a:t>16)  polityki prorodzinnej, w tym zapewnienia kobietom w ciąży opieki socjalnej, medycznej i prawnej;</a:t>
            </a:r>
          </a:p>
          <a:p>
            <a:r>
              <a:rPr lang="pl-PL"/>
              <a:t>17)  wspierania i upowszechniania idei samorządowej, w tym tworzenia warunków do działania i rozwoju jednostek pomocniczych i wdrażania programów pobudzania aktywności obywatelskiej;</a:t>
            </a:r>
          </a:p>
          <a:p>
            <a:r>
              <a:rPr lang="pl-PL"/>
              <a:t>18)  promocji gminy;</a:t>
            </a:r>
          </a:p>
          <a:p>
            <a:r>
              <a:rPr lang="pl-PL"/>
              <a:t>19)  współpracy i działalności na rzecz organizacji pozarządowych oraz podmiotów wymienionych w art. 3 ust. 3 ustawy z dnia 24 kwietnia 2003 r. o działalności pożytku publicznego i o wolontariacie (Dz.U. z 2016 r. poz. 1817 i 1948 oraz z 2017 r. poz. 60 i 573);</a:t>
            </a:r>
          </a:p>
          <a:p>
            <a:r>
              <a:rPr lang="pl-PL"/>
              <a:t>20)  współpracy ze społecznościami lokalnymi i regionalnymi innych państw.</a:t>
            </a:r>
          </a:p>
          <a:p>
            <a:r>
              <a:rPr lang="pl-PL"/>
              <a:t>1a.(uchylony)</a:t>
            </a:r>
          </a:p>
          <a:p>
            <a:r>
              <a:rPr lang="pl-PL"/>
              <a:t>2. Ustawy określają, które zadania własne gminy mają charakter obowiązkowy.</a:t>
            </a:r>
          </a:p>
          <a:p>
            <a:r>
              <a:rPr lang="pl-PL"/>
              <a:t>3. Przekazanie gminie, w drodze ustawy, nowych zadań własnych wymaga zapewnienia koniecznych środków finansowych na ich realizację w postaci zwiększenia dochodów własnych gminy lub subwencji. Przepis art. 8 ust. 4 i 5 stosuje się odpowiednio.</a:t>
            </a:r>
          </a:p>
        </p:txBody>
      </p:sp>
    </p:spTree>
    <p:extLst>
      <p:ext uri="{BB962C8B-B14F-4D97-AF65-F5344CB8AC3E}">
        <p14:creationId xmlns:p14="http://schemas.microsoft.com/office/powerpoint/2010/main" val="29157488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normAutofit fontScale="40000" lnSpcReduction="20000"/>
          </a:bodyPr>
          <a:lstStyle/>
          <a:p>
            <a:r>
              <a:rPr lang="pl-PL" b="1" smtClean="0"/>
              <a:t>Wybrane regulacje Ustawy</a:t>
            </a:r>
          </a:p>
          <a:p>
            <a:endParaRPr lang="pl-PL"/>
          </a:p>
          <a:p>
            <a:r>
              <a:rPr lang="pl-PL" smtClean="0"/>
              <a:t>Art</a:t>
            </a:r>
            <a:r>
              <a:rPr lang="pl-PL"/>
              <a:t>. 5. 1. Organy administracji publicznej oraz kierownicy jednostek, kierując się zasadami określonymi w art. 4, gospodarują</a:t>
            </a:r>
          </a:p>
          <a:p>
            <a:r>
              <a:rPr lang="pl-PL"/>
              <a:t>nabytym lub powierzonym tym organom lub jednostkom mieniem Skarbu Państwa oraz mogą zbywać jego składniki,</a:t>
            </a:r>
          </a:p>
          <a:p>
            <a:r>
              <a:rPr lang="pl-PL"/>
              <a:t>a w szczególności:</a:t>
            </a:r>
          </a:p>
          <a:p>
            <a:r>
              <a:rPr lang="pl-PL"/>
              <a:t>1) zapewniają wycenę mienia;</a:t>
            </a:r>
          </a:p>
          <a:p>
            <a:r>
              <a:rPr lang="pl-PL"/>
              <a:t>2) zabezpieczają mienie przed uszkodzeniem lub zniszczeniem;</a:t>
            </a:r>
          </a:p>
          <a:p>
            <a:r>
              <a:rPr lang="pl-PL"/>
              <a:t>3) wykonują czynności związane z naliczaniem należności za mienie udostępnione przed ich przejęciem oraz prowadzą</a:t>
            </a:r>
          </a:p>
          <a:p>
            <a:r>
              <a:rPr lang="pl-PL"/>
              <a:t>windykację tych należności;</a:t>
            </a:r>
          </a:p>
          <a:p>
            <a:r>
              <a:rPr lang="pl-PL"/>
              <a:t>4) współpracują z innymi organami, które na mocy przepisów odrębnych gospodarują mieniem oraz z właściwymi jednostkami</a:t>
            </a:r>
          </a:p>
          <a:p>
            <a:r>
              <a:rPr lang="pl-PL"/>
              <a:t>samorządu terytorialnego;</a:t>
            </a:r>
          </a:p>
          <a:p>
            <a:r>
              <a:rPr lang="pl-PL"/>
              <a:t>5) podejmują czynności w postępowaniu sądowym, w szczególności w sprawach dotyczących własności lub innych praw</a:t>
            </a:r>
          </a:p>
          <a:p>
            <a:r>
              <a:rPr lang="pl-PL"/>
              <a:t>rzeczowych na mieniu, o zapłatę należności za korzystanie z mienia, roszczenia ze stosunku najmu, dzierżawy lub</a:t>
            </a:r>
          </a:p>
          <a:p>
            <a:r>
              <a:rPr lang="pl-PL"/>
              <a:t>użyczenia, stwierdzenie nabycia spadku, stwierdzenie nabycia własności przez zasiedzenie;</a:t>
            </a:r>
          </a:p>
          <a:p>
            <a:r>
              <a:rPr lang="pl-PL"/>
              <a:t>6) składają wnioski o założenie księgi wieczystej dla nieruchomości oraz wpis w księdze wieczystej;</a:t>
            </a:r>
          </a:p>
          <a:p>
            <a:r>
              <a:rPr lang="pl-PL"/>
              <a:t>7) zapewniają ochronę tego mienia.</a:t>
            </a:r>
          </a:p>
        </p:txBody>
      </p:sp>
    </p:spTree>
    <p:extLst>
      <p:ext uri="{BB962C8B-B14F-4D97-AF65-F5344CB8AC3E}">
        <p14:creationId xmlns:p14="http://schemas.microsoft.com/office/powerpoint/2010/main" val="16249026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 państwowym</a:t>
            </a:r>
            <a:endParaRPr lang="pl-PL"/>
          </a:p>
        </p:txBody>
      </p:sp>
      <p:sp>
        <p:nvSpPr>
          <p:cNvPr id="3" name="Symbol zastępczy zawartości 2"/>
          <p:cNvSpPr>
            <a:spLocks noGrp="1"/>
          </p:cNvSpPr>
          <p:nvPr>
            <p:ph idx="1"/>
          </p:nvPr>
        </p:nvSpPr>
        <p:spPr/>
        <p:txBody>
          <a:bodyPr>
            <a:normAutofit fontScale="62500" lnSpcReduction="20000"/>
          </a:bodyPr>
          <a:lstStyle/>
          <a:p>
            <a:r>
              <a:rPr lang="pl-PL"/>
              <a:t>ROZDZIAŁ 2. WYKONYWANIE PRAW Z AKCJI.</a:t>
            </a:r>
          </a:p>
          <a:p>
            <a:r>
              <a:rPr lang="pl-PL"/>
              <a:t>Art. 7 [Uprawnienia Prezesa Rady Ministrów]</a:t>
            </a:r>
          </a:p>
          <a:p>
            <a:r>
              <a:rPr lang="pl-PL"/>
              <a:t>1. Prezes Rady Ministrów:</a:t>
            </a:r>
          </a:p>
          <a:p>
            <a:r>
              <a:rPr lang="pl-PL"/>
              <a:t>1)  koordynuje wykonywanie uprawnień przysługujących Skarbowi Państwa w spółkach oraz dąży do zapewnienia jednolitego sposobu wykonywania praw z akcji należących do Skarbu Państwa - w przypadku określonym w art. 8;</a:t>
            </a:r>
          </a:p>
          <a:p>
            <a:r>
              <a:rPr lang="pl-PL"/>
              <a:t>2)  wykonuje prawa z akcji należących do Skarbu Państwa, łącznie z wynikającymi z nich prawami osobistymi, o ile przepisy odrębne nie stanowią inaczej;</a:t>
            </a:r>
          </a:p>
          <a:p>
            <a:r>
              <a:rPr lang="pl-PL"/>
              <a:t>3)  wykonuje uprawnienia z akcji należących do Skarbu Państwa na walnym zgromadzeniu w sprawach, o których mowa w art. 201 § 4 oraz art. 368 § 4 ustawy z dnia 15 września 2000 r. - Kodeks spółek handlowych;</a:t>
            </a:r>
          </a:p>
          <a:p>
            <a:r>
              <a:rPr lang="pl-PL"/>
              <a:t>4)  składa w imieniu Skarbu Państwa oświadczenia woli o utworzeniu spółki, przystąpieniu do spółki lub objęciu akcji.</a:t>
            </a:r>
          </a:p>
        </p:txBody>
      </p:sp>
    </p:spTree>
    <p:extLst>
      <p:ext uri="{BB962C8B-B14F-4D97-AF65-F5344CB8AC3E}">
        <p14:creationId xmlns:p14="http://schemas.microsoft.com/office/powerpoint/2010/main" val="26616086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normAutofit fontScale="32500" lnSpcReduction="20000"/>
          </a:bodyPr>
          <a:lstStyle/>
          <a:p>
            <a:endParaRPr lang="pl-PL" smtClean="0"/>
          </a:p>
          <a:p>
            <a:endParaRPr lang="pl-PL"/>
          </a:p>
          <a:p>
            <a:endParaRPr lang="pl-PL" smtClean="0"/>
          </a:p>
          <a:p>
            <a:r>
              <a:rPr lang="pl-PL" smtClean="0"/>
              <a:t>Art</a:t>
            </a:r>
            <a:r>
              <a:rPr lang="pl-PL"/>
              <a:t>. 13 [Zakaz zbywania akcji określonych spółek] Nie mogą być zbyte akcje należące do Skarbu Państwa w następujących spółkach:</a:t>
            </a:r>
          </a:p>
          <a:p>
            <a:r>
              <a:rPr lang="pl-PL"/>
              <a:t>1)  Agencja Rozwoju Przemysłu Spółka Akcyjna z siedzibą w Warszawie;</a:t>
            </a:r>
          </a:p>
          <a:p>
            <a:r>
              <a:rPr lang="pl-PL"/>
              <a:t>2)  Enea Spółka Akcyjna z siedzibą w Poznaniu;</a:t>
            </a:r>
          </a:p>
          <a:p>
            <a:r>
              <a:rPr lang="pl-PL"/>
              <a:t>3)  Energa Spółka Akcyjna z siedzibą w Gdańsku;</a:t>
            </a:r>
          </a:p>
          <a:p>
            <a:r>
              <a:rPr lang="pl-PL"/>
              <a:t>4)  Giełda Papierów Wartościowych w Warszawie Spółka Akcyjna z siedzibą w Warszawie;</a:t>
            </a:r>
          </a:p>
          <a:p>
            <a:r>
              <a:rPr lang="pl-PL"/>
              <a:t>5)  Grupa Azoty Spółka Akcyjna z siedzibą w Tarnowie;</a:t>
            </a:r>
          </a:p>
          <a:p>
            <a:r>
              <a:rPr lang="pl-PL"/>
              <a:t>6)  Grupa Azoty Zakłady Chemiczne „Police” Spółka Akcyjna z siedzibą w Policach;</a:t>
            </a:r>
          </a:p>
          <a:p>
            <a:r>
              <a:rPr lang="pl-PL"/>
              <a:t>7)  Grupa Azoty „Puławy” Spółka Akcyjna z siedzibą w Puławach;</a:t>
            </a:r>
          </a:p>
          <a:p>
            <a:r>
              <a:rPr lang="pl-PL"/>
              <a:t>8)  Grupa LOTOS Spółka Akcyjna z siedzibą w Gdańsku;</a:t>
            </a:r>
          </a:p>
          <a:p>
            <a:r>
              <a:rPr lang="pl-PL"/>
              <a:t>9)  Jastrzębska Spółka Węglowa Spółka Akcyjna z siedzibą w Jastrzębiu-Zdroju;</a:t>
            </a:r>
          </a:p>
          <a:p>
            <a:r>
              <a:rPr lang="pl-PL"/>
              <a:t>10)  KGHM Polska Miedź Spółka Akcyjna z siedzibą w Lubinie;</a:t>
            </a:r>
          </a:p>
          <a:p>
            <a:r>
              <a:rPr lang="pl-PL"/>
              <a:t>11)  Polska Grupa Energetyczna Spółka Akcyjna z siedzibą w Warszawie;</a:t>
            </a:r>
          </a:p>
          <a:p>
            <a:r>
              <a:rPr lang="pl-PL"/>
              <a:t>12)  Polska Grupa Zbrojeniowa Spółka Akcyjna z siedzibą w Radomiu;</a:t>
            </a:r>
          </a:p>
          <a:p>
            <a:r>
              <a:rPr lang="pl-PL"/>
              <a:t>13)  Polski Fundusz Rozwoju Spółka Akcyjna z siedzibą w Warszawie;</a:t>
            </a:r>
          </a:p>
          <a:p>
            <a:r>
              <a:rPr lang="pl-PL"/>
              <a:t>14)  Polskie Górnictwo Naftowe i Gazownictwo Spółka Akcyjna z siedzibą w Warszawie;</a:t>
            </a:r>
          </a:p>
          <a:p>
            <a:r>
              <a:rPr lang="pl-PL"/>
              <a:t>15)  Polski Holding Nieruchomości Spółka Akcyjna z siedzibą w Warszawie;</a:t>
            </a:r>
          </a:p>
          <a:p>
            <a:r>
              <a:rPr lang="pl-PL"/>
              <a:t>16)  Polski Holding Obronny Spółka z ograniczoną odpowiedzialnością z siedzibą w Warszawie;</a:t>
            </a:r>
          </a:p>
          <a:p>
            <a:r>
              <a:rPr lang="pl-PL"/>
              <a:t>17)  Polski Koncern Naftowy Orlen Spółka Akcyjna z siedzibą w Płocku;</a:t>
            </a:r>
          </a:p>
          <a:p>
            <a:r>
              <a:rPr lang="pl-PL"/>
              <a:t>18)  PKP Polskie Linie Kolejowe Spółka Akcyjna z siedzibą w Warszawie;</a:t>
            </a:r>
          </a:p>
          <a:p>
            <a:r>
              <a:rPr lang="pl-PL"/>
              <a:t>19)  PKP Cargo Spółka Akcyjna z siedzibą w Warszawie;</a:t>
            </a:r>
          </a:p>
          <a:p>
            <a:r>
              <a:rPr lang="pl-PL"/>
              <a:t>20)  Powszechna Kasa Oszczędności Bank Polski Spółka Akcyjna z siedzibą w Warszawie;</a:t>
            </a:r>
          </a:p>
          <a:p>
            <a:r>
              <a:rPr lang="pl-PL"/>
              <a:t>21)  Powszechny Zakład Ubezpieczeń Spółka Akcyjna z siedzibą w Warszawie;</a:t>
            </a:r>
          </a:p>
          <a:p>
            <a:r>
              <a:rPr lang="pl-PL"/>
              <a:t>22)  Polska Wytwórnia Papierów Wartościowych Spółka Akcyjna z siedzibą w Warszawie;</a:t>
            </a:r>
          </a:p>
          <a:p>
            <a:r>
              <a:rPr lang="pl-PL"/>
              <a:t>23)  Totalizator Sportowy Spółka z ograniczoną odpowiedzialnością z siedzibą w Warszawie;</a:t>
            </a:r>
          </a:p>
          <a:p>
            <a:r>
              <a:rPr lang="pl-PL"/>
              <a:t>24)  Tauron Polska Energia Spółka Akcyjna z siedzibą w Katowicach.</a:t>
            </a:r>
          </a:p>
        </p:txBody>
      </p:sp>
    </p:spTree>
    <p:extLst>
      <p:ext uri="{BB962C8B-B14F-4D97-AF65-F5344CB8AC3E}">
        <p14:creationId xmlns:p14="http://schemas.microsoft.com/office/powerpoint/2010/main" val="24895139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lstStyle/>
          <a:p>
            <a:r>
              <a:rPr lang="pl-PL"/>
              <a:t>Art. 16 [Stwierdzenie nieważności zbycia akcji]</a:t>
            </a:r>
          </a:p>
          <a:p>
            <a:r>
              <a:rPr lang="pl-PL"/>
              <a:t>1. Zbycie akcji z naruszeniem art. 11-15 jest nieważne.</a:t>
            </a:r>
          </a:p>
          <a:p>
            <a:r>
              <a:rPr lang="pl-PL"/>
              <a:t>2. Z powództwem o stwierdzenie nieważności zbycia akcji należących do Skarbu Państwa lub państwowej osoby prawnej, może wystąpić także Prezes Prokuratorii Generalnej Rzeczypospolitej Polskiej.</a:t>
            </a:r>
          </a:p>
        </p:txBody>
      </p:sp>
    </p:spTree>
    <p:extLst>
      <p:ext uri="{BB962C8B-B14F-4D97-AF65-F5344CB8AC3E}">
        <p14:creationId xmlns:p14="http://schemas.microsoft.com/office/powerpoint/2010/main" val="31636347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normAutofit lnSpcReduction="10000"/>
          </a:bodyPr>
          <a:lstStyle/>
          <a:p>
            <a:endParaRPr lang="pl-PL" sz="2800"/>
          </a:p>
          <a:p>
            <a:r>
              <a:rPr lang="pl-PL" sz="2800" smtClean="0"/>
              <a:t>WYMOGI </a:t>
            </a:r>
            <a:r>
              <a:rPr lang="pl-PL" sz="2800"/>
              <a:t>DLA KANDYDATÓW NA CZŁONKÓW ORGANÓW NADZORCZYCH ORAZ ORGANÓW ZARZĄDZAJĄCYCH.</a:t>
            </a:r>
          </a:p>
          <a:p>
            <a:endParaRPr lang="pl-PL" smtClean="0"/>
          </a:p>
          <a:p>
            <a:r>
              <a:rPr lang="pl-PL" smtClean="0"/>
              <a:t>Art</a:t>
            </a:r>
            <a:r>
              <a:rPr lang="pl-PL"/>
              <a:t>. </a:t>
            </a:r>
            <a:r>
              <a:rPr lang="pl-PL" smtClean="0"/>
              <a:t>19 i n. </a:t>
            </a:r>
            <a:r>
              <a:rPr lang="pl-PL"/>
              <a:t>[Wymogi wobec kandydata na członka organu </a:t>
            </a:r>
            <a:r>
              <a:rPr lang="pl-PL"/>
              <a:t>nadzorczego</a:t>
            </a:r>
            <a:r>
              <a:rPr lang="pl-PL" smtClean="0"/>
              <a:t>]</a:t>
            </a:r>
          </a:p>
          <a:p>
            <a:r>
              <a:rPr lang="pl-PL"/>
              <a:t>Art. 21 [Egzamin dla kandydatów na członków organów nadzorczych]</a:t>
            </a:r>
          </a:p>
          <a:p>
            <a:endParaRPr lang="pl-PL"/>
          </a:p>
        </p:txBody>
      </p:sp>
    </p:spTree>
    <p:extLst>
      <p:ext uri="{BB962C8B-B14F-4D97-AF65-F5344CB8AC3E}">
        <p14:creationId xmlns:p14="http://schemas.microsoft.com/office/powerpoint/2010/main" val="5269959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normAutofit fontScale="92500" lnSpcReduction="20000"/>
          </a:bodyPr>
          <a:lstStyle/>
          <a:p>
            <a:endParaRPr lang="pl-PL" smtClean="0"/>
          </a:p>
          <a:p>
            <a:r>
              <a:rPr lang="pl-PL" smtClean="0"/>
              <a:t>ZARZĄDZANIE </a:t>
            </a:r>
            <a:r>
              <a:rPr lang="pl-PL"/>
              <a:t>MIENIEM SKARBU PAŃSTWA </a:t>
            </a:r>
            <a:r>
              <a:rPr lang="pl-PL"/>
              <a:t>INNYM </a:t>
            </a:r>
            <a:r>
              <a:rPr lang="pl-PL" smtClean="0"/>
              <a:t>NIŻ </a:t>
            </a:r>
            <a:r>
              <a:rPr lang="pl-PL"/>
              <a:t>AKCJE</a:t>
            </a:r>
            <a:r>
              <a:rPr lang="pl-PL" smtClean="0"/>
              <a:t>.</a:t>
            </a:r>
          </a:p>
          <a:p>
            <a:r>
              <a:rPr lang="pl-PL" smtClean="0"/>
              <a:t>Art. 34 i n. Ustawy</a:t>
            </a:r>
          </a:p>
          <a:p>
            <a:r>
              <a:rPr lang="pl-PL"/>
              <a:t>Wykonywanie uprawnień przysługujących Skarbowi Państwa w stosunku do państwowej osoby prawnej odbywa się zgodnie z zasadami prawidłowej gospodarki, w szczególności z uwzględnieniem polityki gospodarczej państwa, w celu efektywnej realizacji zadań tej osoby prawnej.</a:t>
            </a:r>
          </a:p>
        </p:txBody>
      </p:sp>
    </p:spTree>
    <p:extLst>
      <p:ext uri="{BB962C8B-B14F-4D97-AF65-F5344CB8AC3E}">
        <p14:creationId xmlns:p14="http://schemas.microsoft.com/office/powerpoint/2010/main" val="2792700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Zarząd mieniem państwowym</a:t>
            </a:r>
            <a:endParaRPr lang="pl-PL"/>
          </a:p>
        </p:txBody>
      </p:sp>
      <p:sp>
        <p:nvSpPr>
          <p:cNvPr id="3" name="Symbol zastępczy zawartości 2"/>
          <p:cNvSpPr>
            <a:spLocks noGrp="1"/>
          </p:cNvSpPr>
          <p:nvPr>
            <p:ph idx="1"/>
          </p:nvPr>
        </p:nvSpPr>
        <p:spPr/>
        <p:txBody>
          <a:bodyPr>
            <a:normAutofit fontScale="55000" lnSpcReduction="20000"/>
          </a:bodyPr>
          <a:lstStyle/>
          <a:p>
            <a:r>
              <a:rPr lang="pl-PL"/>
              <a:t>NADZÓR NAD CZYNNOŚCIAMI </a:t>
            </a:r>
            <a:r>
              <a:rPr lang="pl-PL"/>
              <a:t>PRAWNYMI </a:t>
            </a:r>
            <a:r>
              <a:rPr lang="pl-PL" smtClean="0"/>
              <a:t>PAŃSTWOWYCH </a:t>
            </a:r>
            <a:r>
              <a:rPr lang="pl-PL"/>
              <a:t>OSÓB </a:t>
            </a:r>
            <a:r>
              <a:rPr lang="pl-PL"/>
              <a:t>PRAWNYCH</a:t>
            </a:r>
            <a:r>
              <a:rPr lang="pl-PL" smtClean="0"/>
              <a:t>.</a:t>
            </a:r>
          </a:p>
          <a:p>
            <a:endParaRPr lang="pl-PL"/>
          </a:p>
          <a:p>
            <a:r>
              <a:rPr lang="pl-PL" smtClean="0"/>
              <a:t>Dokonanie </a:t>
            </a:r>
            <a:r>
              <a:rPr lang="pl-PL"/>
              <a:t>przez państwową osobę prawną czynności prawnej w zakresie rozporządzenia składnikami aktywów trwałych w rozumieniu ustawy z dnia 29 września 1994 r. o rachunkowości, zaliczonymi do wartości niematerialnych i prawnych, rzeczowych aktywów trwałych lub inwestycji długoterminowych, w tym wniesienia ich jako wkładu do spółki lub spółdzielni, wymaga zgody, jeżeli wartość rynkowa tych składników przekracza 200 000 złotych:</a:t>
            </a:r>
          </a:p>
          <a:p>
            <a:r>
              <a:rPr lang="pl-PL"/>
              <a:t>1)  organu nadzorującego - jeżeli wartość rynkowa składników aktywów trwałych wynosi do 5 000 000 złotych,</a:t>
            </a:r>
          </a:p>
          <a:p>
            <a:r>
              <a:rPr lang="pl-PL"/>
              <a:t>2)  Prezesa Prokuratorii Generalnej Rzeczypospolitej Polskiej - jeżeli wartość rynkowa składników aktywów trwałych przekracza 5 000 000 złotych,</a:t>
            </a:r>
          </a:p>
          <a:p>
            <a:r>
              <a:rPr lang="pl-PL"/>
              <a:t>3)  Prezesa Prokuratorii Generalnej Rzeczypospolitej Polskiej w przypadku gdy państwowa osoba prawna nie posiada organu nadzorującego - jeżeli wartość rynkowa składników aktywów trwałych przekracza 200 000 złotych,</a:t>
            </a:r>
          </a:p>
          <a:p>
            <a:r>
              <a:rPr lang="pl-PL"/>
              <a:t>4)  Prezesa Prokuratorii Generalnej Rzeczypospolitej Polskiej - jeżeli organem nadzorującym państwowej osoby prawnej jest Prezes Rady Ministrów</a:t>
            </a:r>
          </a:p>
          <a:p>
            <a:r>
              <a:rPr lang="pl-PL"/>
              <a:t>- zwanych dalej „organami właściwymi”.</a:t>
            </a:r>
          </a:p>
        </p:txBody>
      </p:sp>
    </p:spTree>
    <p:extLst>
      <p:ext uri="{BB962C8B-B14F-4D97-AF65-F5344CB8AC3E}">
        <p14:creationId xmlns:p14="http://schemas.microsoft.com/office/powerpoint/2010/main" val="4110448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204864"/>
            <a:ext cx="8229600" cy="1143000"/>
          </a:xfrm>
        </p:spPr>
        <p:txBody>
          <a:bodyPr>
            <a:normAutofit fontScale="90000"/>
          </a:bodyPr>
          <a:lstStyle/>
          <a:p>
            <a:r>
              <a:rPr lang="pl-PL" smtClean="0"/>
              <a:t>Zarząd mieniem publicznym a zamówienia publiczne</a:t>
            </a:r>
            <a:endParaRPr lang="pl-PL"/>
          </a:p>
        </p:txBody>
      </p:sp>
    </p:spTree>
    <p:extLst>
      <p:ext uri="{BB962C8B-B14F-4D97-AF65-F5344CB8AC3E}">
        <p14:creationId xmlns:p14="http://schemas.microsoft.com/office/powerpoint/2010/main" val="27852478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PZP</a:t>
            </a:r>
            <a:endParaRPr lang="pl-PL"/>
          </a:p>
        </p:txBody>
      </p:sp>
      <p:sp>
        <p:nvSpPr>
          <p:cNvPr id="3" name="Symbol zastępczy zawartości 2"/>
          <p:cNvSpPr>
            <a:spLocks noGrp="1"/>
          </p:cNvSpPr>
          <p:nvPr>
            <p:ph idx="1"/>
          </p:nvPr>
        </p:nvSpPr>
        <p:spPr/>
        <p:txBody>
          <a:bodyPr/>
          <a:lstStyle/>
          <a:p>
            <a:r>
              <a:rPr lang="pl-PL" smtClean="0"/>
              <a:t>Przykłady:</a:t>
            </a:r>
          </a:p>
          <a:p>
            <a:r>
              <a:rPr lang="pl-PL" smtClean="0"/>
              <a:t>Art. 11.8 (progi)</a:t>
            </a:r>
          </a:p>
          <a:p>
            <a:pPr lvl="1"/>
            <a:r>
              <a:rPr lang="pl-PL" smtClean="0"/>
              <a:t>Art. 10 (tryby podstawowe)</a:t>
            </a:r>
          </a:p>
          <a:p>
            <a:pPr lvl="1"/>
            <a:r>
              <a:rPr lang="pl-PL" smtClean="0"/>
              <a:t>Art. 19 (komisja)</a:t>
            </a:r>
          </a:p>
          <a:p>
            <a:pPr lvl="1"/>
            <a:r>
              <a:rPr lang="pl-PL" smtClean="0"/>
              <a:t>Art. 20a (zespół)</a:t>
            </a:r>
          </a:p>
          <a:p>
            <a:r>
              <a:rPr lang="pl-PL" smtClean="0"/>
              <a:t>Kontrola prezesa UZP art. 161</a:t>
            </a:r>
          </a:p>
          <a:p>
            <a:r>
              <a:rPr lang="pl-PL" smtClean="0"/>
              <a:t>Art. 182 (odwołanie)</a:t>
            </a:r>
          </a:p>
          <a:p>
            <a:endParaRPr lang="pl-PL" smtClean="0"/>
          </a:p>
          <a:p>
            <a:endParaRPr lang="pl-PL"/>
          </a:p>
        </p:txBody>
      </p:sp>
    </p:spTree>
    <p:extLst>
      <p:ext uri="{BB962C8B-B14F-4D97-AF65-F5344CB8AC3E}">
        <p14:creationId xmlns:p14="http://schemas.microsoft.com/office/powerpoint/2010/main" val="247283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b="1" smtClean="0"/>
              <a:t>Gospodarka komunalna </a:t>
            </a:r>
          </a:p>
          <a:p>
            <a:endParaRPr lang="pl-PL"/>
          </a:p>
          <a:p>
            <a:pPr marL="0" indent="0">
              <a:buNone/>
            </a:pPr>
            <a:r>
              <a:rPr lang="pl-PL">
                <a:solidFill>
                  <a:srgbClr val="000000"/>
                </a:solidFill>
                <a:latin typeface="Times New Roman"/>
              </a:rPr>
              <a:t>Może być prowadzona w trzech zasadniczych formach: </a:t>
            </a:r>
          </a:p>
          <a:p>
            <a:pPr marL="0" indent="0">
              <a:buNone/>
            </a:pPr>
            <a:r>
              <a:rPr lang="pl-PL" b="1">
                <a:solidFill>
                  <a:srgbClr val="000000"/>
                </a:solidFill>
                <a:latin typeface="Times New Roman"/>
              </a:rPr>
              <a:t>a) </a:t>
            </a:r>
            <a:r>
              <a:rPr lang="pl-PL">
                <a:solidFill>
                  <a:srgbClr val="000000"/>
                </a:solidFill>
                <a:latin typeface="Times New Roman"/>
              </a:rPr>
              <a:t>Samorządowy zakład budżetowy; </a:t>
            </a:r>
          </a:p>
          <a:p>
            <a:pPr marL="0" indent="0">
              <a:buNone/>
            </a:pPr>
            <a:r>
              <a:rPr lang="pl-PL" b="1">
                <a:solidFill>
                  <a:srgbClr val="000000"/>
                </a:solidFill>
                <a:latin typeface="Times New Roman"/>
              </a:rPr>
              <a:t>b) </a:t>
            </a:r>
            <a:r>
              <a:rPr lang="pl-PL">
                <a:solidFill>
                  <a:srgbClr val="000000"/>
                </a:solidFill>
                <a:latin typeface="Times New Roman"/>
              </a:rPr>
              <a:t>Spółki prawa handlowego; </a:t>
            </a:r>
          </a:p>
          <a:p>
            <a:pPr marL="0" indent="0">
              <a:buNone/>
            </a:pPr>
            <a:r>
              <a:rPr lang="pl-PL" b="1">
                <a:solidFill>
                  <a:srgbClr val="000000"/>
                </a:solidFill>
                <a:latin typeface="Times New Roman"/>
              </a:rPr>
              <a:t>c) </a:t>
            </a:r>
            <a:r>
              <a:rPr lang="pl-PL">
                <a:solidFill>
                  <a:srgbClr val="000000"/>
                </a:solidFill>
                <a:latin typeface="Times New Roman"/>
              </a:rPr>
              <a:t>Powierzenie. </a:t>
            </a:r>
          </a:p>
          <a:p>
            <a:endParaRPr lang="pl-PL"/>
          </a:p>
        </p:txBody>
      </p:sp>
    </p:spTree>
    <p:extLst>
      <p:ext uri="{BB962C8B-B14F-4D97-AF65-F5344CB8AC3E}">
        <p14:creationId xmlns:p14="http://schemas.microsoft.com/office/powerpoint/2010/main" val="254288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Samorządowy zakład budżetowy</a:t>
            </a:r>
            <a:br>
              <a:rPr lang="pl-PL"/>
            </a:br>
            <a:endParaRPr lang="pl-PL"/>
          </a:p>
        </p:txBody>
      </p:sp>
      <p:sp>
        <p:nvSpPr>
          <p:cNvPr id="3" name="Symbol zastępczy zawartości 2"/>
          <p:cNvSpPr>
            <a:spLocks noGrp="1"/>
          </p:cNvSpPr>
          <p:nvPr>
            <p:ph idx="1"/>
          </p:nvPr>
        </p:nvSpPr>
        <p:spPr/>
        <p:txBody>
          <a:bodyPr>
            <a:normAutofit fontScale="92500" lnSpcReduction="10000"/>
          </a:bodyPr>
          <a:lstStyle/>
          <a:p>
            <a:r>
              <a:rPr lang="pl-PL" smtClean="0"/>
              <a:t>Art. 14 -17 Ustawy o finansach publicznych</a:t>
            </a:r>
          </a:p>
          <a:p>
            <a:endParaRPr lang="pl-PL" smtClean="0"/>
          </a:p>
          <a:p>
            <a:pPr lvl="1"/>
            <a:r>
              <a:rPr lang="pl-PL" smtClean="0"/>
              <a:t>Art. 15 ust. 1</a:t>
            </a:r>
            <a:r>
              <a:rPr lang="pl-PL"/>
              <a:t>. Samorządowy zakład budżetowy odpłatnie wykonuje zadania, pokrywając koszty swojej </a:t>
            </a:r>
            <a:r>
              <a:rPr lang="pl-PL" smtClean="0"/>
              <a:t>działalności </a:t>
            </a:r>
            <a:r>
              <a:rPr lang="pl-PL" u="sng"/>
              <a:t>z przychodów własnych</a:t>
            </a:r>
            <a:r>
              <a:rPr lang="pl-PL" smtClean="0"/>
              <a:t>.</a:t>
            </a:r>
          </a:p>
          <a:p>
            <a:pPr lvl="1"/>
            <a:r>
              <a:rPr lang="pl-PL" smtClean="0"/>
              <a:t>Art.. 15 ust. 7</a:t>
            </a:r>
            <a:r>
              <a:rPr lang="pl-PL"/>
              <a:t>. Samorządowy zakład budżetowy </a:t>
            </a:r>
            <a:r>
              <a:rPr lang="pl-PL" u="sng"/>
              <a:t>wpłaca do budżetu jednostki samorządu terytorialnego nadwyżkę </a:t>
            </a:r>
            <a:r>
              <a:rPr lang="pl-PL"/>
              <a:t>środków obrotowych, ustaloną na koniec okresu sprawozdawczego, chyba że organ stanowiący jednostki samorządu terytorialnego postanowi inaczej.</a:t>
            </a:r>
          </a:p>
        </p:txBody>
      </p:sp>
    </p:spTree>
    <p:extLst>
      <p:ext uri="{BB962C8B-B14F-4D97-AF65-F5344CB8AC3E}">
        <p14:creationId xmlns:p14="http://schemas.microsoft.com/office/powerpoint/2010/main" val="3111538059"/>
      </p:ext>
    </p:extLst>
  </p:cSld>
  <p:clrMapOvr>
    <a:masterClrMapping/>
  </p:clrMapOvr>
</p:sld>
</file>

<file path=ppt/theme/theme1.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5416</Words>
  <Application>Microsoft Office PowerPoint</Application>
  <PresentationFormat>Pokaz na ekranie (4:3)</PresentationFormat>
  <Paragraphs>442</Paragraphs>
  <Slides>78</Slides>
  <Notes>0</Notes>
  <HiddenSlides>0</HiddenSlides>
  <MMClips>0</MMClips>
  <ScaleCrop>false</ScaleCrop>
  <HeadingPairs>
    <vt:vector size="4" baseType="variant">
      <vt:variant>
        <vt:lpstr>Motyw</vt:lpstr>
      </vt:variant>
      <vt:variant>
        <vt:i4>1</vt:i4>
      </vt:variant>
      <vt:variant>
        <vt:lpstr>Tytuły slajdów</vt:lpstr>
      </vt:variant>
      <vt:variant>
        <vt:i4>78</vt:i4>
      </vt:variant>
    </vt:vector>
  </HeadingPairs>
  <TitlesOfParts>
    <vt:vector size="79" baseType="lpstr">
      <vt:lpstr>2_Motyw pakietu Office</vt:lpstr>
      <vt:lpstr>Działalność gospodarcza samorządu terytorialnego</vt:lpstr>
      <vt:lpstr>Źródła prawa</vt:lpstr>
      <vt:lpstr>Prezentacja programu PowerPoint</vt:lpstr>
      <vt:lpstr>Gospodarka komunalna</vt:lpstr>
      <vt:lpstr>Gospodarka komunalna</vt:lpstr>
      <vt:lpstr>Gospodarka komunalna</vt:lpstr>
      <vt:lpstr>Ustawa o samorządzie gminnym – zadania własne</vt:lpstr>
      <vt:lpstr>Prezentacja programu PowerPoint</vt:lpstr>
      <vt:lpstr>Samorządowy zakład budżetowy </vt:lpstr>
      <vt:lpstr>Samorządowe zakłady budżetowe</vt:lpstr>
      <vt:lpstr>Spółki prawa handlowego</vt:lpstr>
      <vt:lpstr>Powierzenie</vt:lpstr>
      <vt:lpstr>DZIAŁALNOŚĆ GOSPODARCZA W GMINIE</vt:lpstr>
      <vt:lpstr>DZIAŁALNOŚĆ GOSPODARCZA W POWIECIE</vt:lpstr>
      <vt:lpstr>DZIAŁALNOŚĆ GOSPODARCZA W WOJEWÓDZTWIE</vt:lpstr>
      <vt:lpstr>Nabywanie nieruchomości przez cudzoziemców </vt:lpstr>
      <vt:lpstr>Nabywanie nieruchomości przez cudzoziemców </vt:lpstr>
      <vt:lpstr>Nabywanie nieruchomości przez cudzoziemców</vt:lpstr>
      <vt:lpstr>Nabywanie nieruchomości przez cudzoziemców</vt:lpstr>
      <vt:lpstr>Nabywanie nieruchomości przez cudzoziemców</vt:lpstr>
      <vt:lpstr>Europejski Obszar Gospodarczy</vt:lpstr>
      <vt:lpstr>EOG</vt:lpstr>
      <vt:lpstr>Nabywanie nieruchomości przez cudzoziemców</vt:lpstr>
      <vt:lpstr>Nabywanie nieruchomości przez cudzoziemców</vt:lpstr>
      <vt:lpstr>Nabywanie nieruchomości przez cudzoziemców</vt:lpstr>
      <vt:lpstr>Nabywanie nieruchomości przez cudzoziemców</vt:lpstr>
      <vt:lpstr>Nabywanie nieruchomości przez cudzoziemców</vt:lpstr>
      <vt:lpstr>Nabywanie nieruchomości przez cudzoziemców</vt:lpstr>
      <vt:lpstr>Zarząd mieniem publicznym</vt:lpstr>
      <vt:lpstr>Pojęcie mienia publicznego jego rodzaje i przeznaczenie</vt:lpstr>
      <vt:lpstr>Mienie w KC</vt:lpstr>
      <vt:lpstr>Prezentacja programu PowerPoint</vt:lpstr>
      <vt:lpstr>Mienie publiczne</vt:lpstr>
      <vt:lpstr>Mienie publiczne</vt:lpstr>
      <vt:lpstr>Mienie publiczne</vt:lpstr>
      <vt:lpstr>Mienie publiczne</vt:lpstr>
      <vt:lpstr>Mienie publiczne </vt:lpstr>
      <vt:lpstr>Mienie publiczne</vt:lpstr>
      <vt:lpstr>Prezentacja programu PowerPoint</vt:lpstr>
      <vt:lpstr>Mienie publiczne</vt:lpstr>
      <vt:lpstr>Mienie publiczne </vt:lpstr>
      <vt:lpstr>Zarząd mieniem samorządowym</vt:lpstr>
      <vt:lpstr>Zarząd mieniem samorzadowym</vt:lpstr>
      <vt:lpstr>Mienie samorządowe</vt:lpstr>
      <vt:lpstr>Mienie komunalne</vt:lpstr>
      <vt:lpstr>Mienie komunalne</vt:lpstr>
      <vt:lpstr>Mienie komunalne</vt:lpstr>
      <vt:lpstr>Mienie komunalne</vt:lpstr>
      <vt:lpstr>Mienie komunalne</vt:lpstr>
      <vt:lpstr>Mienie komunalne</vt:lpstr>
      <vt:lpstr>Mienie komunalne</vt:lpstr>
      <vt:lpstr>Mienie komunalne</vt:lpstr>
      <vt:lpstr>Mienie komunalne</vt:lpstr>
      <vt:lpstr>Mienie komunalne</vt:lpstr>
      <vt:lpstr>Mienie pozostałych jednostek samorządu terytorialnego</vt:lpstr>
      <vt:lpstr>Mienie powiatu</vt:lpstr>
      <vt:lpstr>Mienie województwa</vt:lpstr>
      <vt:lpstr>Mienie pozostałych j.s.t.</vt:lpstr>
      <vt:lpstr>Mienie pozostałych j.s.t.</vt:lpstr>
      <vt:lpstr>Mienie pozostałych j.s.t.</vt:lpstr>
      <vt:lpstr>Organy j.s.t. a zarząd mieniem samorządowym</vt:lpstr>
      <vt:lpstr>Zarząd mieniem samorządowym</vt:lpstr>
      <vt:lpstr>Zarząd mieniem państwowym</vt:lpstr>
      <vt:lpstr>Zarząd mieniem państwowym</vt:lpstr>
      <vt:lpstr>Zarząd mieniem państwowym</vt:lpstr>
      <vt:lpstr>Zarząd mieniem państwowym</vt:lpstr>
      <vt:lpstr>Zarząd mieniem państwowym</vt:lpstr>
      <vt:lpstr>Zarząd mienie państwowym</vt:lpstr>
      <vt:lpstr>Mienie Skarbu Państwa</vt:lpstr>
      <vt:lpstr>Zarząd mieniem państwowym</vt:lpstr>
      <vt:lpstr>Zarząd mienie państwowym</vt:lpstr>
      <vt:lpstr>Zarząd mieniem państwowym</vt:lpstr>
      <vt:lpstr>Zarząd mieniem państwowym</vt:lpstr>
      <vt:lpstr>Zarząd mieniem państwowym</vt:lpstr>
      <vt:lpstr>Zarząd mieniem państwowym</vt:lpstr>
      <vt:lpstr>Zarząd mieniem państwowym</vt:lpstr>
      <vt:lpstr>Zarząd mieniem publicznym a zamówienia publiczne</vt:lpstr>
      <vt:lpstr>PZP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Adam</dc:creator>
  <cp:lastModifiedBy>Adam</cp:lastModifiedBy>
  <cp:revision>95</cp:revision>
  <dcterms:created xsi:type="dcterms:W3CDTF">2018-02-20T19:55:41Z</dcterms:created>
  <dcterms:modified xsi:type="dcterms:W3CDTF">2018-03-07T10:00:36Z</dcterms:modified>
</cp:coreProperties>
</file>