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77" r:id="rId5"/>
    <p:sldId id="276" r:id="rId6"/>
    <p:sldId id="278" r:id="rId7"/>
    <p:sldId id="279" r:id="rId8"/>
    <p:sldId id="282" r:id="rId9"/>
    <p:sldId id="283" r:id="rId10"/>
    <p:sldId id="286" r:id="rId11"/>
    <p:sldId id="287" r:id="rId12"/>
    <p:sldId id="288" r:id="rId13"/>
    <p:sldId id="289" r:id="rId14"/>
    <p:sldId id="290" r:id="rId15"/>
    <p:sldId id="308" r:id="rId16"/>
    <p:sldId id="309" r:id="rId17"/>
    <p:sldId id="307" r:id="rId18"/>
    <p:sldId id="298" r:id="rId19"/>
    <p:sldId id="299" r:id="rId20"/>
    <p:sldId id="300" r:id="rId21"/>
    <p:sldId id="301" r:id="rId22"/>
    <p:sldId id="303" r:id="rId23"/>
    <p:sldId id="310" r:id="rId24"/>
    <p:sldId id="311" r:id="rId25"/>
    <p:sldId id="312" r:id="rId26"/>
    <p:sldId id="313" r:id="rId27"/>
    <p:sldId id="314" r:id="rId28"/>
    <p:sldId id="306" r:id="rId29"/>
    <p:sldId id="305" r:id="rId30"/>
    <p:sldId id="284" r:id="rId31"/>
    <p:sldId id="291" r:id="rId32"/>
    <p:sldId id="294" r:id="rId33"/>
    <p:sldId id="295" r:id="rId34"/>
    <p:sldId id="296" r:id="rId35"/>
    <p:sldId id="285"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5329"/>
  </p:normalViewPr>
  <p:slideViewPr>
    <p:cSldViewPr snapToGrid="0">
      <p:cViewPr varScale="1">
        <p:scale>
          <a:sx n="43" d="100"/>
          <a:sy n="43" d="100"/>
        </p:scale>
        <p:origin x="232" y="1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pl-PL"/>
              <a:t>Kliknij, aby edytować styl</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2/21/25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2/21/25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2/21/25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nchor="ct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2/21/25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pl-PL"/>
              <a:t>Kliknij, aby edytować styl</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3E5059C3-6A89-4494-99FF-5A4D6FFD50EB}" type="datetimeFigureOut">
              <a:rPr lang="en-US" dirty="0"/>
              <a:t>2/21/25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pl-PL"/>
              <a:t>Kliknij, aby edytować styl</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2/21/25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pl-PL"/>
              <a:t>Kliknij, aby edytować styl</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2609285" y="2851331"/>
            <a:ext cx="3893623" cy="3071434"/>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666635" y="2851331"/>
            <a:ext cx="3899798" cy="3071434"/>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2/21/25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2/21/25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2/21/25</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pl-PL"/>
              <a:t>Kliknij, aby edytować styl</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37D525BB-DA17-4BA0-B3C8-3AC3ABC827E6}" type="datetimeFigureOut">
              <a:rPr lang="en-US" dirty="0"/>
              <a:t>2/21/25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pl-PL"/>
              <a:t>Kliknij, aby edytować styl</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16C4C9A-3960-41CF-A4E9-2A8FB932454B}" type="datetimeFigureOut">
              <a:rPr lang="en-US" dirty="0"/>
              <a:t>2/21/25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2/21/25</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0E81B1-9663-7190-E507-193AC2A4F28F}"/>
              </a:ext>
            </a:extLst>
          </p:cNvPr>
          <p:cNvSpPr>
            <a:spLocks noGrp="1"/>
          </p:cNvSpPr>
          <p:nvPr>
            <p:ph type="ctrTitle"/>
          </p:nvPr>
        </p:nvSpPr>
        <p:spPr/>
        <p:txBody>
          <a:bodyPr>
            <a:normAutofit fontScale="90000"/>
          </a:bodyPr>
          <a:lstStyle/>
          <a:p>
            <a:r>
              <a:rPr lang="pl-PL" dirty="0"/>
              <a:t>Przestępstwo.</a:t>
            </a:r>
            <a:br>
              <a:rPr lang="pl-PL" dirty="0"/>
            </a:br>
            <a:r>
              <a:rPr lang="pl-PL" dirty="0"/>
              <a:t>Typizacja przestępstw</a:t>
            </a:r>
          </a:p>
        </p:txBody>
      </p:sp>
      <p:sp>
        <p:nvSpPr>
          <p:cNvPr id="3" name="Podtytuł 2">
            <a:extLst>
              <a:ext uri="{FF2B5EF4-FFF2-40B4-BE49-F238E27FC236}">
                <a16:creationId xmlns:a16="http://schemas.microsoft.com/office/drawing/2014/main" id="{DCA912E9-F44B-1FC0-36C0-AD6EDF1EBD0C}"/>
              </a:ext>
            </a:extLst>
          </p:cNvPr>
          <p:cNvSpPr>
            <a:spLocks noGrp="1"/>
          </p:cNvSpPr>
          <p:nvPr>
            <p:ph type="subTitle" idx="1"/>
          </p:nvPr>
        </p:nvSpPr>
        <p:spPr/>
        <p:txBody>
          <a:bodyPr/>
          <a:lstStyle/>
          <a:p>
            <a:r>
              <a:rPr lang="pl-PL" dirty="0"/>
              <a:t>mgr Dominika Kiełbas</a:t>
            </a:r>
          </a:p>
        </p:txBody>
      </p:sp>
    </p:spTree>
    <p:extLst>
      <p:ext uri="{BB962C8B-B14F-4D97-AF65-F5344CB8AC3E}">
        <p14:creationId xmlns:p14="http://schemas.microsoft.com/office/powerpoint/2010/main" val="235553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DE43D4-E3AD-890F-F943-076B1A59AFAC}"/>
              </a:ext>
            </a:extLst>
          </p:cNvPr>
          <p:cNvSpPr>
            <a:spLocks noGrp="1"/>
          </p:cNvSpPr>
          <p:nvPr>
            <p:ph type="title"/>
          </p:nvPr>
        </p:nvSpPr>
        <p:spPr/>
        <p:txBody>
          <a:bodyPr/>
          <a:lstStyle/>
          <a:p>
            <a:pPr algn="ctr"/>
            <a:r>
              <a:rPr lang="pl-PL" dirty="0"/>
              <a:t>Wiek jako warunek ponoszenia odpowiedzialności karnej</a:t>
            </a:r>
          </a:p>
        </p:txBody>
      </p:sp>
      <p:sp>
        <p:nvSpPr>
          <p:cNvPr id="3" name="Symbol zastępczy zawartości 2">
            <a:extLst>
              <a:ext uri="{FF2B5EF4-FFF2-40B4-BE49-F238E27FC236}">
                <a16:creationId xmlns:a16="http://schemas.microsoft.com/office/drawing/2014/main" id="{863FEB7F-B3C5-6BEE-F8AB-B6A0107A4789}"/>
              </a:ext>
            </a:extLst>
          </p:cNvPr>
          <p:cNvSpPr>
            <a:spLocks noGrp="1"/>
          </p:cNvSpPr>
          <p:nvPr>
            <p:ph idx="1"/>
          </p:nvPr>
        </p:nvSpPr>
        <p:spPr/>
        <p:txBody>
          <a:bodyPr/>
          <a:lstStyle/>
          <a:p>
            <a:r>
              <a:rPr lang="pl-PL" dirty="0"/>
              <a:t>Tylko osoby odpowiednio dojrzałe psychicznie mogą ponosić odpowiedzialność karną.</a:t>
            </a:r>
          </a:p>
          <a:p>
            <a:r>
              <a:rPr lang="pl-PL" dirty="0"/>
              <a:t>Co do zasady granica wieku to 17 lat.</a:t>
            </a:r>
          </a:p>
          <a:p>
            <a:r>
              <a:rPr lang="pl-PL" dirty="0"/>
              <a:t>Do 17. roku życia sprawca czynu zabronionego jest nieletni.</a:t>
            </a:r>
          </a:p>
          <a:p>
            <a:r>
              <a:rPr lang="pl-PL" dirty="0"/>
              <a:t>Według niektórych autorów (np. prof. A. Zoll) nieponoszenie odpowiedzialności przez nieletnich jest uzasadniona nieponoszeniem winy.</a:t>
            </a:r>
          </a:p>
        </p:txBody>
      </p:sp>
    </p:spTree>
    <p:extLst>
      <p:ext uri="{BB962C8B-B14F-4D97-AF65-F5344CB8AC3E}">
        <p14:creationId xmlns:p14="http://schemas.microsoft.com/office/powerpoint/2010/main" val="1057262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A3FF591-DB94-238D-DDA3-C545C10DF119}"/>
              </a:ext>
            </a:extLst>
          </p:cNvPr>
          <p:cNvSpPr>
            <a:spLocks noGrp="1"/>
          </p:cNvSpPr>
          <p:nvPr>
            <p:ph idx="1"/>
          </p:nvPr>
        </p:nvSpPr>
        <p:spPr>
          <a:xfrm>
            <a:off x="2773599" y="822960"/>
            <a:ext cx="7796540" cy="5226984"/>
          </a:xfrm>
        </p:spPr>
        <p:txBody>
          <a:bodyPr>
            <a:normAutofit/>
          </a:bodyPr>
          <a:lstStyle/>
          <a:p>
            <a:pPr marL="0" indent="0">
              <a:buNone/>
            </a:pPr>
            <a:r>
              <a:rPr lang="pl-PL" dirty="0"/>
              <a:t>Art. 10 k.k.</a:t>
            </a:r>
          </a:p>
          <a:p>
            <a:pPr marL="0" indent="0">
              <a:buNone/>
            </a:pPr>
            <a:r>
              <a:rPr lang="pl-PL" dirty="0"/>
              <a:t>§  1. Na zasadach określonych w tym kodeksie odpowiada ten, kto popełnia czyn zabroniony </a:t>
            </a:r>
            <a:r>
              <a:rPr lang="pl-PL" b="1" dirty="0"/>
              <a:t>po ukończeniu 17 lat</a:t>
            </a:r>
            <a:r>
              <a:rPr lang="pl-PL" dirty="0"/>
              <a:t>.</a:t>
            </a:r>
          </a:p>
          <a:p>
            <a:pPr marL="0" indent="0">
              <a:buNone/>
            </a:pPr>
            <a:r>
              <a:rPr lang="pl-PL" dirty="0"/>
              <a:t>§  2. Nieletni, który </a:t>
            </a:r>
            <a:r>
              <a:rPr lang="pl-PL" b="1" dirty="0"/>
              <a:t>po ukończeniu 15 lat </a:t>
            </a:r>
            <a:r>
              <a:rPr lang="pl-PL" dirty="0"/>
              <a:t>dopuszcza się czynu zabronionego określonego w art. 134, art. 148 § 1, 2 lub 3, art. 156 § 1 lub 3, art. 163 § 1 lub 3, art. 166, art. 173 § 1 lub 3, art. 197 § 1, 1a, 3, 4 lub 5, art. 223 § 2, art. 252 § 1 lub 2 oraz w art. 280, </a:t>
            </a:r>
            <a:r>
              <a:rPr lang="pl-PL" b="1" dirty="0"/>
              <a:t>może</a:t>
            </a:r>
            <a:r>
              <a:rPr lang="pl-PL" dirty="0"/>
              <a:t> odpowiadać na zasadach określonych w tym kodeksie, </a:t>
            </a:r>
            <a:r>
              <a:rPr lang="pl-PL" b="1" dirty="0"/>
              <a:t>jeżeli okoliczności sprawy oraz stopień rozwoju sprawcy, jego właściwości i warunki osobiste za tym przemawiają, a w szczególności, jeżeli poprzednio stosowane środki wychowawcze lub poprawcze okazały się bezskuteczne.</a:t>
            </a:r>
          </a:p>
          <a:p>
            <a:pPr marL="0" indent="0">
              <a:buNone/>
            </a:pPr>
            <a:endParaRPr lang="pl-PL" dirty="0"/>
          </a:p>
        </p:txBody>
      </p:sp>
    </p:spTree>
    <p:extLst>
      <p:ext uri="{BB962C8B-B14F-4D97-AF65-F5344CB8AC3E}">
        <p14:creationId xmlns:p14="http://schemas.microsoft.com/office/powerpoint/2010/main" val="3073072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DD1A45B-F843-905D-6D70-342074577140}"/>
              </a:ext>
            </a:extLst>
          </p:cNvPr>
          <p:cNvSpPr>
            <a:spLocks noGrp="1"/>
          </p:cNvSpPr>
          <p:nvPr>
            <p:ph idx="1"/>
          </p:nvPr>
        </p:nvSpPr>
        <p:spPr>
          <a:xfrm>
            <a:off x="2468880" y="853440"/>
            <a:ext cx="8778240" cy="5760720"/>
          </a:xfrm>
        </p:spPr>
        <p:txBody>
          <a:bodyPr>
            <a:normAutofit fontScale="85000" lnSpcReduction="20000"/>
          </a:bodyPr>
          <a:lstStyle/>
          <a:p>
            <a:r>
              <a:rPr lang="pl-PL" dirty="0"/>
              <a:t>art. 134 – zamach na życie Prezydenta RP</a:t>
            </a:r>
          </a:p>
          <a:p>
            <a:r>
              <a:rPr lang="pl-PL" dirty="0"/>
              <a:t>art. 148 § 1, 2 lub 3 – zabójstwo w typie podstawowym i kwalifikowanym</a:t>
            </a:r>
          </a:p>
          <a:p>
            <a:r>
              <a:rPr lang="pl-PL" dirty="0"/>
              <a:t>art. 156 § 1 lub 3 – umyślne spowodowanie ciężkiego uszczerbku na zdrowiu (§ 3 – ze skutkiem śmiertelnym)</a:t>
            </a:r>
          </a:p>
          <a:p>
            <a:r>
              <a:rPr lang="pl-PL" b="0" i="0" u="none" strike="noStrike" dirty="0">
                <a:effectLst/>
                <a:latin typeface="Open Sans" panose="020B0606030504020204" pitchFamily="34" charset="0"/>
              </a:rPr>
              <a:t>art. 163 § 1 lub 3 – sprowadzenie zdarzenia powszechnie niebezpiecznego (np. pożaru)</a:t>
            </a:r>
          </a:p>
          <a:p>
            <a:r>
              <a:rPr lang="pl-PL" b="0" i="0" u="none" strike="noStrike" dirty="0">
                <a:effectLst/>
                <a:latin typeface="Open Sans" panose="020B0606030504020204" pitchFamily="34" charset="0"/>
              </a:rPr>
              <a:t>art. 166, - porwanie statku wodnego lub powietrznego albo lądowego środka transportu</a:t>
            </a:r>
          </a:p>
          <a:p>
            <a:r>
              <a:rPr lang="pl-PL" b="0" i="0" u="none" strike="noStrike" dirty="0">
                <a:effectLst/>
                <a:latin typeface="Open Sans" panose="020B0606030504020204" pitchFamily="34" charset="0"/>
              </a:rPr>
              <a:t>art. 173 § 1 lub 3 – spowodowanie katastrofy komunikacyjnej (§ 3 – ze skutkiem śmiertelnym)</a:t>
            </a:r>
          </a:p>
          <a:p>
            <a:r>
              <a:rPr lang="pl-PL" b="0" i="0" u="none" strike="noStrike" dirty="0">
                <a:effectLst/>
                <a:latin typeface="Open Sans" panose="020B0606030504020204" pitchFamily="34" charset="0"/>
              </a:rPr>
              <a:t>art. 197 § 1, 1a, 3, 4 lub 5, - zgwałcenie podstawowe i kwalifikowane</a:t>
            </a:r>
          </a:p>
          <a:p>
            <a:r>
              <a:rPr lang="pl-PL" b="0" i="0" u="none" strike="noStrike" dirty="0">
                <a:effectLst/>
                <a:latin typeface="Open Sans" panose="020B0606030504020204" pitchFamily="34" charset="0"/>
              </a:rPr>
              <a:t>art. 223 § 2 – fałszywe zeznania</a:t>
            </a:r>
          </a:p>
          <a:p>
            <a:r>
              <a:rPr lang="pl-PL" dirty="0">
                <a:latin typeface="Open Sans" panose="020B0606030504020204" pitchFamily="34" charset="0"/>
              </a:rPr>
              <a:t>a</a:t>
            </a:r>
            <a:r>
              <a:rPr lang="pl-PL" b="0" i="0" u="none" strike="noStrike" dirty="0">
                <a:effectLst/>
                <a:latin typeface="Open Sans" panose="020B0606030504020204" pitchFamily="34" charset="0"/>
              </a:rPr>
              <a:t>rt. 252 § 1 lub 2 - porwanie zakładnika (§ 2 – ze szczególnym udręczeniem)</a:t>
            </a:r>
          </a:p>
          <a:p>
            <a:r>
              <a:rPr lang="pl-PL" b="0" i="0" u="none" strike="noStrike" dirty="0">
                <a:effectLst/>
                <a:latin typeface="Open Sans" panose="020B0606030504020204" pitchFamily="34" charset="0"/>
              </a:rPr>
              <a:t>art. 280 - rozbój</a:t>
            </a:r>
            <a:endParaRPr lang="pl-PL" dirty="0"/>
          </a:p>
        </p:txBody>
      </p:sp>
    </p:spTree>
    <p:extLst>
      <p:ext uri="{BB962C8B-B14F-4D97-AF65-F5344CB8AC3E}">
        <p14:creationId xmlns:p14="http://schemas.microsoft.com/office/powerpoint/2010/main" val="3741554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43320535-BDE5-51D1-FDD2-C2D45AFE15BC}"/>
              </a:ext>
            </a:extLst>
          </p:cNvPr>
          <p:cNvSpPr>
            <a:spLocks noGrp="1"/>
          </p:cNvSpPr>
          <p:nvPr>
            <p:ph idx="1"/>
          </p:nvPr>
        </p:nvSpPr>
        <p:spPr>
          <a:xfrm>
            <a:off x="2590800" y="762000"/>
            <a:ext cx="7979339" cy="5608320"/>
          </a:xfrm>
        </p:spPr>
        <p:txBody>
          <a:bodyPr>
            <a:normAutofit fontScale="77500" lnSpcReduction="20000"/>
          </a:bodyPr>
          <a:lstStyle/>
          <a:p>
            <a:pPr marL="0" indent="0">
              <a:buNone/>
            </a:pPr>
            <a:r>
              <a:rPr lang="pl-PL" dirty="0"/>
              <a:t>Art. 10</a:t>
            </a:r>
          </a:p>
          <a:p>
            <a:pPr marL="0" indent="0">
              <a:buNone/>
            </a:pPr>
            <a:r>
              <a:rPr lang="pl-PL" dirty="0"/>
              <a:t>§  2a. Nieletni, który </a:t>
            </a:r>
            <a:r>
              <a:rPr lang="pl-PL" b="1" dirty="0"/>
              <a:t>po ukończeniu 14 lat, a przed ukończeniem 15 lat</a:t>
            </a:r>
            <a:r>
              <a:rPr lang="pl-PL" dirty="0"/>
              <a:t>, dopuszcza się czynu zabronionego określonego w art. </a:t>
            </a:r>
            <a:r>
              <a:rPr lang="pl-PL" b="1" dirty="0"/>
              <a:t>148 § 2 lub 3</a:t>
            </a:r>
            <a:r>
              <a:rPr lang="pl-PL" dirty="0"/>
              <a:t>, może odpowiadać na zasadach określonych w tym kodeksie, jeżeli okoliczności sprawy oraz stopień rozwoju sprawcy, jego właściwości i warunki osobiste za tym przemawiają oraz zachodzi uzasadnione przypuszczenie, że stosowanie środków wychowawczych lub poprawczych nie jest w stanie zapewnić resocjalizacji nieletniego.</a:t>
            </a:r>
          </a:p>
          <a:p>
            <a:pPr marL="0" indent="0">
              <a:buNone/>
            </a:pPr>
            <a:r>
              <a:rPr lang="pl-PL" dirty="0"/>
              <a:t>§  3. W wypadku określonym w § 2 orzeczona kara nie może przekroczyć dwóch trzecich górnej granicy ustawowego zagrożenia przewidzianego za przypisane sprawcy przestępstwo, które nie jest zagrożone karą dożywotniego pozbawienia wolności. W wypadkach określonych w § 2 i 2a sąd może zastosować nadzwyczajne złagodzenie kary.</a:t>
            </a:r>
          </a:p>
          <a:p>
            <a:pPr marL="0" indent="0">
              <a:buNone/>
            </a:pPr>
            <a:r>
              <a:rPr lang="pl-PL" dirty="0"/>
              <a:t>§  4. W stosunku do sprawcy, który popełnił występek po ukończeniu lat 17, lecz przed ukończeniem lat 18, sąd zamiast kary </a:t>
            </a:r>
            <a:r>
              <a:rPr lang="pl-PL" b="1" dirty="0"/>
              <a:t>stosuje </a:t>
            </a:r>
            <a:r>
              <a:rPr lang="pl-PL" b="1" i="1" dirty="0"/>
              <a:t>(obligatoryjnie!)</a:t>
            </a:r>
            <a:r>
              <a:rPr lang="pl-PL" dirty="0"/>
              <a:t> środki wychowawcze, lecznicze albo poprawcze przewidziane dla nieletnich, jeżeli okoliczności sprawy oraz stopień rozwoju sprawcy, jego właściwości i warunki osobiste za tym przemawiają.</a:t>
            </a:r>
          </a:p>
          <a:p>
            <a:pPr marL="0" indent="0">
              <a:buNone/>
            </a:pPr>
            <a:r>
              <a:rPr lang="pl-PL" dirty="0"/>
              <a:t>*Wobec sprawcy, który w momencie popełnienia przestępstwa </a:t>
            </a:r>
            <a:r>
              <a:rPr lang="pl-PL" b="1" dirty="0"/>
              <a:t>nie ukończył 18 lat,</a:t>
            </a:r>
            <a:r>
              <a:rPr lang="pl-PL" dirty="0"/>
              <a:t> </a:t>
            </a:r>
            <a:r>
              <a:rPr lang="pl-PL" b="1" dirty="0"/>
              <a:t>nie orzeka się kary dożywotnego pozbawienia wolności</a:t>
            </a:r>
            <a:r>
              <a:rPr lang="pl-PL" dirty="0"/>
              <a:t>! </a:t>
            </a:r>
          </a:p>
          <a:p>
            <a:pPr marL="0" indent="0">
              <a:buNone/>
            </a:pPr>
            <a:endParaRPr lang="pl-PL" dirty="0"/>
          </a:p>
        </p:txBody>
      </p:sp>
    </p:spTree>
    <p:extLst>
      <p:ext uri="{BB962C8B-B14F-4D97-AF65-F5344CB8AC3E}">
        <p14:creationId xmlns:p14="http://schemas.microsoft.com/office/powerpoint/2010/main" val="14572482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8DBA3C-325F-3D39-F988-35CC53E99589}"/>
              </a:ext>
            </a:extLst>
          </p:cNvPr>
          <p:cNvSpPr>
            <a:spLocks noGrp="1"/>
          </p:cNvSpPr>
          <p:nvPr>
            <p:ph type="title"/>
          </p:nvPr>
        </p:nvSpPr>
        <p:spPr/>
        <p:txBody>
          <a:bodyPr/>
          <a:lstStyle/>
          <a:p>
            <a:pPr algn="ctr"/>
            <a:r>
              <a:rPr lang="pl-PL" dirty="0"/>
              <a:t>Kim jest młodociany?</a:t>
            </a:r>
          </a:p>
        </p:txBody>
      </p:sp>
      <p:sp>
        <p:nvSpPr>
          <p:cNvPr id="3" name="Symbol zastępczy zawartości 2">
            <a:extLst>
              <a:ext uri="{FF2B5EF4-FFF2-40B4-BE49-F238E27FC236}">
                <a16:creationId xmlns:a16="http://schemas.microsoft.com/office/drawing/2014/main" id="{A22B9F11-396A-1901-1722-CF6137C2C2E0}"/>
              </a:ext>
            </a:extLst>
          </p:cNvPr>
          <p:cNvSpPr>
            <a:spLocks noGrp="1"/>
          </p:cNvSpPr>
          <p:nvPr>
            <p:ph idx="1"/>
          </p:nvPr>
        </p:nvSpPr>
        <p:spPr/>
        <p:txBody>
          <a:bodyPr>
            <a:normAutofit fontScale="85000" lnSpcReduction="10000"/>
          </a:bodyPr>
          <a:lstStyle/>
          <a:p>
            <a:pPr marL="0" indent="0">
              <a:buNone/>
            </a:pPr>
            <a:r>
              <a:rPr lang="pl-PL" dirty="0"/>
              <a:t>Młodociany to sprawca, który w momencie popełnienia przestępstwa nie ukończył 21 lat, a w czasie orzekania w 1. instancji 24 lat.</a:t>
            </a:r>
          </a:p>
          <a:p>
            <a:pPr marL="0" indent="0">
              <a:buNone/>
            </a:pPr>
            <a:r>
              <a:rPr lang="pl-PL" dirty="0"/>
              <a:t>Z czym się to wiąże?</a:t>
            </a:r>
          </a:p>
          <a:p>
            <a:r>
              <a:rPr lang="pl-PL" dirty="0"/>
              <a:t>kara ma mieć przede wszystkim funkcję wychowawczą (art. 54)</a:t>
            </a:r>
          </a:p>
          <a:p>
            <a:r>
              <a:rPr lang="pl-PL" dirty="0"/>
              <a:t>bycie młodocianym jest przesłanką dla fakultatywnego nadzwyczajnego złagodzenia kary (art. 60 § 1)</a:t>
            </a:r>
          </a:p>
          <a:p>
            <a:r>
              <a:rPr lang="pl-PL" dirty="0"/>
              <a:t>obowiązkowy dozór kuratora przy warunkowym zawieszeniu wykonania kary wobec młodocianego sprawcy przestępstwa umyślnego (art. 73 § 2)</a:t>
            </a:r>
          </a:p>
          <a:p>
            <a:r>
              <a:rPr lang="pl-PL" dirty="0"/>
              <a:t>szersze zastosowanie środków probacyjnych.</a:t>
            </a:r>
          </a:p>
        </p:txBody>
      </p:sp>
    </p:spTree>
    <p:extLst>
      <p:ext uri="{BB962C8B-B14F-4D97-AF65-F5344CB8AC3E}">
        <p14:creationId xmlns:p14="http://schemas.microsoft.com/office/powerpoint/2010/main" val="1619514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B490C6-0AFD-0CF5-7A54-87E3553F8D14}"/>
              </a:ext>
            </a:extLst>
          </p:cNvPr>
          <p:cNvSpPr>
            <a:spLocks noGrp="1"/>
          </p:cNvSpPr>
          <p:nvPr>
            <p:ph type="title"/>
          </p:nvPr>
        </p:nvSpPr>
        <p:spPr/>
        <p:txBody>
          <a:bodyPr/>
          <a:lstStyle/>
          <a:p>
            <a:pPr algn="ctr"/>
            <a:r>
              <a:rPr lang="pl-PL" dirty="0"/>
              <a:t>Przedmiot prawnokarnej ochrony</a:t>
            </a:r>
          </a:p>
        </p:txBody>
      </p:sp>
      <p:sp>
        <p:nvSpPr>
          <p:cNvPr id="3" name="Symbol zastępczy zawartości 2">
            <a:extLst>
              <a:ext uri="{FF2B5EF4-FFF2-40B4-BE49-F238E27FC236}">
                <a16:creationId xmlns:a16="http://schemas.microsoft.com/office/drawing/2014/main" id="{FB59C1C5-D925-1CA0-98A7-E01B6C843721}"/>
              </a:ext>
            </a:extLst>
          </p:cNvPr>
          <p:cNvSpPr>
            <a:spLocks noGrp="1"/>
          </p:cNvSpPr>
          <p:nvPr>
            <p:ph idx="1"/>
          </p:nvPr>
        </p:nvSpPr>
        <p:spPr/>
        <p:txBody>
          <a:bodyPr/>
          <a:lstStyle/>
          <a:p>
            <a:r>
              <a:rPr lang="pl-PL" dirty="0"/>
              <a:t>Przedmiotem prawnokarnej ochrony jest dobro prawne.</a:t>
            </a:r>
          </a:p>
          <a:p>
            <a:pPr marL="450850" lvl="1" indent="-285750">
              <a:buFont typeface="Calibri" panose="020F0502020204030204" pitchFamily="34" charset="0"/>
              <a:buChar char="‒"/>
            </a:pPr>
            <a:r>
              <a:rPr lang="pl-PL" dirty="0"/>
              <a:t>ogólny przedmiot ochrony – wszelkie dobra i wartości chronione przez prawo karne</a:t>
            </a:r>
          </a:p>
          <a:p>
            <a:pPr marL="450850" lvl="1" indent="-285750">
              <a:buFont typeface="Calibri" panose="020F0502020204030204" pitchFamily="34" charset="0"/>
              <a:buChar char="‒"/>
            </a:pPr>
            <a:r>
              <a:rPr lang="pl-PL" dirty="0"/>
              <a:t>rodzajowy przedmiot ochrony – konkretny rodzaj chronionego dobra, będący podstawą wyodrębniania rozdziałów k.k. np. wolność</a:t>
            </a:r>
          </a:p>
          <a:p>
            <a:pPr marL="450850" lvl="1" indent="-285750">
              <a:buFont typeface="Calibri" panose="020F0502020204030204" pitchFamily="34" charset="0"/>
              <a:buChar char="‒"/>
            </a:pPr>
            <a:r>
              <a:rPr lang="pl-PL" b="1" dirty="0"/>
              <a:t>indywidualny przedmiot ochrony</a:t>
            </a:r>
            <a:r>
              <a:rPr lang="pl-PL" dirty="0"/>
              <a:t> – konkretne dobro chronione w przypadku określonego typu czynu zabronionego, np. wolność słowa</a:t>
            </a:r>
          </a:p>
        </p:txBody>
      </p:sp>
    </p:spTree>
    <p:extLst>
      <p:ext uri="{BB962C8B-B14F-4D97-AF65-F5344CB8AC3E}">
        <p14:creationId xmlns:p14="http://schemas.microsoft.com/office/powerpoint/2010/main" val="79292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5893BC-F5A7-8374-F086-10A0E88257D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F7F50A18-B6D6-E5B4-B514-66EA415CE9B1}"/>
              </a:ext>
            </a:extLst>
          </p:cNvPr>
          <p:cNvSpPr>
            <a:spLocks noGrp="1"/>
          </p:cNvSpPr>
          <p:nvPr>
            <p:ph idx="1"/>
          </p:nvPr>
        </p:nvSpPr>
        <p:spPr/>
        <p:txBody>
          <a:bodyPr/>
          <a:lstStyle/>
          <a:p>
            <a:pPr>
              <a:spcAft>
                <a:spcPts val="1200"/>
              </a:spcAft>
            </a:pPr>
            <a:r>
              <a:rPr lang="pl-PL" dirty="0"/>
              <a:t>Przestępstwo z naruszenia dobra prawnego – znamieniem czynu jest skutek w postaci naruszenia określonego dobra prawnego (np. art. 278)</a:t>
            </a:r>
          </a:p>
          <a:p>
            <a:pPr>
              <a:spcAft>
                <a:spcPts val="1200"/>
              </a:spcAft>
            </a:pPr>
            <a:r>
              <a:rPr lang="pl-PL" dirty="0"/>
              <a:t>Przestępstwo z narażenia dobra prawnego na konkretne niebezpieczeństwo –konkretne niebezpieczeństwo wpisane jest do typizacji jako znamię określające skutek (np. 158 par. 1)</a:t>
            </a:r>
          </a:p>
        </p:txBody>
      </p:sp>
    </p:spTree>
    <p:extLst>
      <p:ext uri="{BB962C8B-B14F-4D97-AF65-F5344CB8AC3E}">
        <p14:creationId xmlns:p14="http://schemas.microsoft.com/office/powerpoint/2010/main" val="13174659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5E5B38-9C67-72D4-4958-36A9765DB5D2}"/>
              </a:ext>
            </a:extLst>
          </p:cNvPr>
          <p:cNvSpPr>
            <a:spLocks noGrp="1"/>
          </p:cNvSpPr>
          <p:nvPr>
            <p:ph type="title"/>
          </p:nvPr>
        </p:nvSpPr>
        <p:spPr/>
        <p:txBody>
          <a:bodyPr/>
          <a:lstStyle/>
          <a:p>
            <a:pPr algn="ctr"/>
            <a:r>
              <a:rPr lang="pl-PL" dirty="0"/>
              <a:t>Znamiona strony podmiotowej</a:t>
            </a:r>
          </a:p>
        </p:txBody>
      </p:sp>
      <p:sp>
        <p:nvSpPr>
          <p:cNvPr id="3" name="Symbol zastępczy zawartości 2">
            <a:extLst>
              <a:ext uri="{FF2B5EF4-FFF2-40B4-BE49-F238E27FC236}">
                <a16:creationId xmlns:a16="http://schemas.microsoft.com/office/drawing/2014/main" id="{57DEA355-1B5D-BB8C-C42C-5B4C7B64CD4D}"/>
              </a:ext>
            </a:extLst>
          </p:cNvPr>
          <p:cNvSpPr>
            <a:spLocks noGrp="1"/>
          </p:cNvSpPr>
          <p:nvPr>
            <p:ph idx="1"/>
          </p:nvPr>
        </p:nvSpPr>
        <p:spPr/>
        <p:txBody>
          <a:bodyPr/>
          <a:lstStyle/>
          <a:p>
            <a:r>
              <a:rPr lang="pl-PL" dirty="0"/>
              <a:t>Opisują przeżycia wewnętrzne zachodzące w psychice sprawcy:</a:t>
            </a:r>
          </a:p>
          <a:p>
            <a:pPr lvl="1"/>
            <a:r>
              <a:rPr lang="pl-PL" dirty="0"/>
              <a:t>Obligatoryjne  - nastawienie do naruszenia/ narażenia na niebezpieczeństwo dobra prawnego (umyślność/nieumyślność),</a:t>
            </a:r>
          </a:p>
          <a:p>
            <a:pPr lvl="1"/>
            <a:r>
              <a:rPr lang="pl-PL" dirty="0"/>
              <a:t>Fakultatywne – dot. emocji, motywacji sprawcy (np. silne wzburzenie, afekt),</a:t>
            </a:r>
          </a:p>
          <a:p>
            <a:pPr marL="457200" lvl="1" indent="0">
              <a:buNone/>
            </a:pPr>
            <a:r>
              <a:rPr lang="pl-PL" dirty="0"/>
              <a:t>! </a:t>
            </a:r>
            <a:r>
              <a:rPr lang="en-US" dirty="0" err="1"/>
              <a:t>Zbrodnię</a:t>
            </a:r>
            <a:r>
              <a:rPr lang="en-US" dirty="0"/>
              <a:t> </a:t>
            </a:r>
            <a:r>
              <a:rPr lang="en-US" dirty="0" err="1"/>
              <a:t>można</a:t>
            </a:r>
            <a:r>
              <a:rPr lang="en-US" dirty="0"/>
              <a:t> </a:t>
            </a:r>
            <a:r>
              <a:rPr lang="en-US" dirty="0" err="1"/>
              <a:t>popełnić</a:t>
            </a:r>
            <a:r>
              <a:rPr lang="en-US" dirty="0"/>
              <a:t> </a:t>
            </a:r>
            <a:r>
              <a:rPr lang="en-US" dirty="0" err="1"/>
              <a:t>tylko</a:t>
            </a:r>
            <a:r>
              <a:rPr lang="en-US" dirty="0"/>
              <a:t> </a:t>
            </a:r>
            <a:r>
              <a:rPr lang="en-US" dirty="0" err="1"/>
              <a:t>umyślnie</a:t>
            </a:r>
            <a:r>
              <a:rPr lang="en-US" dirty="0"/>
              <a:t>; </a:t>
            </a:r>
            <a:r>
              <a:rPr lang="en-US" dirty="0" err="1"/>
              <a:t>występek</a:t>
            </a:r>
            <a:r>
              <a:rPr lang="en-US" dirty="0"/>
              <a:t> </a:t>
            </a:r>
            <a:r>
              <a:rPr lang="en-US" dirty="0" err="1"/>
              <a:t>można</a:t>
            </a:r>
            <a:r>
              <a:rPr lang="en-US" dirty="0"/>
              <a:t> </a:t>
            </a:r>
            <a:r>
              <a:rPr lang="en-US" dirty="0" err="1"/>
              <a:t>popełnić</a:t>
            </a:r>
            <a:r>
              <a:rPr lang="en-US" dirty="0"/>
              <a:t> </a:t>
            </a:r>
            <a:r>
              <a:rPr lang="en-US" dirty="0" err="1"/>
              <a:t>także</a:t>
            </a:r>
            <a:r>
              <a:rPr lang="en-US" dirty="0"/>
              <a:t> </a:t>
            </a:r>
            <a:r>
              <a:rPr lang="en-US" dirty="0" err="1"/>
              <a:t>nieumyślnie</a:t>
            </a:r>
            <a:r>
              <a:rPr lang="en-US" dirty="0"/>
              <a:t>, </a:t>
            </a:r>
            <a:r>
              <a:rPr lang="en-US" u="sng" dirty="0" err="1"/>
              <a:t>jeżeli</a:t>
            </a:r>
            <a:r>
              <a:rPr lang="en-US" u="sng" dirty="0"/>
              <a:t> </a:t>
            </a:r>
            <a:r>
              <a:rPr lang="en-US" u="sng" dirty="0" err="1"/>
              <a:t>ustawa</a:t>
            </a:r>
            <a:r>
              <a:rPr lang="en-US" u="sng" dirty="0"/>
              <a:t> </a:t>
            </a:r>
            <a:r>
              <a:rPr lang="en-US" u="sng" dirty="0" err="1"/>
              <a:t>tak</a:t>
            </a:r>
            <a:r>
              <a:rPr lang="en-US" u="sng" dirty="0"/>
              <a:t> </a:t>
            </a:r>
            <a:r>
              <a:rPr lang="en-US" u="sng" dirty="0" err="1"/>
              <a:t>stanowi</a:t>
            </a:r>
            <a:r>
              <a:rPr lang="pl-PL" u="sng" dirty="0"/>
              <a:t>.</a:t>
            </a:r>
            <a:endParaRPr lang="pl-PL" dirty="0"/>
          </a:p>
        </p:txBody>
      </p:sp>
    </p:spTree>
    <p:extLst>
      <p:ext uri="{BB962C8B-B14F-4D97-AF65-F5344CB8AC3E}">
        <p14:creationId xmlns:p14="http://schemas.microsoft.com/office/powerpoint/2010/main" val="2552749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89863BB-4632-4AD4-58D1-D20B1579DD5C}"/>
              </a:ext>
            </a:extLst>
          </p:cNvPr>
          <p:cNvSpPr>
            <a:spLocks noGrp="1"/>
          </p:cNvSpPr>
          <p:nvPr>
            <p:ph type="title"/>
          </p:nvPr>
        </p:nvSpPr>
        <p:spPr/>
        <p:txBody>
          <a:bodyPr/>
          <a:lstStyle/>
          <a:p>
            <a:pPr algn="ctr"/>
            <a:r>
              <a:rPr lang="pl-PL" dirty="0"/>
              <a:t>Znamiona strony podmiotowej</a:t>
            </a:r>
          </a:p>
        </p:txBody>
      </p:sp>
      <p:sp>
        <p:nvSpPr>
          <p:cNvPr id="3" name="Symbol zastępczy zawartości 2">
            <a:extLst>
              <a:ext uri="{FF2B5EF4-FFF2-40B4-BE49-F238E27FC236}">
                <a16:creationId xmlns:a16="http://schemas.microsoft.com/office/drawing/2014/main" id="{F9360616-46EF-3E22-2273-3106DC9DD851}"/>
              </a:ext>
            </a:extLst>
          </p:cNvPr>
          <p:cNvSpPr>
            <a:spLocks noGrp="1"/>
          </p:cNvSpPr>
          <p:nvPr>
            <p:ph idx="1"/>
          </p:nvPr>
        </p:nvSpPr>
        <p:spPr/>
        <p:txBody>
          <a:bodyPr/>
          <a:lstStyle/>
          <a:p>
            <a:r>
              <a:rPr lang="pl-PL" dirty="0"/>
              <a:t>Charakterystyka przeżyć psychicznych sprawcy:</a:t>
            </a:r>
          </a:p>
          <a:p>
            <a:pPr lvl="1" algn="just">
              <a:lnSpc>
                <a:spcPct val="150000"/>
              </a:lnSpc>
            </a:pPr>
            <a:r>
              <a:rPr lang="pl-PL" dirty="0"/>
              <a:t>Umyślność,</a:t>
            </a:r>
          </a:p>
          <a:p>
            <a:pPr lvl="1" algn="just">
              <a:lnSpc>
                <a:spcPct val="150000"/>
              </a:lnSpc>
            </a:pPr>
            <a:r>
              <a:rPr lang="pl-PL" dirty="0"/>
              <a:t>Nieumyślność,</a:t>
            </a:r>
          </a:p>
          <a:p>
            <a:pPr lvl="1" algn="just">
              <a:lnSpc>
                <a:spcPct val="150000"/>
              </a:lnSpc>
            </a:pPr>
            <a:r>
              <a:rPr lang="pl-PL" dirty="0"/>
              <a:t>Kombinacja powyższych form,</a:t>
            </a:r>
          </a:p>
          <a:p>
            <a:pPr lvl="1" algn="just">
              <a:lnSpc>
                <a:spcPct val="150000"/>
              </a:lnSpc>
            </a:pPr>
            <a:r>
              <a:rPr lang="pl-PL" dirty="0"/>
              <a:t>Niekiedy inne znamiona decydujące o szczególnym zabarwieniu (motywacja sprawcy, jego szczególny stan psychiczny).</a:t>
            </a:r>
          </a:p>
          <a:p>
            <a:endParaRPr lang="pl-PL" dirty="0"/>
          </a:p>
        </p:txBody>
      </p:sp>
    </p:spTree>
    <p:extLst>
      <p:ext uri="{BB962C8B-B14F-4D97-AF65-F5344CB8AC3E}">
        <p14:creationId xmlns:p14="http://schemas.microsoft.com/office/powerpoint/2010/main" val="645377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5FC43D-899A-0998-CE7E-3223AB4416C1}"/>
              </a:ext>
            </a:extLst>
          </p:cNvPr>
          <p:cNvSpPr>
            <a:spLocks noGrp="1"/>
          </p:cNvSpPr>
          <p:nvPr>
            <p:ph type="title"/>
          </p:nvPr>
        </p:nvSpPr>
        <p:spPr/>
        <p:txBody>
          <a:bodyPr/>
          <a:lstStyle/>
          <a:p>
            <a:pPr algn="ctr"/>
            <a:r>
              <a:rPr lang="pl-PL" dirty="0"/>
              <a:t>Umyślność</a:t>
            </a:r>
          </a:p>
        </p:txBody>
      </p:sp>
      <p:sp>
        <p:nvSpPr>
          <p:cNvPr id="3" name="Symbol zastępczy zawartości 2">
            <a:extLst>
              <a:ext uri="{FF2B5EF4-FFF2-40B4-BE49-F238E27FC236}">
                <a16:creationId xmlns:a16="http://schemas.microsoft.com/office/drawing/2014/main" id="{9EF6AC0E-2A74-2C0D-5A95-CA7C05F845AB}"/>
              </a:ext>
            </a:extLst>
          </p:cNvPr>
          <p:cNvSpPr>
            <a:spLocks noGrp="1"/>
          </p:cNvSpPr>
          <p:nvPr>
            <p:ph idx="1"/>
          </p:nvPr>
        </p:nvSpPr>
        <p:spPr/>
        <p:txBody>
          <a:bodyPr/>
          <a:lstStyle/>
          <a:p>
            <a:r>
              <a:rPr lang="pl-PL" dirty="0"/>
              <a:t>Art. 9 § 1 k.k.</a:t>
            </a:r>
          </a:p>
          <a:p>
            <a:pPr marL="0" indent="0">
              <a:buNone/>
            </a:pPr>
            <a:r>
              <a:rPr lang="pl-PL" dirty="0"/>
              <a:t>„Czyn zabroniony popełniony jest umyślnie, jeżeli sprawca ma zamiar jego popełnienia, to jest chce go popełnić albo przewidując możliwość jego popełnienia, na to się godzi.”</a:t>
            </a:r>
          </a:p>
          <a:p>
            <a:pPr marL="0" indent="0">
              <a:buNone/>
            </a:pPr>
            <a:endParaRPr lang="pl-PL" dirty="0"/>
          </a:p>
          <a:p>
            <a:pPr marL="0" indent="0">
              <a:buNone/>
            </a:pPr>
            <a:endParaRPr lang="pl-PL" dirty="0"/>
          </a:p>
        </p:txBody>
      </p:sp>
      <p:sp>
        <p:nvSpPr>
          <p:cNvPr id="4" name="Strzałka w prawo 3">
            <a:extLst>
              <a:ext uri="{FF2B5EF4-FFF2-40B4-BE49-F238E27FC236}">
                <a16:creationId xmlns:a16="http://schemas.microsoft.com/office/drawing/2014/main" id="{1534D086-AF29-ED3C-3461-78D0E913BA5F}"/>
              </a:ext>
            </a:extLst>
          </p:cNvPr>
          <p:cNvSpPr/>
          <p:nvPr/>
        </p:nvSpPr>
        <p:spPr>
          <a:xfrm>
            <a:off x="1906414" y="4282831"/>
            <a:ext cx="1410788" cy="8360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ole tekstowe 4">
            <a:extLst>
              <a:ext uri="{FF2B5EF4-FFF2-40B4-BE49-F238E27FC236}">
                <a16:creationId xmlns:a16="http://schemas.microsoft.com/office/drawing/2014/main" id="{FBF0C1F8-104D-A099-9B84-C106ED64C74B}"/>
              </a:ext>
            </a:extLst>
          </p:cNvPr>
          <p:cNvSpPr txBox="1"/>
          <p:nvPr/>
        </p:nvSpPr>
        <p:spPr>
          <a:xfrm>
            <a:off x="3542808" y="4516176"/>
            <a:ext cx="6531429" cy="369332"/>
          </a:xfrm>
          <a:prstGeom prst="rect">
            <a:avLst/>
          </a:prstGeom>
          <a:noFill/>
        </p:spPr>
        <p:txBody>
          <a:bodyPr wrap="square" rtlCol="0">
            <a:spAutoFit/>
          </a:bodyPr>
          <a:lstStyle/>
          <a:p>
            <a:r>
              <a:rPr lang="pl-PL" dirty="0"/>
              <a:t>Zamiar bezpośredni / zamiar ewentualny</a:t>
            </a:r>
          </a:p>
        </p:txBody>
      </p:sp>
    </p:spTree>
    <p:extLst>
      <p:ext uri="{BB962C8B-B14F-4D97-AF65-F5344CB8AC3E}">
        <p14:creationId xmlns:p14="http://schemas.microsoft.com/office/powerpoint/2010/main" val="2184354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778A1C9-3A1C-D55A-E5B9-75E5EE863B8B}"/>
              </a:ext>
            </a:extLst>
          </p:cNvPr>
          <p:cNvSpPr>
            <a:spLocks noGrp="1"/>
          </p:cNvSpPr>
          <p:nvPr>
            <p:ph type="title"/>
          </p:nvPr>
        </p:nvSpPr>
        <p:spPr/>
        <p:txBody>
          <a:bodyPr/>
          <a:lstStyle/>
          <a:p>
            <a:pPr algn="ctr"/>
            <a:r>
              <a:rPr lang="pl-PL" dirty="0"/>
              <a:t>Czym jest przestępstwo?</a:t>
            </a:r>
          </a:p>
        </p:txBody>
      </p:sp>
      <p:sp>
        <p:nvSpPr>
          <p:cNvPr id="3" name="Symbol zastępczy tekstu 2">
            <a:extLst>
              <a:ext uri="{FF2B5EF4-FFF2-40B4-BE49-F238E27FC236}">
                <a16:creationId xmlns:a16="http://schemas.microsoft.com/office/drawing/2014/main" id="{076EDEB4-1283-730E-D9C2-F9DD41D70303}"/>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22235582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3DB41B-3311-79EA-C870-0542AA9CCE2B}"/>
              </a:ext>
            </a:extLst>
          </p:cNvPr>
          <p:cNvSpPr>
            <a:spLocks noGrp="1"/>
          </p:cNvSpPr>
          <p:nvPr>
            <p:ph type="title"/>
          </p:nvPr>
        </p:nvSpPr>
        <p:spPr/>
        <p:txBody>
          <a:bodyPr/>
          <a:lstStyle/>
          <a:p>
            <a:pPr algn="ctr"/>
            <a:r>
              <a:rPr lang="pl-PL" dirty="0"/>
              <a:t>Zamiar bezpośredni</a:t>
            </a:r>
            <a:br>
              <a:rPr lang="pl-PL" dirty="0"/>
            </a:br>
            <a:r>
              <a:rPr lang="pl-PL" dirty="0"/>
              <a:t>(</a:t>
            </a:r>
            <a:r>
              <a:rPr lang="pl-PL" i="1" dirty="0"/>
              <a:t>dolus </a:t>
            </a:r>
            <a:r>
              <a:rPr lang="pl-PL" i="1" dirty="0" err="1"/>
              <a:t>directus</a:t>
            </a:r>
            <a:r>
              <a:rPr lang="pl-PL" dirty="0"/>
              <a:t>)</a:t>
            </a:r>
          </a:p>
        </p:txBody>
      </p:sp>
      <p:sp>
        <p:nvSpPr>
          <p:cNvPr id="3" name="Symbol zastępczy zawartości 2">
            <a:extLst>
              <a:ext uri="{FF2B5EF4-FFF2-40B4-BE49-F238E27FC236}">
                <a16:creationId xmlns:a16="http://schemas.microsoft.com/office/drawing/2014/main" id="{6BD399A9-932B-4823-687F-8C8168BD1F3D}"/>
              </a:ext>
            </a:extLst>
          </p:cNvPr>
          <p:cNvSpPr>
            <a:spLocks noGrp="1"/>
          </p:cNvSpPr>
          <p:nvPr>
            <p:ph idx="1"/>
          </p:nvPr>
        </p:nvSpPr>
        <p:spPr/>
        <p:txBody>
          <a:bodyPr>
            <a:normAutofit fontScale="85000" lnSpcReduction="20000"/>
          </a:bodyPr>
          <a:lstStyle/>
          <a:p>
            <a:pPr algn="just"/>
            <a:r>
              <a:rPr lang="pl-PL" sz="1600" dirty="0"/>
              <a:t>Zachodzi wówczas, gdy sprawca chce popełnienia czynu zabronionego</a:t>
            </a:r>
          </a:p>
          <a:p>
            <a:pPr algn="just"/>
            <a:r>
              <a:rPr lang="pl-PL" sz="1600" dirty="0"/>
              <a:t>Charakteryzują go dwie płaszczyzny – intelektualna (płaszczyzna świadomości) oraz wolicjonalna (płaszczyzna woli)</a:t>
            </a:r>
          </a:p>
          <a:p>
            <a:pPr algn="just"/>
            <a:r>
              <a:rPr lang="pl-PL" sz="1600" dirty="0"/>
              <a:t>Na płaszczyźnie intelektualnej zachodzi, gdy sprawca ma pełną świadomość występowania takiego układu okoliczności, który w przypadku podjęcia decyzji o określonym zachowaniu musi doprowadzić do popełnienia czynu zabronionego (świadomość konieczności popełnienia czynu zabronionego) albo ma pełną świadomość występowania takiego układu okoliczności, który w przypadku podjęcia decyzji o określonym zachowaniu może doprowadzić do popełnienia czynu zabronionego (świadomość możliwości popełnienia czynu zabronionego).</a:t>
            </a:r>
          </a:p>
          <a:p>
            <a:pPr algn="just"/>
            <a:r>
              <a:rPr lang="pl-PL" sz="1600" dirty="0"/>
              <a:t>Na płaszczyźnie wolicjonalnej jest to natomiast chęć popełnienia czynu zabronionego.</a:t>
            </a:r>
          </a:p>
          <a:p>
            <a:pPr algn="just"/>
            <a:r>
              <a:rPr lang="pl-PL" sz="1600" dirty="0"/>
              <a:t>Również tzw. przestępstwo nieuchronne (</a:t>
            </a:r>
            <a:r>
              <a:rPr lang="pl-PL" sz="1600" dirty="0" err="1"/>
              <a:t>współchciane</a:t>
            </a:r>
            <a:r>
              <a:rPr lang="pl-PL" sz="1600" dirty="0"/>
              <a:t>).</a:t>
            </a:r>
          </a:p>
          <a:p>
            <a:pPr algn="just"/>
            <a:r>
              <a:rPr lang="pl-PL" sz="1600" dirty="0"/>
              <a:t>W orzecznictwie rozróżnia się w tym zakresie także zamiar nagły oraz przemyślany.</a:t>
            </a:r>
          </a:p>
        </p:txBody>
      </p:sp>
    </p:spTree>
    <p:extLst>
      <p:ext uri="{BB962C8B-B14F-4D97-AF65-F5344CB8AC3E}">
        <p14:creationId xmlns:p14="http://schemas.microsoft.com/office/powerpoint/2010/main" val="2816917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0CEB88-7C75-FACE-413A-18FD644A53A4}"/>
              </a:ext>
            </a:extLst>
          </p:cNvPr>
          <p:cNvSpPr>
            <a:spLocks noGrp="1"/>
          </p:cNvSpPr>
          <p:nvPr>
            <p:ph type="title"/>
          </p:nvPr>
        </p:nvSpPr>
        <p:spPr/>
        <p:txBody>
          <a:bodyPr/>
          <a:lstStyle/>
          <a:p>
            <a:pPr algn="ctr"/>
            <a:r>
              <a:rPr lang="pl-PL" dirty="0"/>
              <a:t>Zamiar ewentualny/wynikowy </a:t>
            </a:r>
            <a:br>
              <a:rPr lang="pl-PL" dirty="0"/>
            </a:br>
            <a:r>
              <a:rPr lang="pl-PL" dirty="0"/>
              <a:t>(</a:t>
            </a:r>
            <a:r>
              <a:rPr lang="pl-PL" i="1" dirty="0"/>
              <a:t>dolus </a:t>
            </a:r>
            <a:r>
              <a:rPr lang="pl-PL" i="1" dirty="0" err="1"/>
              <a:t>eventualis</a:t>
            </a:r>
            <a:r>
              <a:rPr lang="pl-PL" dirty="0"/>
              <a:t>)</a:t>
            </a:r>
          </a:p>
        </p:txBody>
      </p:sp>
      <p:sp>
        <p:nvSpPr>
          <p:cNvPr id="3" name="Symbol zastępczy zawartości 2">
            <a:extLst>
              <a:ext uri="{FF2B5EF4-FFF2-40B4-BE49-F238E27FC236}">
                <a16:creationId xmlns:a16="http://schemas.microsoft.com/office/drawing/2014/main" id="{A4DA4A76-4E71-0A8D-4B67-8641C42A0BFA}"/>
              </a:ext>
            </a:extLst>
          </p:cNvPr>
          <p:cNvSpPr>
            <a:spLocks noGrp="1"/>
          </p:cNvSpPr>
          <p:nvPr>
            <p:ph idx="1"/>
          </p:nvPr>
        </p:nvSpPr>
        <p:spPr/>
        <p:txBody>
          <a:bodyPr>
            <a:normAutofit fontScale="85000" lnSpcReduction="20000"/>
          </a:bodyPr>
          <a:lstStyle/>
          <a:p>
            <a:pPr algn="just"/>
            <a:r>
              <a:rPr lang="pl-PL" sz="1900" dirty="0"/>
              <a:t>Występuje wówczas, gdy sprawca przewidując możliwość popełnienia czynu zabronionego się na to godzi.</a:t>
            </a:r>
          </a:p>
          <a:p>
            <a:pPr algn="just"/>
            <a:r>
              <a:rPr lang="pl-PL" sz="1900" dirty="0"/>
              <a:t>Na płaszczyźnie intelektualnej przejawia się w istnieniu w świadomości sprawcy możliwości tego, że określony układ okoliczności, w których dopuszcza się on swojego zachowania może doprowadzić do popełnienia czynu zabronionego (świadomość możliwości jego popełnienia).</a:t>
            </a:r>
          </a:p>
          <a:p>
            <a:pPr algn="just"/>
            <a:r>
              <a:rPr lang="pl-PL" sz="1900" dirty="0"/>
              <a:t>Zamiar ten był w starszej doktrynie ujmowany jako tzw. wola warunkowa (J. </a:t>
            </a:r>
            <a:r>
              <a:rPr lang="pl-PL" sz="1900" dirty="0" err="1"/>
              <a:t>Makaewicz</a:t>
            </a:r>
            <a:r>
              <a:rPr lang="pl-PL" sz="1900" dirty="0"/>
              <a:t>) bądź obojętność woli (W. Wolter.</a:t>
            </a:r>
          </a:p>
          <a:p>
            <a:pPr algn="just"/>
            <a:r>
              <a:rPr lang="pl-PL" sz="1900" dirty="0"/>
              <a:t>Na płaszczyźnie wolicjonalnej jest to godzenie się na popełnienie czynu zabronionego – z jednej strony brak chęci jego popełnienia, z drugiej zaś akceptacja sytuacji, w której zachowanie wyczerpuje przedmiotowe znamiona przestępstwa w postaci aktu woli polegającej na godzeniu się z góry z takim stanem rzeczy.</a:t>
            </a:r>
          </a:p>
          <a:p>
            <a:endParaRPr lang="pl-PL" dirty="0"/>
          </a:p>
        </p:txBody>
      </p:sp>
    </p:spTree>
    <p:extLst>
      <p:ext uri="{BB962C8B-B14F-4D97-AF65-F5344CB8AC3E}">
        <p14:creationId xmlns:p14="http://schemas.microsoft.com/office/powerpoint/2010/main" val="1194415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1870097-E72E-CE2D-DA92-229A5A4872DF}"/>
              </a:ext>
            </a:extLst>
          </p:cNvPr>
          <p:cNvSpPr>
            <a:spLocks noGrp="1"/>
          </p:cNvSpPr>
          <p:nvPr>
            <p:ph type="title"/>
          </p:nvPr>
        </p:nvSpPr>
        <p:spPr/>
        <p:txBody>
          <a:bodyPr/>
          <a:lstStyle/>
          <a:p>
            <a:pPr algn="ctr"/>
            <a:r>
              <a:rPr lang="pl-PL" dirty="0"/>
              <a:t>Nieumyślność </a:t>
            </a:r>
          </a:p>
        </p:txBody>
      </p:sp>
      <p:sp>
        <p:nvSpPr>
          <p:cNvPr id="3" name="Symbol zastępczy zawartości 2">
            <a:extLst>
              <a:ext uri="{FF2B5EF4-FFF2-40B4-BE49-F238E27FC236}">
                <a16:creationId xmlns:a16="http://schemas.microsoft.com/office/drawing/2014/main" id="{40DBCD0F-B2D2-0D35-7C20-7142D5FECAC0}"/>
              </a:ext>
            </a:extLst>
          </p:cNvPr>
          <p:cNvSpPr>
            <a:spLocks noGrp="1"/>
          </p:cNvSpPr>
          <p:nvPr>
            <p:ph idx="1"/>
          </p:nvPr>
        </p:nvSpPr>
        <p:spPr/>
        <p:txBody>
          <a:bodyPr>
            <a:normAutofit lnSpcReduction="10000"/>
          </a:bodyPr>
          <a:lstStyle/>
          <a:p>
            <a:pPr algn="just">
              <a:lnSpc>
                <a:spcPct val="150000"/>
              </a:lnSpc>
            </a:pPr>
            <a:r>
              <a:rPr lang="pl-PL" dirty="0"/>
              <a:t>Art. 9 § 2 k.k.</a:t>
            </a:r>
          </a:p>
          <a:p>
            <a:pPr marL="0" indent="0" algn="just">
              <a:lnSpc>
                <a:spcPct val="150000"/>
              </a:lnSpc>
              <a:buNone/>
            </a:pPr>
            <a:r>
              <a:rPr lang="pl-PL" dirty="0"/>
              <a:t>„Czyn zabroniony popełniony jest nieumyślnie, jeżeli sprawca nie mając zamiaru jego popełnienia, popełnia go jednak na skutek niezachowania ostrożności wymaganej w danych okolicznościach, mimo że możliwość popełnienia tego czynu przewidywał albo mógł przewidzieć.”</a:t>
            </a:r>
          </a:p>
          <a:p>
            <a:pPr marL="0" indent="0" algn="just">
              <a:lnSpc>
                <a:spcPct val="150000"/>
              </a:lnSpc>
              <a:buNone/>
            </a:pPr>
            <a:r>
              <a:rPr lang="pl-PL" dirty="0"/>
              <a:t>świadoma nieumyślność (świadoma nieumyślność)/ 		nieświadoma nieumyślność (niedbalstwo)</a:t>
            </a:r>
          </a:p>
        </p:txBody>
      </p:sp>
      <p:sp>
        <p:nvSpPr>
          <p:cNvPr id="4" name="Strzałka w prawo 3">
            <a:extLst>
              <a:ext uri="{FF2B5EF4-FFF2-40B4-BE49-F238E27FC236}">
                <a16:creationId xmlns:a16="http://schemas.microsoft.com/office/drawing/2014/main" id="{09829FEE-4134-4279-BDC1-ACF05923FB2B}"/>
              </a:ext>
            </a:extLst>
          </p:cNvPr>
          <p:cNvSpPr/>
          <p:nvPr/>
        </p:nvSpPr>
        <p:spPr>
          <a:xfrm>
            <a:off x="1353787" y="5189517"/>
            <a:ext cx="1068779" cy="3206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9215129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7C2375-3CA5-185A-A636-E19E388EF7C2}"/>
              </a:ext>
            </a:extLst>
          </p:cNvPr>
          <p:cNvSpPr>
            <a:spLocks noGrp="1"/>
          </p:cNvSpPr>
          <p:nvPr>
            <p:ph type="title"/>
          </p:nvPr>
        </p:nvSpPr>
        <p:spPr>
          <a:xfrm>
            <a:off x="2337488" y="2890385"/>
            <a:ext cx="7958331" cy="1077229"/>
          </a:xfrm>
        </p:spPr>
        <p:txBody>
          <a:bodyPr/>
          <a:lstStyle/>
          <a:p>
            <a:pPr algn="ctr"/>
            <a:r>
              <a:rPr lang="pl-PL" dirty="0"/>
              <a:t>Zidentyfikuj znamiona strony podmiotowej w poniższych czynach</a:t>
            </a:r>
          </a:p>
        </p:txBody>
      </p:sp>
    </p:spTree>
    <p:extLst>
      <p:ext uri="{BB962C8B-B14F-4D97-AF65-F5344CB8AC3E}">
        <p14:creationId xmlns:p14="http://schemas.microsoft.com/office/powerpoint/2010/main" val="2635413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42A7687-EB8F-B72B-07B5-FBABE17CDBC0}"/>
              </a:ext>
            </a:extLst>
          </p:cNvPr>
          <p:cNvSpPr>
            <a:spLocks noGrp="1"/>
          </p:cNvSpPr>
          <p:nvPr>
            <p:ph idx="1"/>
          </p:nvPr>
        </p:nvSpPr>
        <p:spPr>
          <a:xfrm>
            <a:off x="2773599" y="1249680"/>
            <a:ext cx="7796540" cy="4800264"/>
          </a:xfrm>
        </p:spPr>
        <p:txBody>
          <a:bodyPr/>
          <a:lstStyle/>
          <a:p>
            <a:pPr marL="0" indent="0">
              <a:buNone/>
            </a:pPr>
            <a:r>
              <a:rPr lang="pl-PL" dirty="0"/>
              <a:t>Art.  252.  [Wzięcie zakładnika]</a:t>
            </a:r>
          </a:p>
          <a:p>
            <a:pPr marL="0" indent="0">
              <a:buNone/>
            </a:pPr>
            <a:r>
              <a:rPr lang="pl-PL" dirty="0"/>
              <a:t>§  1. Kto bierze lub przetrzymuje zakładnika w celu zmuszenia organu państwowego lub samorządowego, instytucji, organizacji, osoby fizycznej lub prawnej albo grupy osób do określonego zachowania się</a:t>
            </a:r>
          </a:p>
          <a:p>
            <a:endParaRPr lang="pl-PL" dirty="0"/>
          </a:p>
        </p:txBody>
      </p:sp>
    </p:spTree>
    <p:extLst>
      <p:ext uri="{BB962C8B-B14F-4D97-AF65-F5344CB8AC3E}">
        <p14:creationId xmlns:p14="http://schemas.microsoft.com/office/powerpoint/2010/main" val="2027969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084F66C-AE96-56A7-2D6E-E22CFEB94FD0}"/>
              </a:ext>
            </a:extLst>
          </p:cNvPr>
          <p:cNvSpPr>
            <a:spLocks noGrp="1"/>
          </p:cNvSpPr>
          <p:nvPr>
            <p:ph idx="1"/>
          </p:nvPr>
        </p:nvSpPr>
        <p:spPr>
          <a:xfrm>
            <a:off x="2529759" y="1198676"/>
            <a:ext cx="7796540" cy="3997828"/>
          </a:xfrm>
        </p:spPr>
        <p:txBody>
          <a:bodyPr/>
          <a:lstStyle/>
          <a:p>
            <a:pPr marL="0" indent="0">
              <a:buNone/>
            </a:pPr>
            <a:r>
              <a:rPr lang="pl-PL" dirty="0"/>
              <a:t>Art. 255</a:t>
            </a:r>
          </a:p>
          <a:p>
            <a:pPr marL="0" indent="0">
              <a:buNone/>
            </a:pPr>
            <a:r>
              <a:rPr lang="pl-PL" dirty="0"/>
              <a:t>§  1. Kto publicznie nawołuje do popełnienia występku lub przestępstwa skarbowego, podlega grzywnie, karze ograniczenia wolności albo pozbawienia wolności do lat 2</a:t>
            </a:r>
          </a:p>
        </p:txBody>
      </p:sp>
    </p:spTree>
    <p:extLst>
      <p:ext uri="{BB962C8B-B14F-4D97-AF65-F5344CB8AC3E}">
        <p14:creationId xmlns:p14="http://schemas.microsoft.com/office/powerpoint/2010/main" val="20129660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A095C44A-6B41-55F5-0682-596819CA0607}"/>
              </a:ext>
            </a:extLst>
          </p:cNvPr>
          <p:cNvSpPr>
            <a:spLocks noGrp="1"/>
          </p:cNvSpPr>
          <p:nvPr>
            <p:ph idx="1"/>
          </p:nvPr>
        </p:nvSpPr>
        <p:spPr>
          <a:xfrm>
            <a:off x="2773599" y="1097280"/>
            <a:ext cx="7796540" cy="4952664"/>
          </a:xfrm>
        </p:spPr>
        <p:txBody>
          <a:bodyPr/>
          <a:lstStyle/>
          <a:p>
            <a:pPr marL="0" indent="0">
              <a:buNone/>
            </a:pPr>
            <a:r>
              <a:rPr lang="pl-PL" dirty="0"/>
              <a:t>Art.  256.  </a:t>
            </a:r>
          </a:p>
          <a:p>
            <a:pPr marL="0" indent="0">
              <a:buNone/>
            </a:pPr>
            <a:r>
              <a:rPr lang="pl-PL" dirty="0"/>
              <a:t>§  1. Kto publicznie propaguje nazistowski, komunistyczny, faszystowski lub inny totalitarny ustrój państwa lub nawołuje do nienawiści na tle różnic narodowościowych, etnicznych, rasowych, wyznaniowych albo ze względu na bezwyznaniowość, podlega karze pozbawienia wolności do lat 3.</a:t>
            </a:r>
          </a:p>
          <a:p>
            <a:endParaRPr lang="pl-PL" dirty="0"/>
          </a:p>
        </p:txBody>
      </p:sp>
    </p:spTree>
    <p:extLst>
      <p:ext uri="{BB962C8B-B14F-4D97-AF65-F5344CB8AC3E}">
        <p14:creationId xmlns:p14="http://schemas.microsoft.com/office/powerpoint/2010/main" val="26817526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E0CC41-C107-BAE4-D44A-C76FCB7B1CCB}"/>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4AF5A4FE-240E-D988-0F97-5F6390EF3575}"/>
              </a:ext>
            </a:extLst>
          </p:cNvPr>
          <p:cNvSpPr>
            <a:spLocks noGrp="1"/>
          </p:cNvSpPr>
          <p:nvPr>
            <p:ph idx="1"/>
          </p:nvPr>
        </p:nvSpPr>
        <p:spPr/>
        <p:txBody>
          <a:bodyPr/>
          <a:lstStyle/>
          <a:p>
            <a:pPr marL="0" indent="0">
              <a:buNone/>
            </a:pPr>
            <a:r>
              <a:rPr lang="pl-PL" dirty="0"/>
              <a:t>Art.  261.  Kto znieważa pomnik lub inne miejsce publiczne urządzone w celu upamiętnienia zdarzenia historycznego lub uczczenia osoby,</a:t>
            </a:r>
          </a:p>
          <a:p>
            <a:pPr marL="0" indent="0">
              <a:buNone/>
            </a:pPr>
            <a:r>
              <a:rPr lang="pl-PL" dirty="0"/>
              <a:t>podlega grzywnie albo karze ograniczenia wolności.</a:t>
            </a:r>
          </a:p>
          <a:p>
            <a:endParaRPr lang="pl-PL" dirty="0"/>
          </a:p>
        </p:txBody>
      </p:sp>
    </p:spTree>
    <p:extLst>
      <p:ext uri="{BB962C8B-B14F-4D97-AF65-F5344CB8AC3E}">
        <p14:creationId xmlns:p14="http://schemas.microsoft.com/office/powerpoint/2010/main" val="14711668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a:extLst>
              <a:ext uri="{FF2B5EF4-FFF2-40B4-BE49-F238E27FC236}">
                <a16:creationId xmlns:a16="http://schemas.microsoft.com/office/drawing/2014/main" id="{7625DDD5-D118-DD5D-8B6F-E97B877B7C27}"/>
              </a:ext>
            </a:extLst>
          </p:cNvPr>
          <p:cNvSpPr>
            <a:spLocks noGrp="1"/>
          </p:cNvSpPr>
          <p:nvPr>
            <p:ph type="body" idx="1"/>
          </p:nvPr>
        </p:nvSpPr>
        <p:spPr>
          <a:xfrm>
            <a:off x="1103312" y="651736"/>
            <a:ext cx="4396338" cy="576262"/>
          </a:xfrm>
        </p:spPr>
        <p:txBody>
          <a:bodyPr/>
          <a:lstStyle/>
          <a:p>
            <a:r>
              <a:rPr lang="pl-PL" dirty="0"/>
              <a:t>Nieświadoma nieumyślność</a:t>
            </a:r>
          </a:p>
        </p:txBody>
      </p:sp>
      <p:sp>
        <p:nvSpPr>
          <p:cNvPr id="4" name="Symbol zastępczy zawartości 3">
            <a:extLst>
              <a:ext uri="{FF2B5EF4-FFF2-40B4-BE49-F238E27FC236}">
                <a16:creationId xmlns:a16="http://schemas.microsoft.com/office/drawing/2014/main" id="{28C7735A-0F60-DBD1-1DFC-E2E1748C179C}"/>
              </a:ext>
            </a:extLst>
          </p:cNvPr>
          <p:cNvSpPr>
            <a:spLocks noGrp="1"/>
          </p:cNvSpPr>
          <p:nvPr>
            <p:ph sz="half" idx="2"/>
          </p:nvPr>
        </p:nvSpPr>
        <p:spPr>
          <a:xfrm>
            <a:off x="1103312" y="1227998"/>
            <a:ext cx="4396339" cy="5028340"/>
          </a:xfrm>
        </p:spPr>
        <p:txBody>
          <a:bodyPr>
            <a:normAutofit fontScale="85000" lnSpcReduction="20000"/>
          </a:bodyPr>
          <a:lstStyle/>
          <a:p>
            <a:pPr>
              <a:lnSpc>
                <a:spcPct val="150000"/>
              </a:lnSpc>
            </a:pPr>
            <a:endParaRPr lang="pl-PL" dirty="0"/>
          </a:p>
          <a:p>
            <a:pPr algn="just">
              <a:lnSpc>
                <a:spcPct val="150000"/>
              </a:lnSpc>
            </a:pPr>
            <a:r>
              <a:rPr lang="pl-PL" dirty="0"/>
              <a:t>Sprawca mógł przewidzieć, że w określonych okolicznościach jego zachowanie zrealizuje do popełnienia czynu zabronionego,</a:t>
            </a:r>
          </a:p>
          <a:p>
            <a:pPr algn="just">
              <a:lnSpc>
                <a:spcPct val="150000"/>
              </a:lnSpc>
            </a:pPr>
            <a:r>
              <a:rPr lang="pl-PL" dirty="0"/>
              <a:t>Zachodzi zatem nieprawidłowa diagnoza rzeczywistości,</a:t>
            </a:r>
          </a:p>
          <a:p>
            <a:pPr algn="just">
              <a:lnSpc>
                <a:spcPct val="150000"/>
              </a:lnSpc>
            </a:pPr>
            <a:r>
              <a:rPr lang="pl-PL" dirty="0"/>
              <a:t>Brak zamiaru nie opisuje żadnego stanu psychicznego sprawcy jako konsekwencja niedostrzegania możliwości popełnienia czynu zabronionego</a:t>
            </a:r>
          </a:p>
          <a:p>
            <a:endParaRPr lang="pl-PL" dirty="0"/>
          </a:p>
        </p:txBody>
      </p:sp>
      <p:sp>
        <p:nvSpPr>
          <p:cNvPr id="5" name="Symbol zastępczy tekstu 4">
            <a:extLst>
              <a:ext uri="{FF2B5EF4-FFF2-40B4-BE49-F238E27FC236}">
                <a16:creationId xmlns:a16="http://schemas.microsoft.com/office/drawing/2014/main" id="{F45143EE-449F-5142-4352-65C5F938A379}"/>
              </a:ext>
            </a:extLst>
          </p:cNvPr>
          <p:cNvSpPr>
            <a:spLocks noGrp="1"/>
          </p:cNvSpPr>
          <p:nvPr>
            <p:ph type="body" sz="quarter" idx="3"/>
          </p:nvPr>
        </p:nvSpPr>
        <p:spPr>
          <a:xfrm>
            <a:off x="5654495" y="651736"/>
            <a:ext cx="4396339" cy="576262"/>
          </a:xfrm>
        </p:spPr>
        <p:txBody>
          <a:bodyPr/>
          <a:lstStyle/>
          <a:p>
            <a:r>
              <a:rPr lang="pl-PL" dirty="0"/>
              <a:t>Świadoma nieumyślność</a:t>
            </a:r>
          </a:p>
        </p:txBody>
      </p:sp>
      <p:sp>
        <p:nvSpPr>
          <p:cNvPr id="6" name="Symbol zastępczy zawartości 5">
            <a:extLst>
              <a:ext uri="{FF2B5EF4-FFF2-40B4-BE49-F238E27FC236}">
                <a16:creationId xmlns:a16="http://schemas.microsoft.com/office/drawing/2014/main" id="{6F75211C-E9AC-5DFF-33C2-C86A0615ED20}"/>
              </a:ext>
            </a:extLst>
          </p:cNvPr>
          <p:cNvSpPr>
            <a:spLocks noGrp="1"/>
          </p:cNvSpPr>
          <p:nvPr>
            <p:ph sz="quarter" idx="4"/>
          </p:nvPr>
        </p:nvSpPr>
        <p:spPr>
          <a:xfrm>
            <a:off x="5654495" y="1227998"/>
            <a:ext cx="4396339" cy="5028340"/>
          </a:xfrm>
        </p:spPr>
        <p:txBody>
          <a:bodyPr>
            <a:normAutofit fontScale="85000" lnSpcReduction="20000"/>
          </a:bodyPr>
          <a:lstStyle/>
          <a:p>
            <a:endParaRPr lang="pl-PL" dirty="0"/>
          </a:p>
          <a:p>
            <a:pPr algn="just">
              <a:lnSpc>
                <a:spcPct val="150000"/>
              </a:lnSpc>
            </a:pPr>
            <a:r>
              <a:rPr lang="pl-PL" dirty="0"/>
              <a:t>Sprawca przewidywał, że w określonych okolicznościach jego zachowanie zrealizuje do popełnienia czynu zabronionego</a:t>
            </a:r>
          </a:p>
          <a:p>
            <a:pPr algn="just">
              <a:lnSpc>
                <a:spcPct val="150000"/>
              </a:lnSpc>
            </a:pPr>
            <a:r>
              <a:rPr lang="pl-PL" dirty="0"/>
              <a:t>Zachodzi zatem nieprawidłowa prognoza co do rzeczywistości,</a:t>
            </a:r>
          </a:p>
          <a:p>
            <a:pPr algn="just">
              <a:lnSpc>
                <a:spcPct val="150000"/>
              </a:lnSpc>
            </a:pPr>
            <a:r>
              <a:rPr lang="pl-PL" dirty="0"/>
              <a:t>Sprawca nie chce ani nie akceptuje możliwości popełnienia czynu zabronionego - ma zamiar jego niewykonania</a:t>
            </a:r>
          </a:p>
          <a:p>
            <a:endParaRPr lang="pl-PL" dirty="0"/>
          </a:p>
        </p:txBody>
      </p:sp>
    </p:spTree>
    <p:extLst>
      <p:ext uri="{BB962C8B-B14F-4D97-AF65-F5344CB8AC3E}">
        <p14:creationId xmlns:p14="http://schemas.microsoft.com/office/powerpoint/2010/main" val="27193796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4B8374-F7AF-706A-95E0-1D3B86A2A423}"/>
              </a:ext>
            </a:extLst>
          </p:cNvPr>
          <p:cNvSpPr>
            <a:spLocks noGrp="1"/>
          </p:cNvSpPr>
          <p:nvPr>
            <p:ph type="title"/>
          </p:nvPr>
        </p:nvSpPr>
        <p:spPr/>
        <p:txBody>
          <a:bodyPr/>
          <a:lstStyle/>
          <a:p>
            <a:pPr algn="ctr"/>
            <a:r>
              <a:rPr lang="pl-PL" dirty="0"/>
              <a:t>Kombinacja strony podmiotowej</a:t>
            </a:r>
          </a:p>
        </p:txBody>
      </p:sp>
      <p:sp>
        <p:nvSpPr>
          <p:cNvPr id="3" name="Symbol zastępczy zawartości 2">
            <a:extLst>
              <a:ext uri="{FF2B5EF4-FFF2-40B4-BE49-F238E27FC236}">
                <a16:creationId xmlns:a16="http://schemas.microsoft.com/office/drawing/2014/main" id="{AF8680C3-2644-1212-B83B-B0FE555DDDA0}"/>
              </a:ext>
            </a:extLst>
          </p:cNvPr>
          <p:cNvSpPr>
            <a:spLocks noGrp="1"/>
          </p:cNvSpPr>
          <p:nvPr>
            <p:ph idx="1"/>
          </p:nvPr>
        </p:nvSpPr>
        <p:spPr/>
        <p:txBody>
          <a:bodyPr/>
          <a:lstStyle/>
          <a:p>
            <a:r>
              <a:rPr lang="pl-PL" dirty="0"/>
              <a:t>Zachodzi w przypadku przestępstw kwalifikowanych przez następstwo.</a:t>
            </a:r>
          </a:p>
          <a:p>
            <a:r>
              <a:rPr lang="pl-PL" dirty="0"/>
              <a:t>Może wówczas dojść do następujących kombinacji:</a:t>
            </a:r>
          </a:p>
          <a:p>
            <a:pPr lvl="1"/>
            <a:r>
              <a:rPr lang="pl-PL" dirty="0"/>
              <a:t>umyślności z umyślnością,</a:t>
            </a:r>
          </a:p>
          <a:p>
            <a:pPr lvl="1"/>
            <a:r>
              <a:rPr lang="pl-PL" dirty="0"/>
              <a:t>umyślności z nieumyślnością,</a:t>
            </a:r>
          </a:p>
          <a:p>
            <a:pPr lvl="1"/>
            <a:r>
              <a:rPr lang="pl-PL" dirty="0"/>
              <a:t>nieumyślności z nieumyślnością.</a:t>
            </a:r>
          </a:p>
          <a:p>
            <a:endParaRPr lang="pl-PL" dirty="0"/>
          </a:p>
        </p:txBody>
      </p:sp>
    </p:spTree>
    <p:extLst>
      <p:ext uri="{BB962C8B-B14F-4D97-AF65-F5344CB8AC3E}">
        <p14:creationId xmlns:p14="http://schemas.microsoft.com/office/powerpoint/2010/main" val="3132745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110169-347B-10B0-1F46-E39AB6A03220}"/>
              </a:ext>
            </a:extLst>
          </p:cNvPr>
          <p:cNvSpPr>
            <a:spLocks noGrp="1"/>
          </p:cNvSpPr>
          <p:nvPr>
            <p:ph type="title"/>
          </p:nvPr>
        </p:nvSpPr>
        <p:spPr/>
        <p:txBody>
          <a:bodyPr/>
          <a:lstStyle/>
          <a:p>
            <a:pPr algn="ctr"/>
            <a:r>
              <a:rPr lang="pl-PL" dirty="0"/>
              <a:t>Pojęcie przestępstwa</a:t>
            </a:r>
          </a:p>
        </p:txBody>
      </p:sp>
      <p:sp>
        <p:nvSpPr>
          <p:cNvPr id="3" name="Symbol zastępczy zawartości 2">
            <a:extLst>
              <a:ext uri="{FF2B5EF4-FFF2-40B4-BE49-F238E27FC236}">
                <a16:creationId xmlns:a16="http://schemas.microsoft.com/office/drawing/2014/main" id="{C4A80978-7A88-D32D-00EB-D66A4C8385D5}"/>
              </a:ext>
            </a:extLst>
          </p:cNvPr>
          <p:cNvSpPr>
            <a:spLocks noGrp="1"/>
          </p:cNvSpPr>
          <p:nvPr>
            <p:ph idx="1"/>
          </p:nvPr>
        </p:nvSpPr>
        <p:spPr>
          <a:xfrm>
            <a:off x="1103313" y="1537252"/>
            <a:ext cx="7603368" cy="4711147"/>
          </a:xfrm>
          <a:ln>
            <a:solidFill>
              <a:schemeClr val="tx1"/>
            </a:solidFill>
            <a:prstDash val="solid"/>
          </a:ln>
        </p:spPr>
        <p:txBody>
          <a:bodyPr/>
          <a:lstStyle/>
          <a:p>
            <a:r>
              <a:rPr lang="pl-PL" dirty="0"/>
              <a:t>art. 1 k.k. pozwala na wyinterpretowanie elementów dogmatycznej struktury przestępstwa. Wśród tych elementów wyróżniamy:</a:t>
            </a:r>
          </a:p>
          <a:p>
            <a:pPr lvl="1"/>
            <a:r>
              <a:rPr lang="pl-PL" dirty="0"/>
              <a:t>czyn,</a:t>
            </a:r>
          </a:p>
          <a:p>
            <a:pPr lvl="1"/>
            <a:r>
              <a:rPr lang="pl-PL" dirty="0"/>
              <a:t>ustawową określoność,</a:t>
            </a:r>
          </a:p>
          <a:p>
            <a:pPr lvl="1"/>
            <a:r>
              <a:rPr lang="pl-PL" dirty="0"/>
              <a:t>bezprawność,</a:t>
            </a:r>
          </a:p>
          <a:p>
            <a:pPr lvl="1"/>
            <a:r>
              <a:rPr lang="pl-PL" dirty="0"/>
              <a:t>społeczną szkodliwość,</a:t>
            </a:r>
          </a:p>
          <a:p>
            <a:pPr lvl="1"/>
            <a:r>
              <a:rPr lang="pl-PL" dirty="0"/>
              <a:t>winę.</a:t>
            </a:r>
          </a:p>
        </p:txBody>
      </p:sp>
      <p:sp>
        <p:nvSpPr>
          <p:cNvPr id="4" name="Trójkąt 3">
            <a:extLst>
              <a:ext uri="{FF2B5EF4-FFF2-40B4-BE49-F238E27FC236}">
                <a16:creationId xmlns:a16="http://schemas.microsoft.com/office/drawing/2014/main" id="{90921DE9-EB84-7177-EC80-C6BCB5EC8CC0}"/>
              </a:ext>
            </a:extLst>
          </p:cNvPr>
          <p:cNvSpPr/>
          <p:nvPr/>
        </p:nvSpPr>
        <p:spPr>
          <a:xfrm>
            <a:off x="7381460" y="1726580"/>
            <a:ext cx="4678017" cy="450242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 name="pole tekstowe 4">
            <a:extLst>
              <a:ext uri="{FF2B5EF4-FFF2-40B4-BE49-F238E27FC236}">
                <a16:creationId xmlns:a16="http://schemas.microsoft.com/office/drawing/2014/main" id="{BECD90E3-CC02-FBFE-6DA9-8C72F22C2BB5}"/>
              </a:ext>
            </a:extLst>
          </p:cNvPr>
          <p:cNvSpPr txBox="1"/>
          <p:nvPr/>
        </p:nvSpPr>
        <p:spPr>
          <a:xfrm>
            <a:off x="8504110" y="5817215"/>
            <a:ext cx="2194175" cy="369332"/>
          </a:xfrm>
          <a:prstGeom prst="rect">
            <a:avLst/>
          </a:prstGeom>
          <a:noFill/>
        </p:spPr>
        <p:txBody>
          <a:bodyPr wrap="square" rtlCol="0">
            <a:spAutoFit/>
          </a:bodyPr>
          <a:lstStyle/>
          <a:p>
            <a:pPr algn="ctr"/>
            <a:r>
              <a:rPr lang="pl-PL" dirty="0"/>
              <a:t>Czyn człowieka</a:t>
            </a:r>
          </a:p>
        </p:txBody>
      </p:sp>
      <p:sp>
        <p:nvSpPr>
          <p:cNvPr id="6" name="pole tekstowe 5">
            <a:extLst>
              <a:ext uri="{FF2B5EF4-FFF2-40B4-BE49-F238E27FC236}">
                <a16:creationId xmlns:a16="http://schemas.microsoft.com/office/drawing/2014/main" id="{F0D2FF0D-72BB-EDA1-61F3-F9F5D9D07D3A}"/>
              </a:ext>
            </a:extLst>
          </p:cNvPr>
          <p:cNvSpPr txBox="1"/>
          <p:nvPr/>
        </p:nvSpPr>
        <p:spPr>
          <a:xfrm>
            <a:off x="8560903" y="4997582"/>
            <a:ext cx="2080591" cy="369332"/>
          </a:xfrm>
          <a:prstGeom prst="rect">
            <a:avLst/>
          </a:prstGeom>
          <a:noFill/>
        </p:spPr>
        <p:txBody>
          <a:bodyPr wrap="square" rtlCol="0">
            <a:spAutoFit/>
          </a:bodyPr>
          <a:lstStyle/>
          <a:p>
            <a:pPr algn="ctr"/>
            <a:r>
              <a:rPr lang="pl-PL" dirty="0"/>
              <a:t>Czyn bezprawny</a:t>
            </a:r>
          </a:p>
        </p:txBody>
      </p:sp>
      <p:sp>
        <p:nvSpPr>
          <p:cNvPr id="7" name="pole tekstowe 6">
            <a:extLst>
              <a:ext uri="{FF2B5EF4-FFF2-40B4-BE49-F238E27FC236}">
                <a16:creationId xmlns:a16="http://schemas.microsoft.com/office/drawing/2014/main" id="{7AB1295B-F588-C911-19E3-E89AF0D46AEF}"/>
              </a:ext>
            </a:extLst>
          </p:cNvPr>
          <p:cNvSpPr txBox="1"/>
          <p:nvPr/>
        </p:nvSpPr>
        <p:spPr>
          <a:xfrm>
            <a:off x="8617694" y="4254088"/>
            <a:ext cx="2080591" cy="646331"/>
          </a:xfrm>
          <a:prstGeom prst="rect">
            <a:avLst/>
          </a:prstGeom>
          <a:noFill/>
        </p:spPr>
        <p:txBody>
          <a:bodyPr wrap="square" rtlCol="0">
            <a:spAutoFit/>
          </a:bodyPr>
          <a:lstStyle/>
          <a:p>
            <a:pPr algn="ctr"/>
            <a:r>
              <a:rPr lang="pl-PL" dirty="0"/>
              <a:t>Czyn zabroniony (ustawą karną)</a:t>
            </a:r>
          </a:p>
        </p:txBody>
      </p:sp>
      <p:sp>
        <p:nvSpPr>
          <p:cNvPr id="8" name="pole tekstowe 7">
            <a:extLst>
              <a:ext uri="{FF2B5EF4-FFF2-40B4-BE49-F238E27FC236}">
                <a16:creationId xmlns:a16="http://schemas.microsoft.com/office/drawing/2014/main" id="{D523C328-6F5B-6F6F-6F97-D7DC416EBC4A}"/>
              </a:ext>
            </a:extLst>
          </p:cNvPr>
          <p:cNvSpPr txBox="1"/>
          <p:nvPr/>
        </p:nvSpPr>
        <p:spPr>
          <a:xfrm>
            <a:off x="8473340" y="3389999"/>
            <a:ext cx="2414739" cy="646331"/>
          </a:xfrm>
          <a:prstGeom prst="rect">
            <a:avLst/>
          </a:prstGeom>
          <a:noFill/>
        </p:spPr>
        <p:txBody>
          <a:bodyPr wrap="square" rtlCol="0">
            <a:spAutoFit/>
          </a:bodyPr>
          <a:lstStyle/>
          <a:p>
            <a:pPr algn="ctr"/>
            <a:r>
              <a:rPr lang="pl-PL" dirty="0"/>
              <a:t>Czyn społecznie                      szkodliwy</a:t>
            </a:r>
          </a:p>
        </p:txBody>
      </p:sp>
      <p:sp>
        <p:nvSpPr>
          <p:cNvPr id="9" name="pole tekstowe 8">
            <a:extLst>
              <a:ext uri="{FF2B5EF4-FFF2-40B4-BE49-F238E27FC236}">
                <a16:creationId xmlns:a16="http://schemas.microsoft.com/office/drawing/2014/main" id="{CC1A8924-43F6-3F4D-5994-B945A37605C2}"/>
              </a:ext>
            </a:extLst>
          </p:cNvPr>
          <p:cNvSpPr txBox="1"/>
          <p:nvPr/>
        </p:nvSpPr>
        <p:spPr>
          <a:xfrm>
            <a:off x="9051235" y="2425148"/>
            <a:ext cx="1338469" cy="646331"/>
          </a:xfrm>
          <a:prstGeom prst="rect">
            <a:avLst/>
          </a:prstGeom>
          <a:noFill/>
        </p:spPr>
        <p:txBody>
          <a:bodyPr wrap="square" rtlCol="0">
            <a:spAutoFit/>
          </a:bodyPr>
          <a:lstStyle/>
          <a:p>
            <a:pPr algn="ctr"/>
            <a:r>
              <a:rPr lang="pl-PL" dirty="0"/>
              <a:t>Czyn zawiniony</a:t>
            </a:r>
          </a:p>
        </p:txBody>
      </p:sp>
      <p:cxnSp>
        <p:nvCxnSpPr>
          <p:cNvPr id="13" name="Łącznik prosty 12">
            <a:extLst>
              <a:ext uri="{FF2B5EF4-FFF2-40B4-BE49-F238E27FC236}">
                <a16:creationId xmlns:a16="http://schemas.microsoft.com/office/drawing/2014/main" id="{4DCE62EA-7393-157A-5909-292AF0888AC4}"/>
              </a:ext>
            </a:extLst>
          </p:cNvPr>
          <p:cNvCxnSpPr/>
          <p:nvPr/>
        </p:nvCxnSpPr>
        <p:spPr>
          <a:xfrm>
            <a:off x="7699513" y="5643913"/>
            <a:ext cx="4015409" cy="0"/>
          </a:xfrm>
          <a:prstGeom prst="line">
            <a:avLst/>
          </a:prstGeom>
        </p:spPr>
        <p:style>
          <a:lnRef idx="1">
            <a:schemeClr val="dk1"/>
          </a:lnRef>
          <a:fillRef idx="0">
            <a:schemeClr val="dk1"/>
          </a:fillRef>
          <a:effectRef idx="0">
            <a:schemeClr val="dk1"/>
          </a:effectRef>
          <a:fontRef idx="minor">
            <a:schemeClr val="tx1"/>
          </a:fontRef>
        </p:style>
      </p:cxnSp>
      <p:cxnSp>
        <p:nvCxnSpPr>
          <p:cNvPr id="17" name="Łącznik prosty 16">
            <a:extLst>
              <a:ext uri="{FF2B5EF4-FFF2-40B4-BE49-F238E27FC236}">
                <a16:creationId xmlns:a16="http://schemas.microsoft.com/office/drawing/2014/main" id="{916258C6-B95E-E3AA-1B06-EDF96552BFD7}"/>
              </a:ext>
            </a:extLst>
          </p:cNvPr>
          <p:cNvCxnSpPr/>
          <p:nvPr/>
        </p:nvCxnSpPr>
        <p:spPr>
          <a:xfrm>
            <a:off x="8123583" y="4890052"/>
            <a:ext cx="3154017" cy="0"/>
          </a:xfrm>
          <a:prstGeom prst="line">
            <a:avLst/>
          </a:prstGeom>
        </p:spPr>
        <p:style>
          <a:lnRef idx="1">
            <a:schemeClr val="dk1"/>
          </a:lnRef>
          <a:fillRef idx="0">
            <a:schemeClr val="dk1"/>
          </a:fillRef>
          <a:effectRef idx="0">
            <a:schemeClr val="dk1"/>
          </a:effectRef>
          <a:fontRef idx="minor">
            <a:schemeClr val="tx1"/>
          </a:fontRef>
        </p:style>
      </p:cxnSp>
      <p:cxnSp>
        <p:nvCxnSpPr>
          <p:cNvPr id="21" name="Łącznik prosty 20">
            <a:extLst>
              <a:ext uri="{FF2B5EF4-FFF2-40B4-BE49-F238E27FC236}">
                <a16:creationId xmlns:a16="http://schemas.microsoft.com/office/drawing/2014/main" id="{419BFB7D-4D88-C5F0-0C20-95034E05A5BF}"/>
              </a:ext>
            </a:extLst>
          </p:cNvPr>
          <p:cNvCxnSpPr/>
          <p:nvPr/>
        </p:nvCxnSpPr>
        <p:spPr>
          <a:xfrm>
            <a:off x="8504110" y="4147930"/>
            <a:ext cx="2383969" cy="0"/>
          </a:xfrm>
          <a:prstGeom prst="line">
            <a:avLst/>
          </a:prstGeom>
        </p:spPr>
        <p:style>
          <a:lnRef idx="1">
            <a:schemeClr val="dk1"/>
          </a:lnRef>
          <a:fillRef idx="0">
            <a:schemeClr val="dk1"/>
          </a:fillRef>
          <a:effectRef idx="0">
            <a:schemeClr val="dk1"/>
          </a:effectRef>
          <a:fontRef idx="minor">
            <a:schemeClr val="tx1"/>
          </a:fontRef>
        </p:style>
      </p:cxnSp>
      <p:cxnSp>
        <p:nvCxnSpPr>
          <p:cNvPr id="25" name="Łącznik prosty 24">
            <a:extLst>
              <a:ext uri="{FF2B5EF4-FFF2-40B4-BE49-F238E27FC236}">
                <a16:creationId xmlns:a16="http://schemas.microsoft.com/office/drawing/2014/main" id="{5B337C1C-AB0A-11EF-78F5-D2FF0499434C}"/>
              </a:ext>
            </a:extLst>
          </p:cNvPr>
          <p:cNvCxnSpPr/>
          <p:nvPr/>
        </p:nvCxnSpPr>
        <p:spPr>
          <a:xfrm>
            <a:off x="8931965" y="3286539"/>
            <a:ext cx="1603513"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180938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FB4FDC-EB9A-668F-3D6D-0C33426636D1}"/>
              </a:ext>
            </a:extLst>
          </p:cNvPr>
          <p:cNvSpPr>
            <a:spLocks noGrp="1"/>
          </p:cNvSpPr>
          <p:nvPr>
            <p:ph type="title"/>
          </p:nvPr>
        </p:nvSpPr>
        <p:spPr/>
        <p:txBody>
          <a:bodyPr/>
          <a:lstStyle/>
          <a:p>
            <a:pPr algn="ctr"/>
            <a:r>
              <a:rPr lang="pl-PL" dirty="0"/>
              <a:t>Opis czynności wykonawczej</a:t>
            </a:r>
          </a:p>
        </p:txBody>
      </p:sp>
      <p:sp>
        <p:nvSpPr>
          <p:cNvPr id="3" name="Symbol zastępczy zawartości 2">
            <a:extLst>
              <a:ext uri="{FF2B5EF4-FFF2-40B4-BE49-F238E27FC236}">
                <a16:creationId xmlns:a16="http://schemas.microsoft.com/office/drawing/2014/main" id="{D17A8F76-603A-5CF1-60B1-5526F03CC130}"/>
              </a:ext>
            </a:extLst>
          </p:cNvPr>
          <p:cNvSpPr>
            <a:spLocks noGrp="1"/>
          </p:cNvSpPr>
          <p:nvPr>
            <p:ph idx="1"/>
          </p:nvPr>
        </p:nvSpPr>
        <p:spPr/>
        <p:txBody>
          <a:bodyPr>
            <a:normAutofit lnSpcReduction="10000"/>
          </a:bodyPr>
          <a:lstStyle/>
          <a:p>
            <a:pPr algn="just">
              <a:lnSpc>
                <a:spcPct val="150000"/>
              </a:lnSpc>
            </a:pPr>
            <a:r>
              <a:rPr lang="pl-PL" dirty="0"/>
              <a:t>Dokonywany poprzez użycie czasownika w trzeciej osobie liczby pojedynczej czasu teraźniejszego, niekiedy również w formie imiesłowu (zabija, zabiera, używając, biorąc”. </a:t>
            </a:r>
          </a:p>
          <a:p>
            <a:pPr algn="just">
              <a:lnSpc>
                <a:spcPct val="150000"/>
              </a:lnSpc>
            </a:pPr>
            <a:r>
              <a:rPr lang="pl-PL" dirty="0"/>
              <a:t>Może być konkretyzowane poprzez wskazanie na charakter, czy też ocenę czynności.</a:t>
            </a:r>
          </a:p>
          <a:p>
            <a:pPr algn="just">
              <a:lnSpc>
                <a:spcPct val="150000"/>
              </a:lnSpc>
            </a:pPr>
            <a:r>
              <a:rPr lang="pl-PL" dirty="0"/>
              <a:t>W przypadku użycia przez ustawodawcę czasownika aksjologicznie indyferentnego konieczne staje się zawarcie również znamienia skutku.</a:t>
            </a:r>
          </a:p>
        </p:txBody>
      </p:sp>
    </p:spTree>
    <p:extLst>
      <p:ext uri="{BB962C8B-B14F-4D97-AF65-F5344CB8AC3E}">
        <p14:creationId xmlns:p14="http://schemas.microsoft.com/office/powerpoint/2010/main" val="38745609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0F995A7-5521-BD0E-AE4D-A15CB534A6C3}"/>
              </a:ext>
            </a:extLst>
          </p:cNvPr>
          <p:cNvSpPr>
            <a:spLocks noGrp="1"/>
          </p:cNvSpPr>
          <p:nvPr>
            <p:ph type="title"/>
          </p:nvPr>
        </p:nvSpPr>
        <p:spPr/>
        <p:txBody>
          <a:bodyPr/>
          <a:lstStyle/>
          <a:p>
            <a:pPr algn="ctr"/>
            <a:r>
              <a:rPr lang="pl-PL" dirty="0"/>
              <a:t>Znamię skutku</a:t>
            </a:r>
          </a:p>
        </p:txBody>
      </p:sp>
      <p:sp>
        <p:nvSpPr>
          <p:cNvPr id="3" name="Symbol zastępczy zawartości 2">
            <a:extLst>
              <a:ext uri="{FF2B5EF4-FFF2-40B4-BE49-F238E27FC236}">
                <a16:creationId xmlns:a16="http://schemas.microsoft.com/office/drawing/2014/main" id="{6B29F0EF-79FE-31C9-790C-5027CD6E6346}"/>
              </a:ext>
            </a:extLst>
          </p:cNvPr>
          <p:cNvSpPr>
            <a:spLocks noGrp="1"/>
          </p:cNvSpPr>
          <p:nvPr>
            <p:ph idx="1"/>
          </p:nvPr>
        </p:nvSpPr>
        <p:spPr/>
        <p:txBody>
          <a:bodyPr>
            <a:normAutofit fontScale="92500" lnSpcReduction="20000"/>
          </a:bodyPr>
          <a:lstStyle/>
          <a:p>
            <a:pPr algn="just">
              <a:lnSpc>
                <a:spcPct val="150000"/>
              </a:lnSpc>
            </a:pPr>
            <a:r>
              <a:rPr lang="pl-PL" dirty="0"/>
              <a:t>W opisie przestępstwa materialnego ujęte jest znamię skutku – negatywnie wartościowanego następstwa. Znamiona zostają zatem zrealizowane, a czyn dokonany dopiero w momencie jego wystąpienia. </a:t>
            </a:r>
          </a:p>
          <a:p>
            <a:pPr algn="just">
              <a:lnSpc>
                <a:spcPct val="150000"/>
              </a:lnSpc>
            </a:pPr>
            <a:r>
              <a:rPr lang="pl-PL" dirty="0"/>
              <a:t>Pojęcie skutku w myśl prawa karnego obejmuje wszelkiego rodzaju zmiany, jakie swym zachowaniem może wywołać sprawca, o ile zmiana ta została wyrażona w przepisie typizującym.</a:t>
            </a:r>
          </a:p>
          <a:p>
            <a:pPr algn="just">
              <a:lnSpc>
                <a:spcPct val="150000"/>
              </a:lnSpc>
            </a:pPr>
            <a:r>
              <a:rPr lang="pl-PL" dirty="0"/>
              <a:t>Może wyrażać się zarówno w naruszeniu dobra prawnego, jak i w jego narażeniu na niebezpieczeństwo, ale wyłącznie konkretne.</a:t>
            </a:r>
          </a:p>
        </p:txBody>
      </p:sp>
    </p:spTree>
    <p:extLst>
      <p:ext uri="{BB962C8B-B14F-4D97-AF65-F5344CB8AC3E}">
        <p14:creationId xmlns:p14="http://schemas.microsoft.com/office/powerpoint/2010/main" val="33493695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0096FA-9C7A-39C1-A9FE-55049B4B9C63}"/>
              </a:ext>
            </a:extLst>
          </p:cNvPr>
          <p:cNvSpPr>
            <a:spLocks noGrp="1"/>
          </p:cNvSpPr>
          <p:nvPr>
            <p:ph type="title"/>
          </p:nvPr>
        </p:nvSpPr>
        <p:spPr/>
        <p:txBody>
          <a:bodyPr/>
          <a:lstStyle/>
          <a:p>
            <a:pPr algn="ctr"/>
            <a:r>
              <a:rPr lang="pl-PL" dirty="0"/>
              <a:t>Przestępstwa z zaniechania</a:t>
            </a:r>
          </a:p>
        </p:txBody>
      </p:sp>
      <p:sp>
        <p:nvSpPr>
          <p:cNvPr id="3" name="Symbol zastępczy zawartości 2">
            <a:extLst>
              <a:ext uri="{FF2B5EF4-FFF2-40B4-BE49-F238E27FC236}">
                <a16:creationId xmlns:a16="http://schemas.microsoft.com/office/drawing/2014/main" id="{F889753F-404A-CD89-D0C9-570ADD8CD1AF}"/>
              </a:ext>
            </a:extLst>
          </p:cNvPr>
          <p:cNvSpPr>
            <a:spLocks noGrp="1"/>
          </p:cNvSpPr>
          <p:nvPr>
            <p:ph idx="1"/>
          </p:nvPr>
        </p:nvSpPr>
        <p:spPr/>
        <p:txBody>
          <a:bodyPr>
            <a:normAutofit lnSpcReduction="10000"/>
          </a:bodyPr>
          <a:lstStyle/>
          <a:p>
            <a:pPr algn="just">
              <a:lnSpc>
                <a:spcPct val="150000"/>
              </a:lnSpc>
            </a:pPr>
            <a:r>
              <a:rPr lang="pl-PL" dirty="0"/>
              <a:t>Art. 2 k.k. „Odpowiedzialności karnej za przestępstwo skutkowe popełnione przez zaniechanie podlega ten tylko, na kim ciążył prawny, szczególny obowiązek zapobiegnięcia skutkowi.”</a:t>
            </a:r>
          </a:p>
          <a:p>
            <a:pPr algn="just">
              <a:lnSpc>
                <a:spcPct val="150000"/>
              </a:lnSpc>
            </a:pPr>
            <a:r>
              <a:rPr lang="pl-PL" dirty="0"/>
              <a:t>Obowiązek musi być adresowany do oznaczonej grupy osób (w szczególności nie może to być ogólny obowiązek moralny).</a:t>
            </a:r>
          </a:p>
          <a:p>
            <a:pPr algn="just">
              <a:lnSpc>
                <a:spcPct val="150000"/>
              </a:lnSpc>
            </a:pPr>
            <a:r>
              <a:rPr lang="pl-PL" dirty="0"/>
              <a:t>Przestępstwa właściwe z zaniechania (mogą być popełnione tylko przez zaniechanie) i niewłaściwe (mogą być popełnione zarówno w formie działania, jak i zaniechania).</a:t>
            </a:r>
          </a:p>
          <a:p>
            <a:pPr marL="0" indent="0" algn="just">
              <a:lnSpc>
                <a:spcPct val="150000"/>
              </a:lnSpc>
              <a:buNone/>
            </a:pPr>
            <a:endParaRPr lang="pl-PL" dirty="0"/>
          </a:p>
        </p:txBody>
      </p:sp>
    </p:spTree>
    <p:extLst>
      <p:ext uri="{BB962C8B-B14F-4D97-AF65-F5344CB8AC3E}">
        <p14:creationId xmlns:p14="http://schemas.microsoft.com/office/powerpoint/2010/main" val="30667784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7A9346-DFFA-764D-CA28-244F8C749E93}"/>
              </a:ext>
            </a:extLst>
          </p:cNvPr>
          <p:cNvSpPr>
            <a:spLocks noGrp="1"/>
          </p:cNvSpPr>
          <p:nvPr>
            <p:ph type="title"/>
          </p:nvPr>
        </p:nvSpPr>
        <p:spPr/>
        <p:txBody>
          <a:bodyPr/>
          <a:lstStyle/>
          <a:p>
            <a:pPr algn="ctr"/>
            <a:r>
              <a:rPr lang="pl-PL" dirty="0"/>
              <a:t>Źródła szczególnego obowiązku zapobiegnięcia skutkowi</a:t>
            </a:r>
          </a:p>
        </p:txBody>
      </p:sp>
      <p:sp>
        <p:nvSpPr>
          <p:cNvPr id="3" name="Symbol zastępczy zawartości 2">
            <a:extLst>
              <a:ext uri="{FF2B5EF4-FFF2-40B4-BE49-F238E27FC236}">
                <a16:creationId xmlns:a16="http://schemas.microsoft.com/office/drawing/2014/main" id="{8F163A45-27BD-FE9D-073F-A19C55156ED5}"/>
              </a:ext>
            </a:extLst>
          </p:cNvPr>
          <p:cNvSpPr>
            <a:spLocks noGrp="1"/>
          </p:cNvSpPr>
          <p:nvPr>
            <p:ph idx="1"/>
          </p:nvPr>
        </p:nvSpPr>
        <p:spPr/>
        <p:txBody>
          <a:bodyPr>
            <a:normAutofit fontScale="92500" lnSpcReduction="10000"/>
          </a:bodyPr>
          <a:lstStyle/>
          <a:p>
            <a:pPr algn="just">
              <a:lnSpc>
                <a:spcPct val="150000"/>
              </a:lnSpc>
            </a:pPr>
            <a:r>
              <a:rPr lang="pl-PL" dirty="0"/>
              <a:t>przepis prawa karnego (np. obowiązek udzielenia pomocy),</a:t>
            </a:r>
          </a:p>
          <a:p>
            <a:pPr algn="just">
              <a:lnSpc>
                <a:spcPct val="150000"/>
              </a:lnSpc>
            </a:pPr>
            <a:r>
              <a:rPr lang="pl-PL" dirty="0"/>
              <a:t>inny akt normatywny,</a:t>
            </a:r>
          </a:p>
          <a:p>
            <a:pPr algn="just">
              <a:lnSpc>
                <a:spcPct val="150000"/>
              </a:lnSpc>
            </a:pPr>
            <a:r>
              <a:rPr lang="pl-PL" dirty="0"/>
              <a:t>orzeczenie sądowe,</a:t>
            </a:r>
          </a:p>
          <a:p>
            <a:pPr algn="just">
              <a:lnSpc>
                <a:spcPct val="150000"/>
              </a:lnSpc>
            </a:pPr>
            <a:r>
              <a:rPr lang="pl-PL" dirty="0"/>
              <a:t>fakt zajmowania danego stanowiska, pełnienia danej funkcji,</a:t>
            </a:r>
          </a:p>
          <a:p>
            <a:pPr algn="just">
              <a:lnSpc>
                <a:spcPct val="150000"/>
              </a:lnSpc>
            </a:pPr>
            <a:r>
              <a:rPr lang="pl-PL" dirty="0"/>
              <a:t>umowa,</a:t>
            </a:r>
          </a:p>
          <a:p>
            <a:pPr algn="just">
              <a:lnSpc>
                <a:spcPct val="150000"/>
              </a:lnSpc>
            </a:pPr>
            <a:r>
              <a:rPr lang="pl-PL" dirty="0"/>
              <a:t>okoliczność faktyczna, z której jasno wynika przyjęcie na siebie obowiązku gwaranta.</a:t>
            </a:r>
          </a:p>
        </p:txBody>
      </p:sp>
    </p:spTree>
    <p:extLst>
      <p:ext uri="{BB962C8B-B14F-4D97-AF65-F5344CB8AC3E}">
        <p14:creationId xmlns:p14="http://schemas.microsoft.com/office/powerpoint/2010/main" val="22684755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A69C78-784F-E213-3072-F3868ACE2298}"/>
              </a:ext>
            </a:extLst>
          </p:cNvPr>
          <p:cNvSpPr>
            <a:spLocks noGrp="1"/>
          </p:cNvSpPr>
          <p:nvPr>
            <p:ph type="title"/>
          </p:nvPr>
        </p:nvSpPr>
        <p:spPr/>
        <p:txBody>
          <a:bodyPr/>
          <a:lstStyle/>
          <a:p>
            <a:pPr algn="ctr"/>
            <a:r>
              <a:rPr lang="pl-PL" dirty="0"/>
              <a:t>Związek przyczynowy</a:t>
            </a:r>
          </a:p>
        </p:txBody>
      </p:sp>
      <p:sp>
        <p:nvSpPr>
          <p:cNvPr id="3" name="Symbol zastępczy zawartości 2">
            <a:extLst>
              <a:ext uri="{FF2B5EF4-FFF2-40B4-BE49-F238E27FC236}">
                <a16:creationId xmlns:a16="http://schemas.microsoft.com/office/drawing/2014/main" id="{0683EC69-E0F5-6151-5CA3-6E3964C662C0}"/>
              </a:ext>
            </a:extLst>
          </p:cNvPr>
          <p:cNvSpPr>
            <a:spLocks noGrp="1"/>
          </p:cNvSpPr>
          <p:nvPr>
            <p:ph idx="1"/>
          </p:nvPr>
        </p:nvSpPr>
        <p:spPr/>
        <p:txBody>
          <a:bodyPr/>
          <a:lstStyle/>
          <a:p>
            <a:pPr algn="just">
              <a:lnSpc>
                <a:spcPct val="150000"/>
              </a:lnSpc>
            </a:pPr>
            <a:endParaRPr lang="pl-PL" dirty="0"/>
          </a:p>
          <a:p>
            <a:pPr algn="just">
              <a:lnSpc>
                <a:spcPct val="150000"/>
              </a:lnSpc>
            </a:pPr>
            <a:r>
              <a:rPr lang="pl-PL" dirty="0"/>
              <a:t>istotny jedynie przy przestępstwach materialnych,</a:t>
            </a:r>
          </a:p>
          <a:p>
            <a:pPr algn="just">
              <a:lnSpc>
                <a:spcPct val="150000"/>
              </a:lnSpc>
            </a:pPr>
            <a:r>
              <a:rPr lang="pl-PL" dirty="0"/>
              <a:t>zachodzi między zachowaniem się sprawcy wyrażonym w znamieniu czasownikowym a ujętym w typie czynu zabronionego w postaci naruszenia albo narażenia na niebezpieczeństwo dobra prawnego.</a:t>
            </a:r>
          </a:p>
          <a:p>
            <a:endParaRPr lang="pl-PL" dirty="0"/>
          </a:p>
        </p:txBody>
      </p:sp>
    </p:spTree>
    <p:extLst>
      <p:ext uri="{BB962C8B-B14F-4D97-AF65-F5344CB8AC3E}">
        <p14:creationId xmlns:p14="http://schemas.microsoft.com/office/powerpoint/2010/main" val="8907456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A84ED9-C9FE-A920-56FE-155818EC4A31}"/>
              </a:ext>
            </a:extLst>
          </p:cNvPr>
          <p:cNvSpPr>
            <a:spLocks noGrp="1"/>
          </p:cNvSpPr>
          <p:nvPr>
            <p:ph type="title"/>
          </p:nvPr>
        </p:nvSpPr>
        <p:spPr/>
        <p:txBody>
          <a:bodyPr/>
          <a:lstStyle/>
          <a:p>
            <a:pPr algn="ctr"/>
            <a:r>
              <a:rPr lang="pl-PL" dirty="0"/>
              <a:t>Okoliczności modalne</a:t>
            </a:r>
          </a:p>
        </p:txBody>
      </p:sp>
      <p:sp>
        <p:nvSpPr>
          <p:cNvPr id="3" name="Symbol zastępczy zawartości 2">
            <a:extLst>
              <a:ext uri="{FF2B5EF4-FFF2-40B4-BE49-F238E27FC236}">
                <a16:creationId xmlns:a16="http://schemas.microsoft.com/office/drawing/2014/main" id="{357DD1FC-1B8C-472F-8B16-75198A5A007E}"/>
              </a:ext>
            </a:extLst>
          </p:cNvPr>
          <p:cNvSpPr>
            <a:spLocks noGrp="1"/>
          </p:cNvSpPr>
          <p:nvPr>
            <p:ph idx="1"/>
          </p:nvPr>
        </p:nvSpPr>
        <p:spPr/>
        <p:txBody>
          <a:bodyPr>
            <a:normAutofit fontScale="92500" lnSpcReduction="10000"/>
          </a:bodyPr>
          <a:lstStyle/>
          <a:p>
            <a:pPr algn="just">
              <a:lnSpc>
                <a:spcPct val="150000"/>
              </a:lnSpc>
              <a:buFont typeface="Wingdings" pitchFamily="2" charset="2"/>
              <a:buChar char="Ø"/>
            </a:pPr>
            <a:r>
              <a:rPr lang="pl-PL" dirty="0"/>
              <a:t>Okoliczności, które towarzyszą zachowaniu sprawcy, a ich wystąpienie wywołuje lub potęguje ujemną wartość czynu. Dotyczą np. miejsca i czasu.</a:t>
            </a:r>
          </a:p>
          <a:p>
            <a:pPr algn="just">
              <a:lnSpc>
                <a:spcPct val="150000"/>
              </a:lnSpc>
              <a:buFont typeface="Wingdings" pitchFamily="2" charset="2"/>
              <a:buChar char="Ø"/>
            </a:pPr>
            <a:r>
              <a:rPr lang="pl-PL" dirty="0"/>
              <a:t>Takie okoliczności mogą wpływać na kryminalizację danego zachowania (np. zniewaga w myśl art. 216 k.k. może nastąpić tylko w obecności innej osoby albo pod jej nieobecność, lecz publicznie) bądź na modyfikację czynu (np. art. 280 § 2 k.k. stanowi typ kwalifikowany rozboju ze względu na posłużenie się bronią palną, nożem lub innym podobnie niebezpiecznym narzędziem).</a:t>
            </a:r>
          </a:p>
        </p:txBody>
      </p:sp>
    </p:spTree>
    <p:extLst>
      <p:ext uri="{BB962C8B-B14F-4D97-AF65-F5344CB8AC3E}">
        <p14:creationId xmlns:p14="http://schemas.microsoft.com/office/powerpoint/2010/main" val="3244727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ABEEAC-16A2-5AA1-4E5B-D706F35D9539}"/>
              </a:ext>
            </a:extLst>
          </p:cNvPr>
          <p:cNvSpPr>
            <a:spLocks noGrp="1"/>
          </p:cNvSpPr>
          <p:nvPr>
            <p:ph type="title"/>
          </p:nvPr>
        </p:nvSpPr>
        <p:spPr>
          <a:xfrm>
            <a:off x="2438400" y="3147254"/>
            <a:ext cx="8442960" cy="1424746"/>
          </a:xfrm>
        </p:spPr>
        <p:txBody>
          <a:bodyPr/>
          <a:lstStyle/>
          <a:p>
            <a:pPr algn="l"/>
            <a:r>
              <a:rPr lang="pl-PL" dirty="0"/>
              <a:t>Czym jest typizacja?</a:t>
            </a:r>
            <a:br>
              <a:rPr lang="pl-PL" dirty="0"/>
            </a:br>
            <a:r>
              <a:rPr lang="pl-PL" dirty="0"/>
              <a:t>Czym jest znamię czynu zabronionego?</a:t>
            </a:r>
          </a:p>
        </p:txBody>
      </p:sp>
      <p:sp>
        <p:nvSpPr>
          <p:cNvPr id="3" name="Symbol zastępczy tekstu 2">
            <a:extLst>
              <a:ext uri="{FF2B5EF4-FFF2-40B4-BE49-F238E27FC236}">
                <a16:creationId xmlns:a16="http://schemas.microsoft.com/office/drawing/2014/main" id="{3E05BE7C-4D80-B7D4-D5B1-A9415105BE13}"/>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1419335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42BFE7-AAC3-DC6B-6D17-35C68EADAF26}"/>
              </a:ext>
            </a:extLst>
          </p:cNvPr>
          <p:cNvSpPr>
            <a:spLocks noGrp="1"/>
          </p:cNvSpPr>
          <p:nvPr>
            <p:ph type="title"/>
          </p:nvPr>
        </p:nvSpPr>
        <p:spPr/>
        <p:txBody>
          <a:bodyPr/>
          <a:lstStyle/>
          <a:p>
            <a:pPr algn="ctr"/>
            <a:r>
              <a:rPr lang="pl-PL" dirty="0"/>
              <a:t>Typizacja czynu zabronionego</a:t>
            </a:r>
          </a:p>
        </p:txBody>
      </p:sp>
      <p:sp>
        <p:nvSpPr>
          <p:cNvPr id="3" name="Symbol zastępczy zawartości 2">
            <a:extLst>
              <a:ext uri="{FF2B5EF4-FFF2-40B4-BE49-F238E27FC236}">
                <a16:creationId xmlns:a16="http://schemas.microsoft.com/office/drawing/2014/main" id="{BC586562-01CD-46E2-BD20-C6AB7EBF4570}"/>
              </a:ext>
            </a:extLst>
          </p:cNvPr>
          <p:cNvSpPr>
            <a:spLocks noGrp="1"/>
          </p:cNvSpPr>
          <p:nvPr>
            <p:ph idx="1"/>
          </p:nvPr>
        </p:nvSpPr>
        <p:spPr>
          <a:xfrm>
            <a:off x="1103312" y="1853248"/>
            <a:ext cx="8946541" cy="4395152"/>
          </a:xfrm>
        </p:spPr>
        <p:txBody>
          <a:bodyPr>
            <a:normAutofit lnSpcReduction="10000"/>
          </a:bodyPr>
          <a:lstStyle/>
          <a:p>
            <a:pPr algn="just">
              <a:lnSpc>
                <a:spcPct val="150000"/>
              </a:lnSpc>
            </a:pPr>
            <a:r>
              <a:rPr lang="pl-PL" dirty="0"/>
              <a:t>Opis czynu zabronionego zawarty w dyspozycji przepisu karnego zawiera wszystkie cechy, które muszą charakteryzować czyn, aby mógł zostać uznany za objęty zakazem karnym, a przy spełnieniu innych warunków (np. odpowiedni wiek) – mógł stać się podstawą odpowiedzialności karnej.</a:t>
            </a:r>
          </a:p>
          <a:p>
            <a:pPr algn="just">
              <a:lnSpc>
                <a:spcPct val="150000"/>
              </a:lnSpc>
            </a:pPr>
            <a:r>
              <a:rPr lang="pl-PL" dirty="0"/>
              <a:t>Tak ujęty opis tworzy abstrakcyjny typ czynu zabronionego.</a:t>
            </a:r>
          </a:p>
          <a:p>
            <a:pPr algn="just">
              <a:lnSpc>
                <a:spcPct val="150000"/>
              </a:lnSpc>
            </a:pPr>
            <a:r>
              <a:rPr lang="pl-PL" dirty="0"/>
              <a:t>Ww. cechy stanowią znamiona przestępstwa.</a:t>
            </a:r>
          </a:p>
          <a:p>
            <a:pPr algn="just">
              <a:lnSpc>
                <a:spcPct val="150000"/>
              </a:lnSpc>
            </a:pPr>
            <a:r>
              <a:rPr lang="pl-PL" dirty="0"/>
              <a:t>Typ czynu zabronionego to to konkretne zachowanie, którego opis zawarty w przepisie karnym (</a:t>
            </a:r>
            <a:r>
              <a:rPr lang="pl-PL" dirty="0">
                <a:sym typeface="Wingdings" panose="05000000000000000000" pitchFamily="2" charset="2"/>
              </a:rPr>
              <a:t>część szczegółowa k.k., ustawy szczególne).</a:t>
            </a:r>
          </a:p>
          <a:p>
            <a:pPr algn="just">
              <a:lnSpc>
                <a:spcPct val="150000"/>
              </a:lnSpc>
            </a:pPr>
            <a:endParaRPr lang="pl-PL" dirty="0"/>
          </a:p>
        </p:txBody>
      </p:sp>
    </p:spTree>
    <p:extLst>
      <p:ext uri="{BB962C8B-B14F-4D97-AF65-F5344CB8AC3E}">
        <p14:creationId xmlns:p14="http://schemas.microsoft.com/office/powerpoint/2010/main" val="1372353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5F26AE9-4E61-3959-707B-7010D32109D7}"/>
              </a:ext>
            </a:extLst>
          </p:cNvPr>
          <p:cNvSpPr>
            <a:spLocks noGrp="1"/>
          </p:cNvSpPr>
          <p:nvPr>
            <p:ph type="title"/>
          </p:nvPr>
        </p:nvSpPr>
        <p:spPr/>
        <p:txBody>
          <a:bodyPr/>
          <a:lstStyle/>
          <a:p>
            <a:pPr algn="ctr"/>
            <a:r>
              <a:rPr lang="pl-PL" dirty="0"/>
              <a:t>Znamię czynu zabronionego</a:t>
            </a:r>
          </a:p>
        </p:txBody>
      </p:sp>
      <p:sp>
        <p:nvSpPr>
          <p:cNvPr id="3" name="Symbol zastępczy zawartości 2">
            <a:extLst>
              <a:ext uri="{FF2B5EF4-FFF2-40B4-BE49-F238E27FC236}">
                <a16:creationId xmlns:a16="http://schemas.microsoft.com/office/drawing/2014/main" id="{37B14C68-DFFB-EE95-B9BE-0263D03CD43D}"/>
              </a:ext>
            </a:extLst>
          </p:cNvPr>
          <p:cNvSpPr>
            <a:spLocks noGrp="1"/>
          </p:cNvSpPr>
          <p:nvPr>
            <p:ph idx="1"/>
          </p:nvPr>
        </p:nvSpPr>
        <p:spPr/>
        <p:txBody>
          <a:bodyPr>
            <a:normAutofit fontScale="92500" lnSpcReduction="10000"/>
          </a:bodyPr>
          <a:lstStyle/>
          <a:p>
            <a:r>
              <a:rPr lang="pl-PL" dirty="0"/>
              <a:t>Najmniejszy element ustawowego opisu czynu zabronionego.</a:t>
            </a:r>
          </a:p>
          <a:p>
            <a:r>
              <a:rPr lang="pl-PL" dirty="0">
                <a:latin typeface="Times New Roman" pitchFamily="18" charset="0"/>
                <a:cs typeface="Times New Roman" pitchFamily="18" charset="0"/>
              </a:rPr>
              <a:t>zawarte w ustawie cechy zdarzenia, których całokształt określa przestępstwo. </a:t>
            </a:r>
          </a:p>
          <a:p>
            <a:r>
              <a:rPr lang="pl-PL" dirty="0">
                <a:latin typeface="Times New Roman" pitchFamily="18" charset="0"/>
                <a:cs typeface="Times New Roman" pitchFamily="18" charset="0"/>
              </a:rPr>
              <a:t>Wszystkie muszą być udowodnione w postępowaniu karnym, aby mogło nastąpić prawidłowe skazanie za przestępstwo,</a:t>
            </a:r>
          </a:p>
          <a:p>
            <a:r>
              <a:rPr lang="pl-PL" dirty="0">
                <a:latin typeface="Times New Roman" pitchFamily="18" charset="0"/>
                <a:cs typeface="Times New Roman" pitchFamily="18" charset="0"/>
              </a:rPr>
              <a:t>Znamiona mają charakter ustawowy, a zatem muszą być wyraźnie opisane w ustawie (funkcja gwarancyjna).</a:t>
            </a:r>
          </a:p>
          <a:p>
            <a:r>
              <a:rPr lang="pl-PL" dirty="0">
                <a:latin typeface="Times New Roman" pitchFamily="18" charset="0"/>
                <a:cs typeface="Times New Roman" pitchFamily="18" charset="0"/>
              </a:rPr>
              <a:t>* Niektóre znamiona nie są wprost wyrażone w ustawie (np. naruszenie reguł postępowania z dobrem prawnym).</a:t>
            </a:r>
          </a:p>
          <a:p>
            <a:endParaRPr lang="pl-PL" dirty="0"/>
          </a:p>
        </p:txBody>
      </p:sp>
    </p:spTree>
    <p:extLst>
      <p:ext uri="{BB962C8B-B14F-4D97-AF65-F5344CB8AC3E}">
        <p14:creationId xmlns:p14="http://schemas.microsoft.com/office/powerpoint/2010/main" val="3998451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D9438A-0C10-B6F1-23D9-95F687DDADAC}"/>
              </a:ext>
            </a:extLst>
          </p:cNvPr>
          <p:cNvSpPr>
            <a:spLocks noGrp="1"/>
          </p:cNvSpPr>
          <p:nvPr>
            <p:ph type="title"/>
          </p:nvPr>
        </p:nvSpPr>
        <p:spPr/>
        <p:txBody>
          <a:bodyPr/>
          <a:lstStyle/>
          <a:p>
            <a:pPr algn="ctr"/>
            <a:r>
              <a:rPr lang="pl-PL" dirty="0"/>
              <a:t>Podział znamion</a:t>
            </a:r>
          </a:p>
        </p:txBody>
      </p:sp>
      <p:sp>
        <p:nvSpPr>
          <p:cNvPr id="3" name="Symbol zastępczy zawartości 2">
            <a:extLst>
              <a:ext uri="{FF2B5EF4-FFF2-40B4-BE49-F238E27FC236}">
                <a16:creationId xmlns:a16="http://schemas.microsoft.com/office/drawing/2014/main" id="{5E658750-737A-194C-9A6D-6A1AA5B0E843}"/>
              </a:ext>
            </a:extLst>
          </p:cNvPr>
          <p:cNvSpPr>
            <a:spLocks noGrp="1"/>
          </p:cNvSpPr>
          <p:nvPr>
            <p:ph idx="1"/>
          </p:nvPr>
        </p:nvSpPr>
        <p:spPr>
          <a:xfrm>
            <a:off x="1103312" y="1567544"/>
            <a:ext cx="8946541" cy="4680856"/>
          </a:xfrm>
        </p:spPr>
        <p:txBody>
          <a:bodyPr>
            <a:normAutofit fontScale="85000" lnSpcReduction="10000"/>
          </a:bodyPr>
          <a:lstStyle/>
          <a:p>
            <a:r>
              <a:rPr lang="pl-PL" dirty="0"/>
              <a:t>podmiot,</a:t>
            </a:r>
          </a:p>
          <a:p>
            <a:r>
              <a:rPr lang="pl-PL" dirty="0"/>
              <a:t>przedmiot prawnokarnej ochrony,</a:t>
            </a:r>
          </a:p>
          <a:p>
            <a:r>
              <a:rPr lang="pl-PL" dirty="0"/>
              <a:t>znamiona strony podmiotowej,</a:t>
            </a:r>
          </a:p>
          <a:p>
            <a:pPr lvl="1"/>
            <a:r>
              <a:rPr lang="pl-PL" dirty="0"/>
              <a:t>umyślność albo nieumyślność,</a:t>
            </a:r>
          </a:p>
          <a:p>
            <a:pPr lvl="1"/>
            <a:r>
              <a:rPr lang="pl-PL" dirty="0"/>
              <a:t>znamię kierunkowe (działanie w celu),</a:t>
            </a:r>
          </a:p>
          <a:p>
            <a:pPr lvl="1"/>
            <a:r>
              <a:rPr lang="pl-PL" dirty="0"/>
              <a:t>niekiedy inny opis przeżyć psychicznych sprawcy (np. pod wpływem współczucia),</a:t>
            </a:r>
          </a:p>
          <a:p>
            <a:r>
              <a:rPr lang="pl-PL" dirty="0"/>
              <a:t>znamiona strony przedmiotowej:</a:t>
            </a:r>
          </a:p>
          <a:p>
            <a:pPr lvl="1"/>
            <a:r>
              <a:rPr lang="pl-PL" dirty="0"/>
              <a:t>znamię czasownikowe – opis czynności wykonawczej,</a:t>
            </a:r>
          </a:p>
          <a:p>
            <a:pPr lvl="1"/>
            <a:r>
              <a:rPr lang="pl-PL" dirty="0"/>
              <a:t>skutek,</a:t>
            </a:r>
          </a:p>
          <a:p>
            <a:pPr lvl="1"/>
            <a:r>
              <a:rPr lang="pl-PL" dirty="0"/>
              <a:t>związek przyczynowy,</a:t>
            </a:r>
          </a:p>
          <a:p>
            <a:pPr lvl="1"/>
            <a:r>
              <a:rPr lang="pl-PL" dirty="0"/>
              <a:t>okoliczności modalne (miejsce, czas).</a:t>
            </a:r>
          </a:p>
          <a:p>
            <a:endParaRPr lang="pl-PL" dirty="0"/>
          </a:p>
        </p:txBody>
      </p:sp>
    </p:spTree>
    <p:extLst>
      <p:ext uri="{BB962C8B-B14F-4D97-AF65-F5344CB8AC3E}">
        <p14:creationId xmlns:p14="http://schemas.microsoft.com/office/powerpoint/2010/main" val="3863041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7D9C45-9325-3B53-CAE3-19B052E2E756}"/>
              </a:ext>
            </a:extLst>
          </p:cNvPr>
          <p:cNvSpPr>
            <a:spLocks noGrp="1"/>
          </p:cNvSpPr>
          <p:nvPr>
            <p:ph type="title"/>
          </p:nvPr>
        </p:nvSpPr>
        <p:spPr/>
        <p:txBody>
          <a:bodyPr/>
          <a:lstStyle/>
          <a:p>
            <a:pPr algn="ctr"/>
            <a:r>
              <a:rPr lang="pl-PL" dirty="0"/>
              <a:t>Podmiot czynu zabronionego</a:t>
            </a:r>
          </a:p>
        </p:txBody>
      </p:sp>
      <p:sp>
        <p:nvSpPr>
          <p:cNvPr id="3" name="Symbol zastępczy zawartości 2">
            <a:extLst>
              <a:ext uri="{FF2B5EF4-FFF2-40B4-BE49-F238E27FC236}">
                <a16:creationId xmlns:a16="http://schemas.microsoft.com/office/drawing/2014/main" id="{2985DBA5-FF69-E405-B419-356494EB701D}"/>
              </a:ext>
            </a:extLst>
          </p:cNvPr>
          <p:cNvSpPr>
            <a:spLocks noGrp="1"/>
          </p:cNvSpPr>
          <p:nvPr>
            <p:ph idx="1"/>
          </p:nvPr>
        </p:nvSpPr>
        <p:spPr/>
        <p:txBody>
          <a:bodyPr>
            <a:normAutofit fontScale="92500" lnSpcReduction="10000"/>
          </a:bodyPr>
          <a:lstStyle/>
          <a:p>
            <a:pPr algn="just">
              <a:lnSpc>
                <a:spcPct val="150000"/>
              </a:lnSpc>
            </a:pPr>
            <a:r>
              <a:rPr lang="pl-PL" dirty="0"/>
              <a:t>Przestępstwa powszechne – może zostać dokonane przez każdą osobę, która ze względu na swój wiek (art. 10 k.k.) jest zdolna do ponoszenia odpowiedzialności karnej. Zazwyczaj typizowane są poprzez zawarcie zaimka „kto” w przepisie zrębowym.</a:t>
            </a:r>
          </a:p>
          <a:p>
            <a:pPr algn="just">
              <a:lnSpc>
                <a:spcPct val="150000"/>
              </a:lnSpc>
            </a:pPr>
            <a:r>
              <a:rPr lang="pl-PL" dirty="0"/>
              <a:t>Przestępstwa indywidualne – krąg osób zdolnych do popełnienia tego rodzaju czynu jest ograniczony poprzez charakterystykę zaimka „kto” (np. „kto, będąc dłużnikiem kilku wierzycieli”) lub jego zastąpienie rzeczownikiem (np.  Funkcjonariusz publiczny, matka, żołnierz”).</a:t>
            </a:r>
          </a:p>
        </p:txBody>
      </p:sp>
    </p:spTree>
    <p:extLst>
      <p:ext uri="{BB962C8B-B14F-4D97-AF65-F5344CB8AC3E}">
        <p14:creationId xmlns:p14="http://schemas.microsoft.com/office/powerpoint/2010/main" val="3786389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B65A7C-C455-E29C-5281-EAB00CCA5AD4}"/>
              </a:ext>
            </a:extLst>
          </p:cNvPr>
          <p:cNvSpPr>
            <a:spLocks noGrp="1"/>
          </p:cNvSpPr>
          <p:nvPr>
            <p:ph type="title"/>
          </p:nvPr>
        </p:nvSpPr>
        <p:spPr/>
        <p:txBody>
          <a:bodyPr/>
          <a:lstStyle/>
          <a:p>
            <a:pPr algn="ctr"/>
            <a:r>
              <a:rPr lang="pl-PL" dirty="0"/>
              <a:t>Przestępstwa indywidualne</a:t>
            </a:r>
          </a:p>
        </p:txBody>
      </p:sp>
      <p:sp>
        <p:nvSpPr>
          <p:cNvPr id="3" name="Symbol zastępczy zawartości 2">
            <a:extLst>
              <a:ext uri="{FF2B5EF4-FFF2-40B4-BE49-F238E27FC236}">
                <a16:creationId xmlns:a16="http://schemas.microsoft.com/office/drawing/2014/main" id="{4D37E666-EDD9-C103-793F-3A0BDF8C0EC4}"/>
              </a:ext>
            </a:extLst>
          </p:cNvPr>
          <p:cNvSpPr>
            <a:spLocks noGrp="1"/>
          </p:cNvSpPr>
          <p:nvPr>
            <p:ph idx="1"/>
          </p:nvPr>
        </p:nvSpPr>
        <p:spPr/>
        <p:txBody>
          <a:bodyPr/>
          <a:lstStyle/>
          <a:p>
            <a:pPr algn="just">
              <a:lnSpc>
                <a:spcPct val="150000"/>
              </a:lnSpc>
            </a:pPr>
            <a:r>
              <a:rPr lang="pl-PL" dirty="0"/>
              <a:t>Właściwe – występuje wówczas, gdy czyn jest zindywidualizowany już w typie podstawowym,</a:t>
            </a:r>
          </a:p>
          <a:p>
            <a:pPr algn="just">
              <a:lnSpc>
                <a:spcPct val="150000"/>
              </a:lnSpc>
            </a:pPr>
            <a:r>
              <a:rPr lang="pl-PL" dirty="0"/>
              <a:t>Niewłaściwe  - występuje wówczas, gdy do indywidualizacji dochodzi dopiero w typie zmodyfikowanym (np. art. 149 k.k., tj. dzieciobójstwo stanowiące typ uprzywilejowany zabójstwa)</a:t>
            </a:r>
          </a:p>
        </p:txBody>
      </p:sp>
    </p:spTree>
    <p:extLst>
      <p:ext uri="{BB962C8B-B14F-4D97-AF65-F5344CB8AC3E}">
        <p14:creationId xmlns:p14="http://schemas.microsoft.com/office/powerpoint/2010/main" val="9772702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Madison</Template>
  <TotalTime>80</TotalTime>
  <Words>2307</Words>
  <Application>Microsoft Macintosh PowerPoint</Application>
  <PresentationFormat>Panoramiczny</PresentationFormat>
  <Paragraphs>164</Paragraphs>
  <Slides>35</Slides>
  <Notes>0</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35</vt:i4>
      </vt:variant>
    </vt:vector>
  </HeadingPairs>
  <TitlesOfParts>
    <vt:vector size="43" baseType="lpstr">
      <vt:lpstr>Arial</vt:lpstr>
      <vt:lpstr>Calibri</vt:lpstr>
      <vt:lpstr>MS Shell Dlg 2</vt:lpstr>
      <vt:lpstr>Open Sans</vt:lpstr>
      <vt:lpstr>Times New Roman</vt:lpstr>
      <vt:lpstr>Wingdings</vt:lpstr>
      <vt:lpstr>Wingdings 3</vt:lpstr>
      <vt:lpstr>Madison</vt:lpstr>
      <vt:lpstr>Przestępstwo. Typizacja przestępstw</vt:lpstr>
      <vt:lpstr>Czym jest przestępstwo?</vt:lpstr>
      <vt:lpstr>Pojęcie przestępstwa</vt:lpstr>
      <vt:lpstr>Czym jest typizacja? Czym jest znamię czynu zabronionego?</vt:lpstr>
      <vt:lpstr>Typizacja czynu zabronionego</vt:lpstr>
      <vt:lpstr>Znamię czynu zabronionego</vt:lpstr>
      <vt:lpstr>Podział znamion</vt:lpstr>
      <vt:lpstr>Podmiot czynu zabronionego</vt:lpstr>
      <vt:lpstr>Przestępstwa indywidualne</vt:lpstr>
      <vt:lpstr>Wiek jako warunek ponoszenia odpowiedzialności karnej</vt:lpstr>
      <vt:lpstr>Prezentacja programu PowerPoint</vt:lpstr>
      <vt:lpstr>Prezentacja programu PowerPoint</vt:lpstr>
      <vt:lpstr>Prezentacja programu PowerPoint</vt:lpstr>
      <vt:lpstr>Kim jest młodociany?</vt:lpstr>
      <vt:lpstr>Przedmiot prawnokarnej ochrony</vt:lpstr>
      <vt:lpstr>Prezentacja programu PowerPoint</vt:lpstr>
      <vt:lpstr>Znamiona strony podmiotowej</vt:lpstr>
      <vt:lpstr>Znamiona strony podmiotowej</vt:lpstr>
      <vt:lpstr>Umyślność</vt:lpstr>
      <vt:lpstr>Zamiar bezpośredni (dolus directus)</vt:lpstr>
      <vt:lpstr>Zamiar ewentualny/wynikowy  (dolus eventualis)</vt:lpstr>
      <vt:lpstr>Nieumyślność </vt:lpstr>
      <vt:lpstr>Zidentyfikuj znamiona strony podmiotowej w poniższych czynach</vt:lpstr>
      <vt:lpstr>Prezentacja programu PowerPoint</vt:lpstr>
      <vt:lpstr>Prezentacja programu PowerPoint</vt:lpstr>
      <vt:lpstr>Prezentacja programu PowerPoint</vt:lpstr>
      <vt:lpstr>Prezentacja programu PowerPoint</vt:lpstr>
      <vt:lpstr>Prezentacja programu PowerPoint</vt:lpstr>
      <vt:lpstr>Kombinacja strony podmiotowej</vt:lpstr>
      <vt:lpstr>Opis czynności wykonawczej</vt:lpstr>
      <vt:lpstr>Znamię skutku</vt:lpstr>
      <vt:lpstr>Przestępstwa z zaniechania</vt:lpstr>
      <vt:lpstr>Źródła szczególnego obowiązku zapobiegnięcia skutkowi</vt:lpstr>
      <vt:lpstr>Związek przyczynowy</vt:lpstr>
      <vt:lpstr>Okoliczności modalne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Przestępstwo. Typizacja przestępstw</dc:title>
  <dc:creator>Dominika Kiełbas</dc:creator>
  <cp:lastModifiedBy>Dominika Kiełbas</cp:lastModifiedBy>
  <cp:revision>1</cp:revision>
  <dcterms:created xsi:type="dcterms:W3CDTF">2025-02-21T13:39:56Z</dcterms:created>
  <dcterms:modified xsi:type="dcterms:W3CDTF">2025-02-21T15:00:52Z</dcterms:modified>
</cp:coreProperties>
</file>