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0"/>
  </p:notesMasterIdLst>
  <p:sldIdLst>
    <p:sldId id="375" r:id="rId2"/>
    <p:sldId id="376" r:id="rId3"/>
    <p:sldId id="377" r:id="rId4"/>
    <p:sldId id="378" r:id="rId5"/>
    <p:sldId id="379" r:id="rId6"/>
    <p:sldId id="383" r:id="rId7"/>
    <p:sldId id="380" r:id="rId8"/>
    <p:sldId id="381" r:id="rId9"/>
    <p:sldId id="382" r:id="rId10"/>
    <p:sldId id="384" r:id="rId11"/>
    <p:sldId id="385" r:id="rId12"/>
    <p:sldId id="386" r:id="rId13"/>
    <p:sldId id="387" r:id="rId14"/>
    <p:sldId id="388" r:id="rId15"/>
    <p:sldId id="389" r:id="rId16"/>
    <p:sldId id="390" r:id="rId17"/>
    <p:sldId id="391" r:id="rId18"/>
    <p:sldId id="392" r:id="rId19"/>
    <p:sldId id="393" r:id="rId20"/>
    <p:sldId id="394" r:id="rId21"/>
    <p:sldId id="395" r:id="rId22"/>
    <p:sldId id="396" r:id="rId23"/>
    <p:sldId id="397" r:id="rId24"/>
    <p:sldId id="398" r:id="rId25"/>
    <p:sldId id="399" r:id="rId26"/>
    <p:sldId id="400" r:id="rId27"/>
    <p:sldId id="419" r:id="rId28"/>
    <p:sldId id="420" r:id="rId29"/>
    <p:sldId id="408" r:id="rId30"/>
    <p:sldId id="409" r:id="rId31"/>
    <p:sldId id="411" r:id="rId32"/>
    <p:sldId id="412" r:id="rId33"/>
    <p:sldId id="414" r:id="rId34"/>
    <p:sldId id="415" r:id="rId35"/>
    <p:sldId id="410" r:id="rId36"/>
    <p:sldId id="413" r:id="rId37"/>
    <p:sldId id="401" r:id="rId38"/>
    <p:sldId id="404" r:id="rId39"/>
    <p:sldId id="402" r:id="rId40"/>
    <p:sldId id="403" r:id="rId41"/>
    <p:sldId id="405" r:id="rId42"/>
    <p:sldId id="406" r:id="rId43"/>
    <p:sldId id="407" r:id="rId44"/>
    <p:sldId id="416" r:id="rId45"/>
    <p:sldId id="417" r:id="rId46"/>
    <p:sldId id="421" r:id="rId47"/>
    <p:sldId id="422" r:id="rId48"/>
    <p:sldId id="423" r:id="rId49"/>
    <p:sldId id="424" r:id="rId50"/>
    <p:sldId id="425" r:id="rId51"/>
    <p:sldId id="426" r:id="rId52"/>
    <p:sldId id="427" r:id="rId53"/>
    <p:sldId id="428" r:id="rId54"/>
    <p:sldId id="432" r:id="rId55"/>
    <p:sldId id="433" r:id="rId56"/>
    <p:sldId id="434" r:id="rId57"/>
    <p:sldId id="435" r:id="rId58"/>
    <p:sldId id="429" r:id="rId59"/>
    <p:sldId id="431" r:id="rId60"/>
    <p:sldId id="430" r:id="rId61"/>
    <p:sldId id="436" r:id="rId62"/>
    <p:sldId id="439" r:id="rId63"/>
    <p:sldId id="437" r:id="rId64"/>
    <p:sldId id="438" r:id="rId65"/>
    <p:sldId id="440" r:id="rId66"/>
    <p:sldId id="441" r:id="rId67"/>
    <p:sldId id="443" r:id="rId68"/>
    <p:sldId id="442" r:id="rId69"/>
    <p:sldId id="444" r:id="rId70"/>
    <p:sldId id="445" r:id="rId71"/>
    <p:sldId id="446" r:id="rId72"/>
    <p:sldId id="447" r:id="rId73"/>
    <p:sldId id="448" r:id="rId74"/>
    <p:sldId id="449" r:id="rId75"/>
    <p:sldId id="450" r:id="rId76"/>
    <p:sldId id="451" r:id="rId77"/>
    <p:sldId id="452" r:id="rId78"/>
    <p:sldId id="453" r:id="rId7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882" y="17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C6EF09-C49E-46F3-A2AC-51F808064210}" type="datetimeFigureOut">
              <a:rPr lang="pl-PL" smtClean="0"/>
              <a:t>2018-05-08</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2F7FBC-7090-4852-ADD9-90F127C1DD8C}" type="slidenum">
              <a:rPr lang="pl-PL" smtClean="0"/>
              <a:t>‹#›</a:t>
            </a:fld>
            <a:endParaRPr lang="pl-PL"/>
          </a:p>
        </p:txBody>
      </p:sp>
    </p:spTree>
    <p:extLst>
      <p:ext uri="{BB962C8B-B14F-4D97-AF65-F5344CB8AC3E}">
        <p14:creationId xmlns:p14="http://schemas.microsoft.com/office/powerpoint/2010/main" val="3987075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555722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265804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41268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85556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363697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21507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594670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347715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610870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422621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1079304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44500"/>
                <a:satMod val="160000"/>
              </a:schemeClr>
            </a:gs>
            <a:gs pos="31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89BD8-7081-4C59-8748-154FBA6B0628}" type="datetimeFigureOut">
              <a:rPr lang="pl-PL" smtClean="0">
                <a:solidFill>
                  <a:prstClr val="black">
                    <a:tint val="75000"/>
                  </a:prstClr>
                </a:solidFill>
              </a:rPr>
              <a:pPr/>
              <a:t>2018-05-08</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52E1A4-2608-479C-B322-5519DFB41BD0}"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val="5186200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852936"/>
            <a:ext cx="8229600" cy="1143000"/>
          </a:xfrm>
        </p:spPr>
        <p:txBody>
          <a:bodyPr/>
          <a:lstStyle/>
          <a:p>
            <a:r>
              <a:rPr lang="pl-PL" smtClean="0"/>
              <a:t>Reglamentacja Gospodarcza</a:t>
            </a:r>
            <a:endParaRPr lang="pl-PL"/>
          </a:p>
        </p:txBody>
      </p:sp>
    </p:spTree>
    <p:extLst>
      <p:ext uri="{BB962C8B-B14F-4D97-AF65-F5344CB8AC3E}">
        <p14:creationId xmlns:p14="http://schemas.microsoft.com/office/powerpoint/2010/main" val="2563178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Porozumienia ograniczające konkurencję</a:t>
            </a:r>
            <a:endParaRPr lang="pl-PL"/>
          </a:p>
        </p:txBody>
      </p:sp>
      <p:sp>
        <p:nvSpPr>
          <p:cNvPr id="3" name="Symbol zastępczy zawartości 2"/>
          <p:cNvSpPr>
            <a:spLocks noGrp="1"/>
          </p:cNvSpPr>
          <p:nvPr>
            <p:ph idx="1"/>
          </p:nvPr>
        </p:nvSpPr>
        <p:spPr/>
        <p:txBody>
          <a:bodyPr/>
          <a:lstStyle/>
          <a:p>
            <a:endParaRPr lang="pl-PL" smtClean="0"/>
          </a:p>
          <a:p>
            <a:r>
              <a:rPr lang="pl-PL" smtClean="0"/>
              <a:t>Art. 6 ust. 2</a:t>
            </a:r>
            <a:r>
              <a:rPr lang="pl-PL"/>
              <a:t>. </a:t>
            </a:r>
            <a:r>
              <a:rPr lang="pl-PL" smtClean="0"/>
              <a:t>Ustawy </a:t>
            </a:r>
          </a:p>
          <a:p>
            <a:r>
              <a:rPr lang="pl-PL" smtClean="0"/>
              <a:t>Porozumienia</a:t>
            </a:r>
            <a:r>
              <a:rPr lang="pl-PL"/>
              <a:t>, o których mowa w ust. 1, są w całości lub w odpowiedniej części </a:t>
            </a:r>
            <a:r>
              <a:rPr lang="pl-PL" u="sng"/>
              <a:t>nieważne</a:t>
            </a:r>
            <a:r>
              <a:rPr lang="pl-PL"/>
              <a:t>, z zastrzeżeniem art. 7 i 8.</a:t>
            </a:r>
          </a:p>
          <a:p>
            <a:endParaRPr lang="pl-PL"/>
          </a:p>
        </p:txBody>
      </p:sp>
    </p:spTree>
    <p:extLst>
      <p:ext uri="{BB962C8B-B14F-4D97-AF65-F5344CB8AC3E}">
        <p14:creationId xmlns:p14="http://schemas.microsoft.com/office/powerpoint/2010/main" val="2064973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Porozumienia ograniczające konkurencję</a:t>
            </a:r>
            <a:endParaRPr lang="pl-PL"/>
          </a:p>
        </p:txBody>
      </p:sp>
      <p:sp>
        <p:nvSpPr>
          <p:cNvPr id="3" name="Symbol zastępczy zawartości 2"/>
          <p:cNvSpPr>
            <a:spLocks noGrp="1"/>
          </p:cNvSpPr>
          <p:nvPr>
            <p:ph idx="1"/>
          </p:nvPr>
        </p:nvSpPr>
        <p:spPr/>
        <p:txBody>
          <a:bodyPr/>
          <a:lstStyle/>
          <a:p>
            <a:endParaRPr lang="pl-PL" smtClean="0"/>
          </a:p>
          <a:p>
            <a:r>
              <a:rPr lang="pl-PL" smtClean="0"/>
              <a:t>Wyjątki:</a:t>
            </a:r>
          </a:p>
          <a:p>
            <a:r>
              <a:rPr lang="pl-PL" smtClean="0"/>
              <a:t>Art. 7 i 8 Ustawy</a:t>
            </a:r>
            <a:endParaRPr lang="pl-PL"/>
          </a:p>
        </p:txBody>
      </p:sp>
    </p:spTree>
    <p:extLst>
      <p:ext uri="{BB962C8B-B14F-4D97-AF65-F5344CB8AC3E}">
        <p14:creationId xmlns:p14="http://schemas.microsoft.com/office/powerpoint/2010/main" val="4284540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Wyjątek nr 1</a:t>
            </a:r>
            <a:endParaRPr lang="pl-PL"/>
          </a:p>
        </p:txBody>
      </p:sp>
      <p:sp>
        <p:nvSpPr>
          <p:cNvPr id="3" name="Symbol zastępczy zawartości 2"/>
          <p:cNvSpPr>
            <a:spLocks noGrp="1"/>
          </p:cNvSpPr>
          <p:nvPr>
            <p:ph idx="1"/>
          </p:nvPr>
        </p:nvSpPr>
        <p:spPr/>
        <p:txBody>
          <a:bodyPr>
            <a:normAutofit fontScale="85000" lnSpcReduction="20000"/>
          </a:bodyPr>
          <a:lstStyle/>
          <a:p>
            <a:r>
              <a:rPr lang="pl-PL"/>
              <a:t>Art. 7. 1. Zakazu, o którym mowa w art. 6 ust. 1, nie stosuje się do porozumień zawieranych</a:t>
            </a:r>
          </a:p>
          <a:p>
            <a:r>
              <a:rPr lang="pl-PL"/>
              <a:t>między:</a:t>
            </a:r>
          </a:p>
          <a:p>
            <a:r>
              <a:rPr lang="pl-PL"/>
              <a:t>1) konkurentami, których łączny udział w rynku w roku kalendarzowym poprzedzającym zawarcie porozumienia nie przekracza 5%;</a:t>
            </a:r>
          </a:p>
          <a:p>
            <a:r>
              <a:rPr lang="pl-PL"/>
              <a:t>2) przedsiębiorcami, którzy nie są konkurentami, jeżeli udział w rynku posiadany przez któregokolwiek z nich w roku kalendarzowym poprzedzającym zawarcie porozumienia nie przekracza 10%.</a:t>
            </a:r>
          </a:p>
          <a:p>
            <a:r>
              <a:rPr lang="pl-PL"/>
              <a:t>2. Przepisów ust. 1 nie stosuje się do przypadków określonych w art. 6 ust. 1 pkt 1–3 i 7.</a:t>
            </a:r>
          </a:p>
        </p:txBody>
      </p:sp>
    </p:spTree>
    <p:extLst>
      <p:ext uri="{BB962C8B-B14F-4D97-AF65-F5344CB8AC3E}">
        <p14:creationId xmlns:p14="http://schemas.microsoft.com/office/powerpoint/2010/main" val="2856782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Wyjątek nr 2</a:t>
            </a:r>
            <a:endParaRPr lang="pl-PL"/>
          </a:p>
        </p:txBody>
      </p:sp>
      <p:sp>
        <p:nvSpPr>
          <p:cNvPr id="3" name="Symbol zastępczy zawartości 2"/>
          <p:cNvSpPr>
            <a:spLocks noGrp="1"/>
          </p:cNvSpPr>
          <p:nvPr>
            <p:ph idx="1"/>
          </p:nvPr>
        </p:nvSpPr>
        <p:spPr/>
        <p:txBody>
          <a:bodyPr>
            <a:normAutofit fontScale="55000" lnSpcReduction="20000"/>
          </a:bodyPr>
          <a:lstStyle/>
          <a:p>
            <a:r>
              <a:rPr lang="pl-PL"/>
              <a:t>Art. 8. 1. Zakazu, o którym mowa w art. 6 ust. 1, nie stosuje się do porozumień, które jednocześnie:</a:t>
            </a:r>
          </a:p>
          <a:p>
            <a:r>
              <a:rPr lang="pl-PL"/>
              <a:t>1) przyczyniają się do polepszenia produkcji, dystrybucji towarów lub do postępu technicznego lub gospodarczego;</a:t>
            </a:r>
          </a:p>
          <a:p>
            <a:r>
              <a:rPr lang="pl-PL"/>
              <a:t>2) zapewniają nabywcy lub użytkownikowi odpowiednią część wynikających z porozumień korzyści;</a:t>
            </a:r>
          </a:p>
          <a:p>
            <a:r>
              <a:rPr lang="pl-PL"/>
              <a:t>3) nie nakładają na zainteresowanych przedsiębiorców ograniczeń, które nie są niezbędne do osiągnięcia tych celów;</a:t>
            </a:r>
          </a:p>
          <a:p>
            <a:r>
              <a:rPr lang="pl-PL"/>
              <a:t>4) nie stwarzają tym przedsiębiorcom możliwości wyeliminowania konkurencji na rynku właściwym w zakresie znacznej części określonych towarów.</a:t>
            </a:r>
          </a:p>
          <a:p>
            <a:r>
              <a:rPr lang="pl-PL"/>
              <a:t>2. Ciężar udowodnienia okoliczności, o których mowa w ust. 1, spoczywa na przedsiębiorcy.</a:t>
            </a:r>
          </a:p>
          <a:p>
            <a:r>
              <a:rPr lang="pl-PL"/>
              <a:t>3. Rada Ministrów może, w drodze rozporządzenia, wyłączyć określone rodzaje porozumień</a:t>
            </a:r>
          </a:p>
          <a:p>
            <a:r>
              <a:rPr lang="pl-PL"/>
              <a:t>spełniające przesłanki, o których mowa w ust. 1, spod zakazu, o którym mowa w art. 6 ust. 1, biorąc pod uwagę korzyści, jakie mogą przynieść określone rodzaje porozumień.</a:t>
            </a:r>
          </a:p>
        </p:txBody>
      </p:sp>
    </p:spTree>
    <p:extLst>
      <p:ext uri="{BB962C8B-B14F-4D97-AF65-F5344CB8AC3E}">
        <p14:creationId xmlns:p14="http://schemas.microsoft.com/office/powerpoint/2010/main" val="3290784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normAutofit fontScale="92500" lnSpcReduction="20000"/>
          </a:bodyPr>
          <a:lstStyle/>
          <a:p>
            <a:r>
              <a:rPr lang="pl-PL"/>
              <a:t>II. </a:t>
            </a:r>
            <a:r>
              <a:rPr lang="pl-PL" smtClean="0"/>
              <a:t>NADUŻYWANIE </a:t>
            </a:r>
            <a:r>
              <a:rPr lang="pl-PL"/>
              <a:t>POZYCJI </a:t>
            </a:r>
            <a:r>
              <a:rPr lang="pl-PL" smtClean="0"/>
              <a:t>DOMINUJĄCEJ</a:t>
            </a:r>
          </a:p>
          <a:p>
            <a:endParaRPr lang="pl-PL"/>
          </a:p>
          <a:p>
            <a:r>
              <a:rPr lang="pl-PL"/>
              <a:t>Pozycja dominująca – rozumie się przez to pozycję przedsiębiorcy, która umożliwia mu zapobieganie skutecznej konkurencji na rynku właściwym przez stworzenie mu możliwości działania w znacznym zakresie niezależnie od konkurentów, kontrahentów oraz konsumentów; domniemywa się, że przedsiębiorca ma pozycję dominującą, jeżeli jego udział w rynku właściwym przekracza 40</a:t>
            </a:r>
            <a:r>
              <a:rPr lang="pl-PL" smtClean="0"/>
              <a:t>%.</a:t>
            </a:r>
          </a:p>
          <a:p>
            <a:endParaRPr lang="pl-PL"/>
          </a:p>
        </p:txBody>
      </p:sp>
    </p:spTree>
    <p:extLst>
      <p:ext uri="{BB962C8B-B14F-4D97-AF65-F5344CB8AC3E}">
        <p14:creationId xmlns:p14="http://schemas.microsoft.com/office/powerpoint/2010/main" val="120330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lstStyle/>
          <a:p>
            <a:endParaRPr lang="pl-PL" smtClean="0"/>
          </a:p>
          <a:p>
            <a:r>
              <a:rPr lang="pl-PL" smtClean="0"/>
              <a:t>Samo </a:t>
            </a:r>
            <a:r>
              <a:rPr lang="pl-PL"/>
              <a:t>posiadanie pozycji dominującej nie jest </a:t>
            </a:r>
            <a:r>
              <a:rPr lang="pl-PL" smtClean="0"/>
              <a:t>zabronione</a:t>
            </a:r>
          </a:p>
          <a:p>
            <a:endParaRPr lang="pl-PL" smtClean="0"/>
          </a:p>
          <a:p>
            <a:r>
              <a:rPr lang="pl-PL" smtClean="0"/>
              <a:t>zabronione </a:t>
            </a:r>
            <a:r>
              <a:rPr lang="pl-PL"/>
              <a:t>natomiast jest jej nadużywanie.</a:t>
            </a:r>
          </a:p>
          <a:p>
            <a:endParaRPr lang="pl-PL"/>
          </a:p>
        </p:txBody>
      </p:sp>
    </p:spTree>
    <p:extLst>
      <p:ext uri="{BB962C8B-B14F-4D97-AF65-F5344CB8AC3E}">
        <p14:creationId xmlns:p14="http://schemas.microsoft.com/office/powerpoint/2010/main" val="1426032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normAutofit/>
          </a:bodyPr>
          <a:lstStyle/>
          <a:p>
            <a:r>
              <a:rPr lang="pl-PL"/>
              <a:t>Rynek właściwy </a:t>
            </a:r>
            <a:endParaRPr lang="pl-PL" smtClean="0"/>
          </a:p>
          <a:p>
            <a:pPr lvl="1"/>
            <a:r>
              <a:rPr lang="pl-PL" smtClean="0"/>
              <a:t>rozumie </a:t>
            </a:r>
            <a:r>
              <a:rPr lang="pl-PL"/>
              <a:t>się przez to rynek towarów</a:t>
            </a:r>
            <a:r>
              <a:rPr lang="pl-PL" smtClean="0"/>
              <a:t>,</a:t>
            </a:r>
          </a:p>
          <a:p>
            <a:pPr lvl="2"/>
            <a:r>
              <a:rPr lang="pl-PL" smtClean="0"/>
              <a:t> </a:t>
            </a:r>
            <a:r>
              <a:rPr lang="pl-PL"/>
              <a:t>które ze względu na ich przeznaczenie, cenę oraz właściwości, w tym jakość, są uznawane przez ich nabywców </a:t>
            </a:r>
            <a:r>
              <a:rPr lang="pl-PL" u="sng"/>
              <a:t>za substytuty </a:t>
            </a:r>
            <a:r>
              <a:rPr lang="pl-PL" smtClean="0"/>
              <a:t>oraz</a:t>
            </a:r>
          </a:p>
          <a:p>
            <a:pPr lvl="2"/>
            <a:r>
              <a:rPr lang="pl-PL" smtClean="0"/>
              <a:t>są </a:t>
            </a:r>
            <a:r>
              <a:rPr lang="pl-PL"/>
              <a:t>oferowane na obszarze, na którym, ze względu na ich rodzaj i właściwości, istnienie barier dostępu do rynku, preferencje konsumentów, znaczące różnice cen i koszty transportu, </a:t>
            </a:r>
            <a:r>
              <a:rPr lang="pl-PL" u="sng"/>
              <a:t>panują zbliżone warunki konkurencji.</a:t>
            </a:r>
          </a:p>
        </p:txBody>
      </p:sp>
    </p:spTree>
    <p:extLst>
      <p:ext uri="{BB962C8B-B14F-4D97-AF65-F5344CB8AC3E}">
        <p14:creationId xmlns:p14="http://schemas.microsoft.com/office/powerpoint/2010/main" val="3621922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normAutofit fontScale="47500" lnSpcReduction="20000"/>
          </a:bodyPr>
          <a:lstStyle/>
          <a:p>
            <a:r>
              <a:rPr lang="pl-PL"/>
              <a:t>Art. 9. 1. Zakazane jest nadużywanie pozycji dominującej na rynku właściwym przez jednego</a:t>
            </a:r>
          </a:p>
          <a:p>
            <a:r>
              <a:rPr lang="pl-PL"/>
              <a:t>lub kilku przedsiębiorców.</a:t>
            </a:r>
          </a:p>
          <a:p>
            <a:r>
              <a:rPr lang="pl-PL"/>
              <a:t>2. Nadużywanie pozycji dominującej polega w szczególności na:</a:t>
            </a:r>
          </a:p>
          <a:p>
            <a:r>
              <a:rPr lang="pl-PL"/>
              <a:t>1) bezpośrednim lub pośrednim narzucaniu nieuczciwych cen, w tym cen nadmiernie wygórowanych albo rażąco niskich, odległych terminów płatności lub innych warunków zakupu albo sprzedaży towarów;</a:t>
            </a:r>
          </a:p>
          <a:p>
            <a:r>
              <a:rPr lang="pl-PL"/>
              <a:t>2) ograniczeniu produkcji, zbytu lub postępu technicznego ze szkodą dla kontrahentów lub konsumentów;</a:t>
            </a:r>
          </a:p>
          <a:p>
            <a:r>
              <a:rPr lang="pl-PL"/>
              <a:t>3) stosowaniu w podobnych umowach z osobami trzecimi uciążliwych lub niejednolitych warunków umów, stwarzających tym osobom zróżnicowane warunki konkurencji;</a:t>
            </a:r>
          </a:p>
          <a:p>
            <a:r>
              <a:rPr lang="pl-PL"/>
              <a:t>4) uzależnianiu zawarcia umowy od przyjęcia lub spełnienia przez drugą stronę innego świadczenia, niemającego rzeczowego ani zwyczajowego związku z przedmiotem umowy;</a:t>
            </a:r>
          </a:p>
          <a:p>
            <a:r>
              <a:rPr lang="pl-PL"/>
              <a:t>5) przeciwdziałaniu ukształtowaniu się warunków niezbędnych do powstania bądź rozwoju konkurencji;</a:t>
            </a:r>
          </a:p>
          <a:p>
            <a:r>
              <a:rPr lang="pl-PL"/>
              <a:t>6) narzucaniu przez przedsiębiorcę uciążliwych warunków umów, przynoszących mu nieuzasadnione korzyści;</a:t>
            </a:r>
          </a:p>
          <a:p>
            <a:r>
              <a:rPr lang="pl-PL"/>
              <a:t>7) podziale rynku według kryteriów terytorialnych, asortymentowych lub podmiotowych</a:t>
            </a:r>
            <a:r>
              <a:rPr lang="pl-PL" smtClean="0"/>
              <a:t>.</a:t>
            </a:r>
            <a:endParaRPr lang="pl-PL"/>
          </a:p>
        </p:txBody>
      </p:sp>
    </p:spTree>
    <p:extLst>
      <p:ext uri="{BB962C8B-B14F-4D97-AF65-F5344CB8AC3E}">
        <p14:creationId xmlns:p14="http://schemas.microsoft.com/office/powerpoint/2010/main" val="4221373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Nadużywanie pozycji dominującej</a:t>
            </a:r>
            <a:endParaRPr lang="pl-PL"/>
          </a:p>
        </p:txBody>
      </p:sp>
      <p:sp>
        <p:nvSpPr>
          <p:cNvPr id="3" name="Symbol zastępczy zawartości 2"/>
          <p:cNvSpPr>
            <a:spLocks noGrp="1"/>
          </p:cNvSpPr>
          <p:nvPr>
            <p:ph idx="1"/>
          </p:nvPr>
        </p:nvSpPr>
        <p:spPr/>
        <p:txBody>
          <a:bodyPr/>
          <a:lstStyle/>
          <a:p>
            <a:endParaRPr lang="pl-PL" smtClean="0"/>
          </a:p>
          <a:p>
            <a:r>
              <a:rPr lang="pl-PL" smtClean="0"/>
              <a:t>Art. 9 ust. 3</a:t>
            </a:r>
            <a:r>
              <a:rPr lang="pl-PL"/>
              <a:t>. Czynności prawne będące przejawem nadużywania pozycji dominującej są w całości lub w odpowiedniej części </a:t>
            </a:r>
            <a:r>
              <a:rPr lang="pl-PL" u="sng"/>
              <a:t>nieważne.</a:t>
            </a:r>
          </a:p>
          <a:p>
            <a:endParaRPr lang="pl-PL"/>
          </a:p>
        </p:txBody>
      </p:sp>
    </p:spTree>
    <p:extLst>
      <p:ext uri="{BB962C8B-B14F-4D97-AF65-F5344CB8AC3E}">
        <p14:creationId xmlns:p14="http://schemas.microsoft.com/office/powerpoint/2010/main" val="3915349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Kazus</a:t>
            </a:r>
            <a:endParaRPr lang="pl-PL"/>
          </a:p>
        </p:txBody>
      </p:sp>
      <p:sp>
        <p:nvSpPr>
          <p:cNvPr id="3" name="Symbol zastępczy zawartości 2"/>
          <p:cNvSpPr>
            <a:spLocks noGrp="1"/>
          </p:cNvSpPr>
          <p:nvPr>
            <p:ph idx="1"/>
          </p:nvPr>
        </p:nvSpPr>
        <p:spPr/>
        <p:txBody>
          <a:bodyPr>
            <a:normAutofit fontScale="85000" lnSpcReduction="20000"/>
          </a:bodyPr>
          <a:lstStyle/>
          <a:p>
            <a:r>
              <a:rPr lang="pl-PL" smtClean="0"/>
              <a:t>Prezes zarządu </a:t>
            </a:r>
            <a:r>
              <a:rPr lang="pl-PL"/>
              <a:t>spółki </a:t>
            </a:r>
            <a:r>
              <a:rPr lang="pl-PL" smtClean="0"/>
              <a:t>X sp. z o.o., </a:t>
            </a:r>
            <a:r>
              <a:rPr lang="pl-PL"/>
              <a:t>będącej producentem okien, w korespondencji elektronicznej z </a:t>
            </a:r>
            <a:r>
              <a:rPr lang="pl-PL" smtClean="0"/>
              <a:t>Prezesem zarządu </a:t>
            </a:r>
            <a:r>
              <a:rPr lang="pl-PL"/>
              <a:t>spółki </a:t>
            </a:r>
            <a:r>
              <a:rPr lang="pl-PL" smtClean="0"/>
              <a:t>Y sp. z o.o., </a:t>
            </a:r>
            <a:r>
              <a:rPr lang="pl-PL"/>
              <a:t>działającej na tym samym rynku produktowym i geograficznym, zawarł następującą propozycję: „W celu podniesienia wyników sprzedaży, od Nowego Roku powinniśmy nie schodzić poniżej ceny </a:t>
            </a:r>
            <a:r>
              <a:rPr lang="pl-PL" smtClean="0"/>
              <a:t>1000 PLN </a:t>
            </a:r>
            <a:r>
              <a:rPr lang="pl-PL"/>
              <a:t>na podstawowy asortyment.” W odpowiedzi na ww. e-mail </a:t>
            </a:r>
            <a:r>
              <a:rPr lang="pl-PL" smtClean="0"/>
              <a:t>prezes zarządu spółki </a:t>
            </a:r>
            <a:r>
              <a:rPr lang="pl-PL"/>
              <a:t>Y odpisał: „Dobry pomysł. Działamy.” </a:t>
            </a:r>
            <a:endParaRPr lang="pl-PL" smtClean="0"/>
          </a:p>
          <a:p>
            <a:r>
              <a:rPr lang="pl-PL" smtClean="0"/>
              <a:t>Proszę </a:t>
            </a:r>
            <a:r>
              <a:rPr lang="pl-PL"/>
              <a:t>ocenić opisane zdarzenie z punktu widzenia ustawy o ochronie konkurencji i konsumentów. Jakie znaczenie miałby fakt, że w praktyce do realizacji uzgodnienia nie doszło?</a:t>
            </a:r>
          </a:p>
        </p:txBody>
      </p:sp>
    </p:spTree>
    <p:extLst>
      <p:ext uri="{BB962C8B-B14F-4D97-AF65-F5344CB8AC3E}">
        <p14:creationId xmlns:p14="http://schemas.microsoft.com/office/powerpoint/2010/main" val="3940256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normAutofit fontScale="70000" lnSpcReduction="20000"/>
          </a:bodyPr>
          <a:lstStyle/>
          <a:p>
            <a:r>
              <a:rPr lang="pl-PL"/>
              <a:t>w ujęciu szerokim reglamentacja jest formą interwencjonizmu </a:t>
            </a:r>
            <a:r>
              <a:rPr lang="pl-PL" smtClean="0"/>
              <a:t>państwowego</a:t>
            </a:r>
          </a:p>
          <a:p>
            <a:r>
              <a:rPr lang="pl-PL" smtClean="0"/>
              <a:t>oznacza </a:t>
            </a:r>
            <a:r>
              <a:rPr lang="pl-PL"/>
              <a:t>ograniczenie swobody działalności gospodarczej przez ustanowienie norm prawnych podejmowania i wykonywania działalności </a:t>
            </a:r>
            <a:r>
              <a:rPr lang="pl-PL" smtClean="0"/>
              <a:t>gospodarczej</a:t>
            </a:r>
          </a:p>
          <a:p>
            <a:r>
              <a:rPr lang="pl-PL" smtClean="0"/>
              <a:t>wyjątek </a:t>
            </a:r>
            <a:r>
              <a:rPr lang="pl-PL"/>
              <a:t>od zasady swobodnej działalności gospodarczej, uzasadniany ważnym interesem publicznym z uwzględnieniem zasady proporcjonalności. </a:t>
            </a:r>
            <a:endParaRPr lang="pl-PL" smtClean="0"/>
          </a:p>
          <a:p>
            <a:r>
              <a:rPr lang="pl-PL" smtClean="0"/>
              <a:t>Jest </a:t>
            </a:r>
            <a:r>
              <a:rPr lang="pl-PL"/>
              <a:t>ona wykorzystywana w sposób:</a:t>
            </a:r>
          </a:p>
          <a:p>
            <a:pPr lvl="1"/>
            <a:r>
              <a:rPr lang="pl-PL" smtClean="0"/>
              <a:t>bezpośredni </a:t>
            </a:r>
            <a:r>
              <a:rPr lang="pl-PL"/>
              <a:t>- ograniczenia podmiotowe</a:t>
            </a:r>
          </a:p>
          <a:p>
            <a:pPr lvl="1"/>
            <a:r>
              <a:rPr lang="pl-PL" smtClean="0"/>
              <a:t>pośredni - przez </a:t>
            </a:r>
            <a:r>
              <a:rPr lang="pl-PL"/>
              <a:t>normy prawa gospodarczego publicznego upoważniające określone organy administracji gospodarczej do wydawania aktów reglamentujących postępowanie ich adresatów.</a:t>
            </a:r>
          </a:p>
        </p:txBody>
      </p:sp>
    </p:spTree>
    <p:extLst>
      <p:ext uri="{BB962C8B-B14F-4D97-AF65-F5344CB8AC3E}">
        <p14:creationId xmlns:p14="http://schemas.microsoft.com/office/powerpoint/2010/main" val="4232119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492896"/>
            <a:ext cx="8229600" cy="1143000"/>
          </a:xfrm>
        </p:spPr>
        <p:txBody>
          <a:bodyPr>
            <a:normAutofit fontScale="90000"/>
          </a:bodyPr>
          <a:lstStyle/>
          <a:p>
            <a:r>
              <a:rPr lang="pl-PL"/>
              <a:t>Antykonkurencyjna koncentracja </a:t>
            </a:r>
            <a:r>
              <a:rPr lang="pl-PL" smtClean="0"/>
              <a:t>gospodarcza</a:t>
            </a:r>
            <a:endParaRPr lang="pl-PL"/>
          </a:p>
        </p:txBody>
      </p:sp>
    </p:spTree>
    <p:extLst>
      <p:ext uri="{BB962C8B-B14F-4D97-AF65-F5344CB8AC3E}">
        <p14:creationId xmlns:p14="http://schemas.microsoft.com/office/powerpoint/2010/main" val="2795690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b="1">
                <a:solidFill>
                  <a:srgbClr val="000000"/>
                </a:solidFill>
                <a:latin typeface="Times New Roman"/>
              </a:rPr>
              <a:t>Koncentracją </a:t>
            </a:r>
            <a:r>
              <a:rPr lang="pl-PL">
                <a:solidFill>
                  <a:srgbClr val="000000"/>
                </a:solidFill>
                <a:latin typeface="Times New Roman"/>
              </a:rPr>
              <a:t>możemy nazwać zwiększenie potencjału koncentrujących się przedsiębiorców w celu wzmocnienia pozycji na </a:t>
            </a:r>
            <a:r>
              <a:rPr lang="pl-PL" smtClean="0">
                <a:solidFill>
                  <a:srgbClr val="000000"/>
                </a:solidFill>
                <a:latin typeface="Times New Roman"/>
              </a:rPr>
              <a:t>rynku.</a:t>
            </a:r>
          </a:p>
          <a:p>
            <a:r>
              <a:rPr lang="pl-PL" smtClean="0">
                <a:solidFill>
                  <a:srgbClr val="000000"/>
                </a:solidFill>
                <a:latin typeface="Times New Roman"/>
              </a:rPr>
              <a:t>W </a:t>
            </a:r>
            <a:r>
              <a:rPr lang="pl-PL">
                <a:solidFill>
                  <a:srgbClr val="000000"/>
                </a:solidFill>
                <a:latin typeface="Times New Roman"/>
              </a:rPr>
              <a:t>praktyce koncentracja przynosi trwałą zmianę w kontroli zainteresowanych przedsiębiorstw. </a:t>
            </a:r>
            <a:endParaRPr lang="pl-PL"/>
          </a:p>
        </p:txBody>
      </p:sp>
    </p:spTree>
    <p:extLst>
      <p:ext uri="{BB962C8B-B14F-4D97-AF65-F5344CB8AC3E}">
        <p14:creationId xmlns:p14="http://schemas.microsoft.com/office/powerpoint/2010/main" val="10069260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a:solidFill>
                  <a:prstClr val="black"/>
                </a:solidFill>
              </a:rPr>
              <a:t>Antykonkurencyjna koncentracja gospodarcza</a:t>
            </a:r>
            <a:endParaRPr lang="pl-PL"/>
          </a:p>
        </p:txBody>
      </p:sp>
      <p:sp>
        <p:nvSpPr>
          <p:cNvPr id="3" name="Symbol zastępczy zawartości 2"/>
          <p:cNvSpPr>
            <a:spLocks noGrp="1"/>
          </p:cNvSpPr>
          <p:nvPr>
            <p:ph idx="1"/>
          </p:nvPr>
        </p:nvSpPr>
        <p:spPr/>
        <p:txBody>
          <a:bodyPr/>
          <a:lstStyle/>
          <a:p>
            <a:r>
              <a:rPr lang="pl-PL">
                <a:solidFill>
                  <a:srgbClr val="000000"/>
                </a:solidFill>
                <a:latin typeface="Times New Roman"/>
              </a:rPr>
              <a:t>Sprawowanie kontroli nad koncentracją przedsiębiorców na terenie Polski należy do kompetencji Prezesa Urzędu Ochrony Konkurencji i Konsumentów. W myśl tego założenia każda większa koncentracja jest kontrolowana przez UOKiK </a:t>
            </a:r>
            <a:endParaRPr lang="pl-PL"/>
          </a:p>
        </p:txBody>
      </p:sp>
    </p:spTree>
    <p:extLst>
      <p:ext uri="{BB962C8B-B14F-4D97-AF65-F5344CB8AC3E}">
        <p14:creationId xmlns:p14="http://schemas.microsoft.com/office/powerpoint/2010/main" val="453978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a:solidFill>
                  <a:prstClr val="black"/>
                </a:solidFill>
              </a:rPr>
              <a:t>Antykonkurencyjna koncentracja gospodarcza</a:t>
            </a:r>
            <a:endParaRPr lang="pl-PL"/>
          </a:p>
        </p:txBody>
      </p:sp>
      <p:sp>
        <p:nvSpPr>
          <p:cNvPr id="3" name="Symbol zastępczy zawartości 2"/>
          <p:cNvSpPr>
            <a:spLocks noGrp="1"/>
          </p:cNvSpPr>
          <p:nvPr>
            <p:ph idx="1"/>
          </p:nvPr>
        </p:nvSpPr>
        <p:spPr/>
        <p:txBody>
          <a:bodyPr>
            <a:normAutofit fontScale="92500"/>
          </a:bodyPr>
          <a:lstStyle/>
          <a:p>
            <a:r>
              <a:rPr lang="pl-PL">
                <a:solidFill>
                  <a:srgbClr val="000000"/>
                </a:solidFill>
                <a:latin typeface="Times New Roman"/>
              </a:rPr>
              <a:t>Przedsiębiorcy, którzy decydują się na dokonanie koncentracji powinni </a:t>
            </a:r>
            <a:r>
              <a:rPr lang="pl-PL" b="1">
                <a:solidFill>
                  <a:srgbClr val="000000"/>
                </a:solidFill>
                <a:latin typeface="Times New Roman"/>
              </a:rPr>
              <a:t>zgłosić </a:t>
            </a:r>
            <a:r>
              <a:rPr lang="pl-PL">
                <a:solidFill>
                  <a:srgbClr val="000000"/>
                </a:solidFill>
                <a:latin typeface="Times New Roman"/>
              </a:rPr>
              <a:t>taki zamiar Prezesowi UOKiK oraz udzielić wszelkich niezbędnych wyjaśnień w tym zakresie. </a:t>
            </a:r>
            <a:endParaRPr lang="pl-PL" smtClean="0">
              <a:solidFill>
                <a:srgbClr val="000000"/>
              </a:solidFill>
              <a:latin typeface="Times New Roman"/>
            </a:endParaRPr>
          </a:p>
          <a:p>
            <a:r>
              <a:rPr lang="pl-PL" smtClean="0">
                <a:solidFill>
                  <a:srgbClr val="000000"/>
                </a:solidFill>
                <a:latin typeface="Times New Roman"/>
              </a:rPr>
              <a:t>Ten</a:t>
            </a:r>
            <a:r>
              <a:rPr lang="pl-PL">
                <a:solidFill>
                  <a:srgbClr val="000000"/>
                </a:solidFill>
                <a:latin typeface="Times New Roman"/>
              </a:rPr>
              <a:t>, na podstawie podanych przez przedsiębiorcę informacji, ustala, czy koncentracja doprowadzi do powstania lub umocnienia pozycji dominującej oraz jaki będzie miała wpływ na konkurencję </a:t>
            </a:r>
            <a:endParaRPr lang="pl-PL"/>
          </a:p>
        </p:txBody>
      </p:sp>
    </p:spTree>
    <p:extLst>
      <p:ext uri="{BB962C8B-B14F-4D97-AF65-F5344CB8AC3E}">
        <p14:creationId xmlns:p14="http://schemas.microsoft.com/office/powerpoint/2010/main" val="9428393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a:solidFill>
                  <a:prstClr val="black"/>
                </a:solidFill>
              </a:rPr>
              <a:t>Antykonkurencyjna koncentracja gospodarcza</a:t>
            </a:r>
            <a:endParaRPr lang="pl-PL"/>
          </a:p>
        </p:txBody>
      </p:sp>
      <p:sp>
        <p:nvSpPr>
          <p:cNvPr id="3" name="Symbol zastępczy zawartości 2"/>
          <p:cNvSpPr>
            <a:spLocks noGrp="1"/>
          </p:cNvSpPr>
          <p:nvPr>
            <p:ph idx="1"/>
          </p:nvPr>
        </p:nvSpPr>
        <p:spPr/>
        <p:txBody>
          <a:bodyPr>
            <a:normAutofit fontScale="92500" lnSpcReduction="20000"/>
          </a:bodyPr>
          <a:lstStyle/>
          <a:p>
            <a:r>
              <a:rPr lang="pl-PL">
                <a:solidFill>
                  <a:srgbClr val="000000"/>
                </a:solidFill>
                <a:latin typeface="Times New Roman"/>
              </a:rPr>
              <a:t>Zamiar koncentracji podlega zgłoszeniu Prezesowi Urzędu, jeżeli: </a:t>
            </a:r>
          </a:p>
          <a:p>
            <a:r>
              <a:rPr lang="pl-PL">
                <a:solidFill>
                  <a:srgbClr val="000000"/>
                </a:solidFill>
                <a:latin typeface="Times New Roman"/>
              </a:rPr>
              <a:t>1) łączny światowy obrót przedsiębiorców uczestniczących w koncentracji w roku obrotowym poprzedzającym rok zgłoszenia przekracza równowartość </a:t>
            </a:r>
            <a:r>
              <a:rPr lang="pl-PL" b="1">
                <a:solidFill>
                  <a:srgbClr val="000000"/>
                </a:solidFill>
                <a:latin typeface="Times New Roman"/>
              </a:rPr>
              <a:t>1 000 000 000 euro </a:t>
            </a:r>
            <a:r>
              <a:rPr lang="pl-PL">
                <a:solidFill>
                  <a:srgbClr val="000000"/>
                </a:solidFill>
                <a:latin typeface="Times New Roman"/>
              </a:rPr>
              <a:t>lub </a:t>
            </a:r>
          </a:p>
          <a:p>
            <a:r>
              <a:rPr lang="pl-PL">
                <a:solidFill>
                  <a:srgbClr val="000000"/>
                </a:solidFill>
                <a:latin typeface="Times New Roman"/>
              </a:rPr>
              <a:t>2) łączny obrót na terytorium Rzeczypospolitej Polskiej przedsiębiorców uczestniczących w koncentracji w roku obrotowym poprzedzającym rok zgłoszenia przekracza równowartość </a:t>
            </a:r>
            <a:r>
              <a:rPr lang="pl-PL" b="1">
                <a:solidFill>
                  <a:srgbClr val="000000"/>
                </a:solidFill>
                <a:latin typeface="Times New Roman"/>
              </a:rPr>
              <a:t>50000 000 euro</a:t>
            </a:r>
            <a:r>
              <a:rPr lang="pl-PL">
                <a:solidFill>
                  <a:srgbClr val="000000"/>
                </a:solidFill>
                <a:latin typeface="Times New Roman"/>
              </a:rPr>
              <a:t>. </a:t>
            </a:r>
            <a:endParaRPr lang="pl-PL"/>
          </a:p>
        </p:txBody>
      </p:sp>
    </p:spTree>
    <p:extLst>
      <p:ext uri="{BB962C8B-B14F-4D97-AF65-F5344CB8AC3E}">
        <p14:creationId xmlns:p14="http://schemas.microsoft.com/office/powerpoint/2010/main" val="37771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3200">
                <a:solidFill>
                  <a:prstClr val="black"/>
                </a:solidFill>
              </a:rPr>
              <a:t>Antykonkurencyjna koncentracja gospodarcza</a:t>
            </a:r>
            <a:endParaRPr lang="pl-PL"/>
          </a:p>
        </p:txBody>
      </p:sp>
      <p:sp>
        <p:nvSpPr>
          <p:cNvPr id="3" name="Symbol zastępczy zawartości 2"/>
          <p:cNvSpPr>
            <a:spLocks noGrp="1"/>
          </p:cNvSpPr>
          <p:nvPr>
            <p:ph idx="1"/>
          </p:nvPr>
        </p:nvSpPr>
        <p:spPr/>
        <p:txBody>
          <a:bodyPr>
            <a:normAutofit fontScale="70000" lnSpcReduction="20000"/>
          </a:bodyPr>
          <a:lstStyle/>
          <a:p>
            <a:r>
              <a:rPr lang="pl-PL">
                <a:solidFill>
                  <a:srgbClr val="000000"/>
                </a:solidFill>
                <a:latin typeface="Times New Roman"/>
              </a:rPr>
              <a:t>2. Obowiązek ten dotyczy zamiaru: </a:t>
            </a:r>
          </a:p>
          <a:p>
            <a:r>
              <a:rPr lang="pl-PL">
                <a:solidFill>
                  <a:srgbClr val="000000"/>
                </a:solidFill>
                <a:latin typeface="Times New Roman"/>
              </a:rPr>
              <a:t>1) połączenia dwóch lub więcej samodzielnych przedsiębiorców; </a:t>
            </a:r>
          </a:p>
          <a:p>
            <a:r>
              <a:rPr lang="pl-PL">
                <a:solidFill>
                  <a:srgbClr val="000000"/>
                </a:solidFill>
                <a:latin typeface="Times New Roman"/>
              </a:rPr>
              <a:t>2) przejęcia - przez nabycie lub objęcie akcji, innych papierów wartościowych, udziałów lub w jakikolwiek inny sposób - bezpośredniej lub pośredniej kontroli nad jednym lub więcej przedsiębiorcami przez jednego lub więcej przedsiębiorców; </a:t>
            </a:r>
          </a:p>
          <a:p>
            <a:r>
              <a:rPr lang="pl-PL">
                <a:solidFill>
                  <a:srgbClr val="000000"/>
                </a:solidFill>
                <a:latin typeface="Times New Roman"/>
              </a:rPr>
              <a:t>3) utworzenia przez przedsiębiorców wspólnego przedsiębiorcy; </a:t>
            </a:r>
          </a:p>
          <a:p>
            <a:r>
              <a:rPr lang="pl-PL">
                <a:solidFill>
                  <a:srgbClr val="000000"/>
                </a:solidFill>
                <a:latin typeface="Times New Roman"/>
              </a:rPr>
              <a:t>4) nabycia przez przedsiębiorcę części mienia innego przedsiębiorcy (całości lub części przedsiębiorstwa), jeżeli obrót realizowany przez to mienie w którymkolwiek z dwóch lat obrotowych poprzedzających zgłoszenie przekroczył na terytorium Rzeczypospolitej Polskiej równowartość 10 000 000 euro. </a:t>
            </a:r>
            <a:endParaRPr lang="pl-PL"/>
          </a:p>
        </p:txBody>
      </p:sp>
    </p:spTree>
    <p:extLst>
      <p:ext uri="{BB962C8B-B14F-4D97-AF65-F5344CB8AC3E}">
        <p14:creationId xmlns:p14="http://schemas.microsoft.com/office/powerpoint/2010/main" val="4209529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85000" lnSpcReduction="10000"/>
          </a:bodyPr>
          <a:lstStyle/>
          <a:p>
            <a:r>
              <a:rPr lang="pl-PL" smtClean="0"/>
              <a:t>Art</a:t>
            </a:r>
            <a:r>
              <a:rPr lang="pl-PL"/>
              <a:t>. 14 [Wyłączenia] </a:t>
            </a:r>
            <a:r>
              <a:rPr lang="pl-PL" u="sng"/>
              <a:t>Nie podlega </a:t>
            </a:r>
            <a:r>
              <a:rPr lang="pl-PL"/>
              <a:t>zgłoszeniu zamiar </a:t>
            </a:r>
            <a:r>
              <a:rPr lang="pl-PL" smtClean="0"/>
              <a:t>koncentracji m.in.:</a:t>
            </a:r>
          </a:p>
          <a:p>
            <a:endParaRPr lang="pl-PL"/>
          </a:p>
          <a:p>
            <a:r>
              <a:rPr lang="pl-PL"/>
              <a:t>1)  jeżeli obrót przedsiębiorcy, nad którym ma nastąpić przejęcie kontroli, zgodnie z art. 13 ust. 2 pkt 2, nie przekroczył na terytorium Rzeczypospolitej Polskiej w żadnym z dwóch lat obrotowych poprzedzających zgłoszenie równowartości 10 000 000 euro</a:t>
            </a:r>
            <a:r>
              <a:rPr lang="pl-PL" smtClean="0"/>
              <a:t>;</a:t>
            </a:r>
          </a:p>
          <a:p>
            <a:endParaRPr lang="pl-PL"/>
          </a:p>
          <a:p>
            <a:r>
              <a:rPr lang="pl-PL"/>
              <a:t>5)  przedsiębiorców należących do tej samej grupy kapitałowej.</a:t>
            </a:r>
          </a:p>
        </p:txBody>
      </p:sp>
    </p:spTree>
    <p:extLst>
      <p:ext uri="{BB962C8B-B14F-4D97-AF65-F5344CB8AC3E}">
        <p14:creationId xmlns:p14="http://schemas.microsoft.com/office/powerpoint/2010/main" val="3442458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koncentracja</a:t>
            </a:r>
          </a:p>
          <a:p>
            <a:endParaRPr lang="pl-PL"/>
          </a:p>
          <a:p>
            <a:r>
              <a:rPr lang="pl-PL" smtClean="0"/>
              <a:t>Obrót </a:t>
            </a:r>
            <a:r>
              <a:rPr lang="pl-PL"/>
              <a:t>spółki </a:t>
            </a:r>
            <a:r>
              <a:rPr lang="pl-PL" smtClean="0"/>
              <a:t>Alfa </a:t>
            </a:r>
            <a:r>
              <a:rPr lang="pl-PL"/>
              <a:t>na terytorium Polski w </a:t>
            </a:r>
            <a:r>
              <a:rPr lang="pl-PL" smtClean="0"/>
              <a:t>2017 </a:t>
            </a:r>
            <a:r>
              <a:rPr lang="pl-PL"/>
              <a:t>roku </a:t>
            </a:r>
            <a:r>
              <a:rPr lang="pl-PL" smtClean="0"/>
              <a:t>wyniósł </a:t>
            </a:r>
            <a:r>
              <a:rPr lang="pl-PL"/>
              <a:t>45 milionów euro, obrót spółki </a:t>
            </a:r>
            <a:r>
              <a:rPr lang="pl-PL" smtClean="0"/>
              <a:t>Beta </a:t>
            </a:r>
            <a:r>
              <a:rPr lang="pl-PL"/>
              <a:t>na terytorium Polski w </a:t>
            </a:r>
            <a:r>
              <a:rPr lang="pl-PL" smtClean="0"/>
              <a:t>2017 </a:t>
            </a:r>
            <a:r>
              <a:rPr lang="pl-PL"/>
              <a:t>roku </a:t>
            </a:r>
            <a:r>
              <a:rPr lang="pl-PL" smtClean="0"/>
              <a:t>wyniósł </a:t>
            </a:r>
            <a:r>
              <a:rPr lang="pl-PL"/>
              <a:t>4 miliony euro. </a:t>
            </a:r>
            <a:endParaRPr lang="pl-PL" smtClean="0"/>
          </a:p>
          <a:p>
            <a:r>
              <a:rPr lang="pl-PL" smtClean="0"/>
              <a:t>Spółka Beta </a:t>
            </a:r>
            <a:r>
              <a:rPr lang="pl-PL"/>
              <a:t>jest kontrolowana przez spółkę </a:t>
            </a:r>
            <a:r>
              <a:rPr lang="pl-PL" smtClean="0"/>
              <a:t>Alfa. </a:t>
            </a:r>
          </a:p>
          <a:p>
            <a:r>
              <a:rPr lang="pl-PL" smtClean="0"/>
              <a:t>W 2018 </a:t>
            </a:r>
            <a:r>
              <a:rPr lang="pl-PL"/>
              <a:t>roku spółka </a:t>
            </a:r>
            <a:r>
              <a:rPr lang="pl-PL" smtClean="0"/>
              <a:t>Alfa </a:t>
            </a:r>
            <a:r>
              <a:rPr lang="pl-PL"/>
              <a:t>zamierza przejąć kontrolę nad spółką </a:t>
            </a:r>
            <a:r>
              <a:rPr lang="pl-PL" smtClean="0"/>
              <a:t>Car. </a:t>
            </a:r>
          </a:p>
          <a:p>
            <a:r>
              <a:rPr lang="pl-PL" smtClean="0"/>
              <a:t>Obrót </a:t>
            </a:r>
            <a:r>
              <a:rPr lang="pl-PL"/>
              <a:t>spółki </a:t>
            </a:r>
            <a:r>
              <a:rPr lang="pl-PL" smtClean="0"/>
              <a:t>Car </a:t>
            </a:r>
            <a:r>
              <a:rPr lang="pl-PL"/>
              <a:t>na terytorium Polski w </a:t>
            </a:r>
            <a:r>
              <a:rPr lang="pl-PL" smtClean="0"/>
              <a:t>2016 i 2017 </a:t>
            </a:r>
            <a:r>
              <a:rPr lang="pl-PL"/>
              <a:t>roku </a:t>
            </a:r>
            <a:r>
              <a:rPr lang="pl-PL" smtClean="0"/>
              <a:t>wyniósł </a:t>
            </a:r>
            <a:r>
              <a:rPr lang="pl-PL"/>
              <a:t>4 miliony euro. </a:t>
            </a:r>
            <a:endParaRPr lang="pl-PL" smtClean="0"/>
          </a:p>
          <a:p>
            <a:r>
              <a:rPr lang="pl-PL" smtClean="0"/>
              <a:t>Czy </a:t>
            </a:r>
            <a:r>
              <a:rPr lang="pl-PL"/>
              <a:t>przejęcie przez spółkę </a:t>
            </a:r>
            <a:r>
              <a:rPr lang="pl-PL" smtClean="0"/>
              <a:t>Alfa </a:t>
            </a:r>
            <a:r>
              <a:rPr lang="pl-PL"/>
              <a:t>kontroli nad spółką </a:t>
            </a:r>
            <a:r>
              <a:rPr lang="pl-PL" smtClean="0"/>
              <a:t>Car </a:t>
            </a:r>
            <a:r>
              <a:rPr lang="pl-PL"/>
              <a:t>spełnia kryteria koncentracji w zakresie wysokości obrotu ustalone w ustawie o ochronie konkurencji i konsumentów?</a:t>
            </a:r>
          </a:p>
        </p:txBody>
      </p:sp>
    </p:spTree>
    <p:extLst>
      <p:ext uri="{BB962C8B-B14F-4D97-AF65-F5344CB8AC3E}">
        <p14:creationId xmlns:p14="http://schemas.microsoft.com/office/powerpoint/2010/main" val="4117552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odpowiedź</a:t>
            </a:r>
          </a:p>
          <a:p>
            <a:endParaRPr lang="pl-PL"/>
          </a:p>
          <a:p>
            <a:r>
              <a:rPr lang="pl-PL" smtClean="0"/>
              <a:t>Art. 13, 14 i 16 Ustawy UOKIK</a:t>
            </a:r>
          </a:p>
          <a:p>
            <a:endParaRPr lang="pl-PL"/>
          </a:p>
          <a:p>
            <a:r>
              <a:rPr lang="pl-PL"/>
              <a:t>Po zsumowaniu obrót spółek uczestniczących w koncentracji wynosi 53 000 000 euro, a zatem spełniona jest przesłanka, o której mowa w art. 13 ust. 1 pkt 2 u.o.k.k. Przejęcie przez spółkę </a:t>
            </a:r>
            <a:r>
              <a:rPr lang="pl-PL" smtClean="0"/>
              <a:t>Alfa </a:t>
            </a:r>
            <a:r>
              <a:rPr lang="pl-PL"/>
              <a:t>kontroli nad spółką </a:t>
            </a:r>
            <a:r>
              <a:rPr lang="pl-PL" smtClean="0"/>
              <a:t>Car </a:t>
            </a:r>
            <a:r>
              <a:rPr lang="pl-PL"/>
              <a:t>spełnia kryteria koncentracji w zakresie wysokości obrotu ustalone w ustawie o ochronie konkurencji i konsumentów</a:t>
            </a:r>
            <a:r>
              <a:rPr lang="pl-PL" smtClean="0"/>
              <a:t>.</a:t>
            </a:r>
          </a:p>
          <a:p>
            <a:r>
              <a:rPr lang="pl-PL"/>
              <a:t>w roku </a:t>
            </a:r>
            <a:r>
              <a:rPr lang="pl-PL" smtClean="0"/>
              <a:t>2016 i 2017 </a:t>
            </a:r>
            <a:r>
              <a:rPr lang="pl-PL"/>
              <a:t>obrót spółki </a:t>
            </a:r>
            <a:r>
              <a:rPr lang="pl-PL" smtClean="0"/>
              <a:t>Car </a:t>
            </a:r>
            <a:r>
              <a:rPr lang="pl-PL"/>
              <a:t>również  nie przekroczył na terytorium RP równowartości 10 000 000 euro, </a:t>
            </a:r>
            <a:r>
              <a:rPr lang="pl-PL" smtClean="0"/>
              <a:t> </a:t>
            </a:r>
            <a:r>
              <a:rPr lang="pl-PL" u="sng"/>
              <a:t>zamiar koncentracji nie podlega zgłoszeniu</a:t>
            </a:r>
            <a:r>
              <a:rPr lang="pl-PL"/>
              <a:t>.</a:t>
            </a:r>
          </a:p>
          <a:p>
            <a:endParaRPr lang="pl-PL"/>
          </a:p>
          <a:p>
            <a:endParaRPr lang="pl-PL"/>
          </a:p>
        </p:txBody>
      </p:sp>
    </p:spTree>
    <p:extLst>
      <p:ext uri="{BB962C8B-B14F-4D97-AF65-F5344CB8AC3E}">
        <p14:creationId xmlns:p14="http://schemas.microsoft.com/office/powerpoint/2010/main" val="19798504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Grupa kapitałowa?</a:t>
            </a:r>
          </a:p>
          <a:p>
            <a:endParaRPr lang="pl-PL"/>
          </a:p>
          <a:p>
            <a:r>
              <a:rPr lang="pl-PL" smtClean="0"/>
              <a:t>Holding?</a:t>
            </a:r>
          </a:p>
          <a:p>
            <a:endParaRPr lang="pl-PL"/>
          </a:p>
          <a:p>
            <a:endParaRPr lang="pl-PL"/>
          </a:p>
        </p:txBody>
      </p:sp>
    </p:spTree>
    <p:extLst>
      <p:ext uri="{BB962C8B-B14F-4D97-AF65-F5344CB8AC3E}">
        <p14:creationId xmlns:p14="http://schemas.microsoft.com/office/powerpoint/2010/main" val="2309298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normAutofit/>
          </a:bodyPr>
          <a:lstStyle/>
          <a:p>
            <a:r>
              <a:rPr lang="pl-PL"/>
              <a:t>Interesy i dobra podlegające jej ochronie to:</a:t>
            </a:r>
          </a:p>
          <a:p>
            <a:pPr lvl="1"/>
            <a:r>
              <a:rPr lang="pl-PL" smtClean="0"/>
              <a:t>interesy </a:t>
            </a:r>
            <a:r>
              <a:rPr lang="pl-PL"/>
              <a:t>zewnętrzne (polityczne) państwa,</a:t>
            </a:r>
          </a:p>
          <a:p>
            <a:pPr lvl="1"/>
            <a:r>
              <a:rPr lang="pl-PL" smtClean="0"/>
              <a:t>prawidłowe </a:t>
            </a:r>
            <a:r>
              <a:rPr lang="pl-PL"/>
              <a:t>funkcjonowanie rynku wewnętrznego oraz rynku wspólnotowego,</a:t>
            </a:r>
          </a:p>
          <a:p>
            <a:pPr lvl="1"/>
            <a:r>
              <a:rPr lang="pl-PL" smtClean="0"/>
              <a:t>wyczerpywane </a:t>
            </a:r>
            <a:r>
              <a:rPr lang="pl-PL"/>
              <a:t>zasoby naturalne kraju,</a:t>
            </a:r>
          </a:p>
          <a:p>
            <a:pPr lvl="1"/>
            <a:r>
              <a:rPr lang="pl-PL" smtClean="0"/>
              <a:t>zasady </a:t>
            </a:r>
            <a:r>
              <a:rPr lang="pl-PL"/>
              <a:t>współżycia społecznego oraz interesy producentów i konsumentów,</a:t>
            </a:r>
          </a:p>
          <a:p>
            <a:pPr lvl="1"/>
            <a:r>
              <a:rPr lang="pl-PL" smtClean="0"/>
              <a:t>interesy </a:t>
            </a:r>
            <a:r>
              <a:rPr lang="pl-PL"/>
              <a:t>gospodarcze państwa,</a:t>
            </a:r>
          </a:p>
          <a:p>
            <a:pPr lvl="1"/>
            <a:r>
              <a:rPr lang="pl-PL" smtClean="0"/>
              <a:t>wolna </a:t>
            </a:r>
            <a:r>
              <a:rPr lang="pl-PL"/>
              <a:t>konkurencja.</a:t>
            </a:r>
          </a:p>
        </p:txBody>
      </p:sp>
    </p:spTree>
    <p:extLst>
      <p:ext uri="{BB962C8B-B14F-4D97-AF65-F5344CB8AC3E}">
        <p14:creationId xmlns:p14="http://schemas.microsoft.com/office/powerpoint/2010/main" val="3495048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Grupa kapitałowa</a:t>
            </a:r>
          </a:p>
          <a:p>
            <a:endParaRPr lang="pl-PL"/>
          </a:p>
          <a:p>
            <a:r>
              <a:rPr lang="pl-PL" smtClean="0"/>
              <a:t>rozumie </a:t>
            </a:r>
            <a:r>
              <a:rPr lang="pl-PL"/>
              <a:t>się przez to wszystkich przedsiębiorców, którzy są kontrolowani w sposób bezpośredni lub pośredni przez jednego przedsiębiorcę, w tym również tego przedsiębiorcę;</a:t>
            </a:r>
          </a:p>
        </p:txBody>
      </p:sp>
    </p:spTree>
    <p:extLst>
      <p:ext uri="{BB962C8B-B14F-4D97-AF65-F5344CB8AC3E}">
        <p14:creationId xmlns:p14="http://schemas.microsoft.com/office/powerpoint/2010/main" val="2363001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Grupa kapitałowa </a:t>
            </a:r>
          </a:p>
          <a:p>
            <a:endParaRPr lang="pl-PL"/>
          </a:p>
          <a:p>
            <a:r>
              <a:rPr lang="pl-PL" smtClean="0"/>
              <a:t>Jak należy rozumieć tę kontrolę?</a:t>
            </a:r>
          </a:p>
          <a:p>
            <a:endParaRPr lang="pl-PL"/>
          </a:p>
          <a:p>
            <a:pPr lvl="1"/>
            <a:r>
              <a:rPr lang="pl-PL"/>
              <a:t>Przyjąć jednak należy, iż chodzi tu o kontrolę, o której mowa w art. 4 pkt </a:t>
            </a:r>
            <a:r>
              <a:rPr lang="pl-PL" smtClean="0"/>
              <a:t>4 Ustawy UOKIK, </a:t>
            </a:r>
            <a:r>
              <a:rPr lang="pl-PL"/>
              <a:t>czyli możliwość wywierania decydującego wpływu na innego przedsiębiorcę.</a:t>
            </a:r>
          </a:p>
        </p:txBody>
      </p:sp>
    </p:spTree>
    <p:extLst>
      <p:ext uri="{BB962C8B-B14F-4D97-AF65-F5344CB8AC3E}">
        <p14:creationId xmlns:p14="http://schemas.microsoft.com/office/powerpoint/2010/main" val="42436573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47500" lnSpcReduction="20000"/>
          </a:bodyPr>
          <a:lstStyle/>
          <a:p>
            <a:endParaRPr lang="pl-PL"/>
          </a:p>
          <a:p>
            <a:r>
              <a:rPr lang="pl-PL" smtClean="0"/>
              <a:t>Art..4 4) Ustawy UOKIK</a:t>
            </a:r>
          </a:p>
          <a:p>
            <a:endParaRPr lang="pl-PL"/>
          </a:p>
          <a:p>
            <a:r>
              <a:rPr lang="pl-PL" smtClean="0"/>
              <a:t>  </a:t>
            </a:r>
            <a:r>
              <a:rPr lang="pl-PL"/>
              <a:t>przejęciu kontroli - rozumie się przez to wszelkie formy bezpośredniego lub pośredniego uzyskania przez przedsiębiorcę uprawnień, które osobno albo łącznie, przy uwzględnieniu wszystkich okoliczności prawnych lub faktycznych, umożliwiają wywieranie decydującego wpływu na innego przedsiębiorcę lub przedsiębiorców; uprawnienia takie tworzą </a:t>
            </a:r>
            <a:r>
              <a:rPr lang="pl-PL" u="sng"/>
              <a:t>w szczególności</a:t>
            </a:r>
            <a:r>
              <a:rPr lang="pl-PL"/>
              <a:t>:</a:t>
            </a:r>
          </a:p>
          <a:p>
            <a:r>
              <a:rPr lang="pl-PL"/>
              <a:t>a)  dysponowanie bezpośrednio lub pośrednio większością głosów na zgromadzeniu wspólników albo na walnym zgromadzeniu, także jako zastawnik albo użytkownik, bądź w zarządzie innego przedsiębiorcy (przedsiębiorcy zależnego), także na podstawie porozumień z innymi osobami,</a:t>
            </a:r>
          </a:p>
          <a:p>
            <a:r>
              <a:rPr lang="pl-PL"/>
              <a:t>b)  uprawnienie do powoływania lub odwoływania większości członków zarządu lub rady nadzorczej innego przedsiębiorcy (przedsiębiorcy zależnego), także na podstawie porozumień z innymi osobami,</a:t>
            </a:r>
          </a:p>
          <a:p>
            <a:r>
              <a:rPr lang="pl-PL"/>
              <a:t>c)  członkowie jego zarządu lub rady nadzorczej stanowią więcej niż połowę członków zarządu innego przedsiębiorcy (przedsiębiorcy zależnego),</a:t>
            </a:r>
          </a:p>
          <a:p>
            <a:r>
              <a:rPr lang="pl-PL"/>
              <a:t>d)  dysponowanie bezpośrednio lub pośrednio większością głosów w spółce osobowej zależnej albo na walnym zgromadzeniu spółdzielni zależnej, także na podstawie porozumień z innymi osobami,</a:t>
            </a:r>
          </a:p>
          <a:p>
            <a:r>
              <a:rPr lang="pl-PL"/>
              <a:t>e)  prawo do całego albo do części mienia innego przedsiębiorcy (przedsiębiorcy zależnego),</a:t>
            </a:r>
          </a:p>
          <a:p>
            <a:r>
              <a:rPr lang="pl-PL"/>
              <a:t>f)  umowa przewidująca zarządzanie innym przedsiębiorcą (przedsiębiorcą zależnym) lub przekazywanie zysku przez takiego przedsiębiorcę;</a:t>
            </a:r>
          </a:p>
        </p:txBody>
      </p:sp>
    </p:spTree>
    <p:extLst>
      <p:ext uri="{BB962C8B-B14F-4D97-AF65-F5344CB8AC3E}">
        <p14:creationId xmlns:p14="http://schemas.microsoft.com/office/powerpoint/2010/main" val="457509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W </a:t>
            </a:r>
            <a:r>
              <a:rPr lang="pl-PL"/>
              <a:t>praktyce zasadą jest jednak, że w przypadku każdej grupy kapitałowej występuje jeden przedsiębiorca dominujący wobec wszystkich pozostałych uczestników grupy. Przedsiębiorca ten sprawuje bezpośrednią lub pośrednią kontrolę nad wszystkimi pozostałymi uczestnikami tej grupy. </a:t>
            </a:r>
          </a:p>
        </p:txBody>
      </p:sp>
    </p:spTree>
    <p:extLst>
      <p:ext uri="{BB962C8B-B14F-4D97-AF65-F5344CB8AC3E}">
        <p14:creationId xmlns:p14="http://schemas.microsoft.com/office/powerpoint/2010/main" val="34566426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a:t>Przykłady grup kapitałowych</a:t>
            </a:r>
            <a:r>
              <a:rPr lang="pl-PL" smtClean="0"/>
              <a:t>:</a:t>
            </a:r>
          </a:p>
          <a:p>
            <a:endParaRPr lang="pl-PL"/>
          </a:p>
          <a:p>
            <a:r>
              <a:rPr lang="pl-PL" smtClean="0"/>
              <a:t>Członkowie </a:t>
            </a:r>
            <a:r>
              <a:rPr lang="pl-PL"/>
              <a:t>zarządu spółki akcyjnej A (spółki dominującej) stanowią więcej niż połowę członków zarządu spółki z o.o. B (spółki zależnej) oraz spółka A posiada 75% akcji w spółce akcyjnej C (spółce zależnej).</a:t>
            </a:r>
          </a:p>
          <a:p>
            <a:r>
              <a:rPr lang="pl-PL" smtClean="0"/>
              <a:t>Spółka </a:t>
            </a:r>
            <a:r>
              <a:rPr lang="pl-PL"/>
              <a:t>z o.o. A (spółka dominująca) jest uprawniona do powoływania większości członków rady nadzorczej spółki akcyjnej B (spółki zależnej) oraz spółka A dysponuje większością głosów na walnym zgromadzeniu spółdzielni zależnej.</a:t>
            </a:r>
          </a:p>
          <a:p>
            <a:r>
              <a:rPr lang="pl-PL" smtClean="0"/>
              <a:t>Spółka </a:t>
            </a:r>
            <a:r>
              <a:rPr lang="pl-PL"/>
              <a:t>akcyjna A (spółka dominująca) posiada umowę przewidującą zarządzanie spółdzielnią oraz spółka A posiada 80% udziałów w spółce z. o.o. B (spółce zależnej).</a:t>
            </a:r>
          </a:p>
          <a:p>
            <a:endParaRPr lang="pl-PL"/>
          </a:p>
        </p:txBody>
      </p:sp>
    </p:spTree>
    <p:extLst>
      <p:ext uri="{BB962C8B-B14F-4D97-AF65-F5344CB8AC3E}">
        <p14:creationId xmlns:p14="http://schemas.microsoft.com/office/powerpoint/2010/main" val="14453137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92500"/>
          </a:bodyPr>
          <a:lstStyle/>
          <a:p>
            <a:r>
              <a:rPr lang="pl-PL" smtClean="0"/>
              <a:t>(Kazus) – grupa kapitałowa</a:t>
            </a:r>
          </a:p>
          <a:p>
            <a:endParaRPr lang="pl-PL"/>
          </a:p>
          <a:p>
            <a:r>
              <a:rPr lang="pl-PL" smtClean="0"/>
              <a:t>Spółka </a:t>
            </a:r>
            <a:r>
              <a:rPr lang="pl-PL"/>
              <a:t>A posiada 50% udziałów w spółce B oraz prawo do powoływania większości członków zarządu spółki B, ponadto spółka A posiada 51% akcji w spółce C oraz umowę, na mocy której uzyskuje uprawnienie do całości zysku spółki D. Czy spółki B, C i D wchodzą w skład grupy kapitałowej tworzonej przez spółkę A?</a:t>
            </a:r>
          </a:p>
        </p:txBody>
      </p:sp>
    </p:spTree>
    <p:extLst>
      <p:ext uri="{BB962C8B-B14F-4D97-AF65-F5344CB8AC3E}">
        <p14:creationId xmlns:p14="http://schemas.microsoft.com/office/powerpoint/2010/main" val="13066590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odpowiedź</a:t>
            </a:r>
          </a:p>
          <a:p>
            <a:endParaRPr lang="pl-PL" smtClean="0"/>
          </a:p>
          <a:p>
            <a:pPr lvl="1"/>
            <a:r>
              <a:rPr lang="pl-PL"/>
              <a:t>spółki B, C i D wchodzą w skład grupy kapitałowej tworzonej przez spółkę A. </a:t>
            </a:r>
          </a:p>
          <a:p>
            <a:pPr lvl="1"/>
            <a:r>
              <a:rPr lang="pl-PL"/>
              <a:t>Aby </a:t>
            </a:r>
            <a:r>
              <a:rPr lang="pl-PL" smtClean="0"/>
              <a:t>rozstrzygnąć </a:t>
            </a:r>
            <a:r>
              <a:rPr lang="pl-PL"/>
              <a:t>problem, należało </a:t>
            </a:r>
            <a:r>
              <a:rPr lang="pl-PL" smtClean="0"/>
              <a:t>zbadać, czy </a:t>
            </a:r>
            <a:r>
              <a:rPr lang="pl-PL"/>
              <a:t>spółka A przejęła kontrolę nad pozostałymi spółkami</a:t>
            </a:r>
            <a:r>
              <a:rPr lang="pl-PL" smtClean="0"/>
              <a:t>.</a:t>
            </a:r>
          </a:p>
          <a:p>
            <a:pPr lvl="1"/>
            <a:r>
              <a:rPr lang="pl-PL"/>
              <a:t>Wskazać trzeba, że o przejęciu kontroli decydują zarówno </a:t>
            </a:r>
            <a:r>
              <a:rPr lang="pl-PL" b="1"/>
              <a:t>okoliczności prawne </a:t>
            </a:r>
            <a:r>
              <a:rPr lang="pl-PL"/>
              <a:t>(np. posiadanie udziałów w ilości dającej prawo do ponad 50 proc. głosów w organach innego przedsiębiorcy lub prawa weta przy podejmowaniu decyzji o kluczowym znaczeniu dla strategicznych działań biznesowych), jak i </a:t>
            </a:r>
            <a:r>
              <a:rPr lang="pl-PL" b="1"/>
              <a:t>faktyczne</a:t>
            </a:r>
            <a:r>
              <a:rPr lang="pl-PL"/>
              <a:t> (np. posiadanie znacznego pakietu udziałów, nie dającego  prawa do ponad 50 proc. głosów w organach innego przedsiębiorcy, ale np. do 40 proc., przy istotnym rozproszeniu głosów pozostałych wspólników).</a:t>
            </a:r>
          </a:p>
          <a:p>
            <a:pPr marL="457200" lvl="1" indent="0">
              <a:buNone/>
            </a:pPr>
            <a:endParaRPr lang="pl-PL"/>
          </a:p>
          <a:p>
            <a:endParaRPr lang="pl-PL"/>
          </a:p>
          <a:p>
            <a:endParaRPr lang="pl-PL"/>
          </a:p>
        </p:txBody>
      </p:sp>
    </p:spTree>
    <p:extLst>
      <p:ext uri="{BB962C8B-B14F-4D97-AF65-F5344CB8AC3E}">
        <p14:creationId xmlns:p14="http://schemas.microsoft.com/office/powerpoint/2010/main" val="28860369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endParaRPr lang="pl-PL" smtClean="0"/>
          </a:p>
          <a:p>
            <a:r>
              <a:rPr lang="pl-PL" smtClean="0"/>
              <a:t>Dokonanie </a:t>
            </a:r>
            <a:r>
              <a:rPr lang="pl-PL"/>
              <a:t>koncentracji przez przedsiębiorcę zależnego uważa się za jej dokonanie przez przedsiębiorcę dominującego.</a:t>
            </a:r>
          </a:p>
        </p:txBody>
      </p:sp>
    </p:spTree>
    <p:extLst>
      <p:ext uri="{BB962C8B-B14F-4D97-AF65-F5344CB8AC3E}">
        <p14:creationId xmlns:p14="http://schemas.microsoft.com/office/powerpoint/2010/main" val="39480039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Decyzje – Prezes UOKIK</a:t>
            </a:r>
          </a:p>
          <a:p>
            <a:pPr lvl="1"/>
            <a:r>
              <a:rPr lang="pl-PL" smtClean="0"/>
              <a:t>Dozwolone koncentracje</a:t>
            </a:r>
          </a:p>
          <a:p>
            <a:pPr lvl="1"/>
            <a:r>
              <a:rPr lang="pl-PL"/>
              <a:t>Dozwolenie </a:t>
            </a:r>
            <a:r>
              <a:rPr lang="pl-PL" smtClean="0"/>
              <a:t>warunkowe</a:t>
            </a:r>
          </a:p>
          <a:p>
            <a:pPr lvl="1"/>
            <a:r>
              <a:rPr lang="pl-PL"/>
              <a:t>Zakaz </a:t>
            </a:r>
            <a:r>
              <a:rPr lang="pl-PL" smtClean="0"/>
              <a:t>(i wyjątek)</a:t>
            </a:r>
            <a:endParaRPr lang="pl-PL"/>
          </a:p>
        </p:txBody>
      </p:sp>
    </p:spTree>
    <p:extLst>
      <p:ext uri="{BB962C8B-B14F-4D97-AF65-F5344CB8AC3E}">
        <p14:creationId xmlns:p14="http://schemas.microsoft.com/office/powerpoint/2010/main" val="17768121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(dozwolona koncentracja)</a:t>
            </a:r>
          </a:p>
          <a:p>
            <a:endParaRPr lang="pl-PL"/>
          </a:p>
          <a:p>
            <a:r>
              <a:rPr lang="pl-PL" smtClean="0"/>
              <a:t>Prezes </a:t>
            </a:r>
            <a:r>
              <a:rPr lang="pl-PL"/>
              <a:t>Urzędu, w drodze decyzji, wydaje zgodę na dokonanie koncentracji, w wyniku której konkurencja na rynku nie zostanie istotnie ograniczona, w szczególności przez powstanie lub umocnienie pozycji dominującej na rynku.</a:t>
            </a:r>
          </a:p>
        </p:txBody>
      </p:sp>
    </p:spTree>
    <p:extLst>
      <p:ext uri="{BB962C8B-B14F-4D97-AF65-F5344CB8AC3E}">
        <p14:creationId xmlns:p14="http://schemas.microsoft.com/office/powerpoint/2010/main" val="1839249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normAutofit fontScale="70000" lnSpcReduction="20000"/>
          </a:bodyPr>
          <a:lstStyle/>
          <a:p>
            <a:r>
              <a:rPr lang="pl-PL" smtClean="0"/>
              <a:t>Prawne formy reglamentacji:</a:t>
            </a:r>
          </a:p>
          <a:p>
            <a:endParaRPr lang="pl-PL" smtClean="0"/>
          </a:p>
          <a:p>
            <a:r>
              <a:rPr lang="pl-PL" smtClean="0"/>
              <a:t>ogólnie </a:t>
            </a:r>
            <a:r>
              <a:rPr lang="pl-PL"/>
              <a:t>obowiązujące przepisy prawa </a:t>
            </a:r>
            <a:endParaRPr lang="pl-PL" smtClean="0"/>
          </a:p>
          <a:p>
            <a:pPr lvl="1"/>
            <a:r>
              <a:rPr lang="pl-PL" smtClean="0"/>
              <a:t>– </a:t>
            </a:r>
            <a:r>
              <a:rPr lang="pl-PL"/>
              <a:t>nie są one jednak stanowione przez organy administracji publicznej </a:t>
            </a:r>
            <a:endParaRPr lang="pl-PL" smtClean="0"/>
          </a:p>
          <a:p>
            <a:pPr lvl="1"/>
            <a:r>
              <a:rPr lang="pl-PL" smtClean="0"/>
              <a:t>– </a:t>
            </a:r>
            <a:r>
              <a:rPr lang="pl-PL"/>
              <a:t>te kontrolują i sprawują nadzór nad ich przestrzeganiem oraz stosują odpowiednie środki nadzoru (w tym: sankcje administracyjne określone w przepisach prawa);</a:t>
            </a:r>
          </a:p>
          <a:p>
            <a:r>
              <a:rPr lang="pl-PL" smtClean="0"/>
              <a:t>indywidualne </a:t>
            </a:r>
            <a:r>
              <a:rPr lang="pl-PL"/>
              <a:t>akty administracji gospodarczej – mają postać decyzji administracyjnych.</a:t>
            </a:r>
          </a:p>
          <a:p>
            <a:endParaRPr lang="pl-PL"/>
          </a:p>
          <a:p>
            <a:endParaRPr lang="pl-PL" smtClean="0"/>
          </a:p>
          <a:p>
            <a:r>
              <a:rPr lang="pl-PL" smtClean="0"/>
              <a:t>Instrumenty prawne </a:t>
            </a:r>
          </a:p>
          <a:p>
            <a:r>
              <a:rPr lang="pl-PL"/>
              <a:t>Na gruncie </a:t>
            </a:r>
            <a:r>
              <a:rPr lang="pl-PL" smtClean="0"/>
              <a:t>USDG:</a:t>
            </a:r>
            <a:endParaRPr lang="pl-PL"/>
          </a:p>
          <a:p>
            <a:r>
              <a:rPr lang="pl-PL" smtClean="0"/>
              <a:t>Koncesje, Zezwolenia, Licencje, Zgody, </a:t>
            </a:r>
            <a:r>
              <a:rPr lang="pl-PL"/>
              <a:t>Działalność </a:t>
            </a:r>
            <a:r>
              <a:rPr lang="pl-PL" smtClean="0"/>
              <a:t>regulowana</a:t>
            </a:r>
            <a:endParaRPr lang="pl-PL"/>
          </a:p>
        </p:txBody>
      </p:sp>
    </p:spTree>
    <p:extLst>
      <p:ext uri="{BB962C8B-B14F-4D97-AF65-F5344CB8AC3E}">
        <p14:creationId xmlns:p14="http://schemas.microsoft.com/office/powerpoint/2010/main" val="24554705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lnSpcReduction="10000"/>
          </a:bodyPr>
          <a:lstStyle/>
          <a:p>
            <a:r>
              <a:rPr lang="pl-PL" smtClean="0"/>
              <a:t>(koncentracja warunkowa)</a:t>
            </a:r>
          </a:p>
          <a:p>
            <a:endParaRPr lang="pl-PL"/>
          </a:p>
          <a:p>
            <a:r>
              <a:rPr lang="pl-PL" smtClean="0"/>
              <a:t>Prezes </a:t>
            </a:r>
            <a:r>
              <a:rPr lang="pl-PL"/>
              <a:t>Urzędu, w drodze decyzji, wydaje zgodę na dokonanie koncentracji, gdy - po spełnieniu przez przedsiębiorców zamierzających dokonać koncentracji </a:t>
            </a:r>
            <a:r>
              <a:rPr lang="pl-PL" smtClean="0"/>
              <a:t>określonych warunków  </a:t>
            </a:r>
          </a:p>
          <a:p>
            <a:r>
              <a:rPr lang="pl-PL" smtClean="0"/>
              <a:t>konkurencja </a:t>
            </a:r>
            <a:r>
              <a:rPr lang="pl-PL"/>
              <a:t>na rynku nie zostanie istotnie ograniczona, w szczególności przez powstanie lub umocnienie pozycji dominującej na rynku.</a:t>
            </a:r>
          </a:p>
        </p:txBody>
      </p:sp>
    </p:spTree>
    <p:extLst>
      <p:ext uri="{BB962C8B-B14F-4D97-AF65-F5344CB8AC3E}">
        <p14:creationId xmlns:p14="http://schemas.microsoft.com/office/powerpoint/2010/main" val="11482674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smtClean="0"/>
              <a:t>(koncentracja warunkowa)</a:t>
            </a:r>
          </a:p>
          <a:p>
            <a:endParaRPr lang="pl-PL"/>
          </a:p>
          <a:p>
            <a:r>
              <a:rPr lang="pl-PL" smtClean="0"/>
              <a:t>Prezes </a:t>
            </a:r>
            <a:r>
              <a:rPr lang="pl-PL"/>
              <a:t>Urzędu może na przedsiębiorcę lub przedsiębiorców zamierzających dokonać koncentracji nałożyć obowiązek lub przyjąć ich zobowiązanie, w szczególności do:</a:t>
            </a:r>
          </a:p>
          <a:p>
            <a:r>
              <a:rPr lang="pl-PL"/>
              <a:t>1)  zbycia całości lub części majątku jednego lub kilku przedsiębiorców,</a:t>
            </a:r>
          </a:p>
          <a:p>
            <a:r>
              <a:rPr lang="pl-PL"/>
              <a:t>2)  wyzbycia się kontroli nad określonym przedsiębiorcą lub przedsiębiorcami, w szczególności przez zbycie określonego pakietu akcji lub udziałów, lub odwołania z funkcji członka organu zarządzającego lub nadzorczego jednego lub kilku przedsiębiorców,</a:t>
            </a:r>
          </a:p>
          <a:p>
            <a:r>
              <a:rPr lang="pl-PL"/>
              <a:t>3)  udzielenia licencji praw wyłącznych konkurentowi</a:t>
            </a:r>
          </a:p>
          <a:p>
            <a:r>
              <a:rPr lang="pl-PL"/>
              <a:t>- określając w decyzji, o której mowa w ust. 1, termin spełnienia warunków.</a:t>
            </a:r>
          </a:p>
        </p:txBody>
      </p:sp>
    </p:spTree>
    <p:extLst>
      <p:ext uri="{BB962C8B-B14F-4D97-AF65-F5344CB8AC3E}">
        <p14:creationId xmlns:p14="http://schemas.microsoft.com/office/powerpoint/2010/main" val="7845151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smtClean="0"/>
              <a:t>(koncentracja warunkowa)</a:t>
            </a:r>
          </a:p>
          <a:p>
            <a:endParaRPr lang="pl-PL"/>
          </a:p>
          <a:p>
            <a:r>
              <a:rPr lang="pl-PL" smtClean="0"/>
              <a:t>W </a:t>
            </a:r>
            <a:r>
              <a:rPr lang="pl-PL"/>
              <a:t>decyzji, o której mowa w ust. 1, Prezes Urzędu nakłada na przedsiębiorcę lub przedsiębiorców obowiązek składania, w wyznaczonym terminie, informacji o realizacji tych warunków.</a:t>
            </a:r>
          </a:p>
        </p:txBody>
      </p:sp>
    </p:spTree>
    <p:extLst>
      <p:ext uri="{BB962C8B-B14F-4D97-AF65-F5344CB8AC3E}">
        <p14:creationId xmlns:p14="http://schemas.microsoft.com/office/powerpoint/2010/main" val="3872428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62500" lnSpcReduction="20000"/>
          </a:bodyPr>
          <a:lstStyle/>
          <a:p>
            <a:r>
              <a:rPr lang="pl-PL" smtClean="0"/>
              <a:t>(Zakaz i wyjątek) </a:t>
            </a:r>
            <a:endParaRPr lang="pl-PL"/>
          </a:p>
          <a:p>
            <a:endParaRPr lang="pl-PL"/>
          </a:p>
          <a:p>
            <a:r>
              <a:rPr lang="pl-PL" smtClean="0"/>
              <a:t>Prezes </a:t>
            </a:r>
            <a:r>
              <a:rPr lang="pl-PL"/>
              <a:t>Urzędu zakazuje, w drodze decyzji, dokonania koncentracji, w wyniku której konkurencja na rynku zostanie istotnie ograniczona, w szczególności przez powstanie lub umocnienie pozycji dominującej na rynku</a:t>
            </a:r>
            <a:r>
              <a:rPr lang="pl-PL" smtClean="0"/>
              <a:t>.</a:t>
            </a:r>
          </a:p>
          <a:p>
            <a:endParaRPr lang="pl-PL"/>
          </a:p>
          <a:p>
            <a:r>
              <a:rPr lang="pl-PL" smtClean="0"/>
              <a:t>Prezes </a:t>
            </a:r>
            <a:r>
              <a:rPr lang="pl-PL"/>
              <a:t>Urzędu wydaje, w drodze decyzji, zgodę na dokonanie koncentracji, w wyniku której konkurencja na rynku zostanie istotnie ograniczona, w szczególności przez powstanie lub umocnienie pozycji dominującej na rynku, w przypadku gdy odstąpienie od zakazu koncentracji jest uzasadnione, a w szczególności:</a:t>
            </a:r>
          </a:p>
          <a:p>
            <a:r>
              <a:rPr lang="pl-PL"/>
              <a:t>1)  przyczyni się ona do rozwoju ekonomicznego lub postępu technicznego;</a:t>
            </a:r>
          </a:p>
          <a:p>
            <a:r>
              <a:rPr lang="pl-PL"/>
              <a:t>2)  może ona wywrzeć pozytywny wpływ na gospodarkę narodową.</a:t>
            </a:r>
          </a:p>
          <a:p>
            <a:endParaRPr lang="pl-PL"/>
          </a:p>
        </p:txBody>
      </p:sp>
    </p:spTree>
    <p:extLst>
      <p:ext uri="{BB962C8B-B14F-4D97-AF65-F5344CB8AC3E}">
        <p14:creationId xmlns:p14="http://schemas.microsoft.com/office/powerpoint/2010/main" val="18137322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a:t>Konsekwencje niewykonania obowiązku zgłoszenia zamiaru koncentracji:</a:t>
            </a:r>
          </a:p>
          <a:p>
            <a:pPr lvl="1"/>
            <a:r>
              <a:rPr lang="pl-PL"/>
              <a:t>Niewypełnienie obowiązku zgłoszenia zamiaru koncentracji prowadzić może do zastosowania przez Prezesa UOKiK określonych sankcji. Wszystkie sankcje orzekane są w drodze decyzji, podlegającej zaskarżeniu do SOKiK.</a:t>
            </a:r>
          </a:p>
          <a:p>
            <a:endParaRPr lang="pl-PL"/>
          </a:p>
        </p:txBody>
      </p:sp>
    </p:spTree>
    <p:extLst>
      <p:ext uri="{BB962C8B-B14F-4D97-AF65-F5344CB8AC3E}">
        <p14:creationId xmlns:p14="http://schemas.microsoft.com/office/powerpoint/2010/main" val="37870077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lstStyle/>
          <a:p>
            <a:r>
              <a:rPr lang="pl-PL"/>
              <a:t>Kary pieniężne nakładane na </a:t>
            </a:r>
            <a:r>
              <a:rPr lang="pl-PL" smtClean="0"/>
              <a:t>przedsiębiorców</a:t>
            </a:r>
          </a:p>
          <a:p>
            <a:endParaRPr lang="pl-PL"/>
          </a:p>
          <a:p>
            <a:r>
              <a:rPr lang="pl-PL"/>
              <a:t>Kary pieniężne nakładane na osoby pełniące funkcję kierowniczą lub wchodzące w skład organu zarządzającego </a:t>
            </a:r>
            <a:r>
              <a:rPr lang="pl-PL" smtClean="0"/>
              <a:t>przedsiębiorcy</a:t>
            </a:r>
          </a:p>
          <a:p>
            <a:endParaRPr lang="pl-PL"/>
          </a:p>
          <a:p>
            <a:r>
              <a:rPr lang="pl-PL" smtClean="0"/>
              <a:t>Art. 106 – 108 Ustawy UOKIK</a:t>
            </a:r>
            <a:endParaRPr lang="pl-PL"/>
          </a:p>
        </p:txBody>
      </p:sp>
    </p:spTree>
    <p:extLst>
      <p:ext uri="{BB962C8B-B14F-4D97-AF65-F5344CB8AC3E}">
        <p14:creationId xmlns:p14="http://schemas.microsoft.com/office/powerpoint/2010/main" val="28052896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55000" lnSpcReduction="20000"/>
          </a:bodyPr>
          <a:lstStyle/>
          <a:p>
            <a:r>
              <a:rPr lang="pl-PL" smtClean="0"/>
              <a:t>(Kazus)</a:t>
            </a:r>
          </a:p>
          <a:p>
            <a:endParaRPr lang="pl-PL" smtClean="0"/>
          </a:p>
          <a:p>
            <a:r>
              <a:rPr lang="pl-PL" smtClean="0"/>
              <a:t>Jan </a:t>
            </a:r>
            <a:r>
              <a:rPr lang="pl-PL"/>
              <a:t>Inwestor, nie będący przedsiębiorcą w rozumieniu ustawy o swobodzie działalności gospodarczej, od wielu lat nabywa pakiety akcji w spółkach akcyjnych zapewniających mu większość głosów na walnych zgromadzeniach tych spółek, których łączny obrót w każdym roku przekracza 60 000 000 Euro na terytorium Polski</a:t>
            </a:r>
            <a:r>
              <a:rPr lang="pl-PL" smtClean="0"/>
              <a:t>.</a:t>
            </a:r>
          </a:p>
          <a:p>
            <a:r>
              <a:rPr lang="pl-PL" smtClean="0"/>
              <a:t>Aktualnie </a:t>
            </a:r>
            <a:r>
              <a:rPr lang="pl-PL"/>
              <a:t>Jan Inwestor zainteresowany jest nabyciem 100% akcji spółki </a:t>
            </a:r>
            <a:r>
              <a:rPr lang="pl-PL" smtClean="0"/>
              <a:t>Xena, </a:t>
            </a:r>
            <a:r>
              <a:rPr lang="pl-PL"/>
              <a:t>która od 5 lat sprzedaje swoje wyroby na rynek krajowy (tj. w Polsce), niemniej jej obrót w żadnym roku obrotowym nie przekroczył 1 000 000 Euro. </a:t>
            </a:r>
            <a:endParaRPr lang="pl-PL" smtClean="0"/>
          </a:p>
          <a:p>
            <a:r>
              <a:rPr lang="pl-PL" smtClean="0"/>
              <a:t>Spółka Xena </a:t>
            </a:r>
            <a:r>
              <a:rPr lang="pl-PL"/>
              <a:t>posiada od 3 lat większościowe udziały w dwóch spółkach z o.o. z których każda na terytorium Polski, w każdym z tych 3 lat, utrzymuje obroty na poziomie przekraczającym 10 000 000 Euro</a:t>
            </a:r>
            <a:r>
              <a:rPr lang="pl-PL" smtClean="0"/>
              <a:t>.</a:t>
            </a:r>
          </a:p>
          <a:p>
            <a:endParaRPr lang="pl-PL"/>
          </a:p>
          <a:p>
            <a:r>
              <a:rPr lang="pl-PL" smtClean="0"/>
              <a:t>Czy </a:t>
            </a:r>
            <a:r>
              <a:rPr lang="pl-PL"/>
              <a:t>konieczne jest w tej sytuacji zgłoszenie do Prezesa UOKiK zamiaru nabycia akcji?</a:t>
            </a:r>
          </a:p>
        </p:txBody>
      </p:sp>
    </p:spTree>
    <p:extLst>
      <p:ext uri="{BB962C8B-B14F-4D97-AF65-F5344CB8AC3E}">
        <p14:creationId xmlns:p14="http://schemas.microsoft.com/office/powerpoint/2010/main" val="17681699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Antykonkurencyjna koncentracja gospodarcza</a:t>
            </a:r>
            <a:endParaRPr lang="pl-PL"/>
          </a:p>
        </p:txBody>
      </p:sp>
      <p:sp>
        <p:nvSpPr>
          <p:cNvPr id="3" name="Symbol zastępczy zawartości 2"/>
          <p:cNvSpPr>
            <a:spLocks noGrp="1"/>
          </p:cNvSpPr>
          <p:nvPr>
            <p:ph idx="1"/>
          </p:nvPr>
        </p:nvSpPr>
        <p:spPr/>
        <p:txBody>
          <a:bodyPr>
            <a:normAutofit fontScale="32500" lnSpcReduction="20000"/>
          </a:bodyPr>
          <a:lstStyle/>
          <a:p>
            <a:r>
              <a:rPr lang="pl-PL" sz="3400" smtClean="0"/>
              <a:t>Kazus – odpowiedź </a:t>
            </a:r>
          </a:p>
          <a:p>
            <a:endParaRPr lang="pl-PL" sz="3400" smtClean="0"/>
          </a:p>
          <a:p>
            <a:r>
              <a:rPr lang="pl-PL" sz="3400" smtClean="0"/>
              <a:t>Po </a:t>
            </a:r>
            <a:r>
              <a:rPr lang="pl-PL" sz="3400"/>
              <a:t>zsumowaniu obrót X S.A. oraz jej dwóch spółek zależnych przekracza 10 000 000 euro, a zatem koncentracja </a:t>
            </a:r>
            <a:r>
              <a:rPr lang="pl-PL" sz="3400" b="1"/>
              <a:t>podlega zgłoszeniu Prezesowi UOKiK</a:t>
            </a:r>
            <a:r>
              <a:rPr lang="pl-PL" sz="3400" smtClean="0"/>
              <a:t>.</a:t>
            </a:r>
          </a:p>
          <a:p>
            <a:endParaRPr lang="pl-PL" sz="3400"/>
          </a:p>
          <a:p>
            <a:r>
              <a:rPr lang="pl-PL" sz="3400"/>
              <a:t>Jan Inwestor, jako osoba fizyczna dysponująca większością głosów na walnym zgromadzeniu jednej lub większej liczby spółek akcyjnych, posiada kontrolę, w rozumieniu art. 4 pkt 4 u.o.k.k., nad tymi przedsiębiorcami. On sam jest zatem przedsiębiorcą w rozumieniu przepisów ustawy o ochronie konkurencji i konsumentów, jeżeli podejmuje dalsze działania podlegające kontroli koncentracji. Takim działaniem jest nabycie 100% akcji spółki X.</a:t>
            </a:r>
          </a:p>
          <a:p>
            <a:endParaRPr lang="pl-PL" sz="3400"/>
          </a:p>
          <a:p>
            <a:r>
              <a:rPr lang="pl-PL" sz="3400"/>
              <a:t>Przedmiotowe nabycie akcji podlega zgłoszeniu Prezesowi UOKiK jeżeli łączny obrót na terytorium Rzeczypospolitej Polskiej przedsiębiorców uczestniczących w koncentracji w roku obrotowym poprzedzającym rok zgłoszenia przekracza równowartość 50 000 000 euro (art. 13 ust. 1 pkt 2 u.o.k.k.). Zgodnie z art. 16 ust. 1 u.o.k.k. obliczając obrót uwzględniamy wszystkich przedsiębiorców należących do grupy kapitałowej, do której należą przedsiębiorcy bezpośrednio uczestniczący w koncentracji. </a:t>
            </a:r>
          </a:p>
          <a:p>
            <a:endParaRPr lang="pl-PL" sz="3400"/>
          </a:p>
          <a:p>
            <a:r>
              <a:rPr lang="pl-PL" sz="3400"/>
              <a:t>Jan Inwestor + spółki kontrolowane przez Jana Inwestora = 60 000 000 euro</a:t>
            </a:r>
          </a:p>
          <a:p>
            <a:r>
              <a:rPr lang="pl-PL" sz="3400"/>
              <a:t>X S. A. + 1 sp. z o.o. + 2 sp. z o.o. = &lt; 1 000 000 + &gt; 10 000 000 + &gt; 10 000 000 euro </a:t>
            </a:r>
          </a:p>
          <a:p>
            <a:endParaRPr lang="pl-PL" sz="3400"/>
          </a:p>
          <a:p>
            <a:r>
              <a:rPr lang="pl-PL" sz="3400"/>
              <a:t>Obrót wszystkich tych spółek w roku obrotowym poprzedzającym rok zgłoszenia niewątpliwie przekracza równowartość 50 000 000 euro.</a:t>
            </a:r>
          </a:p>
          <a:p>
            <a:endParaRPr lang="pl-PL" sz="3400"/>
          </a:p>
          <a:p>
            <a:r>
              <a:rPr lang="pl-PL" sz="3400"/>
              <a:t>Pozornie mogłoby się wydawać, że do sytuacji zastosowanej w kazusie może znaleźć zastosowanie wyjątek o którym mowa w art. 14 pkt 1 u.o.k.k. Zgodnie z tym przepisem zamiar koncentracji nie podlega zgłoszeniu  jeżeli obrót przedsiębiorcy, nad którym ma nastąpić przejęcie kontroli nie przekroczył na terytorium Rzeczypospolitej Polskiej w żadnym z dwóch lat obrotowych poprzedzających zgłoszenie równowartości 10 000 000 euro. Obrót X S.A. w żadnym z dwóch lat obrotowych poprzedzających zgłoszenie nie przekroczył na terytorium RP 10 000 000 euro. Niemniej jednak zastosowanie ma tutaj art. 16 ust. 4 u.o.k.k.</a:t>
            </a:r>
          </a:p>
          <a:p>
            <a:endParaRPr lang="pl-PL"/>
          </a:p>
        </p:txBody>
      </p:sp>
    </p:spTree>
    <p:extLst>
      <p:ext uri="{BB962C8B-B14F-4D97-AF65-F5344CB8AC3E}">
        <p14:creationId xmlns:p14="http://schemas.microsoft.com/office/powerpoint/2010/main" val="2439718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7500" lnSpcReduction="20000"/>
          </a:bodyPr>
          <a:lstStyle/>
          <a:p>
            <a:r>
              <a:rPr lang="pl-PL" smtClean="0"/>
              <a:t>Kazus – koncentracja</a:t>
            </a:r>
          </a:p>
          <a:p>
            <a:endParaRPr lang="pl-PL"/>
          </a:p>
          <a:p>
            <a:r>
              <a:rPr lang="pl-PL"/>
              <a:t>Marek Sponsor, będący przedsiębiorcą w rozumieniu ustawy o swobodzie działalności gospodarczej, posiada 75% udziałów spółki A, której obroty w każdym roku przekraczają 52 000 000 Euro na terytorium Polski. Spółka A jest właścicielem 90 % akcji spółki B, która od 5 lat sprzedaje swoje wyroby wyłącznie na terytorium Polski, a jej obrót w każdym roku obrotowym przekroczył 10 000 000 Euro. Marek Sponsor jest zainteresowany zakupem od spółki A 50,5% akcji Spółki B. Czy konieczne jest w tej sytuacji zgłoszenie do Prezesa UOKiK zamiaru nabycia akcji?</a:t>
            </a:r>
          </a:p>
        </p:txBody>
      </p:sp>
    </p:spTree>
    <p:extLst>
      <p:ext uri="{BB962C8B-B14F-4D97-AF65-F5344CB8AC3E}">
        <p14:creationId xmlns:p14="http://schemas.microsoft.com/office/powerpoint/2010/main" val="342840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Antykonkurencyjna koncentracja gospodarcza</a:t>
            </a:r>
          </a:p>
        </p:txBody>
      </p:sp>
      <p:sp>
        <p:nvSpPr>
          <p:cNvPr id="3" name="Symbol zastępczy zawartości 2"/>
          <p:cNvSpPr>
            <a:spLocks noGrp="1"/>
          </p:cNvSpPr>
          <p:nvPr>
            <p:ph idx="1"/>
          </p:nvPr>
        </p:nvSpPr>
        <p:spPr/>
        <p:txBody>
          <a:bodyPr>
            <a:normAutofit fontScale="70000" lnSpcReduction="20000"/>
          </a:bodyPr>
          <a:lstStyle/>
          <a:p>
            <a:r>
              <a:rPr lang="pl-PL" smtClean="0"/>
              <a:t>Odpowiedź na kazus</a:t>
            </a:r>
          </a:p>
          <a:p>
            <a:endParaRPr lang="pl-PL"/>
          </a:p>
          <a:p>
            <a:r>
              <a:rPr lang="pl-PL"/>
              <a:t>Przedsiębiorstwo prowadzone przez Marka Sponsora kontroluje w sposób bezpośredni spółkę A oraz w sposób pośredni spółkę B. Należą oni zatem do tej samej grupy kapitałowej w rozumieniu art. 4 pkt 14 u.o.k.k.</a:t>
            </a:r>
          </a:p>
          <a:p>
            <a:endParaRPr lang="pl-PL"/>
          </a:p>
          <a:p>
            <a:r>
              <a:rPr lang="pl-PL"/>
              <a:t>Zgodnie z art. 14 pkt 5 u.o.k.k. zamiar koncentracji spółek należących do tej samej grupy kapitałowej nie podlega zgłoszeniu. Zatem w sytuacji opisanej w kazusie nie ma obowiązku zgłoszenia do Prezesa UOKiK zamiaru nabycia akcji, mimo że łączny obrót osiągany przez przedsiębiorców uczestniczących w koncentracji w roku obrotowym poprzedzającym rok zgłoszenia przekracza równowartość 50 000 000 euro.</a:t>
            </a:r>
          </a:p>
          <a:p>
            <a:endParaRPr lang="pl-PL"/>
          </a:p>
        </p:txBody>
      </p:sp>
    </p:spTree>
    <p:extLst>
      <p:ext uri="{BB962C8B-B14F-4D97-AF65-F5344CB8AC3E}">
        <p14:creationId xmlns:p14="http://schemas.microsoft.com/office/powerpoint/2010/main" val="3584456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 </a:t>
            </a:r>
            <a:endParaRPr lang="pl-PL"/>
          </a:p>
        </p:txBody>
      </p:sp>
      <p:sp>
        <p:nvSpPr>
          <p:cNvPr id="3" name="Symbol zastępczy zawartości 2"/>
          <p:cNvSpPr>
            <a:spLocks noGrp="1"/>
          </p:cNvSpPr>
          <p:nvPr>
            <p:ph idx="1"/>
          </p:nvPr>
        </p:nvSpPr>
        <p:spPr/>
        <p:txBody>
          <a:bodyPr>
            <a:normAutofit fontScale="85000" lnSpcReduction="20000"/>
          </a:bodyPr>
          <a:lstStyle/>
          <a:p>
            <a:r>
              <a:rPr lang="pl-PL" smtClean="0"/>
              <a:t>Ochrona konkurencji i konsumentów</a:t>
            </a:r>
          </a:p>
          <a:p>
            <a:endParaRPr lang="pl-PL" smtClean="0"/>
          </a:p>
          <a:p>
            <a:r>
              <a:rPr lang="pl-PL"/>
              <a:t>Wolna konkurencja, jako mechanizm gospodarczy, jest jednym z podstawowych dóbr </a:t>
            </a:r>
            <a:r>
              <a:rPr lang="pl-PL" smtClean="0"/>
              <a:t>chronionych</a:t>
            </a:r>
          </a:p>
          <a:p>
            <a:endParaRPr lang="pl-PL"/>
          </a:p>
          <a:p>
            <a:r>
              <a:rPr lang="pl-PL"/>
              <a:t>Konkurencja stanowi formę rywalizacji przedsiębiorców o korzyści ekonomiczne, osiągane ze sprzedaży towarów i usług, rynki zaopatrzenia i zbytu, a także o siłę roboczą. Obejmuje więc różne czynności nakierowane na eliminację rywali i pozyskanie klientów kosztem rywali działających w tej samej branży towarowej.</a:t>
            </a:r>
          </a:p>
          <a:p>
            <a:endParaRPr lang="pl-PL"/>
          </a:p>
        </p:txBody>
      </p:sp>
    </p:spTree>
    <p:extLst>
      <p:ext uri="{BB962C8B-B14F-4D97-AF65-F5344CB8AC3E}">
        <p14:creationId xmlns:p14="http://schemas.microsoft.com/office/powerpoint/2010/main" val="36671059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08920"/>
            <a:ext cx="8229600" cy="1143000"/>
          </a:xfrm>
        </p:spPr>
        <p:txBody>
          <a:bodyPr>
            <a:normAutofit fontScale="90000"/>
          </a:bodyPr>
          <a:lstStyle/>
          <a:p>
            <a:r>
              <a:rPr lang="pl-PL">
                <a:solidFill>
                  <a:srgbClr val="000000"/>
                </a:solidFill>
                <a:latin typeface="Times New Roman"/>
              </a:rPr>
              <a:t>Praktyki naruszające zbiorowe interesy konsumentów. </a:t>
            </a:r>
            <a:endParaRPr lang="pl-PL"/>
          </a:p>
        </p:txBody>
      </p:sp>
    </p:spTree>
    <p:extLst>
      <p:ext uri="{BB962C8B-B14F-4D97-AF65-F5344CB8AC3E}">
        <p14:creationId xmlns:p14="http://schemas.microsoft.com/office/powerpoint/2010/main" val="14387201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a:t>
            </a:r>
            <a:r>
              <a:rPr lang="pl-PL" smtClean="0"/>
              <a:t>konsumentów</a:t>
            </a:r>
            <a:endParaRPr lang="pl-PL"/>
          </a:p>
        </p:txBody>
      </p:sp>
      <p:sp>
        <p:nvSpPr>
          <p:cNvPr id="3" name="Symbol zastępczy zawartości 2"/>
          <p:cNvSpPr>
            <a:spLocks noGrp="1"/>
          </p:cNvSpPr>
          <p:nvPr>
            <p:ph idx="1"/>
          </p:nvPr>
        </p:nvSpPr>
        <p:spPr/>
        <p:txBody>
          <a:bodyPr/>
          <a:lstStyle/>
          <a:p>
            <a:r>
              <a:rPr lang="pl-PL"/>
              <a:t>Zakazane są praktyki godzące w zbiorowe interesy konsumentów</a:t>
            </a:r>
            <a:r>
              <a:rPr lang="pl-PL" smtClean="0"/>
              <a:t>.</a:t>
            </a:r>
          </a:p>
          <a:p>
            <a:endParaRPr lang="pl-PL"/>
          </a:p>
          <a:p>
            <a:r>
              <a:rPr lang="pl-PL" smtClean="0"/>
              <a:t> </a:t>
            </a:r>
            <a:r>
              <a:rPr lang="pl-PL"/>
              <a:t>Przez praktykę naruszającą zbiorowe interesy konsumentów rozumie się godzące w nie bezprawne działanie przedsiębiorcy.</a:t>
            </a:r>
          </a:p>
        </p:txBody>
      </p:sp>
    </p:spTree>
    <p:extLst>
      <p:ext uri="{BB962C8B-B14F-4D97-AF65-F5344CB8AC3E}">
        <p14:creationId xmlns:p14="http://schemas.microsoft.com/office/powerpoint/2010/main" val="11233100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a:t>
            </a:r>
            <a:r>
              <a:rPr lang="pl-PL" smtClean="0"/>
              <a:t>konsumentów</a:t>
            </a:r>
            <a:endParaRPr lang="pl-PL"/>
          </a:p>
        </p:txBody>
      </p:sp>
      <p:sp>
        <p:nvSpPr>
          <p:cNvPr id="3" name="Symbol zastępczy zawartości 2"/>
          <p:cNvSpPr>
            <a:spLocks noGrp="1"/>
          </p:cNvSpPr>
          <p:nvPr>
            <p:ph idx="1"/>
          </p:nvPr>
        </p:nvSpPr>
        <p:spPr/>
        <p:txBody>
          <a:bodyPr/>
          <a:lstStyle/>
          <a:p>
            <a:r>
              <a:rPr lang="pl-PL"/>
              <a:t>Ustawa wyraźnie stwierdza, że </a:t>
            </a:r>
            <a:r>
              <a:rPr lang="pl-PL" b="1"/>
              <a:t>nie jest zbiorowym interesem konsumentów suma indywidualnych interesów konsumentów</a:t>
            </a:r>
            <a:r>
              <a:rPr lang="pl-PL" smtClean="0"/>
              <a:t>,</a:t>
            </a:r>
          </a:p>
          <a:p>
            <a:r>
              <a:rPr lang="pl-PL" smtClean="0"/>
              <a:t>Oznacza to, </a:t>
            </a:r>
            <a:r>
              <a:rPr lang="pl-PL"/>
              <a:t>iż ustawodawca ma tu na myśli określoną formę interesu zbiorowego, która stanowić będzie kwalifikowaną odmianę interesu publicznego.</a:t>
            </a:r>
          </a:p>
        </p:txBody>
      </p:sp>
    </p:spTree>
    <p:extLst>
      <p:ext uri="{BB962C8B-B14F-4D97-AF65-F5344CB8AC3E}">
        <p14:creationId xmlns:p14="http://schemas.microsoft.com/office/powerpoint/2010/main" val="6218059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Przez </a:t>
            </a:r>
            <a:r>
              <a:rPr lang="pl-PL"/>
              <a:t>praktykę naruszającą zbiorowe interesy konsumentów rozumie się godzące w nie bezprawne działanie przedsiębiorcy, </a:t>
            </a:r>
            <a:r>
              <a:rPr lang="pl-PL" u="sng"/>
              <a:t>w szczególności</a:t>
            </a:r>
            <a:r>
              <a:rPr lang="pl-PL"/>
              <a:t>:</a:t>
            </a:r>
          </a:p>
          <a:p>
            <a:r>
              <a:rPr lang="pl-PL"/>
              <a:t>1</a:t>
            </a:r>
            <a:r>
              <a:rPr lang="pl-PL" smtClean="0"/>
              <a:t>) </a:t>
            </a:r>
            <a:r>
              <a:rPr lang="pl-PL"/>
              <a:t>naruszanie obowiązku udzielania konsumentom rzetelnej, prawdziwej i pełnej informacji;</a:t>
            </a:r>
          </a:p>
          <a:p>
            <a:r>
              <a:rPr lang="pl-PL"/>
              <a:t>2</a:t>
            </a:r>
            <a:r>
              <a:rPr lang="pl-PL" smtClean="0"/>
              <a:t>) </a:t>
            </a:r>
            <a:r>
              <a:rPr lang="pl-PL"/>
              <a:t>nieuczciwe praktyki rynkowe lub czyny nieuczciwej konkurencji</a:t>
            </a:r>
            <a:r>
              <a:rPr lang="pl-PL" smtClean="0"/>
              <a:t>.</a:t>
            </a:r>
          </a:p>
          <a:p>
            <a:r>
              <a:rPr lang="pl-PL"/>
              <a:t>3</a:t>
            </a:r>
            <a:r>
              <a:rPr lang="pl-PL" smtClean="0"/>
              <a:t>)  </a:t>
            </a:r>
            <a:r>
              <a:rPr lang="pl-PL"/>
              <a:t>proponowanie konsumentom nabycia usług finansowych, które nie odpowiadają potrzebom tych konsumentów ustalonym z uwzględnieniem dostępnych przedsiębiorcy informacji w zakresie cech tych konsumentów lub proponowanie nabycia tych usług w sposób nieadekwatny do ich charakteru</a:t>
            </a:r>
          </a:p>
        </p:txBody>
      </p:sp>
    </p:spTree>
    <p:extLst>
      <p:ext uri="{BB962C8B-B14F-4D97-AF65-F5344CB8AC3E}">
        <p14:creationId xmlns:p14="http://schemas.microsoft.com/office/powerpoint/2010/main" val="830944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smtClean="0"/>
              <a:t>nieuczciwe </a:t>
            </a:r>
            <a:r>
              <a:rPr lang="pl-PL"/>
              <a:t>praktyki rynkowe </a:t>
            </a:r>
            <a:r>
              <a:rPr lang="pl-PL" smtClean="0"/>
              <a:t>?</a:t>
            </a:r>
          </a:p>
          <a:p>
            <a:endParaRPr lang="pl-PL"/>
          </a:p>
          <a:p>
            <a:r>
              <a:rPr lang="pl-PL"/>
              <a:t>Ustawa z dnia 23 sierpnia 2007 r</a:t>
            </a:r>
            <a:r>
              <a:rPr lang="pl-PL" smtClean="0"/>
              <a:t>. o </a:t>
            </a:r>
            <a:r>
              <a:rPr lang="pl-PL"/>
              <a:t>przeciwdziałaniu nieuczciwym praktykom </a:t>
            </a:r>
            <a:r>
              <a:rPr lang="pl-PL" smtClean="0"/>
              <a:t>rynkowym (t.j</a:t>
            </a:r>
            <a:r>
              <a:rPr lang="pl-PL"/>
              <a:t>. Dz.U. z 2017 r. poz. </a:t>
            </a:r>
            <a:r>
              <a:rPr lang="pl-PL" smtClean="0"/>
              <a:t>2070)</a:t>
            </a:r>
            <a:endParaRPr lang="pl-PL"/>
          </a:p>
        </p:txBody>
      </p:sp>
    </p:spTree>
    <p:extLst>
      <p:ext uri="{BB962C8B-B14F-4D97-AF65-F5344CB8AC3E}">
        <p14:creationId xmlns:p14="http://schemas.microsoft.com/office/powerpoint/2010/main" val="31256802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0000" lnSpcReduction="20000"/>
          </a:bodyPr>
          <a:lstStyle/>
          <a:p>
            <a:endParaRPr lang="pl-PL" smtClean="0"/>
          </a:p>
          <a:p>
            <a:r>
              <a:rPr lang="pl-PL" smtClean="0"/>
              <a:t>nieuczciwe </a:t>
            </a:r>
            <a:r>
              <a:rPr lang="pl-PL"/>
              <a:t>praktyki rynkowe ?</a:t>
            </a:r>
          </a:p>
          <a:p>
            <a:endParaRPr lang="pl-PL" smtClean="0"/>
          </a:p>
          <a:p>
            <a:r>
              <a:rPr lang="pl-PL" smtClean="0"/>
              <a:t>praktyki rynkowe </a:t>
            </a:r>
            <a:r>
              <a:rPr lang="pl-PL"/>
              <a:t>- rozumie się przez to działanie lub zaniechanie przedsiębiorcy, sposób postępowania, oświadczenie lub informację handlową, w szczególności reklamę i marketing, bezpośrednio związane z promocją lub nabyciem produktu przez konsumenta</a:t>
            </a:r>
          </a:p>
          <a:p>
            <a:endParaRPr lang="pl-PL"/>
          </a:p>
          <a:p>
            <a:r>
              <a:rPr lang="pl-PL" smtClean="0"/>
              <a:t>Praktyka </a:t>
            </a:r>
            <a:r>
              <a:rPr lang="pl-PL"/>
              <a:t>rynkowa stosowana przez przedsiębiorców wobec konsumentów jest nieuczciwa, jeżeli jest sprzeczna z dobrymi obyczajami i w istotny sposób zniekształca lub może zniekształcić zachowanie rynkowe przeciętnego konsumenta przed zawarciem umowy dotyczącej produktu, w trakcie jej zawierania lub po jej zawarciu.</a:t>
            </a:r>
          </a:p>
        </p:txBody>
      </p:sp>
    </p:spTree>
    <p:extLst>
      <p:ext uri="{BB962C8B-B14F-4D97-AF65-F5344CB8AC3E}">
        <p14:creationId xmlns:p14="http://schemas.microsoft.com/office/powerpoint/2010/main" val="35553363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92500" lnSpcReduction="20000"/>
          </a:bodyPr>
          <a:lstStyle/>
          <a:p>
            <a:r>
              <a:rPr lang="pl-PL"/>
              <a:t>nieuczciwe praktyki rynkowe ?</a:t>
            </a:r>
          </a:p>
          <a:p>
            <a:endParaRPr lang="pl-PL" smtClean="0"/>
          </a:p>
          <a:p>
            <a:pPr lvl="1"/>
            <a:r>
              <a:rPr lang="pl-PL" smtClean="0"/>
              <a:t>Działania i zaniechania wprowadzające w błąd</a:t>
            </a:r>
          </a:p>
          <a:p>
            <a:pPr lvl="1"/>
            <a:endParaRPr lang="pl-PL"/>
          </a:p>
          <a:p>
            <a:pPr lvl="1"/>
            <a:r>
              <a:rPr lang="pl-PL" smtClean="0"/>
              <a:t>Agresywne praktyki rynkowe</a:t>
            </a:r>
          </a:p>
          <a:p>
            <a:pPr lvl="1"/>
            <a:endParaRPr lang="pl-PL" smtClean="0"/>
          </a:p>
          <a:p>
            <a:pPr lvl="1"/>
            <a:r>
              <a:rPr lang="pl-PL" smtClean="0"/>
              <a:t>Prowadzenie </a:t>
            </a:r>
            <a:r>
              <a:rPr lang="pl-PL"/>
              <a:t>działalności w formie systemu </a:t>
            </a:r>
            <a:r>
              <a:rPr lang="pl-PL" smtClean="0"/>
              <a:t>konsorcyjnego</a:t>
            </a:r>
          </a:p>
          <a:p>
            <a:pPr lvl="1"/>
            <a:endParaRPr lang="pl-PL"/>
          </a:p>
          <a:p>
            <a:pPr lvl="1"/>
            <a:r>
              <a:rPr lang="pl-PL" smtClean="0"/>
              <a:t>Stosowanie </a:t>
            </a:r>
            <a:r>
              <a:rPr lang="pl-PL"/>
              <a:t>kodeksu dobrych praktyk, którego postanowienia są sprzeczne z prawem</a:t>
            </a:r>
          </a:p>
          <a:p>
            <a:endParaRPr lang="pl-PL"/>
          </a:p>
        </p:txBody>
      </p:sp>
    </p:spTree>
    <p:extLst>
      <p:ext uri="{BB962C8B-B14F-4D97-AF65-F5344CB8AC3E}">
        <p14:creationId xmlns:p14="http://schemas.microsoft.com/office/powerpoint/2010/main" val="684347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0000" lnSpcReduction="20000"/>
          </a:bodyPr>
          <a:lstStyle/>
          <a:p>
            <a:r>
              <a:rPr lang="pl-PL"/>
              <a:t>Prowadzenie działalności w formie systemu </a:t>
            </a:r>
            <a:r>
              <a:rPr lang="pl-PL" smtClean="0"/>
              <a:t>konsorcyjnego?</a:t>
            </a:r>
          </a:p>
          <a:p>
            <a:endParaRPr lang="pl-PL"/>
          </a:p>
          <a:p>
            <a:r>
              <a:rPr lang="pl-PL"/>
              <a:t>rozumie się przez to prowadzenie działalności gospodarczej polegającej na zarządzaniu mieniem gromadzonym w ramach grupy z udziałem konsumentów, utworzonej w celu sfinansowania zakupu produktu na rzecz uczestników </a:t>
            </a:r>
            <a:r>
              <a:rPr lang="pl-PL" smtClean="0"/>
              <a:t>grupy</a:t>
            </a:r>
          </a:p>
          <a:p>
            <a:endParaRPr lang="pl-PL" smtClean="0"/>
          </a:p>
          <a:p>
            <a:pPr lvl="1"/>
            <a:r>
              <a:rPr lang="pl-PL" smtClean="0"/>
              <a:t>system </a:t>
            </a:r>
            <a:r>
              <a:rPr lang="pl-PL"/>
              <a:t>promocyjny typu „piramida” stanowi praktykę handlową uznawaną za nieuczciwą w każdych okolicznościach tylko wówczas, gdy system taki wymaga od konsumenta świadczenia finansowego, niezależnie od jego wysokości, w zamian za możliwość otrzymania wynagrodzenia, które jest uzależnione przede wszystkim od wprowadzenia innych konsumentów do systemu, a nie od sprzedaży lub konsumpcji produktów. </a:t>
            </a:r>
            <a:r>
              <a:rPr lang="pl-PL" smtClean="0"/>
              <a:t>C-515/12 </a:t>
            </a:r>
            <a:r>
              <a:rPr lang="pl-PL"/>
              <a:t>- wyrok TS z dnia 03-04-2014</a:t>
            </a:r>
          </a:p>
          <a:p>
            <a:endParaRPr lang="pl-PL"/>
          </a:p>
        </p:txBody>
      </p:sp>
    </p:spTree>
    <p:extLst>
      <p:ext uri="{BB962C8B-B14F-4D97-AF65-F5344CB8AC3E}">
        <p14:creationId xmlns:p14="http://schemas.microsoft.com/office/powerpoint/2010/main" val="26243950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a:bodyPr>
          <a:lstStyle/>
          <a:p>
            <a:endParaRPr lang="pl-PL" smtClean="0"/>
          </a:p>
          <a:p>
            <a:r>
              <a:rPr lang="pl-PL" smtClean="0"/>
              <a:t>Prezes </a:t>
            </a:r>
            <a:r>
              <a:rPr lang="pl-PL"/>
              <a:t>Urzędu wydaje </a:t>
            </a:r>
            <a:r>
              <a:rPr lang="pl-PL" b="1"/>
              <a:t>decyzję</a:t>
            </a:r>
            <a:r>
              <a:rPr lang="pl-PL"/>
              <a:t> o uznaniu praktyki za naruszającą zbiorowe interesy konsumentów i nakazującą zaniechanie jej stosowania, jeżeli stwierdzi </a:t>
            </a:r>
            <a:r>
              <a:rPr lang="pl-PL" smtClean="0"/>
              <a:t>naruszenie ww. zakazów.</a:t>
            </a:r>
          </a:p>
        </p:txBody>
      </p:sp>
    </p:spTree>
    <p:extLst>
      <p:ext uri="{BB962C8B-B14F-4D97-AF65-F5344CB8AC3E}">
        <p14:creationId xmlns:p14="http://schemas.microsoft.com/office/powerpoint/2010/main" val="5721436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a:t>W decyzji Prezes Urzędu może określić środki usunięcia trwających skutków naruszenia zbiorowych interesów konsumentów w celu zapewnienia wykonania nakazu, </a:t>
            </a:r>
            <a:r>
              <a:rPr lang="pl-PL" u="sng"/>
              <a:t>w szczególności</a:t>
            </a:r>
            <a:r>
              <a:rPr lang="pl-PL"/>
              <a:t> zobowiązać przedsiębiorcę do złożenia jednokrotnego lub wielokrotnego oświadczenia o treści i w formie określonej w decyzji.</a:t>
            </a:r>
          </a:p>
          <a:p>
            <a:endParaRPr lang="pl-PL"/>
          </a:p>
        </p:txBody>
      </p:sp>
    </p:spTree>
    <p:extLst>
      <p:ext uri="{BB962C8B-B14F-4D97-AF65-F5344CB8AC3E}">
        <p14:creationId xmlns:p14="http://schemas.microsoft.com/office/powerpoint/2010/main" val="2931352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lstStyle/>
          <a:p>
            <a:endParaRPr lang="pl-PL" smtClean="0"/>
          </a:p>
          <a:p>
            <a:r>
              <a:rPr lang="pl-PL" smtClean="0"/>
              <a:t>Podstawowy akt prawny</a:t>
            </a:r>
            <a:endParaRPr lang="pl-PL"/>
          </a:p>
          <a:p>
            <a:endParaRPr lang="pl-PL" smtClean="0"/>
          </a:p>
          <a:p>
            <a:r>
              <a:rPr lang="pl-PL" smtClean="0"/>
              <a:t>Ustawa </a:t>
            </a:r>
            <a:r>
              <a:rPr lang="pl-PL"/>
              <a:t>z dnia 16 lutego 2007 r. o ochronie konkurencji i konsumentów (t.j. Dz.U. z 2017 r. poz. 229)</a:t>
            </a:r>
          </a:p>
          <a:p>
            <a:endParaRPr lang="pl-PL"/>
          </a:p>
        </p:txBody>
      </p:sp>
    </p:spTree>
    <p:extLst>
      <p:ext uri="{BB962C8B-B14F-4D97-AF65-F5344CB8AC3E}">
        <p14:creationId xmlns:p14="http://schemas.microsoft.com/office/powerpoint/2010/main" val="31789827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endParaRPr lang="pl-PL" smtClean="0"/>
          </a:p>
          <a:p>
            <a:r>
              <a:rPr lang="pl-PL" smtClean="0"/>
              <a:t>Ochrona </a:t>
            </a:r>
            <a:r>
              <a:rPr lang="pl-PL"/>
              <a:t>zbiorowych interesów konsumentów przewidziana w ustawie nie wyłącza ochrony wynikającej z innych ustaw, w szczególności z przepisów o przeciwdziałaniu nieuczciwym praktykom rynkowym i przepisów o zwalczaniu nieuczciwej konkurencji.</a:t>
            </a:r>
          </a:p>
        </p:txBody>
      </p:sp>
    </p:spTree>
    <p:extLst>
      <p:ext uri="{BB962C8B-B14F-4D97-AF65-F5344CB8AC3E}">
        <p14:creationId xmlns:p14="http://schemas.microsoft.com/office/powerpoint/2010/main" val="2455967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smtClean="0"/>
          </a:p>
          <a:p>
            <a:r>
              <a:rPr lang="pl-PL"/>
              <a:t>komunikaty SMS wysyłane </a:t>
            </a:r>
            <a:r>
              <a:rPr lang="pl-PL" smtClean="0"/>
              <a:t>przez organizatora do </a:t>
            </a:r>
            <a:r>
              <a:rPr lang="pl-PL"/>
              <a:t>konsumentów były sformułowane w taki sposób, aby skłonić adresatów do szybkiego i spontanicznego podjęcia decyzji o wzięciu udziału w loterii. Wywoływały wrażenie, że nie wysłanie SMS-a w danej chwili spowoduje bezzwrotną utratę szansy na wygraną. </a:t>
            </a:r>
            <a:endParaRPr lang="pl-PL" smtClean="0"/>
          </a:p>
          <a:p>
            <a:endParaRPr lang="pl-PL"/>
          </a:p>
          <a:p>
            <a:r>
              <a:rPr lang="pl-PL" smtClean="0"/>
              <a:t>Pytanie:</a:t>
            </a:r>
          </a:p>
          <a:p>
            <a:r>
              <a:rPr lang="pl-PL" smtClean="0"/>
              <a:t>- jest to nieuczciwa praktyka rynkowa?</a:t>
            </a:r>
          </a:p>
          <a:p>
            <a:r>
              <a:rPr lang="pl-PL" smtClean="0"/>
              <a:t>- jeżeli tak, jakiego rodzaju?</a:t>
            </a:r>
            <a:endParaRPr lang="pl-PL"/>
          </a:p>
        </p:txBody>
      </p:sp>
    </p:spTree>
    <p:extLst>
      <p:ext uri="{BB962C8B-B14F-4D97-AF65-F5344CB8AC3E}">
        <p14:creationId xmlns:p14="http://schemas.microsoft.com/office/powerpoint/2010/main" val="4635636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85000" lnSpcReduction="20000"/>
          </a:bodyPr>
          <a:lstStyle/>
          <a:p>
            <a:r>
              <a:rPr lang="pl-PL" smtClean="0"/>
              <a:t>Minikazus</a:t>
            </a:r>
          </a:p>
          <a:p>
            <a:endParaRPr lang="pl-PL"/>
          </a:p>
          <a:p>
            <a:r>
              <a:rPr lang="pl-PL" smtClean="0"/>
              <a:t>Alfa sp. z o.o. w środku własnego sklepu przykleiła na drzwiach ogłoszenie o treści: </a:t>
            </a:r>
          </a:p>
          <a:p>
            <a:pPr marL="0" indent="0">
              <a:buNone/>
            </a:pPr>
            <a:r>
              <a:rPr lang="pl-PL" smtClean="0"/>
              <a:t>„ automatyczne drzwi wyjściowe uległy awarii, każdy klient, który dokonał zakupu za co najmniej 15 złotych może skorzystać z drzwi ewakuacyjnych”</a:t>
            </a:r>
          </a:p>
          <a:p>
            <a:pPr marL="0" indent="0">
              <a:buNone/>
            </a:pPr>
            <a:endParaRPr lang="pl-PL"/>
          </a:p>
          <a:p>
            <a:pPr marL="0" indent="0">
              <a:buNone/>
            </a:pPr>
            <a:r>
              <a:rPr lang="pl-PL" smtClean="0"/>
              <a:t>Pytanie:</a:t>
            </a:r>
          </a:p>
          <a:p>
            <a:pPr>
              <a:buFontTx/>
              <a:buChar char="-"/>
            </a:pPr>
            <a:r>
              <a:rPr lang="pl-PL" smtClean="0"/>
              <a:t>Czy jest to nieuczciwa praktyka rynkowa?</a:t>
            </a:r>
          </a:p>
          <a:p>
            <a:pPr>
              <a:buFontTx/>
              <a:buChar char="-"/>
            </a:pPr>
            <a:r>
              <a:rPr lang="pl-PL" smtClean="0"/>
              <a:t>Jeżeli tak, jakiego rodzaju?  </a:t>
            </a:r>
            <a:endParaRPr lang="pl-PL"/>
          </a:p>
        </p:txBody>
      </p:sp>
    </p:spTree>
    <p:extLst>
      <p:ext uri="{BB962C8B-B14F-4D97-AF65-F5344CB8AC3E}">
        <p14:creationId xmlns:p14="http://schemas.microsoft.com/office/powerpoint/2010/main" val="14522639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85000" lnSpcReduction="20000"/>
          </a:bodyPr>
          <a:lstStyle/>
          <a:p>
            <a:r>
              <a:rPr lang="pl-PL"/>
              <a:t>Minikazus</a:t>
            </a:r>
          </a:p>
          <a:p>
            <a:endParaRPr lang="pl-PL" smtClean="0"/>
          </a:p>
          <a:p>
            <a:r>
              <a:rPr lang="pl-PL" smtClean="0"/>
              <a:t>Alfa sp. z o.o. sprzedaje produkty ekologiczne i posługuje się w reklamie telewizyjnej certyfikatem jakości żywienia. Certyfikat utracił ważność 3 miesiące wcześniej.</a:t>
            </a:r>
          </a:p>
          <a:p>
            <a:endParaRPr lang="pl-PL"/>
          </a:p>
          <a:p>
            <a:r>
              <a:rPr lang="pl-PL" smtClean="0"/>
              <a:t>Pytanie:</a:t>
            </a:r>
          </a:p>
          <a:p>
            <a:r>
              <a:rPr lang="pl-PL" smtClean="0"/>
              <a:t>- czy stanowi to zachowanie nieuczciwą praktykę rynkową? </a:t>
            </a:r>
          </a:p>
          <a:p>
            <a:r>
              <a:rPr lang="pl-PL" smtClean="0"/>
              <a:t>Jeżeli tak, jakiego rodzaju?</a:t>
            </a:r>
            <a:endParaRPr lang="pl-PL"/>
          </a:p>
        </p:txBody>
      </p:sp>
    </p:spTree>
    <p:extLst>
      <p:ext uri="{BB962C8B-B14F-4D97-AF65-F5344CB8AC3E}">
        <p14:creationId xmlns:p14="http://schemas.microsoft.com/office/powerpoint/2010/main" val="471177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smtClean="0"/>
              <a:t>Alfa sp. z o.o. sprzedaje telefony komórkowe na odległość. W reklamie telewizyjnej zachwala swoją ofertę m.in. tym, że każdemu klientowi przysługuje termin 14 dni na odstąpienie od zawartej umowy, co wyróżnia ją na rynku.</a:t>
            </a:r>
          </a:p>
          <a:p>
            <a:endParaRPr lang="pl-PL"/>
          </a:p>
          <a:p>
            <a:r>
              <a:rPr lang="pl-PL" smtClean="0"/>
              <a:t>Pytanie:</a:t>
            </a:r>
          </a:p>
          <a:p>
            <a:r>
              <a:rPr lang="pl-PL" smtClean="0"/>
              <a:t>- czy mamy do czynienia z nieuczciwą praktyką rynkową?</a:t>
            </a:r>
          </a:p>
          <a:p>
            <a:r>
              <a:rPr lang="pl-PL" smtClean="0"/>
              <a:t>- Jeżeli tak to jakiego rodzaju? </a:t>
            </a:r>
            <a:endParaRPr lang="pl-PL"/>
          </a:p>
        </p:txBody>
      </p:sp>
    </p:spTree>
    <p:extLst>
      <p:ext uri="{BB962C8B-B14F-4D97-AF65-F5344CB8AC3E}">
        <p14:creationId xmlns:p14="http://schemas.microsoft.com/office/powerpoint/2010/main" val="105209751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smtClean="0"/>
              <a:t>Andrzej Bobek był ubezpieczony w Odra TUIR S.A. od nieszczęśliwych wypadków. Złamał nogę w wyniku upadku na chodniku. Zgłosił szkodę do zakładu ubezpieczeń. Ubezpieczyciel żąda od niego dokumentacji medycznej potwierdzającej leczenie.</a:t>
            </a:r>
          </a:p>
          <a:p>
            <a:endParaRPr lang="pl-PL"/>
          </a:p>
          <a:p>
            <a:r>
              <a:rPr lang="pl-PL" smtClean="0"/>
              <a:t> Pytanie:</a:t>
            </a:r>
          </a:p>
          <a:p>
            <a:r>
              <a:rPr lang="pl-PL" smtClean="0"/>
              <a:t>- czy ubezpieczyciel stosuje nieuczciwą praktykę rynkową?</a:t>
            </a:r>
          </a:p>
          <a:p>
            <a:r>
              <a:rPr lang="pl-PL" smtClean="0"/>
              <a:t>- jeśli tak, to jakiego rodzaju? </a:t>
            </a:r>
            <a:endParaRPr lang="pl-PL"/>
          </a:p>
        </p:txBody>
      </p:sp>
    </p:spTree>
    <p:extLst>
      <p:ext uri="{BB962C8B-B14F-4D97-AF65-F5344CB8AC3E}">
        <p14:creationId xmlns:p14="http://schemas.microsoft.com/office/powerpoint/2010/main" val="34745797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a:t>Andrzej Bobek był ubezpieczony w Odra TUIR S.A. od nieszczęśliwych wypadków. Złamał nogę w wyniku upadku na chodniku. Zgłosił szkodę do zakładu ubezpieczeń. Ubezpieczyciel żąda od niego </a:t>
            </a:r>
            <a:r>
              <a:rPr lang="pl-PL" smtClean="0"/>
              <a:t>aktu zgonu prababci Genowefy. Uzasadnia, że charakter złamania nogi wskazuje na genetyczną wadę kości udowej.</a:t>
            </a:r>
            <a:endParaRPr lang="pl-PL"/>
          </a:p>
          <a:p>
            <a:endParaRPr lang="pl-PL"/>
          </a:p>
          <a:p>
            <a:r>
              <a:rPr lang="pl-PL"/>
              <a:t> Pytanie:</a:t>
            </a:r>
          </a:p>
          <a:p>
            <a:r>
              <a:rPr lang="pl-PL"/>
              <a:t>- czy ubezpieczyciel stosuje nieuczciwą praktykę rynkową?</a:t>
            </a:r>
          </a:p>
          <a:p>
            <a:r>
              <a:rPr lang="pl-PL"/>
              <a:t>- jeśli tak, to jakiego rodzaju? </a:t>
            </a:r>
          </a:p>
          <a:p>
            <a:endParaRPr lang="pl-PL"/>
          </a:p>
        </p:txBody>
      </p:sp>
    </p:spTree>
    <p:extLst>
      <p:ext uri="{BB962C8B-B14F-4D97-AF65-F5344CB8AC3E}">
        <p14:creationId xmlns:p14="http://schemas.microsoft.com/office/powerpoint/2010/main" val="31554634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77500" lnSpcReduction="20000"/>
          </a:bodyPr>
          <a:lstStyle/>
          <a:p>
            <a:r>
              <a:rPr lang="pl-PL" smtClean="0"/>
              <a:t>Minikazus</a:t>
            </a:r>
          </a:p>
          <a:p>
            <a:endParaRPr lang="pl-PL"/>
          </a:p>
          <a:p>
            <a:r>
              <a:rPr lang="pl-PL" smtClean="0"/>
              <a:t>Krajowa Izba gospodarcza Ubezpieczycieli komunikacyjnych stworzyła Kodeks Etyki Ubezpieczeniowej, gdzie jest przepis nakazujący członkom stosować reklamy porównawcze. Nie wymaga jednak stosowania obiektywnych kryteriów, które miałyby służyć porównaniu.</a:t>
            </a:r>
          </a:p>
          <a:p>
            <a:endParaRPr lang="pl-PL"/>
          </a:p>
          <a:p>
            <a:r>
              <a:rPr lang="pl-PL" smtClean="0"/>
              <a:t>Pytanie:</a:t>
            </a:r>
          </a:p>
          <a:p>
            <a:r>
              <a:rPr lang="pl-PL" smtClean="0"/>
              <a:t>- czy jest to nieuczciwa praktyka rynkowa?</a:t>
            </a:r>
          </a:p>
          <a:p>
            <a:r>
              <a:rPr lang="pl-PL" smtClean="0"/>
              <a:t>Jeżeli tak, jakiego rodzaju?</a:t>
            </a:r>
            <a:endParaRPr lang="pl-PL"/>
          </a:p>
        </p:txBody>
      </p:sp>
    </p:spTree>
    <p:extLst>
      <p:ext uri="{BB962C8B-B14F-4D97-AF65-F5344CB8AC3E}">
        <p14:creationId xmlns:p14="http://schemas.microsoft.com/office/powerpoint/2010/main" val="27227471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a:t>czyny nieuczciwej </a:t>
            </a:r>
            <a:r>
              <a:rPr lang="pl-PL" smtClean="0"/>
              <a:t>konkurencji?</a:t>
            </a:r>
          </a:p>
          <a:p>
            <a:endParaRPr lang="pl-PL"/>
          </a:p>
          <a:p>
            <a:r>
              <a:rPr lang="pl-PL"/>
              <a:t>Ustawa z dnia 16 kwietnia 1993 r. o zwalczaniu nieuczciwej </a:t>
            </a:r>
            <a:r>
              <a:rPr lang="pl-PL" smtClean="0"/>
              <a:t>konkurencji</a:t>
            </a:r>
          </a:p>
          <a:p>
            <a:pPr marL="0" indent="0">
              <a:buNone/>
            </a:pPr>
            <a:r>
              <a:rPr lang="pl-PL" smtClean="0"/>
              <a:t>(t.j. Dz.U. z 2018 r. poz. 419)</a:t>
            </a:r>
            <a:endParaRPr lang="pl-PL"/>
          </a:p>
        </p:txBody>
      </p:sp>
    </p:spTree>
    <p:extLst>
      <p:ext uri="{BB962C8B-B14F-4D97-AF65-F5344CB8AC3E}">
        <p14:creationId xmlns:p14="http://schemas.microsoft.com/office/powerpoint/2010/main" val="4121118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endParaRPr lang="pl-PL"/>
          </a:p>
          <a:p>
            <a:r>
              <a:rPr lang="pl-PL" smtClean="0"/>
              <a:t>Czynem </a:t>
            </a:r>
            <a:r>
              <a:rPr lang="pl-PL"/>
              <a:t>nieuczciwej konkurencji jest działanie sprzeczne z prawem lub dobrymi obyczajami, jeżeli zagraża lub narusza interes innego przedsiębiorcy lub klienta</a:t>
            </a:r>
            <a:r>
              <a:rPr lang="pl-PL" smtClean="0"/>
              <a:t>.</a:t>
            </a:r>
          </a:p>
          <a:p>
            <a:endParaRPr lang="pl-PL"/>
          </a:p>
          <a:p>
            <a:r>
              <a:rPr lang="pl-PL" smtClean="0"/>
              <a:t>Czyny wymienione w ustawie mają charakter przykładowy</a:t>
            </a:r>
            <a:endParaRPr lang="pl-PL"/>
          </a:p>
        </p:txBody>
      </p:sp>
    </p:spTree>
    <p:extLst>
      <p:ext uri="{BB962C8B-B14F-4D97-AF65-F5344CB8AC3E}">
        <p14:creationId xmlns:p14="http://schemas.microsoft.com/office/powerpoint/2010/main" val="881752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lstStyle/>
          <a:p>
            <a:r>
              <a:rPr lang="pl-PL"/>
              <a:t>Praktyki ograniczające konkurencję </a:t>
            </a:r>
            <a:endParaRPr lang="pl-PL" smtClean="0"/>
          </a:p>
          <a:p>
            <a:pPr lvl="1"/>
            <a:r>
              <a:rPr lang="pl-PL" smtClean="0"/>
              <a:t>porozumienia </a:t>
            </a:r>
            <a:r>
              <a:rPr lang="pl-PL"/>
              <a:t>ograniczające </a:t>
            </a:r>
            <a:r>
              <a:rPr lang="pl-PL" smtClean="0"/>
              <a:t>konkurencję</a:t>
            </a:r>
          </a:p>
          <a:p>
            <a:pPr lvl="1"/>
            <a:r>
              <a:rPr lang="pl-PL" smtClean="0"/>
              <a:t>nadużywanie </a:t>
            </a:r>
            <a:r>
              <a:rPr lang="pl-PL"/>
              <a:t>pozycji dominującej).</a:t>
            </a:r>
          </a:p>
        </p:txBody>
      </p:sp>
    </p:spTree>
    <p:extLst>
      <p:ext uri="{BB962C8B-B14F-4D97-AF65-F5344CB8AC3E}">
        <p14:creationId xmlns:p14="http://schemas.microsoft.com/office/powerpoint/2010/main" val="26352664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r>
              <a:rPr lang="pl-PL"/>
              <a:t>Czynem nieuczciwej konkurencji jest takie oznaczenie przedsiębiorstwa, które może wprowadzić klientów w błąd co do jego tożsamości, przez używanie firmy, nazwy, godła, skrótu literowego lub innego charakterystycznego symbolu wcześniej używanego, zgodnie z prawem, do oznaczenia innego przedsiębiorstwa.</a:t>
            </a:r>
          </a:p>
        </p:txBody>
      </p:sp>
    </p:spTree>
    <p:extLst>
      <p:ext uri="{BB962C8B-B14F-4D97-AF65-F5344CB8AC3E}">
        <p14:creationId xmlns:p14="http://schemas.microsoft.com/office/powerpoint/2010/main" val="40269769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lstStyle/>
          <a:p>
            <a:pPr lvl="1"/>
            <a:endParaRPr lang="pl-PL" smtClean="0"/>
          </a:p>
          <a:p>
            <a:pPr lvl="1"/>
            <a:r>
              <a:rPr lang="pl-PL" smtClean="0"/>
              <a:t>Czynem </a:t>
            </a:r>
            <a:r>
              <a:rPr lang="pl-PL"/>
              <a:t>nieuczciwej konkurencji jest opatrywanie towarów lub usług fałszywym lub oszukańczym oznaczeniem geograficznym wskazującym bezpośrednio albo pośrednio na kraj, region lub miejscowość ich pochodzenia albo używanie takiego oznaczenia w działalności handlowej, reklamie, listach handlowych, rachunkach lub innych dokumentach.</a:t>
            </a:r>
          </a:p>
        </p:txBody>
      </p:sp>
    </p:spTree>
    <p:extLst>
      <p:ext uri="{BB962C8B-B14F-4D97-AF65-F5344CB8AC3E}">
        <p14:creationId xmlns:p14="http://schemas.microsoft.com/office/powerpoint/2010/main" val="33484800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92500" lnSpcReduction="10000"/>
          </a:bodyPr>
          <a:lstStyle/>
          <a:p>
            <a:endParaRPr lang="pl-PL"/>
          </a:p>
          <a:p>
            <a:r>
              <a:rPr lang="pl-PL" smtClean="0"/>
              <a:t>Czynem </a:t>
            </a:r>
            <a:r>
              <a:rPr lang="pl-PL"/>
              <a:t>nieuczciwej konkurencji jest takie oznaczenie towarów lub usług albo jego brak, które może wprowadzić klientów w błąd co do pochodzenia, ilości, jakości, składników, sposobu wykonania, przydatności, możliwości zastosowania, naprawy, konserwacji lub innych istotnych cech towarów albo usług, a także zatajenie ryzyka, jakie wiąże się z korzystaniem z nich.</a:t>
            </a:r>
          </a:p>
        </p:txBody>
      </p:sp>
    </p:spTree>
    <p:extLst>
      <p:ext uri="{BB962C8B-B14F-4D97-AF65-F5344CB8AC3E}">
        <p14:creationId xmlns:p14="http://schemas.microsoft.com/office/powerpoint/2010/main" val="397959688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a:t>
            </a:r>
          </a:p>
        </p:txBody>
      </p:sp>
      <p:sp>
        <p:nvSpPr>
          <p:cNvPr id="3" name="Symbol zastępczy zawartości 2"/>
          <p:cNvSpPr>
            <a:spLocks noGrp="1"/>
          </p:cNvSpPr>
          <p:nvPr>
            <p:ph idx="1"/>
          </p:nvPr>
        </p:nvSpPr>
        <p:spPr/>
        <p:txBody>
          <a:bodyPr>
            <a:normAutofit fontScale="55000" lnSpcReduction="20000"/>
          </a:bodyPr>
          <a:lstStyle/>
          <a:p>
            <a:endParaRPr lang="pl-PL"/>
          </a:p>
          <a:p>
            <a:r>
              <a:rPr lang="pl-PL"/>
              <a:t>Art. 11 [Tajemnice przedsiębiorstwa]</a:t>
            </a:r>
          </a:p>
          <a:p>
            <a:r>
              <a:rPr lang="pl-PL"/>
              <a:t>1. Czynem nieuczciwej konkurencji jest przekazanie, ujawnienie lub wykorzystanie cudzych informacji stanowiących tajemnicę przedsiębiorstwa albo ich nabycie od osoby nieuprawnionej, jeżeli zagraża lub narusza interes przedsiębiorcy.</a:t>
            </a:r>
          </a:p>
          <a:p>
            <a:r>
              <a:rPr lang="pl-PL"/>
              <a:t>2. Przepis ust. 1 stosuje się również do osoby, która świadczyła pracę na podstawie stosunku pracy lub innego stosunku prawnego - przez okres trzech lat od jego ustania, chyba że umowa stanowi inaczej albo ustał stan tajemnicy.</a:t>
            </a:r>
          </a:p>
          <a:p>
            <a:r>
              <a:rPr lang="pl-PL"/>
              <a:t>3. Przepisu ust. 1 nie stosuje się wobec tego, kto od nieuprawnionego nabył, w dobrej wierze, na podstawie odpłatnej czynności prawnej, informacje stanowiące tajemnicę przedsiębiorstwa. Sąd może zobowiązać nabywcę do zapłaty stosownego wynagrodzenia za korzystanie z nich, nie dłużej jednak niż do ustania stanu tajemnicy.</a:t>
            </a:r>
          </a:p>
          <a:p>
            <a:r>
              <a:rPr lang="pl-PL"/>
              <a:t>4. Przez tajemnicę przedsiębiorstwa rozumie się nieujawnione do wiadomości publicznej informacje techniczne, technologiczne, organizacyjne przedsiębiorstwa lub inne informacje posiadające wartość gospodarczą, co do których przedsiębiorca podjął niezbędne działania w celu zachowania ich poufności.</a:t>
            </a:r>
          </a:p>
        </p:txBody>
      </p:sp>
    </p:spTree>
    <p:extLst>
      <p:ext uri="{BB962C8B-B14F-4D97-AF65-F5344CB8AC3E}">
        <p14:creationId xmlns:p14="http://schemas.microsoft.com/office/powerpoint/2010/main" val="121934157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lstStyle/>
          <a:p>
            <a:endParaRPr lang="pl-PL"/>
          </a:p>
          <a:p>
            <a:r>
              <a:rPr lang="pl-PL" smtClean="0"/>
              <a:t>Czynem </a:t>
            </a:r>
            <a:r>
              <a:rPr lang="pl-PL"/>
              <a:t>nieuczciwej konkurencji jest naśladowanie gotowego produktu, polegające na tym, że za pomocą technicznych środków reprodukcji jest kopiowana zewnętrzna postać produktu, jeżeli może wprowadzić klientów w błąd co do tożsamości producenta lub produktu.</a:t>
            </a:r>
          </a:p>
        </p:txBody>
      </p:sp>
    </p:spTree>
    <p:extLst>
      <p:ext uri="{BB962C8B-B14F-4D97-AF65-F5344CB8AC3E}">
        <p14:creationId xmlns:p14="http://schemas.microsoft.com/office/powerpoint/2010/main" val="145406172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lstStyle/>
          <a:p>
            <a:endParaRPr lang="pl-PL" smtClean="0"/>
          </a:p>
          <a:p>
            <a:r>
              <a:rPr lang="pl-PL" smtClean="0"/>
              <a:t>Czynem nieuczciwej konkurencji jest reklama </a:t>
            </a:r>
            <a:r>
              <a:rPr lang="pl-PL"/>
              <a:t>odwołująca się do uczuć klientów przez wywoływanie lęku, wykorzystywanie przesądów lub łatwowierności </a:t>
            </a:r>
            <a:r>
              <a:rPr lang="pl-PL" smtClean="0"/>
              <a:t>dzieci.</a:t>
            </a:r>
            <a:endParaRPr lang="pl-PL"/>
          </a:p>
        </p:txBody>
      </p:sp>
    </p:spTree>
    <p:extLst>
      <p:ext uri="{BB962C8B-B14F-4D97-AF65-F5344CB8AC3E}">
        <p14:creationId xmlns:p14="http://schemas.microsoft.com/office/powerpoint/2010/main" val="38937086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normAutofit lnSpcReduction="10000"/>
          </a:bodyPr>
          <a:lstStyle/>
          <a:p>
            <a:r>
              <a:rPr lang="pl-PL" smtClean="0"/>
              <a:t>Minikazus</a:t>
            </a:r>
          </a:p>
          <a:p>
            <a:endParaRPr lang="pl-PL"/>
          </a:p>
          <a:p>
            <a:r>
              <a:rPr lang="pl-PL" smtClean="0"/>
              <a:t>Alfa sp. z o.o. produkuje wina musujące. Jedno z nich nazwała „Szampan Oryginal”.</a:t>
            </a:r>
          </a:p>
          <a:p>
            <a:endParaRPr lang="pl-PL"/>
          </a:p>
          <a:p>
            <a:r>
              <a:rPr lang="pl-PL" smtClean="0"/>
              <a:t>Pytanie:</a:t>
            </a:r>
          </a:p>
          <a:p>
            <a:r>
              <a:rPr lang="pl-PL" smtClean="0"/>
              <a:t>- czy jest to czyn nieuczciwej konkurencji?</a:t>
            </a:r>
          </a:p>
          <a:p>
            <a:r>
              <a:rPr lang="pl-PL" smtClean="0"/>
              <a:t>- jeżeli tak, to jakiego rodzaju?</a:t>
            </a:r>
            <a:endParaRPr lang="pl-PL"/>
          </a:p>
        </p:txBody>
      </p:sp>
    </p:spTree>
    <p:extLst>
      <p:ext uri="{BB962C8B-B14F-4D97-AF65-F5344CB8AC3E}">
        <p14:creationId xmlns:p14="http://schemas.microsoft.com/office/powerpoint/2010/main" val="13859857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normAutofit fontScale="70000" lnSpcReduction="20000"/>
          </a:bodyPr>
          <a:lstStyle/>
          <a:p>
            <a:r>
              <a:rPr lang="pl-PL" smtClean="0"/>
              <a:t>Minikazus</a:t>
            </a:r>
          </a:p>
          <a:p>
            <a:endParaRPr lang="pl-PL"/>
          </a:p>
          <a:p>
            <a:r>
              <a:rPr lang="pl-PL" smtClean="0"/>
              <a:t>Andrzej Bobek był do 2017 r. praciwnikiem Alfa sp. z o.o., gdzie nadzorował linię produkcyjną podzespołów samochodowych</a:t>
            </a:r>
          </a:p>
          <a:p>
            <a:r>
              <a:rPr lang="pl-PL" smtClean="0"/>
              <a:t>Dwa miesiące po zwolnieniu przekazał konkurentowi Alfa sp. z o.o. istotne informacje technologiczne dotyczące tej linii produkcyjnej</a:t>
            </a:r>
          </a:p>
          <a:p>
            <a:endParaRPr lang="pl-PL"/>
          </a:p>
          <a:p>
            <a:r>
              <a:rPr lang="pl-PL" smtClean="0"/>
              <a:t>Pytanie:</a:t>
            </a:r>
          </a:p>
          <a:p>
            <a:r>
              <a:rPr lang="pl-PL" smtClean="0"/>
              <a:t>- czy jest to czyn nieuczciwej konkurencji?</a:t>
            </a:r>
          </a:p>
          <a:p>
            <a:r>
              <a:rPr lang="pl-PL" smtClean="0"/>
              <a:t>- jeżeli tak to jakiego rodzaju?</a:t>
            </a:r>
          </a:p>
          <a:p>
            <a:pPr marL="0" indent="0">
              <a:buNone/>
            </a:pPr>
            <a:r>
              <a:rPr lang="pl-PL" smtClean="0"/>
              <a:t> </a:t>
            </a:r>
            <a:endParaRPr lang="pl-PL"/>
          </a:p>
        </p:txBody>
      </p:sp>
    </p:spTree>
    <p:extLst>
      <p:ext uri="{BB962C8B-B14F-4D97-AF65-F5344CB8AC3E}">
        <p14:creationId xmlns:p14="http://schemas.microsoft.com/office/powerpoint/2010/main" val="61114318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a:t>Praktyki naruszające zbiorowe interesy konsumentów </a:t>
            </a:r>
          </a:p>
        </p:txBody>
      </p:sp>
      <p:sp>
        <p:nvSpPr>
          <p:cNvPr id="3" name="Symbol zastępczy zawartości 2"/>
          <p:cNvSpPr>
            <a:spLocks noGrp="1"/>
          </p:cNvSpPr>
          <p:nvPr>
            <p:ph idx="1"/>
          </p:nvPr>
        </p:nvSpPr>
        <p:spPr/>
        <p:txBody>
          <a:bodyPr>
            <a:normAutofit fontScale="92500" lnSpcReduction="20000"/>
          </a:bodyPr>
          <a:lstStyle/>
          <a:p>
            <a:r>
              <a:rPr lang="pl-PL" smtClean="0"/>
              <a:t>Minikazus</a:t>
            </a:r>
          </a:p>
          <a:p>
            <a:endParaRPr lang="pl-PL"/>
          </a:p>
          <a:p>
            <a:r>
              <a:rPr lang="pl-PL" smtClean="0"/>
              <a:t>Odra TUIR S.A. przedstawiła spot telewizyjny, gdzie w sposób jednoznaczny wskazane jest, że brak ubezpieczenia wykupionego u niej, prowadzi do śmierci jednej z osób najbliższych.</a:t>
            </a:r>
          </a:p>
          <a:p>
            <a:endParaRPr lang="pl-PL"/>
          </a:p>
          <a:p>
            <a:r>
              <a:rPr lang="pl-PL" smtClean="0"/>
              <a:t>Pytanie: </a:t>
            </a:r>
          </a:p>
          <a:p>
            <a:r>
              <a:rPr lang="pl-PL" smtClean="0"/>
              <a:t>- czy jest to czyn nieuczciwej konkurencji?</a:t>
            </a:r>
          </a:p>
          <a:p>
            <a:r>
              <a:rPr lang="pl-PL" smtClean="0"/>
              <a:t>Jeżeli tak, jakiego rodzaju?</a:t>
            </a:r>
            <a:endParaRPr lang="pl-PL"/>
          </a:p>
        </p:txBody>
      </p:sp>
    </p:spTree>
    <p:extLst>
      <p:ext uri="{BB962C8B-B14F-4D97-AF65-F5344CB8AC3E}">
        <p14:creationId xmlns:p14="http://schemas.microsoft.com/office/powerpoint/2010/main" val="44635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Reglamentacja</a:t>
            </a:r>
            <a:endParaRPr lang="pl-PL"/>
          </a:p>
        </p:txBody>
      </p:sp>
      <p:sp>
        <p:nvSpPr>
          <p:cNvPr id="3" name="Symbol zastępczy zawartości 2"/>
          <p:cNvSpPr>
            <a:spLocks noGrp="1"/>
          </p:cNvSpPr>
          <p:nvPr>
            <p:ph idx="1"/>
          </p:nvPr>
        </p:nvSpPr>
        <p:spPr/>
        <p:txBody>
          <a:bodyPr>
            <a:normAutofit lnSpcReduction="10000"/>
          </a:bodyPr>
          <a:lstStyle/>
          <a:p>
            <a:r>
              <a:rPr lang="pl-PL"/>
              <a:t>POROZUMIENIA OGRANICZAJĄCE KONKURENCJĘ</a:t>
            </a:r>
          </a:p>
          <a:p>
            <a:pPr lvl="1"/>
            <a:r>
              <a:rPr lang="pl-PL" smtClean="0"/>
              <a:t>Porozumienia </a:t>
            </a:r>
            <a:r>
              <a:rPr lang="pl-PL"/>
              <a:t>– czyli umowy zawierane między przedsiębiorcami, między związkami przedsiębiorców oraz między przedsiębiorcami i ich związkami albo niektóre postanowienia tych umów, a także uzgodnienia dokonane w jakiejkolwiek formie przez dwóch lub więcej przedsiębiorców lub ich związki, jak również uchwały lub inne akty związków przedsiębiorców lub ich organów statutowych.</a:t>
            </a:r>
          </a:p>
        </p:txBody>
      </p:sp>
    </p:spTree>
    <p:extLst>
      <p:ext uri="{BB962C8B-B14F-4D97-AF65-F5344CB8AC3E}">
        <p14:creationId xmlns:p14="http://schemas.microsoft.com/office/powerpoint/2010/main" val="3890408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mtClean="0"/>
              <a:t>Porozumienia ograniczające konkurencję</a:t>
            </a:r>
            <a:endParaRPr lang="pl-PL"/>
          </a:p>
        </p:txBody>
      </p:sp>
      <p:sp>
        <p:nvSpPr>
          <p:cNvPr id="3" name="Symbol zastępczy zawartości 2"/>
          <p:cNvSpPr>
            <a:spLocks noGrp="1"/>
          </p:cNvSpPr>
          <p:nvPr>
            <p:ph idx="1"/>
          </p:nvPr>
        </p:nvSpPr>
        <p:spPr/>
        <p:txBody>
          <a:bodyPr>
            <a:normAutofit fontScale="47500" lnSpcReduction="20000"/>
          </a:bodyPr>
          <a:lstStyle/>
          <a:p>
            <a:r>
              <a:rPr lang="pl-PL"/>
              <a:t>Art. 6. 1. Zakazane są porozumienia, których celem lub skutkiem jest wyeliminowanie, ograniczenie lub naruszenie w inny sposób konkurencji na rynku właściwym, polegające w szczególności na:</a:t>
            </a:r>
          </a:p>
          <a:p>
            <a:r>
              <a:rPr lang="pl-PL"/>
              <a:t>1) ustalaniu, bezpośrednio lub pośrednio, cen i innych warunków zakupu lub sprzedaży towarów;</a:t>
            </a:r>
          </a:p>
          <a:p>
            <a:r>
              <a:rPr lang="pl-PL"/>
              <a:t>2) ograniczaniu lub kontrolowaniu produkcji lub zbytu oraz postępu technicznego lub inwestycji;</a:t>
            </a:r>
          </a:p>
          <a:p>
            <a:r>
              <a:rPr lang="pl-PL"/>
              <a:t>3) podziale rynków zbytu lub zakupu;</a:t>
            </a:r>
          </a:p>
          <a:p>
            <a:r>
              <a:rPr lang="pl-PL"/>
              <a:t>4) stosowaniu w podobnych umowach z osobami trzecimi uciążliwych lub niejednolitych warunków umów, stwarzających tym osobom zróżnicowane warunki konkurencji;</a:t>
            </a:r>
          </a:p>
          <a:p>
            <a:r>
              <a:rPr lang="pl-PL"/>
              <a:t>5) uzależnianiu zawarcia umowy od przyjęcia lub spełnienia przez drugą stronę innego świadczenia, niemającego rzeczowego ani zwyczajowego związku z przedmiotem umowy;</a:t>
            </a:r>
          </a:p>
          <a:p>
            <a:r>
              <a:rPr lang="pl-PL"/>
              <a:t>6) ograniczaniu dostępu do rynku lub eliminowaniu z rynku przedsiębiorców nieobjętych porozumieniem;</a:t>
            </a:r>
          </a:p>
          <a:p>
            <a:r>
              <a:rPr lang="pl-PL"/>
              <a:t>7) uzgadnianiu przez przedsiębiorców przystępujących do przetargu lub przez tych przedsiębiorców i przedsiębiorcę będącego organizatorem przetargu warunków składanych ofert, w szczególności zakresu prac lub ceny</a:t>
            </a:r>
            <a:r>
              <a:rPr lang="pl-PL" smtClean="0"/>
              <a:t>.</a:t>
            </a:r>
            <a:endParaRPr lang="pl-PL"/>
          </a:p>
        </p:txBody>
      </p:sp>
    </p:spTree>
    <p:extLst>
      <p:ext uri="{BB962C8B-B14F-4D97-AF65-F5344CB8AC3E}">
        <p14:creationId xmlns:p14="http://schemas.microsoft.com/office/powerpoint/2010/main" val="667630142"/>
      </p:ext>
    </p:extLst>
  </p:cSld>
  <p:clrMapOvr>
    <a:masterClrMapping/>
  </p:clrMapOvr>
</p:sld>
</file>

<file path=ppt/theme/theme1.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1284</TotalTime>
  <Words>5166</Words>
  <Application>Microsoft Office PowerPoint</Application>
  <PresentationFormat>Pokaz na ekranie (4:3)</PresentationFormat>
  <Paragraphs>436</Paragraphs>
  <Slides>78</Slides>
  <Notes>0</Notes>
  <HiddenSlides>0</HiddenSlides>
  <MMClips>0</MMClips>
  <ScaleCrop>false</ScaleCrop>
  <HeadingPairs>
    <vt:vector size="4" baseType="variant">
      <vt:variant>
        <vt:lpstr>Motyw</vt:lpstr>
      </vt:variant>
      <vt:variant>
        <vt:i4>1</vt:i4>
      </vt:variant>
      <vt:variant>
        <vt:lpstr>Tytuły slajdów</vt:lpstr>
      </vt:variant>
      <vt:variant>
        <vt:i4>78</vt:i4>
      </vt:variant>
    </vt:vector>
  </HeadingPairs>
  <TitlesOfParts>
    <vt:vector size="79" baseType="lpstr">
      <vt:lpstr>2_Motyw pakietu Office</vt:lpstr>
      <vt:lpstr>Reglamentacja Gospodarcza</vt:lpstr>
      <vt:lpstr>Reglamentacja</vt:lpstr>
      <vt:lpstr>Reglamentacja</vt:lpstr>
      <vt:lpstr>Reglamentacja</vt:lpstr>
      <vt:lpstr>Reglamentacja </vt:lpstr>
      <vt:lpstr>Reglamentacja</vt:lpstr>
      <vt:lpstr>Reglamentacja</vt:lpstr>
      <vt:lpstr>Reglamentacja</vt:lpstr>
      <vt:lpstr>Porozumienia ograniczające konkurencję</vt:lpstr>
      <vt:lpstr>Porozumienia ograniczające konkurencję</vt:lpstr>
      <vt:lpstr>Porozumienia ograniczające konkurencję</vt:lpstr>
      <vt:lpstr>Wyjątek nr 1</vt:lpstr>
      <vt:lpstr>Wyjątek nr 2</vt:lpstr>
      <vt:lpstr>Reglamentacja</vt:lpstr>
      <vt:lpstr>Nadużywanie pozycji dominującej</vt:lpstr>
      <vt:lpstr>Nadużywanie pozycji dominującej</vt:lpstr>
      <vt:lpstr>Nadużywanie pozycji dominującej</vt:lpstr>
      <vt:lpstr>Nadużywanie pozycji dominującej</vt:lpstr>
      <vt:lpstr>Kazus</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Antykonkurencyjna koncentracja gospodarcza</vt:lpstr>
      <vt:lpstr>Praktyki naruszające zbiorowe interesy konsumentów. </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vt:lpstr>
      <vt:lpstr>Praktyki naruszające zbiorowe interesy konsumentów </vt:lpstr>
      <vt:lpstr>Praktyki naruszające zbiorowe interesy konsumentów </vt:lpstr>
      <vt:lpstr>Praktyki naruszające zbiorowe interesy konsumentów </vt:lpstr>
      <vt:lpstr>Praktyki naruszające zbiorowe interesy konsumentów </vt:lpstr>
      <vt:lpstr>Praktyki naruszające zbiorowe interesy konsumentów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Adam</dc:creator>
  <cp:lastModifiedBy>Adam</cp:lastModifiedBy>
  <cp:revision>182</cp:revision>
  <dcterms:created xsi:type="dcterms:W3CDTF">2018-02-20T19:55:41Z</dcterms:created>
  <dcterms:modified xsi:type="dcterms:W3CDTF">2018-05-08T19:51:53Z</dcterms:modified>
</cp:coreProperties>
</file>