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p:cViewPr varScale="1">
        <p:scale>
          <a:sx n="111" d="100"/>
          <a:sy n="111" d="100"/>
        </p:scale>
        <p:origin x="1680"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Trójkąt równoramienny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540544" y="776288"/>
            <a:ext cx="8062912" cy="1470025"/>
          </a:xfrm>
        </p:spPr>
        <p:txBody>
          <a:bodyPr anchor="b">
            <a:normAutofit/>
          </a:bodyPr>
          <a:lstStyle>
            <a:lvl1pPr algn="r">
              <a:defRPr sz="4400"/>
            </a:lvl1pPr>
          </a:lstStyle>
          <a:p>
            <a:r>
              <a:rPr kumimoji="0" lang="pl-PL" smtClean="0"/>
              <a:t>Kliknij, aby edyt. styl wz. tyt.</a:t>
            </a:r>
            <a:endParaRPr kumimoji="0" lang="en-US"/>
          </a:p>
        </p:txBody>
      </p:sp>
      <p:sp>
        <p:nvSpPr>
          <p:cNvPr id="9" name="Podtytuł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1371600" y="6012656"/>
            <a:ext cx="5791200" cy="365125"/>
          </a:xfrm>
        </p:spPr>
        <p:txBody>
          <a:bodyPr tIns="0" bIns="0" anchor="t"/>
          <a:lstStyle>
            <a:lvl1pPr algn="r">
              <a:defRPr sz="1000"/>
            </a:lvl1pPr>
          </a:lstStyle>
          <a:p>
            <a:fld id="{FD69F017-C244-460D-84DC-12ABF432B00D}" type="datetimeFigureOut">
              <a:rPr lang="pl-PL" smtClean="0"/>
              <a:pPr/>
              <a:t>18.02.2018</a:t>
            </a:fld>
            <a:endParaRPr lang="pl-PL"/>
          </a:p>
        </p:txBody>
      </p:sp>
      <p:sp>
        <p:nvSpPr>
          <p:cNvPr id="17" name="Symbol zastępczy stopki 16"/>
          <p:cNvSpPr>
            <a:spLocks noGrp="1"/>
          </p:cNvSpPr>
          <p:nvPr>
            <p:ph type="ftr" sz="quarter" idx="11"/>
          </p:nvPr>
        </p:nvSpPr>
        <p:spPr>
          <a:xfrm>
            <a:off x="1371600" y="5650704"/>
            <a:ext cx="5791200" cy="365125"/>
          </a:xfrm>
        </p:spPr>
        <p:txBody>
          <a:bodyPr tIns="0" bIns="0" anchor="b"/>
          <a:lstStyle>
            <a:lvl1pPr algn="r">
              <a:defRPr sz="1100"/>
            </a:lvl1pPr>
          </a:lstStyle>
          <a:p>
            <a:endParaRPr lang="pl-PL"/>
          </a:p>
        </p:txBody>
      </p:sp>
      <p:sp>
        <p:nvSpPr>
          <p:cNvPr id="29" name="Symbol zastępczy numeru slajd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2E1C0D0-B97A-4116-9BC7-4799E610EC60}" type="slidenum">
              <a:rPr lang="pl-PL" smtClean="0"/>
              <a:pPr/>
              <a:t>‹nr›</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 styl wz. tyt.</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D69F017-C244-460D-84DC-12ABF432B00D}" type="datetimeFigureOut">
              <a:rPr lang="pl-PL" smtClean="0"/>
              <a:pPr/>
              <a:t>18.02.2018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2E1C0D0-B97A-4116-9BC7-4799E610EC60}" type="slidenum">
              <a:rPr lang="pl-PL" smtClean="0"/>
              <a:pPr/>
              <a:t>‹nr›</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81800" y="381000"/>
            <a:ext cx="1905000" cy="5486400"/>
          </a:xfrm>
        </p:spPr>
        <p:txBody>
          <a:bodyPr vert="eaVert"/>
          <a:lstStyle/>
          <a:p>
            <a:r>
              <a:rPr kumimoji="0" lang="pl-PL" smtClean="0"/>
              <a:t>Kliknij, aby edyt. styl wz. tyt.</a:t>
            </a:r>
            <a:endParaRPr kumimoji="0" lang="en-US"/>
          </a:p>
        </p:txBody>
      </p:sp>
      <p:sp>
        <p:nvSpPr>
          <p:cNvPr id="3" name="Symbol zastępczy tytułu pionowego 2"/>
          <p:cNvSpPr>
            <a:spLocks noGrp="1"/>
          </p:cNvSpPr>
          <p:nvPr>
            <p:ph type="body" orient="vert" idx="1"/>
          </p:nvPr>
        </p:nvSpPr>
        <p:spPr>
          <a:xfrm>
            <a:off x="457200" y="381000"/>
            <a:ext cx="6248400" cy="5486400"/>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D69F017-C244-460D-84DC-12ABF432B00D}" type="datetimeFigureOut">
              <a:rPr lang="pl-PL" smtClean="0"/>
              <a:pPr/>
              <a:t>18.02.2018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2E1C0D0-B97A-4116-9BC7-4799E610EC60}" type="slidenum">
              <a:rPr lang="pl-PL" smtClean="0"/>
              <a:pPr/>
              <a:t>‹nr›</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1399032"/>
          </a:xfrm>
        </p:spPr>
        <p:txBody>
          <a:bodyPr/>
          <a:lstStyle/>
          <a:p>
            <a:r>
              <a:rPr kumimoji="0" lang="pl-PL" smtClean="0"/>
              <a:t>Kliknij, aby edyt. styl wz. tyt.</a:t>
            </a:r>
            <a:endParaRPr kumimoji="0" lang="en-US"/>
          </a:p>
        </p:txBody>
      </p:sp>
      <p:sp>
        <p:nvSpPr>
          <p:cNvPr id="3" name="Symbol zastępczy zawartości 2"/>
          <p:cNvSpPr>
            <a:spLocks noGrp="1"/>
          </p:cNvSpPr>
          <p:nvPr>
            <p:ph idx="1"/>
          </p:nvPr>
        </p:nvSpPr>
        <p:spPr>
          <a:xfrm>
            <a:off x="457200" y="1882808"/>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791456" y="6480048"/>
            <a:ext cx="2133600" cy="301752"/>
          </a:xfrm>
        </p:spPr>
        <p:txBody>
          <a:bodyPr/>
          <a:lstStyle/>
          <a:p>
            <a:fld id="{FD69F017-C244-460D-84DC-12ABF432B00D}" type="datetimeFigureOut">
              <a:rPr lang="pl-PL" smtClean="0"/>
              <a:pPr/>
              <a:t>18.02.2018</a:t>
            </a:fld>
            <a:endParaRPr lang="pl-PL"/>
          </a:p>
        </p:txBody>
      </p:sp>
      <p:sp>
        <p:nvSpPr>
          <p:cNvPr id="5" name="Symbol zastępczy stopki 4"/>
          <p:cNvSpPr>
            <a:spLocks noGrp="1"/>
          </p:cNvSpPr>
          <p:nvPr>
            <p:ph type="ftr" sz="quarter" idx="11"/>
          </p:nvPr>
        </p:nvSpPr>
        <p:spPr>
          <a:xfrm>
            <a:off x="457200" y="6480969"/>
            <a:ext cx="4260056" cy="300831"/>
          </a:xfrm>
        </p:spPr>
        <p:txBody>
          <a:bodyPr/>
          <a:lstStyle/>
          <a:p>
            <a:endParaRPr lang="pl-PL"/>
          </a:p>
        </p:txBody>
      </p:sp>
      <p:sp>
        <p:nvSpPr>
          <p:cNvPr id="6" name="Symbol zastępczy numeru slajdu 5"/>
          <p:cNvSpPr>
            <a:spLocks noGrp="1"/>
          </p:cNvSpPr>
          <p:nvPr>
            <p:ph type="sldNum" sz="quarter" idx="12"/>
          </p:nvPr>
        </p:nvSpPr>
        <p:spPr/>
        <p:txBody>
          <a:bodyPr/>
          <a:lstStyle/>
          <a:p>
            <a:fld id="{12E1C0D0-B97A-4116-9BC7-4799E610EC60}" type="slidenum">
              <a:rPr lang="pl-PL" smtClean="0"/>
              <a:pPr/>
              <a:t>‹nr›</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1"/>
      </p:bgRef>
    </p:bg>
    <p:spTree>
      <p:nvGrpSpPr>
        <p:cNvPr id="1" name=""/>
        <p:cNvGrpSpPr/>
        <p:nvPr/>
      </p:nvGrpSpPr>
      <p:grpSpPr>
        <a:xfrm>
          <a:off x="0" y="0"/>
          <a:ext cx="0" cy="0"/>
          <a:chOff x="0" y="0"/>
          <a:chExt cx="0" cy="0"/>
        </a:xfrm>
      </p:grpSpPr>
      <p:sp>
        <p:nvSpPr>
          <p:cNvPr id="9" name="Trójkąt prostokątny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ójkąt równoramienny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ymbol zastępczy daty 3"/>
          <p:cNvSpPr>
            <a:spLocks noGrp="1"/>
          </p:cNvSpPr>
          <p:nvPr>
            <p:ph type="dt" sz="half" idx="10"/>
          </p:nvPr>
        </p:nvSpPr>
        <p:spPr>
          <a:xfrm>
            <a:off x="6955632" y="6477000"/>
            <a:ext cx="2133600" cy="304800"/>
          </a:xfrm>
        </p:spPr>
        <p:txBody>
          <a:bodyPr/>
          <a:lstStyle/>
          <a:p>
            <a:fld id="{FD69F017-C244-460D-84DC-12ABF432B00D}" type="datetimeFigureOut">
              <a:rPr lang="pl-PL" smtClean="0"/>
              <a:pPr/>
              <a:t>18.02.2018</a:t>
            </a:fld>
            <a:endParaRPr lang="pl-PL"/>
          </a:p>
        </p:txBody>
      </p:sp>
      <p:sp>
        <p:nvSpPr>
          <p:cNvPr id="5" name="Symbol zastępczy stopki 4"/>
          <p:cNvSpPr>
            <a:spLocks noGrp="1"/>
          </p:cNvSpPr>
          <p:nvPr>
            <p:ph type="ftr" sz="quarter" idx="11"/>
          </p:nvPr>
        </p:nvSpPr>
        <p:spPr>
          <a:xfrm>
            <a:off x="2619376" y="6480969"/>
            <a:ext cx="4260056" cy="300831"/>
          </a:xfrm>
        </p:spPr>
        <p:txBody>
          <a:bodyPr/>
          <a:lstStyle/>
          <a:p>
            <a:endParaRPr lang="pl-PL"/>
          </a:p>
        </p:txBody>
      </p:sp>
      <p:sp>
        <p:nvSpPr>
          <p:cNvPr id="6" name="Symbol zastępczy numeru slajdu 5"/>
          <p:cNvSpPr>
            <a:spLocks noGrp="1"/>
          </p:cNvSpPr>
          <p:nvPr>
            <p:ph type="sldNum" sz="quarter" idx="12"/>
          </p:nvPr>
        </p:nvSpPr>
        <p:spPr>
          <a:xfrm>
            <a:off x="8451056" y="809624"/>
            <a:ext cx="502920" cy="300831"/>
          </a:xfrm>
        </p:spPr>
        <p:txBody>
          <a:bodyPr/>
          <a:lstStyle/>
          <a:p>
            <a:fld id="{12E1C0D0-B97A-4116-9BC7-4799E610EC60}" type="slidenum">
              <a:rPr lang="pl-PL" smtClean="0"/>
              <a:pPr/>
              <a:t>‹nr›</a:t>
            </a:fld>
            <a:endParaRPr lang="pl-PL"/>
          </a:p>
        </p:txBody>
      </p:sp>
      <p:cxnSp>
        <p:nvCxnSpPr>
          <p:cNvPr id="11" name="Łącznik prosty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Łącznik prosty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ytuł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pl-PL" smtClean="0"/>
              <a:t>Kliknij, aby edyt. styl wz. tyt.</a:t>
            </a:r>
            <a:endParaRPr kumimoji="0" lang="en-US"/>
          </a:p>
        </p:txBody>
      </p:sp>
      <p:sp>
        <p:nvSpPr>
          <p:cNvPr id="3" name="Symbol zastępczy tekst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marL="0" algn="l">
              <a:defRPr/>
            </a:lvl1pPr>
          </a:lstStyle>
          <a:p>
            <a:r>
              <a:rPr kumimoji="0" lang="pl-PL" smtClean="0"/>
              <a:t>Kliknij, aby edyt. styl wz. tyt.</a:t>
            </a:r>
            <a:endParaRPr kumimoji="0" lang="en-US"/>
          </a:p>
        </p:txBody>
      </p:sp>
      <p:sp>
        <p:nvSpPr>
          <p:cNvPr id="3" name="Symbol zastępczy zawartości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4791456" y="6480969"/>
            <a:ext cx="2133600" cy="301752"/>
          </a:xfrm>
        </p:spPr>
        <p:txBody>
          <a:bodyPr/>
          <a:lstStyle/>
          <a:p>
            <a:fld id="{FD69F017-C244-460D-84DC-12ABF432B00D}" type="datetimeFigureOut">
              <a:rPr lang="pl-PL" smtClean="0"/>
              <a:pPr/>
              <a:t>18.02.2018</a:t>
            </a:fld>
            <a:endParaRPr lang="pl-PL"/>
          </a:p>
        </p:txBody>
      </p:sp>
      <p:sp>
        <p:nvSpPr>
          <p:cNvPr id="6" name="Symbol zastępczy stopki 5"/>
          <p:cNvSpPr>
            <a:spLocks noGrp="1"/>
          </p:cNvSpPr>
          <p:nvPr>
            <p:ph type="ftr" sz="quarter" idx="11"/>
          </p:nvPr>
        </p:nvSpPr>
        <p:spPr>
          <a:xfrm>
            <a:off x="457200" y="6480969"/>
            <a:ext cx="4260056" cy="301752"/>
          </a:xfrm>
        </p:spPr>
        <p:txBody>
          <a:bodyPr/>
          <a:lstStyle/>
          <a:p>
            <a:endParaRPr lang="pl-PL"/>
          </a:p>
        </p:txBody>
      </p:sp>
      <p:sp>
        <p:nvSpPr>
          <p:cNvPr id="7" name="Symbol zastępczy numeru slajdu 6"/>
          <p:cNvSpPr>
            <a:spLocks noGrp="1"/>
          </p:cNvSpPr>
          <p:nvPr>
            <p:ph type="sldNum" sz="quarter" idx="12"/>
          </p:nvPr>
        </p:nvSpPr>
        <p:spPr>
          <a:xfrm>
            <a:off x="7589520" y="6480969"/>
            <a:ext cx="502920" cy="301752"/>
          </a:xfrm>
        </p:spPr>
        <p:txBody>
          <a:bodyPr/>
          <a:lstStyle/>
          <a:p>
            <a:fld id="{12E1C0D0-B97A-4116-9BC7-4799E610EC60}" type="slidenum">
              <a:rPr lang="pl-PL" smtClean="0"/>
              <a:pPr/>
              <a:t>‹nr›</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pl-PL" smtClean="0"/>
              <a:t>Kliknij, aby edyt. styl wz. tyt.</a:t>
            </a:r>
            <a:endParaRPr kumimoji="0" lang="en-US"/>
          </a:p>
        </p:txBody>
      </p:sp>
      <p:sp>
        <p:nvSpPr>
          <p:cNvPr id="3" name="Symbol zastępczy tekst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a:xfrm>
            <a:off x="4791456" y="6480969"/>
            <a:ext cx="2130552" cy="301752"/>
          </a:xfrm>
        </p:spPr>
        <p:txBody>
          <a:bodyPr/>
          <a:lstStyle/>
          <a:p>
            <a:fld id="{FD69F017-C244-460D-84DC-12ABF432B00D}" type="datetimeFigureOut">
              <a:rPr lang="pl-PL" smtClean="0"/>
              <a:pPr/>
              <a:t>18.02.2018</a:t>
            </a:fld>
            <a:endParaRPr lang="pl-PL"/>
          </a:p>
        </p:txBody>
      </p:sp>
      <p:sp>
        <p:nvSpPr>
          <p:cNvPr id="8" name="Symbol zastępczy stopki 7"/>
          <p:cNvSpPr>
            <a:spLocks noGrp="1"/>
          </p:cNvSpPr>
          <p:nvPr>
            <p:ph type="ftr" sz="quarter" idx="11"/>
          </p:nvPr>
        </p:nvSpPr>
        <p:spPr>
          <a:xfrm>
            <a:off x="457200" y="6480969"/>
            <a:ext cx="4261104" cy="301752"/>
          </a:xfrm>
        </p:spPr>
        <p:txBody>
          <a:bodyPr/>
          <a:lstStyle/>
          <a:p>
            <a:endParaRPr lang="pl-PL"/>
          </a:p>
        </p:txBody>
      </p:sp>
      <p:sp>
        <p:nvSpPr>
          <p:cNvPr id="9" name="Symbol zastępczy numeru slajdu 8"/>
          <p:cNvSpPr>
            <a:spLocks noGrp="1"/>
          </p:cNvSpPr>
          <p:nvPr>
            <p:ph type="sldNum" sz="quarter" idx="12"/>
          </p:nvPr>
        </p:nvSpPr>
        <p:spPr>
          <a:xfrm>
            <a:off x="7589520" y="6483096"/>
            <a:ext cx="502920" cy="301752"/>
          </a:xfrm>
        </p:spPr>
        <p:txBody>
          <a:bodyPr/>
          <a:lstStyle>
            <a:lvl1pPr algn="ctr">
              <a:defRPr/>
            </a:lvl1pPr>
          </a:lstStyle>
          <a:p>
            <a:fld id="{12E1C0D0-B97A-4116-9BC7-4799E610EC60}" type="slidenum">
              <a:rPr lang="pl-PL" smtClean="0"/>
              <a:pPr/>
              <a:t>‹nr›</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b="0"/>
            </a:lvl1pPr>
          </a:lstStyle>
          <a:p>
            <a:r>
              <a:rPr kumimoji="0" lang="pl-PL" smtClean="0"/>
              <a:t>Kliknij, aby edyt. styl wz. tyt.</a:t>
            </a:r>
            <a:endParaRPr kumimoji="0" lang="en-US"/>
          </a:p>
        </p:txBody>
      </p:sp>
      <p:sp>
        <p:nvSpPr>
          <p:cNvPr id="3" name="Symbol zastępczy daty 2"/>
          <p:cNvSpPr>
            <a:spLocks noGrp="1"/>
          </p:cNvSpPr>
          <p:nvPr>
            <p:ph type="dt" sz="half" idx="10"/>
          </p:nvPr>
        </p:nvSpPr>
        <p:spPr/>
        <p:txBody>
          <a:bodyPr/>
          <a:lstStyle/>
          <a:p>
            <a:fld id="{FD69F017-C244-460D-84DC-12ABF432B00D}" type="datetimeFigureOut">
              <a:rPr lang="pl-PL" smtClean="0"/>
              <a:pPr/>
              <a:t>18.02.2018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12E1C0D0-B97A-4116-9BC7-4799E610EC60}" type="slidenum">
              <a:rPr lang="pl-PL" smtClean="0"/>
              <a:pPr/>
              <a:t>‹nr›</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791456" y="6480969"/>
            <a:ext cx="2133600" cy="301752"/>
          </a:xfrm>
        </p:spPr>
        <p:txBody>
          <a:bodyPr/>
          <a:lstStyle/>
          <a:p>
            <a:fld id="{FD69F017-C244-460D-84DC-12ABF432B00D}" type="datetimeFigureOut">
              <a:rPr lang="pl-PL" smtClean="0"/>
              <a:pPr/>
              <a:t>18.02.2018</a:t>
            </a:fld>
            <a:endParaRPr lang="pl-PL"/>
          </a:p>
        </p:txBody>
      </p:sp>
      <p:sp>
        <p:nvSpPr>
          <p:cNvPr id="3" name="Symbol zastępczy stopki 2"/>
          <p:cNvSpPr>
            <a:spLocks noGrp="1"/>
          </p:cNvSpPr>
          <p:nvPr>
            <p:ph type="ftr" sz="quarter" idx="11"/>
          </p:nvPr>
        </p:nvSpPr>
        <p:spPr>
          <a:xfrm>
            <a:off x="457200" y="6481890"/>
            <a:ext cx="4260056" cy="300831"/>
          </a:xfrm>
        </p:spPr>
        <p:txBody>
          <a:bodyPr/>
          <a:lstStyle/>
          <a:p>
            <a:endParaRPr lang="pl-PL"/>
          </a:p>
        </p:txBody>
      </p:sp>
      <p:sp>
        <p:nvSpPr>
          <p:cNvPr id="4" name="Symbol zastępczy numeru slajdu 3"/>
          <p:cNvSpPr>
            <a:spLocks noGrp="1"/>
          </p:cNvSpPr>
          <p:nvPr>
            <p:ph type="sldNum" sz="quarter" idx="12"/>
          </p:nvPr>
        </p:nvSpPr>
        <p:spPr>
          <a:xfrm>
            <a:off x="7589520" y="6480969"/>
            <a:ext cx="502920" cy="301752"/>
          </a:xfrm>
        </p:spPr>
        <p:txBody>
          <a:bodyPr/>
          <a:lstStyle/>
          <a:p>
            <a:fld id="{12E1C0D0-B97A-4116-9BC7-4799E610EC60}" type="slidenum">
              <a:rPr lang="pl-PL" smtClean="0"/>
              <a:pPr/>
              <a:t>‹nr›</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pl-PL" smtClean="0"/>
              <a:t>Kliknij, aby edyt. styl wz. tyt.</a:t>
            </a:r>
            <a:endParaRPr kumimoji="0" lang="en-US"/>
          </a:p>
        </p:txBody>
      </p:sp>
      <p:sp>
        <p:nvSpPr>
          <p:cNvPr id="3" name="Symbol zastępczy tekst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278976" y="6556248"/>
            <a:ext cx="2133600" cy="301752"/>
          </a:xfrm>
        </p:spPr>
        <p:txBody>
          <a:bodyPr/>
          <a:lstStyle>
            <a:lvl1pPr>
              <a:defRPr sz="900"/>
            </a:lvl1pPr>
          </a:lstStyle>
          <a:p>
            <a:fld id="{FD69F017-C244-460D-84DC-12ABF432B00D}" type="datetimeFigureOut">
              <a:rPr lang="pl-PL" smtClean="0"/>
              <a:pPr/>
              <a:t>18.02.2018</a:t>
            </a:fld>
            <a:endParaRPr lang="pl-PL"/>
          </a:p>
        </p:txBody>
      </p:sp>
      <p:sp>
        <p:nvSpPr>
          <p:cNvPr id="6" name="Symbol zastępczy stopki 5"/>
          <p:cNvSpPr>
            <a:spLocks noGrp="1"/>
          </p:cNvSpPr>
          <p:nvPr>
            <p:ph type="ftr" sz="quarter" idx="11"/>
          </p:nvPr>
        </p:nvSpPr>
        <p:spPr>
          <a:xfrm>
            <a:off x="1135856" y="6556248"/>
            <a:ext cx="5143120"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410576" y="6556248"/>
            <a:ext cx="502920" cy="301752"/>
          </a:xfrm>
        </p:spPr>
        <p:txBody>
          <a:bodyPr/>
          <a:lstStyle>
            <a:lvl1pPr>
              <a:defRPr sz="900"/>
            </a:lvl1pPr>
          </a:lstStyle>
          <a:p>
            <a:fld id="{12E1C0D0-B97A-4116-9BC7-4799E610EC60}" type="slidenum">
              <a:rPr lang="pl-PL" smtClean="0"/>
              <a:pPr/>
              <a:t>‹nr›</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pl-PL" smtClean="0"/>
              <a:t>Kliknij, aby edyt. styl wz. tyt.</a:t>
            </a:r>
            <a:endParaRPr kumimoji="0" lang="en-US"/>
          </a:p>
        </p:txBody>
      </p:sp>
      <p:sp>
        <p:nvSpPr>
          <p:cNvPr id="3" name="Symbol zastępczy obraz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pl-PL" smtClean="0"/>
              <a:t>Przeciągnij obraz na symbol zastępczy lub kliknij ikonę, aby go dodać</a:t>
            </a:r>
            <a:endParaRPr kumimoji="0" lang="en-US" dirty="0"/>
          </a:p>
        </p:txBody>
      </p:sp>
      <p:sp>
        <p:nvSpPr>
          <p:cNvPr id="4" name="Symbol zastępczy tekst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6108192" y="6556248"/>
            <a:ext cx="2103120" cy="301752"/>
          </a:xfrm>
        </p:spPr>
        <p:txBody>
          <a:bodyPr/>
          <a:lstStyle>
            <a:lvl1pPr>
              <a:defRPr sz="900"/>
            </a:lvl1pPr>
          </a:lstStyle>
          <a:p>
            <a:fld id="{FD69F017-C244-460D-84DC-12ABF432B00D}" type="datetimeFigureOut">
              <a:rPr lang="pl-PL" smtClean="0"/>
              <a:pPr/>
              <a:t>18.02.2018</a:t>
            </a:fld>
            <a:endParaRPr lang="pl-PL"/>
          </a:p>
        </p:txBody>
      </p:sp>
      <p:sp>
        <p:nvSpPr>
          <p:cNvPr id="6" name="Symbol zastępczy stopki 5"/>
          <p:cNvSpPr>
            <a:spLocks noGrp="1"/>
          </p:cNvSpPr>
          <p:nvPr>
            <p:ph type="ftr" sz="quarter" idx="11"/>
          </p:nvPr>
        </p:nvSpPr>
        <p:spPr>
          <a:xfrm>
            <a:off x="1170432" y="6557169"/>
            <a:ext cx="4948072"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217192" y="6556248"/>
            <a:ext cx="365760" cy="301752"/>
          </a:xfrm>
        </p:spPr>
        <p:txBody>
          <a:bodyPr/>
          <a:lstStyle>
            <a:lvl1pPr algn="ctr">
              <a:defRPr sz="900"/>
            </a:lvl1pPr>
          </a:lstStyle>
          <a:p>
            <a:fld id="{12E1C0D0-B97A-4116-9BC7-4799E610EC60}" type="slidenum">
              <a:rPr lang="pl-PL" smtClean="0"/>
              <a:pPr/>
              <a:t>‹nr›</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ójkąt prostokątny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Łącznik prosty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Łącznik prosty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ymbol zastępczy tytułu 21"/>
          <p:cNvSpPr>
            <a:spLocks noGrp="1"/>
          </p:cNvSpPr>
          <p:nvPr>
            <p:ph type="title"/>
          </p:nvPr>
        </p:nvSpPr>
        <p:spPr>
          <a:xfrm>
            <a:off x="457200" y="267494"/>
            <a:ext cx="8229600" cy="1399032"/>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D69F017-C244-460D-84DC-12ABF432B00D}" type="datetimeFigureOut">
              <a:rPr lang="pl-PL" smtClean="0"/>
              <a:pPr/>
              <a:t>18.02.2018</a:t>
            </a:fld>
            <a:endParaRPr lang="pl-PL"/>
          </a:p>
        </p:txBody>
      </p:sp>
      <p:sp>
        <p:nvSpPr>
          <p:cNvPr id="3" name="Symbol zastępczy stopki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pl-PL"/>
          </a:p>
        </p:txBody>
      </p:sp>
      <p:sp>
        <p:nvSpPr>
          <p:cNvPr id="23" name="Symbol zastępczy numeru slajd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2E1C0D0-B97A-4116-9BC7-4799E610EC60}" type="slidenum">
              <a:rPr lang="pl-PL" smtClean="0"/>
              <a:pPr/>
              <a:t>‹nr›</a:t>
            </a:fld>
            <a:endParaRPr lang="pl-PL"/>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ip.legalis.pl/urlSearch.seam?HitlistCaption=Odes%C5%82ania&amp;pap_group=25005571&amp;sortField=document-date&amp;filterByUniqueVersionBaseId=true" TargetMode="External"/><Relationship Id="rId3" Type="http://schemas.openxmlformats.org/officeDocument/2006/relationships/hyperlink" Target="https://sip.legalis.pl/urlSearch.seam?HitlistCaption=Odes%C5%82ania&amp;pap_group=25005666&amp;sortField=document-date&amp;filterByUniqueVersionBaseId=tru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14282" y="1285860"/>
            <a:ext cx="8389174" cy="1714512"/>
          </a:xfrm>
        </p:spPr>
        <p:txBody>
          <a:bodyPr/>
          <a:lstStyle/>
          <a:p>
            <a:r>
              <a:rPr lang="pl-PL" dirty="0" smtClean="0"/>
              <a:t>POSTĘPOWANIE CYWILNE</a:t>
            </a:r>
            <a:endParaRPr lang="pl-PL" dirty="0"/>
          </a:p>
        </p:txBody>
      </p:sp>
      <p:sp>
        <p:nvSpPr>
          <p:cNvPr id="3" name="Podtytuł 2"/>
          <p:cNvSpPr>
            <a:spLocks noGrp="1"/>
          </p:cNvSpPr>
          <p:nvPr>
            <p:ph type="subTitle" idx="1"/>
          </p:nvPr>
        </p:nvSpPr>
        <p:spPr>
          <a:xfrm>
            <a:off x="540544" y="5214950"/>
            <a:ext cx="8062912" cy="571504"/>
          </a:xfrm>
        </p:spPr>
        <p:txBody>
          <a:bodyPr>
            <a:normAutofit/>
          </a:bodyPr>
          <a:lstStyle/>
          <a:p>
            <a:r>
              <a:rPr lang="pl-PL" dirty="0" smtClean="0">
                <a:solidFill>
                  <a:schemeClr val="accent4">
                    <a:lumMod val="50000"/>
                  </a:schemeClr>
                </a:solidFill>
              </a:rPr>
              <a:t>mgr Katarzyna Ociepka</a:t>
            </a:r>
            <a:endParaRPr lang="pl-PL" dirty="0">
              <a:solidFill>
                <a:schemeClr val="accent4">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4282" y="214290"/>
            <a:ext cx="8472518" cy="6240518"/>
          </a:xfrm>
        </p:spPr>
        <p:txBody>
          <a:bodyPr/>
          <a:lstStyle/>
          <a:p>
            <a:r>
              <a:rPr lang="pl-PL" dirty="0" smtClean="0"/>
              <a:t>Wyrok prawomocny ma skutek wobec osób trzecich .W tym miejscu kodeks wykazuje wyraźnie (art.435) na wypadek prawomocności  dotyczy to roszczeń majątkowych objętych wyrokiem.</a:t>
            </a:r>
          </a:p>
          <a:p>
            <a:r>
              <a:rPr lang="pl-PL" dirty="0" smtClean="0"/>
              <a:t>Kodeks określa również wymagania co do treści protokołu rozprawy (art.433) i wykazuje na możliwość przeprowadzenia wywiadu środowiskowego (art.434).</a:t>
            </a:r>
          </a:p>
          <a:p>
            <a:pPr>
              <a:buNone/>
            </a:pP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Postępowanie o rozwód i o separację:</a:t>
            </a:r>
            <a:endParaRPr lang="pl-PL" dirty="0"/>
          </a:p>
        </p:txBody>
      </p:sp>
      <p:sp>
        <p:nvSpPr>
          <p:cNvPr id="3" name="Symbol zastępczy zawartości 2"/>
          <p:cNvSpPr>
            <a:spLocks noGrp="1"/>
          </p:cNvSpPr>
          <p:nvPr>
            <p:ph idx="1"/>
          </p:nvPr>
        </p:nvSpPr>
        <p:spPr>
          <a:xfrm>
            <a:off x="357158" y="1714488"/>
            <a:ext cx="8329642" cy="4740320"/>
          </a:xfrm>
        </p:spPr>
        <p:txBody>
          <a:bodyPr>
            <a:normAutofit fontScale="70000" lnSpcReduction="20000"/>
          </a:bodyPr>
          <a:lstStyle/>
          <a:p>
            <a:r>
              <a:rPr lang="pl-PL" dirty="0" smtClean="0"/>
              <a:t>W postępowaniu o rozwód lub o separację przewidziano pewne odmienności ,jeśli chodzi o mediację w toku postępowania. Zgodnie z art.436 §1,jeśli istnieją widoki na utrzymanie małżeństwa ,sąd może skierować strony do mediacji .Skierowanie to jest możliwe także wtedy ,gdy postępowanie zostało zawieszone . Do mediacji w sprawach o rozwód lub o separację stosuje się odpowiednio przepisy ogólne o mediacji .Odmiennością jest jednak to ,że przedmiotem mediacji może być także pojednanie małżonków (art.436 §2).Ponadto mediatorami mogą być także kuratorzy sądowi oraz osoby wskazane przez rodzinne ośrodki diagnostyczno - konsultacyjne. Jeżeli strony nie uzgodniły osoby mediatora, sąd kieruje je do stałego mediatora posiadającego wiedzę teoretyczną ,w szczególności posiadającego wykształcenie z zakresu psychologii ,pedagogiki , socjologii lub prawa , oraz umiejętności  praktyczne w zakresie prowadzenia mediacji w sprawach rodzinnych (art.436 §4).</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Mediacja w sprawach o rozwód lub o separację </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Instytucja mediacji zastąpiła dawną instytucję posiedzeń pojednawczych.</a:t>
            </a:r>
          </a:p>
          <a:p>
            <a:r>
              <a:rPr lang="pl-PL" dirty="0" smtClean="0"/>
              <a:t>Niezależnie od możliwości skierowania stron do mediacji sąd może podejmować inne działania zmierzające do utrzymania pożycia małżeńskiego . Jeżeli więc sąd w toku rozprawy nabierze przekonania , że istnieją widoki na utrzymanie pożycia małżeńskiego, zawiesza postępowanie . Zawieszenie takiego typu może  nastąpić tylko raz w toku postępowania . Podjęcie zawieszonego postępowania następuje na wniosek jednej ze  stron ,  nie wcześniej  jednak niż przed upływem 3 miesięcy od dnia zawieszenia postępowania, a nie później niż w ciągu roku po zawieszeniu postępowania ,gdyż po upływie tego czasu sąd umorzy postępowanie (art.440 i 428 §2).W toku zawieszenia postępowania .W toku postępowania sąd może skierować strony do mediacji.</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7158" y="0"/>
            <a:ext cx="8329642" cy="1666526"/>
          </a:xfrm>
        </p:spPr>
        <p:txBody>
          <a:bodyPr>
            <a:normAutofit fontScale="90000"/>
          </a:bodyPr>
          <a:lstStyle/>
          <a:p>
            <a:r>
              <a:rPr lang="pl-PL" dirty="0" smtClean="0"/>
              <a:t>Postępowanie dowodowe w sprawach o rozwód lub o separację :</a:t>
            </a:r>
            <a:endParaRPr lang="pl-PL" dirty="0"/>
          </a:p>
        </p:txBody>
      </p:sp>
      <p:sp>
        <p:nvSpPr>
          <p:cNvPr id="3" name="Symbol zastępczy zawartości 2"/>
          <p:cNvSpPr>
            <a:spLocks noGrp="1"/>
          </p:cNvSpPr>
          <p:nvPr>
            <p:ph idx="1"/>
          </p:nvPr>
        </p:nvSpPr>
        <p:spPr/>
        <p:txBody>
          <a:bodyPr>
            <a:noAutofit/>
          </a:bodyPr>
          <a:lstStyle/>
          <a:p>
            <a:r>
              <a:rPr lang="pl-PL" sz="1550" dirty="0" smtClean="0"/>
              <a:t>Ma na celu ustalenie okoliczności dotyczących rozkładu pożycia małżonków, jak również okoliczności dotyczących dzieci stron i ich sytuacji .Gdy strona pozwana uzna powództwo, sąd powinien wyjaśnić przyczyny, które ją do tego doprowadziły . W wypadku uznania żądania pozwu sąd może ograniczyć postępowanie dowodowe do przesłuchania stron, jeżeli nie mają oni wspólnych małoletnich dzieci (art.442).Sąd uczyni to tylko gdy uzna iż  dalsze postępowanie dowodowe nie jest potrzebne z uwagi na to ,że samo uznanie powództwa oraz motywy , dla których go dokonano , nie budzą wątpliwości a okoliczności sprawy nie wskazują na potrzebę prowadzenia innych dowodów.</a:t>
            </a:r>
          </a:p>
          <a:p>
            <a:r>
              <a:rPr lang="pl-PL" sz="1550" dirty="0" smtClean="0"/>
              <a:t>W sprawie o rozwód i separację powództwo wzajemne jest niedopuszczalne . W czasie trwania procesu o rozwód nie może być wszczęta odrębna sprawa o rozwód lub separację . Strona pozwana w sprawie o rozwód może jednak  żądać separacji albo rozwodu (art. 439 §1-30.Powód może w toku rozprawy stracić zainteresowanie rozwodem, lecz próba wycofania pozwu może się okazać nieskuteczna z uwagi na żądanie strony pozwanej orzeczenia rozwodu albo separacji . Wyrok zaspokajający żądanie strony pozwanej odpowiada roli , jaką miałaby spełnić  wyrok z powództwa wzajemnego .Dlatego też  uważa się ,że wyrok w sprawach o rozwód lub o separację ma skutek obosieczny (</a:t>
            </a:r>
            <a:r>
              <a:rPr lang="pl-PL" sz="1550" dirty="0" err="1" smtClean="0"/>
              <a:t>iudicum</a:t>
            </a:r>
            <a:r>
              <a:rPr lang="pl-PL" sz="1550" dirty="0" smtClean="0"/>
              <a:t> duplex).Nie należy tego mylić z prawomocnością rozszerzoną wobec osób trzecich.</a:t>
            </a:r>
            <a:endParaRPr lang="pl-PL" sz="155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4282" y="214290"/>
            <a:ext cx="8301038" cy="6429420"/>
          </a:xfrm>
        </p:spPr>
        <p:txBody>
          <a:bodyPr/>
          <a:lstStyle/>
          <a:p>
            <a:r>
              <a:rPr lang="pl-PL" dirty="0" smtClean="0"/>
              <a:t>Małżonek może dochodzić roszczeń alimentacyjnych od drugiego małżonka na wypadek orzeczenia rozwodu albo separacji .Dochodzenie następuje przez zgłoszenie wniosku na rozprawie w obecności drugiego małżonka lub na piśmie, które należy doręczyć drugiemu małżonkowi. W tym wypadku również wniosek pozwanego małżonka zastępuje powództwo wzajemne, a jest przy tym wolny od jakichkolwiek wymogów formalnych i ograniczeń przewidzianych dla powództw wzajemnych(art. 204).</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4282" y="214290"/>
            <a:ext cx="8472518" cy="6240518"/>
          </a:xfrm>
        </p:spPr>
        <p:txBody>
          <a:bodyPr>
            <a:normAutofit fontScale="55000" lnSpcReduction="20000"/>
          </a:bodyPr>
          <a:lstStyle/>
          <a:p>
            <a:r>
              <a:rPr lang="pl-PL" dirty="0" smtClean="0"/>
              <a:t>W czasie trwania procesu o rozwód lub o separację nie może być wszczęta odrębna sprawa  o zaspokojenie potrzeb rodziny i o alimenty pomiędzy małżonkami</a:t>
            </a:r>
          </a:p>
          <a:p>
            <a:r>
              <a:rPr lang="pl-PL" dirty="0" smtClean="0"/>
              <a:t>Postępowanie w sprawie o zaspokojenie potrzeb rodziny lub o alimenty ,wszczęte przed wytoczeniem powództwa o rozwód lub o separację, ulega z urzędu zawieszeniu </a:t>
            </a:r>
          </a:p>
          <a:p>
            <a:r>
              <a:rPr lang="pl-PL" dirty="0" smtClean="0"/>
              <a:t>Po prawomocnym zakończeniu sprawy o rozwód lub o separację zawieszone postępowanie podejmuje  się z mocy prawa.</a:t>
            </a:r>
          </a:p>
          <a:p>
            <a:r>
              <a:rPr lang="pl-PL" dirty="0" smtClean="0"/>
              <a:t>Jeśli sprawa o rozwód lub separację jest w toku nie może być wszczęte odrębne postępowanie dotyczące władzy rodzicielskiej nad wspólnymi małoletnimi dziećmi stron lub o ustalenie kontaktów z nimi.</a:t>
            </a:r>
          </a:p>
          <a:p>
            <a:r>
              <a:rPr lang="pl-PL" dirty="0" smtClean="0"/>
              <a:t>Przez cały czas trwania sprawy o rozwód lub o separację sąd orzeka w postępowaniu zabezpieczającym. Sąd postanowi podjąć postępowanie dotyczące władzy rodzicielskiej lub kontaktów, jeśli w  prawomocnym orzeczeniu kończącym postępowanie w sprawie o rozwód lub o separację nie orzeczono o władzy rodzicielskiej lub kontaktach. W przeciwnym wypadku postępowanie ulega umorzeniu (art.445</a:t>
            </a:r>
            <a:r>
              <a:rPr lang="pl-PL" baseline="30000" dirty="0" smtClean="0"/>
              <a:t>1</a:t>
            </a:r>
            <a:r>
              <a:rPr lang="pl-PL" dirty="0" smtClean="0"/>
              <a:t> §1 i 2 ).Na wniosek strony stosuje się przepisy art.582</a:t>
            </a:r>
            <a:r>
              <a:rPr lang="pl-PL" baseline="30000" dirty="0" smtClean="0"/>
              <a:t>1 </a:t>
            </a:r>
            <a:r>
              <a:rPr lang="pl-PL" dirty="0" smtClean="0"/>
              <a:t> § 2 i 3 (art.445</a:t>
            </a:r>
            <a:r>
              <a:rPr lang="pl-PL" baseline="30000" dirty="0" smtClean="0"/>
              <a:t>3</a:t>
            </a:r>
            <a:r>
              <a:rPr lang="pl-PL" dirty="0" smtClean="0"/>
              <a:t> )-Wyraźna jest tutaj tendencja do skoncentrowania tego typu rozstrzygnięcia w toku postępowania o rozwód lub o separację.</a:t>
            </a:r>
          </a:p>
          <a:p>
            <a:r>
              <a:rPr lang="pl-PL" dirty="0" smtClean="0"/>
              <a:t>Orzekając rozwód albo separację, sąd orzeka także, czy i który z małżonków ponosi winę rozkładu pożycia. Jednak na zgodne żądanie małżonków sąd zaniecha orzekania o winie .Sąd nie orzeka o winie także gdy separację orzeka na zgodny wniosek małżonków .</a:t>
            </a:r>
          </a:p>
          <a:p>
            <a:r>
              <a:rPr lang="pl-PL" dirty="0" smtClean="0"/>
              <a:t>W sprawie o rozwód lub o separację istnieje możliwość skierowania stron do mediacji w kwestiach , które podlegają rozpoznania  w toku postępowania rozwodowego lub separacyjnego bądź rozstrzygnięcia w wyroku rozwodowym lub separacyjnym.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Postępowanie w sprawie ze stosunków między rodzicami a dziećmi </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Postępowanie to ze względu na bardzo duże uzasadnienie społeczne w tych sprawach ma charakter obligatoryjny.</a:t>
            </a:r>
          </a:p>
          <a:p>
            <a:r>
              <a:rPr lang="pl-PL" dirty="0" smtClean="0"/>
              <a:t>Do tego postępowania należą następujące sprawy:</a:t>
            </a:r>
          </a:p>
          <a:p>
            <a:r>
              <a:rPr lang="pl-PL" dirty="0" smtClean="0"/>
              <a:t>-o ustalenie pochodzenia dziecka</a:t>
            </a:r>
          </a:p>
          <a:p>
            <a:r>
              <a:rPr lang="pl-PL" dirty="0" smtClean="0"/>
              <a:t>-o zaprzeczenie pochodzenia dziecka</a:t>
            </a:r>
          </a:p>
          <a:p>
            <a:r>
              <a:rPr lang="pl-PL" dirty="0" smtClean="0"/>
              <a:t>-o bezskuteczności uznania ojcostwa</a:t>
            </a:r>
          </a:p>
          <a:p>
            <a:r>
              <a:rPr lang="pl-PL" dirty="0" smtClean="0"/>
              <a:t>-o rozwiązanie przysposobienia</a:t>
            </a:r>
          </a:p>
        </p:txBody>
      </p:sp>
    </p:spTree>
    <p:extLst>
      <p:ext uri="{BB962C8B-B14F-4D97-AF65-F5344CB8AC3E}">
        <p14:creationId xmlns:p14="http://schemas.microsoft.com/office/powerpoint/2010/main" val="755799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32656"/>
            <a:ext cx="8229600" cy="6408712"/>
          </a:xfrm>
        </p:spPr>
        <p:txBody>
          <a:bodyPr>
            <a:normAutofit fontScale="85000" lnSpcReduction="20000"/>
          </a:bodyPr>
          <a:lstStyle/>
          <a:p>
            <a:r>
              <a:rPr lang="pl-PL" dirty="0" smtClean="0"/>
              <a:t>Powództwo w sprawach o ustalenie macierzyństwa mogą wytaczać dziecko, jego matka lub domniemany ojciec, jak również prokurator.</a:t>
            </a:r>
          </a:p>
          <a:p>
            <a:r>
              <a:rPr lang="pl-PL" dirty="0" smtClean="0"/>
              <a:t>Do spraw o zaprzeczenie pochodzenia dziecka należą  sprawy o zaprzeczenie macierzyństwa lub o zaprzeczenie ojcostwa. Powództwo w sprawach o zaprzeczenie macierzyństwa wytaczać mogą dziecko, kobieta wpisana w akcie urodzenia jako jego matka, matka dziecka oraz mężczyzna, którego ojcostwo zostało ustalone z uwzględnieniem macierzyństwa kobiety wpisanej w akcie urodzenia dziecka jako jego matka a także prokurator.</a:t>
            </a:r>
          </a:p>
          <a:p>
            <a:r>
              <a:rPr lang="pl-PL" dirty="0" smtClean="0"/>
              <a:t>Powództwo w sprawach o zaprzeczenie ojcostwa może być z kolei wytoczone przez dziecko, męża matki, matkę oraz prokuratora.</a:t>
            </a:r>
            <a:endParaRPr lang="pl-PL" dirty="0"/>
          </a:p>
        </p:txBody>
      </p:sp>
    </p:spTree>
    <p:extLst>
      <p:ext uri="{BB962C8B-B14F-4D97-AF65-F5344CB8AC3E}">
        <p14:creationId xmlns:p14="http://schemas.microsoft.com/office/powerpoint/2010/main" val="603504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88640"/>
            <a:ext cx="8507288" cy="6552728"/>
          </a:xfrm>
        </p:spPr>
        <p:txBody>
          <a:bodyPr/>
          <a:lstStyle/>
          <a:p>
            <a:r>
              <a:rPr lang="pl-PL" dirty="0" smtClean="0"/>
              <a:t>Następna kategoria spraw to powództwo o ustalenie bezskuteczności uznania ojcostwa. Mogą być wytoczone przez mężczyznę, który uznał ojcostwo, przez matkę dziecka, przez dziecko oraz przez prokuratora.</a:t>
            </a:r>
          </a:p>
          <a:p>
            <a:r>
              <a:rPr lang="pl-PL" dirty="0" smtClean="0"/>
              <a:t>Powództwo o rozwiązanie przysposobienia może nastąpić wyłącznie w procesie cywilnym, podczas gdy samo orzeczenie przysposobienia należy do kompetencji sądu opiekuńczego w trybie postępowania nieprocesowego (art. 586)</a:t>
            </a:r>
            <a:endParaRPr lang="pl-PL" dirty="0"/>
          </a:p>
        </p:txBody>
      </p:sp>
    </p:spTree>
    <p:extLst>
      <p:ext uri="{BB962C8B-B14F-4D97-AF65-F5344CB8AC3E}">
        <p14:creationId xmlns:p14="http://schemas.microsoft.com/office/powerpoint/2010/main" val="909939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smtClean="0"/>
              <a:t>Do odrębności postepowania w sprawach ze stosunków między rodzicami i dziećmi należą poniżej wymienione:</a:t>
            </a:r>
            <a:endParaRPr lang="pl-PL" sz="2800" dirty="0"/>
          </a:p>
        </p:txBody>
      </p:sp>
      <p:sp>
        <p:nvSpPr>
          <p:cNvPr id="3" name="Symbol zastępczy zawartości 2"/>
          <p:cNvSpPr>
            <a:spLocks noGrp="1"/>
          </p:cNvSpPr>
          <p:nvPr>
            <p:ph idx="1"/>
          </p:nvPr>
        </p:nvSpPr>
        <p:spPr/>
        <p:txBody>
          <a:bodyPr>
            <a:normAutofit fontScale="55000" lnSpcReduction="20000"/>
          </a:bodyPr>
          <a:lstStyle/>
          <a:p>
            <a:r>
              <a:rPr lang="pl-PL" dirty="0" smtClean="0"/>
              <a:t>Do reprezentowania strony konieczne jest pełnomocnictwo szczególne </a:t>
            </a:r>
          </a:p>
          <a:p>
            <a:r>
              <a:rPr lang="pl-PL" dirty="0" smtClean="0"/>
              <a:t>Jeśli strona wezwana do osobistego stawiennictwa nie stawi się bez usprawiedliwionego powodu na posiedzenie , sąd może skazać ją na grzywnę według przepisów o karach za niestawiennictwo świadka, nie może jednak nakazać przymusowego sprowadzenia jej do sądu .Rozprawa odbywa się mimo niestawiennictwa jednej ze stron.</a:t>
            </a:r>
          </a:p>
          <a:p>
            <a:r>
              <a:rPr lang="pl-PL" dirty="0" smtClean="0"/>
              <a:t>Sąd nie może oprzeć swego rozstrzygnięcia wyłącznie na uznaniu powództwa, a w razie niedziałania pozwanego w procesie </a:t>
            </a:r>
            <a:r>
              <a:rPr lang="mr-IN" dirty="0" smtClean="0"/>
              <a:t>–</a:t>
            </a:r>
            <a:r>
              <a:rPr lang="pl-PL" dirty="0" smtClean="0"/>
              <a:t> wyłącznie na twierdzeniach pozwu . W tych sytuacjach sąd powinien przeprowadzić postępowanie dowodowe.</a:t>
            </a:r>
          </a:p>
          <a:p>
            <a:r>
              <a:rPr lang="pl-PL" dirty="0" smtClean="0"/>
              <a:t>Wyrok prawomocny ma skutek wobec osób trzecich .Nie dotyczy to części orzekającej o prawach i roszczeniach majątkowych poszukiwanych łącznie z prawami niemajątkowymi .</a:t>
            </a:r>
          </a:p>
          <a:p>
            <a:r>
              <a:rPr lang="pl-PL" dirty="0" smtClean="0"/>
              <a:t>W sprawach o zaprzeczenie lub zaprzeczenie pochodzenia dziecka  oraz o ustalenie bezskuteczności uznania ojcostwa- matka i ojciec dziecka mają zdolność procesową także wtedy , gdy są ograniczeni w zdolności do czynności prawnych ,jeśli ukończyli lat 16.</a:t>
            </a:r>
            <a:endParaRPr lang="pl-PL" dirty="0"/>
          </a:p>
        </p:txBody>
      </p:sp>
    </p:spTree>
    <p:extLst>
      <p:ext uri="{BB962C8B-B14F-4D97-AF65-F5344CB8AC3E}">
        <p14:creationId xmlns:p14="http://schemas.microsoft.com/office/powerpoint/2010/main" val="248584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POSTĘPOWANIA ODRĘBNE</a:t>
            </a:r>
            <a:br>
              <a:rPr lang="pl-PL" dirty="0" smtClean="0"/>
            </a:br>
            <a:r>
              <a:rPr lang="pl-PL" dirty="0" smtClean="0"/>
              <a:t>wiadomości wprowadzające:</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Zgodnie z art.13§1 zdanie drugie w wypadkach przewidzianych w ustawie sąd rozpoznaje sprawy według przepisów o postępowaniach odrębnych .Z przepisu tego wynika, że to nie powód, lecz sąd z urzędu decyduje o stosowaniu w toku rozpoznawania sprawy przepisów o postępowaniach odrębnych .Co więcej, stosownie przepisów o postępowaniach odrębnych ma charakter obligatoryjny, jeśli sprawa spełnia określonego postępowania odrębnego .Inaczej jest w postępowaniu nakazowym ,które może być wszczęte jedynie na pisemny wniosek powoda zgłoszony w pozwie (art.484</a:t>
            </a:r>
            <a:r>
              <a:rPr lang="pl-PL" baseline="30000" dirty="0" smtClean="0"/>
              <a:t>1</a:t>
            </a:r>
            <a:r>
              <a:rPr lang="pl-PL" dirty="0" smtClean="0"/>
              <a:t>§2).</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smtClean="0"/>
              <a:t>Postępowania w sprawach z zakresu prawa pracy i ubezpieczeń społecznych</a:t>
            </a:r>
            <a:endParaRPr lang="pl-PL" sz="2800" dirty="0"/>
          </a:p>
        </p:txBody>
      </p:sp>
      <p:sp>
        <p:nvSpPr>
          <p:cNvPr id="3" name="Symbol zastępczy zawartości 2"/>
          <p:cNvSpPr>
            <a:spLocks noGrp="1"/>
          </p:cNvSpPr>
          <p:nvPr>
            <p:ph idx="1"/>
          </p:nvPr>
        </p:nvSpPr>
        <p:spPr/>
        <p:txBody>
          <a:bodyPr>
            <a:normAutofit fontScale="70000" lnSpcReduction="20000"/>
          </a:bodyPr>
          <a:lstStyle/>
          <a:p>
            <a:r>
              <a:rPr lang="pl-PL" dirty="0" smtClean="0"/>
              <a:t>Należy odróżnić postępowanie w sprawach z zakresu prawa pracy i postępowanie w sprawach z zakresu ubezpieczeń społecznych , wykazują one istotne odrębności .Uregulowane są natomiast w tym samym dziale III z uwagi na występowanie w nich wielu elementów identycznych:</a:t>
            </a:r>
          </a:p>
          <a:p>
            <a:r>
              <a:rPr lang="pl-PL" dirty="0" smtClean="0"/>
              <a:t>Zdolność sądową i procesową ma także pracodawca, chociażby nie posiadał osobowości prawnej ,a w sprawach z zakresu ubezpieczeń społecznych zdolność tę ma organ rentowy i wojewódzki zespół do spraw orzekania o niepełnosprawności .</a:t>
            </a:r>
          </a:p>
          <a:p>
            <a:r>
              <a:rPr lang="pl-PL" dirty="0" smtClean="0"/>
              <a:t>Powództwo z zakresu prawa pracy może być wytoczone bądź przed sąd właściwości ogólnej pozwanego, bądź przed sąd w którego okręgu praca jest była lub miała  być wykonywana, bądź też przed sąd w którego okręgu znajduje się zakład pracy(właściwość przemienna).</a:t>
            </a:r>
            <a:endParaRPr lang="pl-PL" dirty="0"/>
          </a:p>
        </p:txBody>
      </p:sp>
    </p:spTree>
    <p:extLst>
      <p:ext uri="{BB962C8B-B14F-4D97-AF65-F5344CB8AC3E}">
        <p14:creationId xmlns:p14="http://schemas.microsoft.com/office/powerpoint/2010/main" val="888424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88640"/>
            <a:ext cx="8229600" cy="6552728"/>
          </a:xfrm>
        </p:spPr>
        <p:txBody>
          <a:bodyPr>
            <a:normAutofit fontScale="85000" lnSpcReduction="10000"/>
          </a:bodyPr>
          <a:lstStyle/>
          <a:p>
            <a:r>
              <a:rPr lang="pl-PL" dirty="0" smtClean="0"/>
              <a:t>Natomiast w sprawach z zakresu ubezpieczeń społecznych właściwy jest sąd ,w którego okręgu ma miejsce zamieszkania strona odwołująca się od decyzji wydanej przez organ rentowy, chyba że przepis odrębny stanowi inaczej. W sprawach z zakresu ubezpieczeń społecznych , w których wniesiono odwołanie od decyzji : organu emerytalnego określonego przez ministra właściwego do spraw wewnętrznych , wojskowego organu emerytalnego albo organu emerytalnego właściwego w stosunku do funkcjonariuszy Służby Więziennej ,właściwy jest sąd , w którego okręgu ma siedzibę ten organ. W sprawach w których nie można określić właściwości sądu według przytoczonych przepisów , właściwy jest sąd , w którego okręgu ma siedzibę organ rentowy.</a:t>
            </a:r>
            <a:endParaRPr lang="pl-PL" dirty="0"/>
          </a:p>
        </p:txBody>
      </p:sp>
    </p:spTree>
    <p:extLst>
      <p:ext uri="{BB962C8B-B14F-4D97-AF65-F5344CB8AC3E}">
        <p14:creationId xmlns:p14="http://schemas.microsoft.com/office/powerpoint/2010/main" val="1527815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16632"/>
            <a:ext cx="8507288" cy="6338176"/>
          </a:xfrm>
        </p:spPr>
        <p:txBody>
          <a:bodyPr>
            <a:normAutofit fontScale="92500" lnSpcReduction="20000"/>
          </a:bodyPr>
          <a:lstStyle/>
          <a:p>
            <a:r>
              <a:rPr lang="pl-PL" dirty="0" smtClean="0"/>
              <a:t>Sąd właściwy na zgodny wniosek stron przekazać sprawę do rozpoznania innemu sądowi równorzędnemu rozpoznającemu sprawy z zakresu prawa pracy lub ubezpieczeń społecznych, jeśli przemawiają za tym względy celowości .</a:t>
            </a:r>
          </a:p>
          <a:p>
            <a:r>
              <a:rPr lang="pl-PL" dirty="0" smtClean="0"/>
              <a:t>Do właściwości sądów rejonowych, bez względu na wartość przedmiotu sporu należą sprawy z zakresu prawa pracy o ustalenie istnienia stosunku pracy, o uznanie bezskuteczności wypowiedzenia stosunku pracy , o przywrócenie do pracy i o odszkodowanie w przypadku nieuzasadnionego lub naruszającego przepisy wypowiedzenia oraz rozwiązania stosunku pracy , a także sprawy dotyczące kar porządkowych i świadectwa pracy oraz roszczenia z tym związane.</a:t>
            </a:r>
            <a:endParaRPr lang="pl-PL" dirty="0"/>
          </a:p>
        </p:txBody>
      </p:sp>
    </p:spTree>
    <p:extLst>
      <p:ext uri="{BB962C8B-B14F-4D97-AF65-F5344CB8AC3E}">
        <p14:creationId xmlns:p14="http://schemas.microsoft.com/office/powerpoint/2010/main" val="888983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60648"/>
            <a:ext cx="8435280" cy="6194160"/>
          </a:xfrm>
        </p:spPr>
        <p:txBody>
          <a:bodyPr>
            <a:normAutofit fontScale="62500" lnSpcReduction="20000"/>
          </a:bodyPr>
          <a:lstStyle/>
          <a:p>
            <a:r>
              <a:rPr lang="pl-PL" dirty="0" smtClean="0"/>
              <a:t>W sprawach z zakresu prawa pracy i ubezpieczeń społecznych organizacje pozarządowe w zakresie swoich zadań statutowych , za zgodą pracownika lub ubezpieczonego wyrażoną na piśmie, mogą wytaczać powództwa  na rzecz pracownika lub wnosić odwołania od decyzji organów rentowych , a także za zgodą pracownika lub ubezpieczonego wyrażoną na piśmie, przystępować do nich w toczącym się postępowaniu (art. 462).</a:t>
            </a:r>
          </a:p>
          <a:p>
            <a:r>
              <a:rPr lang="pl-PL" dirty="0" smtClean="0"/>
              <a:t>Odrzucenie pozwu może nastąpić z powodu niedopuszczalności drogi sądowej , gdy do rozpoznania sprawy właściwy jest inny organ. W tym wypadku sąd przekaże mu sprawę. Jeśli jednak organ ten uprzednio uznał się za niewłaściwy ,sąd rozpozna sprawę.</a:t>
            </a:r>
          </a:p>
          <a:p>
            <a:r>
              <a:rPr lang="pl-PL" dirty="0" smtClean="0"/>
              <a:t>Pełnomocnikiem pracownika lub ubezpieczonego może być również przedstawiciel związku zawodowego lub inspektor pracy albo pracownika zakładu pracy w którym , mocodawca jest lub był zatrudniony, a ubezpieczonego także przedstawiciel organizacji zrzeszającej emerytów i rencistów.</a:t>
            </a:r>
          </a:p>
          <a:p>
            <a:r>
              <a:rPr lang="pl-PL" dirty="0" smtClean="0"/>
              <a:t>Sąd uzna zawarcie ugody, cofnięcie pozwu , sprzeciwu lub środka odwoławczego oraz zrzeczenia się lub ograniczenie roszczenia za niedopuszczalne także wówczas , gdyby czynność ta naruszała słuszny interes pracownika lub ubezpieczonego.</a:t>
            </a:r>
          </a:p>
          <a:p>
            <a:endParaRPr lang="pl-PL" dirty="0" smtClean="0"/>
          </a:p>
        </p:txBody>
      </p:sp>
    </p:spTree>
    <p:extLst>
      <p:ext uri="{BB962C8B-B14F-4D97-AF65-F5344CB8AC3E}">
        <p14:creationId xmlns:p14="http://schemas.microsoft.com/office/powerpoint/2010/main" val="6429961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Przez sprawy z zakresu prawa pracy rozumie się sprawy o :</a:t>
            </a:r>
            <a:br>
              <a:rPr lang="pl-PL" dirty="0" smtClean="0"/>
            </a:br>
            <a:endParaRPr lang="pl-PL" dirty="0"/>
          </a:p>
        </p:txBody>
      </p:sp>
      <p:sp>
        <p:nvSpPr>
          <p:cNvPr id="3" name="Symbol zastępczy zawartości 2"/>
          <p:cNvSpPr>
            <a:spLocks noGrp="1"/>
          </p:cNvSpPr>
          <p:nvPr>
            <p:ph idx="1"/>
          </p:nvPr>
        </p:nvSpPr>
        <p:spPr>
          <a:xfrm>
            <a:off x="457200" y="1484784"/>
            <a:ext cx="8229600" cy="4970024"/>
          </a:xfrm>
        </p:spPr>
        <p:txBody>
          <a:bodyPr>
            <a:normAutofit fontScale="92500" lnSpcReduction="20000"/>
          </a:bodyPr>
          <a:lstStyle/>
          <a:p>
            <a:pPr marL="578358" indent="-514350">
              <a:buFont typeface="+mj-lt"/>
              <a:buAutoNum type="arabicPeriod"/>
            </a:pPr>
            <a:r>
              <a:rPr lang="pl-PL" dirty="0" smtClean="0"/>
              <a:t>Roszczenie ze stosunku pracy lub z nim związane</a:t>
            </a:r>
          </a:p>
          <a:p>
            <a:pPr marL="578358" indent="-514350">
              <a:buFont typeface="+mj-lt"/>
              <a:buAutoNum type="arabicPeriod"/>
            </a:pPr>
            <a:r>
              <a:rPr lang="pl-PL" dirty="0" smtClean="0"/>
              <a:t>Ustalenie istnienia stosunku pracy , jeśli łączący strony stosunek prawny, wbrew zawartej między nimi umowie, ma cechy stosunku pracy,</a:t>
            </a:r>
          </a:p>
          <a:p>
            <a:pPr marL="578358" indent="-514350">
              <a:buFont typeface="+mj-lt"/>
              <a:buAutoNum type="arabicPeriod"/>
            </a:pPr>
            <a:r>
              <a:rPr lang="pl-PL" dirty="0" smtClean="0"/>
              <a:t>Roszczenia z innych stosunków prawnych, do których z mocy odrębnych przepisów stosuje się przepisy prawa pracy,</a:t>
            </a:r>
          </a:p>
          <a:p>
            <a:pPr marL="578358" indent="-514350">
              <a:buFont typeface="+mj-lt"/>
              <a:buAutoNum type="arabicPeriod"/>
            </a:pPr>
            <a:r>
              <a:rPr lang="pl-PL" dirty="0" smtClean="0"/>
              <a:t>Odszkodowania dochodzone od zakładu pracy na podstawie przepisów o świadczeniach z tytułu wypadków przy pracy i chorób zawodowych.</a:t>
            </a:r>
          </a:p>
          <a:p>
            <a:pPr marL="578358" indent="-514350">
              <a:buFont typeface="+mj-lt"/>
              <a:buAutoNum type="arabicPeriod"/>
            </a:pPr>
            <a:endParaRPr lang="pl-PL" dirty="0"/>
          </a:p>
        </p:txBody>
      </p:sp>
    </p:spTree>
    <p:extLst>
      <p:ext uri="{BB962C8B-B14F-4D97-AF65-F5344CB8AC3E}">
        <p14:creationId xmlns:p14="http://schemas.microsoft.com/office/powerpoint/2010/main" val="1757198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Dochodzenie roszczeń na drodze sądowej przez pracownika</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Przed skierowaniem sprawy na drogę sądową  pracownik może żądać wszczęcia postępowanie pojednawczego przed komisją pojednawczą (postępowanie pojednawcze fakultatywne)</a:t>
            </a:r>
          </a:p>
          <a:p>
            <a:r>
              <a:rPr lang="pl-PL" dirty="0" smtClean="0"/>
              <a:t>! Nie podlegają właściwości sądów pracy spory dotyczące :</a:t>
            </a:r>
          </a:p>
          <a:p>
            <a:r>
              <a:rPr lang="pl-PL" dirty="0" smtClean="0"/>
              <a:t>Ustanowienia nowych warunków  pracy i płacy </a:t>
            </a:r>
          </a:p>
          <a:p>
            <a:r>
              <a:rPr lang="pl-PL" dirty="0" smtClean="0"/>
              <a:t>Stosowania norm pracy</a:t>
            </a:r>
            <a:endParaRPr lang="pl-PL" dirty="0"/>
          </a:p>
        </p:txBody>
      </p:sp>
    </p:spTree>
    <p:extLst>
      <p:ext uri="{BB962C8B-B14F-4D97-AF65-F5344CB8AC3E}">
        <p14:creationId xmlns:p14="http://schemas.microsoft.com/office/powerpoint/2010/main" val="1240697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4282" y="214290"/>
            <a:ext cx="8472518" cy="6240518"/>
          </a:xfrm>
        </p:spPr>
        <p:txBody>
          <a:bodyPr>
            <a:normAutofit fontScale="77500" lnSpcReduction="20000"/>
          </a:bodyPr>
          <a:lstStyle/>
          <a:p>
            <a:r>
              <a:rPr lang="pl-PL" u="sng" dirty="0" smtClean="0"/>
              <a:t>Fakultatywny charakter </a:t>
            </a:r>
            <a:r>
              <a:rPr lang="pl-PL" dirty="0" smtClean="0"/>
              <a:t>mają także europejskie postępowanie nakazowe, europejskie postępowanie w sprawach drobnych roszczeń i elektroniczne postępowanie upominawcze.</a:t>
            </a:r>
          </a:p>
          <a:p>
            <a:r>
              <a:rPr lang="pl-PL" dirty="0" smtClean="0"/>
              <a:t>Postępowania odrębne wykazują pewne odrębności, które wynikają z charakteru spraw w nich rozpoznawanych.</a:t>
            </a:r>
          </a:p>
          <a:p>
            <a:r>
              <a:rPr lang="pl-PL" dirty="0" smtClean="0"/>
              <a:t>Przekazanie niektórych rodzajów spraw do postępowań odrębnych jest spowodowane ich szczególnymi cechami, które zostaną wskazane  przy omówieniu poszczególnych kategorii spraw rozpoznawanych w tych postępowaniach. W wypadku innych postępowań odrębnych znaczenie podstawowe ma wzgląd na zapewnienie szybkości i sprawności postępowania .W ostatnim czasie wpływ na wyodrębnienie nowych postępowań odrębnych miały regulacje europejskie i dążenie do wykorzystywania techniki i komunikacji elektronicznej w ramach wymiaru sprawiedliwości.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Krzyżowanie niektórych postępowań odrębnych</a:t>
            </a:r>
            <a:endParaRPr lang="pl-PL" dirty="0"/>
          </a:p>
        </p:txBody>
      </p:sp>
      <p:sp>
        <p:nvSpPr>
          <p:cNvPr id="3" name="Symbol zastępczy zawartości 2"/>
          <p:cNvSpPr>
            <a:spLocks noGrp="1"/>
          </p:cNvSpPr>
          <p:nvPr>
            <p:ph idx="1"/>
          </p:nvPr>
        </p:nvSpPr>
        <p:spPr/>
        <p:txBody>
          <a:bodyPr>
            <a:normAutofit/>
          </a:bodyPr>
          <a:lstStyle/>
          <a:p>
            <a:r>
              <a:rPr lang="pl-PL" sz="1400" dirty="0" smtClean="0"/>
              <a:t>Zakresy przedmiotowe niektórych postępowań odrębnych krzyżują się .Ta sama sprawa może więc spełniać kryteria przynależności do więcej niż jednego postępowania odrębnego .W takich sytuacjach w grę wchodzi kumulatywne stosowanie w tej samej sprawie przepisów regulujących dwa lub więcej postępowań odrębnych .W szczególności w tej samej sprawie może mieć miejsce stosowanie przepisów o postępowaniu uproszczonym, nakazowym oraz upominawczym. Możliwe jest również w postępowaniu z zakresu spraw prawa pracy –zastosowanie będą miały również przepisy o postępowaniu uproszczonym.</a:t>
            </a:r>
          </a:p>
          <a:p>
            <a:r>
              <a:rPr lang="pl-PL" sz="1400" dirty="0" smtClean="0"/>
              <a:t>Istnieją również postępowania które w samym  założeniu nie krzyżują się z innymi postępowaniami odrębnymi . Przykładem są sprawy małżeńskie które są rozpoznawane według przepisów o postępowaniu w sprawach małżeńskich i nie mają w nich zastosowania żadne przepisy regulujące inne postępowania odrębne. </a:t>
            </a:r>
          </a:p>
          <a:p>
            <a:r>
              <a:rPr lang="pl-PL" sz="1400" dirty="0" smtClean="0"/>
              <a:t>W wypadku  niektórych postępowań odrębnych sam ustawodawca postanowił ,że nie wchodzi w ich ramach stosowanie przepisów o innych postępowaniach odrębnych .Dotyczy to  europejskiego postępowania nakazowego  i europejskiego  postępowania w sprawie drobnych roszczeń.</a:t>
            </a:r>
          </a:p>
          <a:p>
            <a:r>
              <a:rPr lang="pl-PL" sz="1400" dirty="0" smtClean="0"/>
              <a:t>W elektronicznym postępowaniu upominawczym w grę wchodzi stosowanie w zakresie nieuregulowanych przepisami dotyczącymi tego postępowania –tylko przepisów dotyczących postępowania upominawczego.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POSTĘPOWANIE W SPRAWACH MAŁŻEŃSKICH </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Do postępowań o największym ciężarze gatunkowym należy niewątpliwie postępowanie w sprawach małżeńskich . Dlatego też ma ono charakter obligatoryjny w tym sensie , że sprawy dla których to postępowanie odrębne jest przewidziane nie mogą być rozpoznawane w  zwykłym postępowaniu . Jeśli więc strona wniesie sprawę o rozwód do postępowania zwyczajnego , sąd </a:t>
            </a:r>
            <a:r>
              <a:rPr lang="pl-PL" i="1" dirty="0" smtClean="0"/>
              <a:t>ex </a:t>
            </a:r>
            <a:r>
              <a:rPr lang="pl-PL" i="1" dirty="0" err="1" smtClean="0"/>
              <a:t>officio</a:t>
            </a:r>
            <a:r>
              <a:rPr lang="pl-PL" i="1" dirty="0" smtClean="0"/>
              <a:t> </a:t>
            </a:r>
            <a:r>
              <a:rPr lang="pl-PL" dirty="0" smtClean="0"/>
              <a:t>przekaże ją do postępowania odrębnego (art.201) § 1. Przewodniczący bada, w jakim trybie sprawa powinna być rozpoznana oraz czy podlega rozpoznaniu według </a:t>
            </a:r>
            <a:r>
              <a:rPr lang="pl-PL" dirty="0" smtClean="0">
                <a:hlinkClick r:id="rId2"/>
              </a:rPr>
              <a:t>przepisów o postępowaniu odrębnym</a:t>
            </a:r>
            <a:r>
              <a:rPr lang="pl-PL" dirty="0" smtClean="0"/>
              <a:t>, i wydaje odpowiednie zarządzenia. W wypadkach przewidzianych w ustawie przewodniczący wyznacza posiedzenie niejawne w celu wydania nakazu zapłaty w </a:t>
            </a:r>
            <a:r>
              <a:rPr lang="pl-PL" dirty="0" smtClean="0">
                <a:hlinkClick r:id="rId3"/>
              </a:rPr>
              <a:t>postępowaniu upominawczym</a:t>
            </a:r>
            <a:r>
              <a:rPr lang="pl-PL" dirty="0" smtClean="0"/>
              <a:t>.</a:t>
            </a:r>
          </a:p>
          <a:p>
            <a:r>
              <a:rPr lang="pl-PL" dirty="0" smtClean="0"/>
              <a:t>§ 2. Jeżeli sprawę wszczęto lub prowadzono w trybie niewłaściwym, sąd rozpozna ją w trybie właściwym lub przekaże właściwemu sądowi do rozpoznania w takim trybie. W wypadku przekazania stosuje się odpowiednio przepisy § 2 i 3 artykułu poprzedzającego. Każda jednak strona może żądać powtórzenia czynności sądu dokonanych bez jej udziału.</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267494"/>
            <a:ext cx="8258204" cy="1589870"/>
          </a:xfrm>
        </p:spPr>
        <p:txBody>
          <a:bodyPr>
            <a:normAutofit fontScale="90000"/>
          </a:bodyPr>
          <a:lstStyle/>
          <a:p>
            <a:r>
              <a:rPr lang="pl-PL" dirty="0" smtClean="0"/>
              <a:t>Zakres zastosowania postępowania odrębnego w sprawach małżeńskich </a:t>
            </a:r>
            <a:endParaRPr lang="pl-PL" dirty="0"/>
          </a:p>
        </p:txBody>
      </p:sp>
      <p:sp>
        <p:nvSpPr>
          <p:cNvPr id="3" name="Symbol zastępczy zawartości 2"/>
          <p:cNvSpPr>
            <a:spLocks noGrp="1"/>
          </p:cNvSpPr>
          <p:nvPr>
            <p:ph idx="1"/>
          </p:nvPr>
        </p:nvSpPr>
        <p:spPr>
          <a:xfrm>
            <a:off x="428596" y="2143116"/>
            <a:ext cx="8229600" cy="4357686"/>
          </a:xfrm>
        </p:spPr>
        <p:txBody>
          <a:bodyPr/>
          <a:lstStyle/>
          <a:p>
            <a:r>
              <a:rPr lang="pl-PL" dirty="0" smtClean="0"/>
              <a:t>w sprawach o unieważnienie małżeństwa,</a:t>
            </a:r>
          </a:p>
          <a:p>
            <a:r>
              <a:rPr lang="pl-PL" dirty="0" smtClean="0"/>
              <a:t> o ustalenie istnienia lub nieistnienia małżeństwa ,</a:t>
            </a:r>
          </a:p>
          <a:p>
            <a:r>
              <a:rPr lang="pl-PL" dirty="0" smtClean="0"/>
              <a:t> o rozwód oraz o separację na żądanie jednego z małżonków.</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85720" y="285728"/>
            <a:ext cx="8229600" cy="6357982"/>
          </a:xfrm>
        </p:spPr>
        <p:txBody>
          <a:bodyPr>
            <a:normAutofit fontScale="77500" lnSpcReduction="20000"/>
          </a:bodyPr>
          <a:lstStyle/>
          <a:p>
            <a:r>
              <a:rPr lang="pl-PL" dirty="0" smtClean="0"/>
              <a:t>Do pierwszej kategorii powyższych spraw należą sprawy:</a:t>
            </a:r>
          </a:p>
          <a:p>
            <a:pPr marL="578358" indent="-514350">
              <a:buFont typeface="+mj-lt"/>
              <a:buAutoNum type="alphaLcParenR"/>
            </a:pPr>
            <a:r>
              <a:rPr lang="pl-PL" dirty="0" smtClean="0"/>
              <a:t>O ustalenie ,że małżeństwo nie zostało zawarte ,</a:t>
            </a:r>
          </a:p>
          <a:p>
            <a:pPr marL="578358" indent="-514350">
              <a:buFont typeface="+mj-lt"/>
              <a:buAutoNum type="alphaLcParenR"/>
            </a:pPr>
            <a:r>
              <a:rPr lang="pl-PL" dirty="0" smtClean="0"/>
              <a:t>O ustalenie ,że małżeństwo zostało rozwiązane,</a:t>
            </a:r>
          </a:p>
          <a:p>
            <a:pPr marL="578358" indent="-514350">
              <a:buFont typeface="+mj-lt"/>
              <a:buAutoNum type="alphaLcParenR"/>
            </a:pPr>
            <a:r>
              <a:rPr lang="pl-PL" dirty="0" smtClean="0"/>
              <a:t>O ustalenie, że małżeństwo zostało unieważnione.</a:t>
            </a:r>
          </a:p>
          <a:p>
            <a:pPr marL="578358" indent="-514350">
              <a:buNone/>
            </a:pPr>
            <a:r>
              <a:rPr lang="pl-PL" dirty="0" smtClean="0"/>
              <a:t>Powództwa te mogą być wytoczone przez każdego z małżonków ,prokuratora i osobę trzecią mającą  interes prawny. Gdy wytoczone są przez prokuratora lub osobę trzecią, stronę pozwaną muszą tworzyć małżonkowie (współuczestnictwo konieczne).To samo dotyczy drugiej kategorii spraw tj. spraw o unieważnienie małżeństwa ,  w wypadkach , w których sprawy te mogą być wytoczone przez prokuratora lub osoby inne niż małżonków.</a:t>
            </a:r>
          </a:p>
          <a:p>
            <a:pPr marL="578358" indent="-514350">
              <a:buNone/>
            </a:pPr>
            <a:r>
              <a:rPr lang="pl-PL" dirty="0" smtClean="0"/>
              <a:t>-W sprawach o rozwód lub separację  stronami w procesie mogą być wyłącznie małżonkowie . Wykluczone więc jest wyłącznie powództw o rozwód lub o separację przez prokuratora lub osobę trzecią.</a:t>
            </a:r>
          </a:p>
          <a:p>
            <a:pPr marL="578358" indent="-514350">
              <a:buNone/>
            </a:pPr>
            <a:endParaRPr lang="pl-PL"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Odrębności postępowania:</a:t>
            </a:r>
            <a:endParaRPr lang="pl-PL" dirty="0"/>
          </a:p>
        </p:txBody>
      </p:sp>
      <p:sp>
        <p:nvSpPr>
          <p:cNvPr id="3" name="Symbol zastępczy zawartości 2"/>
          <p:cNvSpPr>
            <a:spLocks noGrp="1"/>
          </p:cNvSpPr>
          <p:nvPr>
            <p:ph idx="1"/>
          </p:nvPr>
        </p:nvSpPr>
        <p:spPr>
          <a:xfrm>
            <a:off x="457200" y="1428736"/>
            <a:ext cx="8229600" cy="5026072"/>
          </a:xfrm>
        </p:spPr>
        <p:txBody>
          <a:bodyPr>
            <a:normAutofit fontScale="62500" lnSpcReduction="20000"/>
          </a:bodyPr>
          <a:lstStyle/>
          <a:p>
            <a:r>
              <a:rPr lang="pl-PL" dirty="0" smtClean="0"/>
              <a:t>Do reprezentowania strony konieczne jest pełnomocnictwo udzielone do prowadzenia danej sprawy (pełnomocnictwo szczególne art.426)</a:t>
            </a:r>
          </a:p>
          <a:p>
            <a:r>
              <a:rPr lang="pl-PL" dirty="0" smtClean="0"/>
              <a:t>Posiedzenia sądu odbywają się przy drzwiach zamkniętych ,chyba że obie strony żądają publicznego rozpoznania sprawy, a sąd uzna, że jawność nie zagraża moralności (art.427)</a:t>
            </a:r>
          </a:p>
          <a:p>
            <a:r>
              <a:rPr lang="pl-PL" dirty="0" smtClean="0"/>
              <a:t>Rozprawa odbywa się bez względu na niestawiennictwo jednej ze stron, jednakże w  razie nieusprawiedliwionego niestawiennictwa powoda na pierwsze posiedzenie sądowe wyznaczone w celu przeprowadzenia rozprawy postępowanie ulega zawieszeniu, chyba że prokurator popiera żądanie unieważnienia małżeństwa albo ustalenia istnienia lub nieistnienia  małżeństwa (art.428i 182 §3).</a:t>
            </a:r>
          </a:p>
          <a:p>
            <a:r>
              <a:rPr lang="pl-PL" dirty="0" smtClean="0"/>
              <a:t>Jeżeli strona wezwana do osobistego stawiennictwa nie stawi się bez usprawiedliwionych powodów na posiedzenie ,sąd może skazać na grzywnę ,według przepisów o karach za niestawiennictwo , świadka, nie może jednak nakazać przymusowego sprowadzenia jej do sądu(art.429).</a:t>
            </a:r>
          </a:p>
          <a:p>
            <a:r>
              <a:rPr lang="pl-PL" dirty="0" smtClean="0"/>
              <a:t>*Postępowanie to stwarza wyłom od zasady fakultatywności czynności procesowych stron.</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4282" y="214290"/>
            <a:ext cx="8472518" cy="6240518"/>
          </a:xfrm>
        </p:spPr>
        <p:txBody>
          <a:bodyPr>
            <a:normAutofit fontScale="70000" lnSpcReduction="20000"/>
          </a:bodyPr>
          <a:lstStyle/>
          <a:p>
            <a:r>
              <a:rPr lang="pl-PL" dirty="0" smtClean="0"/>
              <a:t>Małoletni którzy nie ukończyli lat 13 , a zstępni stron , którzy nie ukończyli lat 17 , nie mogą być przesłuchani w charakterze świadków . Zakaz ten dotyczy formalnego przeprowadzenia dowodu (art.430)</a:t>
            </a:r>
          </a:p>
          <a:p>
            <a:r>
              <a:rPr lang="pl-PL" dirty="0" smtClean="0"/>
              <a:t>Sąd nie może oprzeć rozstrzygnięcia wyłącznie na uznaniu powództwa lub przyznaniu okoliczności faktycznych, a w razie zaoczności wyłącznie na twierdzeniach pozwu(art.431).Jeżeli zatem pozwany nie stawi się na rozprawę pomimo nałożenia na niego grzywien, wówczas sąd może wprawdzie wydać wyrok zaoczny , lecz  nie wyłącznie na podstawie twierdzeń powoda (art.339§2),ale po przeprowadzeniu twierdzeń postępowania dowodowego.</a:t>
            </a:r>
          </a:p>
          <a:p>
            <a:r>
              <a:rPr lang="pl-PL" dirty="0" smtClean="0"/>
              <a:t>Sąd nie może odmówić dopuszczenia dowodu z przesłuchania stron ,jeśli strona go powołuje , w sprawach zaś o rozwód i  o separację przeprowadzenie dowodu z przesłuchania stron jest obligatoryjne .Nie zmienia to przyjętej w art.299 kolejności ,według której dowód z przesłuchania stron prowadzi się na końcu postępowania dowodowego. Nie dotyczy to oczywiście sytuacji ,w których sąd ogranicza postępowanie dowodowe do przesłuchania stron (np.442).</a:t>
            </a:r>
          </a:p>
          <a:p>
            <a:pPr>
              <a:buNone/>
            </a:pPr>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ergetyczny">
  <a:themeElements>
    <a:clrScheme name="Energetyczny">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Energetyczn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nergetyczny">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POSTĘPOWANIE CYWILNE" id="{5A1C2EED-C4EC-3742-9AF6-7A24AA23C990}" vid="{4097D067-6848-1E4F-8621-0CC87B02BB68}"/>
    </a:ext>
  </a:extLst>
</a:theme>
</file>

<file path=docProps/app.xml><?xml version="1.0" encoding="utf-8"?>
<Properties xmlns="http://schemas.openxmlformats.org/officeDocument/2006/extended-properties" xmlns:vt="http://schemas.openxmlformats.org/officeDocument/2006/docPropsVTypes">
  <Template>POSTĘPOWANIE CYWILNE ZAJĘCIA 1+2</Template>
  <TotalTime>1847</TotalTime>
  <Words>2927</Words>
  <Application>Microsoft Macintosh PowerPoint</Application>
  <PresentationFormat>Pokaz na ekranie (4:3)</PresentationFormat>
  <Paragraphs>91</Paragraphs>
  <Slides>25</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25</vt:i4>
      </vt:variant>
    </vt:vector>
  </HeadingPairs>
  <TitlesOfParts>
    <vt:vector size="30" baseType="lpstr">
      <vt:lpstr>Century Gothic</vt:lpstr>
      <vt:lpstr>Mangal</vt:lpstr>
      <vt:lpstr>Verdana</vt:lpstr>
      <vt:lpstr>Wingdings 2</vt:lpstr>
      <vt:lpstr>Energetyczny</vt:lpstr>
      <vt:lpstr>POSTĘPOWANIE CYWILNE</vt:lpstr>
      <vt:lpstr>POSTĘPOWANIA ODRĘBNE wiadomości wprowadzające:</vt:lpstr>
      <vt:lpstr>Prezentacja programu PowerPoint</vt:lpstr>
      <vt:lpstr>Krzyżowanie niektórych postępowań odrębnych</vt:lpstr>
      <vt:lpstr>POSTĘPOWANIE W SPRAWACH MAŁŻEŃSKICH </vt:lpstr>
      <vt:lpstr>Zakres zastosowania postępowania odrębnego w sprawach małżeńskich </vt:lpstr>
      <vt:lpstr>Prezentacja programu PowerPoint</vt:lpstr>
      <vt:lpstr>Odrębności postępowania:</vt:lpstr>
      <vt:lpstr>Prezentacja programu PowerPoint</vt:lpstr>
      <vt:lpstr>Prezentacja programu PowerPoint</vt:lpstr>
      <vt:lpstr>Postępowanie o rozwód i o separację:</vt:lpstr>
      <vt:lpstr>Mediacja w sprawach o rozwód lub o separację </vt:lpstr>
      <vt:lpstr>Postępowanie dowodowe w sprawach o rozwód lub o separację :</vt:lpstr>
      <vt:lpstr>Prezentacja programu PowerPoint</vt:lpstr>
      <vt:lpstr>Prezentacja programu PowerPoint</vt:lpstr>
      <vt:lpstr>Postępowanie w sprawie ze stosunków między rodzicami a dziećmi </vt:lpstr>
      <vt:lpstr>Prezentacja programu PowerPoint</vt:lpstr>
      <vt:lpstr>Prezentacja programu PowerPoint</vt:lpstr>
      <vt:lpstr>Do odrębności postepowania w sprawach ze stosunków między rodzicami i dziećmi należą poniżej wymienione:</vt:lpstr>
      <vt:lpstr>Postępowania w sprawach z zakresu prawa pracy i ubezpieczeń społecznych</vt:lpstr>
      <vt:lpstr>Prezentacja programu PowerPoint</vt:lpstr>
      <vt:lpstr>Prezentacja programu PowerPoint</vt:lpstr>
      <vt:lpstr>Prezentacja programu PowerPoint</vt:lpstr>
      <vt:lpstr>Przez sprawy z zakresu prawa pracy rozumie się sprawy o : </vt:lpstr>
      <vt:lpstr>Dochodzenie roszczeń na drodze sądowej przez pracownika</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CYWILNE</dc:title>
  <dc:creator>Leszek Ociepka</dc:creator>
  <cp:lastModifiedBy>Leszek Ociepka</cp:lastModifiedBy>
  <cp:revision>15</cp:revision>
  <dcterms:created xsi:type="dcterms:W3CDTF">2017-03-26T17:36:23Z</dcterms:created>
  <dcterms:modified xsi:type="dcterms:W3CDTF">2018-02-18T09:48:02Z</dcterms:modified>
</cp:coreProperties>
</file>