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2" r:id="rId16"/>
    <p:sldId id="270" r:id="rId17"/>
    <p:sldId id="271"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4660"/>
  </p:normalViewPr>
  <p:slideViewPr>
    <p:cSldViewPr snapToGrid="0">
      <p:cViewPr>
        <p:scale>
          <a:sx n="75" d="100"/>
          <a:sy n="75" d="100"/>
        </p:scale>
        <p:origin x="749" y="4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Łukasz Stępkowski" userId="ba6f77aeead517d8" providerId="LiveId" clId="{074B1707-4588-4EA8-A524-C3D3AEAD5605}"/>
    <pc:docChg chg="undo custSel addSld delSld modSld sldOrd">
      <pc:chgData name="Łukasz Stępkowski" userId="ba6f77aeead517d8" providerId="LiveId" clId="{074B1707-4588-4EA8-A524-C3D3AEAD5605}" dt="2018-04-16T23:55:32.406" v="9819" actId="20577"/>
      <pc:docMkLst>
        <pc:docMk/>
      </pc:docMkLst>
      <pc:sldChg chg="modSp">
        <pc:chgData name="Łukasz Stępkowski" userId="ba6f77aeead517d8" providerId="LiveId" clId="{074B1707-4588-4EA8-A524-C3D3AEAD5605}" dt="2018-04-16T23:55:32.406" v="9819" actId="20577"/>
        <pc:sldMkLst>
          <pc:docMk/>
          <pc:sldMk cId="1692559504" sldId="256"/>
        </pc:sldMkLst>
        <pc:spChg chg="mod">
          <ac:chgData name="Łukasz Stępkowski" userId="ba6f77aeead517d8" providerId="LiveId" clId="{074B1707-4588-4EA8-A524-C3D3AEAD5605}" dt="2018-04-16T23:55:32.406" v="9819" actId="20577"/>
          <ac:spMkLst>
            <pc:docMk/>
            <pc:sldMk cId="1692559504" sldId="256"/>
            <ac:spMk id="2" creationId="{B26814FC-A01F-4394-A325-3DD91F58B64F}"/>
          </ac:spMkLst>
        </pc:spChg>
        <pc:spChg chg="mod">
          <ac:chgData name="Łukasz Stępkowski" userId="ba6f77aeead517d8" providerId="LiveId" clId="{074B1707-4588-4EA8-A524-C3D3AEAD5605}" dt="2018-04-16T18:13:44.358" v="149" actId="113"/>
          <ac:spMkLst>
            <pc:docMk/>
            <pc:sldMk cId="1692559504" sldId="256"/>
            <ac:spMk id="3" creationId="{94B37493-B34D-4689-84E1-08465170E2E0}"/>
          </ac:spMkLst>
        </pc:spChg>
      </pc:sldChg>
      <pc:sldChg chg="delSp modSp add">
        <pc:chgData name="Łukasz Stępkowski" userId="ba6f77aeead517d8" providerId="LiveId" clId="{074B1707-4588-4EA8-A524-C3D3AEAD5605}" dt="2018-04-16T19:03:49.862" v="1292" actId="20577"/>
        <pc:sldMkLst>
          <pc:docMk/>
          <pc:sldMk cId="3827745953" sldId="257"/>
        </pc:sldMkLst>
        <pc:spChg chg="del">
          <ac:chgData name="Łukasz Stępkowski" userId="ba6f77aeead517d8" providerId="LiveId" clId="{074B1707-4588-4EA8-A524-C3D3AEAD5605}" dt="2018-04-16T18:14:03.072" v="151" actId="478"/>
          <ac:spMkLst>
            <pc:docMk/>
            <pc:sldMk cId="3827745953" sldId="257"/>
            <ac:spMk id="2" creationId="{2A2BD4E4-6A98-4D92-AFDB-E85369D955A9}"/>
          </ac:spMkLst>
        </pc:spChg>
        <pc:spChg chg="mod">
          <ac:chgData name="Łukasz Stępkowski" userId="ba6f77aeead517d8" providerId="LiveId" clId="{074B1707-4588-4EA8-A524-C3D3AEAD5605}" dt="2018-04-16T19:03:49.862" v="1292" actId="20577"/>
          <ac:spMkLst>
            <pc:docMk/>
            <pc:sldMk cId="3827745953" sldId="257"/>
            <ac:spMk id="3" creationId="{98ED91F2-7B0A-4312-8219-1CF796BBD4E7}"/>
          </ac:spMkLst>
        </pc:spChg>
      </pc:sldChg>
      <pc:sldChg chg="delSp modSp add">
        <pc:chgData name="Łukasz Stępkowski" userId="ba6f77aeead517d8" providerId="LiveId" clId="{074B1707-4588-4EA8-A524-C3D3AEAD5605}" dt="2018-04-16T19:29:29.867" v="2378" actId="20577"/>
        <pc:sldMkLst>
          <pc:docMk/>
          <pc:sldMk cId="198408457" sldId="258"/>
        </pc:sldMkLst>
        <pc:spChg chg="del">
          <ac:chgData name="Łukasz Stępkowski" userId="ba6f77aeead517d8" providerId="LiveId" clId="{074B1707-4588-4EA8-A524-C3D3AEAD5605}" dt="2018-04-16T19:04:30.049" v="1294" actId="478"/>
          <ac:spMkLst>
            <pc:docMk/>
            <pc:sldMk cId="198408457" sldId="258"/>
            <ac:spMk id="2" creationId="{33F88B55-F665-4D69-A353-13B7C629B4CE}"/>
          </ac:spMkLst>
        </pc:spChg>
        <pc:spChg chg="mod">
          <ac:chgData name="Łukasz Stępkowski" userId="ba6f77aeead517d8" providerId="LiveId" clId="{074B1707-4588-4EA8-A524-C3D3AEAD5605}" dt="2018-04-16T19:29:29.867" v="2378" actId="20577"/>
          <ac:spMkLst>
            <pc:docMk/>
            <pc:sldMk cId="198408457" sldId="258"/>
            <ac:spMk id="3" creationId="{D5D49080-319C-4F02-9488-C3EE50ACD035}"/>
          </ac:spMkLst>
        </pc:spChg>
      </pc:sldChg>
      <pc:sldChg chg="modSp add">
        <pc:chgData name="Łukasz Stępkowski" userId="ba6f77aeead517d8" providerId="LiveId" clId="{074B1707-4588-4EA8-A524-C3D3AEAD5605}" dt="2018-04-16T19:41:07.304" v="3315" actId="20577"/>
        <pc:sldMkLst>
          <pc:docMk/>
          <pc:sldMk cId="2977236184" sldId="259"/>
        </pc:sldMkLst>
        <pc:spChg chg="mod">
          <ac:chgData name="Łukasz Stępkowski" userId="ba6f77aeead517d8" providerId="LiveId" clId="{074B1707-4588-4EA8-A524-C3D3AEAD5605}" dt="2018-04-16T19:41:07.304" v="3315" actId="20577"/>
          <ac:spMkLst>
            <pc:docMk/>
            <pc:sldMk cId="2977236184" sldId="259"/>
            <ac:spMk id="3" creationId="{D5D49080-319C-4F02-9488-C3EE50ACD035}"/>
          </ac:spMkLst>
        </pc:spChg>
      </pc:sldChg>
      <pc:sldChg chg="modSp add">
        <pc:chgData name="Łukasz Stępkowski" userId="ba6f77aeead517d8" providerId="LiveId" clId="{074B1707-4588-4EA8-A524-C3D3AEAD5605}" dt="2018-04-16T20:48:42.793" v="4084" actId="20577"/>
        <pc:sldMkLst>
          <pc:docMk/>
          <pc:sldMk cId="216937683" sldId="260"/>
        </pc:sldMkLst>
        <pc:spChg chg="mod">
          <ac:chgData name="Łukasz Stępkowski" userId="ba6f77aeead517d8" providerId="LiveId" clId="{074B1707-4588-4EA8-A524-C3D3AEAD5605}" dt="2018-04-16T20:48:42.793" v="4084" actId="20577"/>
          <ac:spMkLst>
            <pc:docMk/>
            <pc:sldMk cId="216937683" sldId="260"/>
            <ac:spMk id="3" creationId="{D5D49080-319C-4F02-9488-C3EE50ACD035}"/>
          </ac:spMkLst>
        </pc:spChg>
      </pc:sldChg>
      <pc:sldChg chg="modSp add">
        <pc:chgData name="Łukasz Stępkowski" userId="ba6f77aeead517d8" providerId="LiveId" clId="{074B1707-4588-4EA8-A524-C3D3AEAD5605}" dt="2018-04-16T22:09:10.912" v="6474" actId="20577"/>
        <pc:sldMkLst>
          <pc:docMk/>
          <pc:sldMk cId="3750419258" sldId="261"/>
        </pc:sldMkLst>
        <pc:spChg chg="mod">
          <ac:chgData name="Łukasz Stępkowski" userId="ba6f77aeead517d8" providerId="LiveId" clId="{074B1707-4588-4EA8-A524-C3D3AEAD5605}" dt="2018-04-16T22:09:10.912" v="6474" actId="20577"/>
          <ac:spMkLst>
            <pc:docMk/>
            <pc:sldMk cId="3750419258" sldId="261"/>
            <ac:spMk id="3" creationId="{D5D49080-319C-4F02-9488-C3EE50ACD035}"/>
          </ac:spMkLst>
        </pc:spChg>
      </pc:sldChg>
      <pc:sldChg chg="modSp add">
        <pc:chgData name="Łukasz Stępkowski" userId="ba6f77aeead517d8" providerId="LiveId" clId="{074B1707-4588-4EA8-A524-C3D3AEAD5605}" dt="2018-04-16T22:10:08.446" v="6548" actId="20577"/>
        <pc:sldMkLst>
          <pc:docMk/>
          <pc:sldMk cId="128712551" sldId="262"/>
        </pc:sldMkLst>
        <pc:spChg chg="mod">
          <ac:chgData name="Łukasz Stępkowski" userId="ba6f77aeead517d8" providerId="LiveId" clId="{074B1707-4588-4EA8-A524-C3D3AEAD5605}" dt="2018-04-16T22:10:08.446" v="6548" actId="20577"/>
          <ac:spMkLst>
            <pc:docMk/>
            <pc:sldMk cId="128712551" sldId="262"/>
            <ac:spMk id="3" creationId="{D5D49080-319C-4F02-9488-C3EE50ACD035}"/>
          </ac:spMkLst>
        </pc:spChg>
      </pc:sldChg>
      <pc:sldChg chg="modSp add">
        <pc:chgData name="Łukasz Stępkowski" userId="ba6f77aeead517d8" providerId="LiveId" clId="{074B1707-4588-4EA8-A524-C3D3AEAD5605}" dt="2018-04-16T22:26:36.947" v="7039" actId="20577"/>
        <pc:sldMkLst>
          <pc:docMk/>
          <pc:sldMk cId="3783934738" sldId="263"/>
        </pc:sldMkLst>
        <pc:spChg chg="mod">
          <ac:chgData name="Łukasz Stępkowski" userId="ba6f77aeead517d8" providerId="LiveId" clId="{074B1707-4588-4EA8-A524-C3D3AEAD5605}" dt="2018-04-16T22:26:36.947" v="7039" actId="20577"/>
          <ac:spMkLst>
            <pc:docMk/>
            <pc:sldMk cId="3783934738" sldId="263"/>
            <ac:spMk id="3" creationId="{D5D49080-319C-4F02-9488-C3EE50ACD035}"/>
          </ac:spMkLst>
        </pc:spChg>
      </pc:sldChg>
      <pc:sldChg chg="addSp modSp add">
        <pc:chgData name="Łukasz Stępkowski" userId="ba6f77aeead517d8" providerId="LiveId" clId="{074B1707-4588-4EA8-A524-C3D3AEAD5605}" dt="2018-04-16T22:42:48.504" v="7487" actId="313"/>
        <pc:sldMkLst>
          <pc:docMk/>
          <pc:sldMk cId="2670558973" sldId="264"/>
        </pc:sldMkLst>
        <pc:spChg chg="mod">
          <ac:chgData name="Łukasz Stępkowski" userId="ba6f77aeead517d8" providerId="LiveId" clId="{074B1707-4588-4EA8-A524-C3D3AEAD5605}" dt="2018-04-16T22:42:48.504" v="7487" actId="313"/>
          <ac:spMkLst>
            <pc:docMk/>
            <pc:sldMk cId="2670558973" sldId="264"/>
            <ac:spMk id="3" creationId="{D5D49080-319C-4F02-9488-C3EE50ACD035}"/>
          </ac:spMkLst>
        </pc:spChg>
        <pc:picChg chg="add mod">
          <ac:chgData name="Łukasz Stępkowski" userId="ba6f77aeead517d8" providerId="LiveId" clId="{074B1707-4588-4EA8-A524-C3D3AEAD5605}" dt="2018-04-16T22:38:16.232" v="7291" actId="1076"/>
          <ac:picMkLst>
            <pc:docMk/>
            <pc:sldMk cId="2670558973" sldId="264"/>
            <ac:picMk id="2" creationId="{626674E5-5383-4772-83D5-43714CE3C88F}"/>
          </ac:picMkLst>
        </pc:picChg>
      </pc:sldChg>
      <pc:sldChg chg="modSp add">
        <pc:chgData name="Łukasz Stępkowski" userId="ba6f77aeead517d8" providerId="LiveId" clId="{074B1707-4588-4EA8-A524-C3D3AEAD5605}" dt="2018-04-16T22:54:01.330" v="7982" actId="20577"/>
        <pc:sldMkLst>
          <pc:docMk/>
          <pc:sldMk cId="2437862090" sldId="265"/>
        </pc:sldMkLst>
        <pc:spChg chg="mod">
          <ac:chgData name="Łukasz Stępkowski" userId="ba6f77aeead517d8" providerId="LiveId" clId="{074B1707-4588-4EA8-A524-C3D3AEAD5605}" dt="2018-04-16T22:54:01.330" v="7982" actId="20577"/>
          <ac:spMkLst>
            <pc:docMk/>
            <pc:sldMk cId="2437862090" sldId="265"/>
            <ac:spMk id="3" creationId="{D5D49080-319C-4F02-9488-C3EE50ACD035}"/>
          </ac:spMkLst>
        </pc:spChg>
      </pc:sldChg>
      <pc:sldChg chg="modSp add">
        <pc:chgData name="Łukasz Stępkowski" userId="ba6f77aeead517d8" providerId="LiveId" clId="{074B1707-4588-4EA8-A524-C3D3AEAD5605}" dt="2018-04-16T22:59:08.530" v="8195" actId="20577"/>
        <pc:sldMkLst>
          <pc:docMk/>
          <pc:sldMk cId="2274459526" sldId="266"/>
        </pc:sldMkLst>
        <pc:spChg chg="mod">
          <ac:chgData name="Łukasz Stępkowski" userId="ba6f77aeead517d8" providerId="LiveId" clId="{074B1707-4588-4EA8-A524-C3D3AEAD5605}" dt="2018-04-16T22:59:08.530" v="8195" actId="20577"/>
          <ac:spMkLst>
            <pc:docMk/>
            <pc:sldMk cId="2274459526" sldId="266"/>
            <ac:spMk id="3" creationId="{D5D49080-319C-4F02-9488-C3EE50ACD035}"/>
          </ac:spMkLst>
        </pc:spChg>
      </pc:sldChg>
      <pc:sldChg chg="modSp add">
        <pc:chgData name="Łukasz Stępkowski" userId="ba6f77aeead517d8" providerId="LiveId" clId="{074B1707-4588-4EA8-A524-C3D3AEAD5605}" dt="2018-04-16T23:13:02.104" v="8989" actId="313"/>
        <pc:sldMkLst>
          <pc:docMk/>
          <pc:sldMk cId="638452536" sldId="267"/>
        </pc:sldMkLst>
        <pc:spChg chg="mod">
          <ac:chgData name="Łukasz Stępkowski" userId="ba6f77aeead517d8" providerId="LiveId" clId="{074B1707-4588-4EA8-A524-C3D3AEAD5605}" dt="2018-04-16T23:13:02.104" v="8989" actId="313"/>
          <ac:spMkLst>
            <pc:docMk/>
            <pc:sldMk cId="638452536" sldId="267"/>
            <ac:spMk id="3" creationId="{D5D49080-319C-4F02-9488-C3EE50ACD035}"/>
          </ac:spMkLst>
        </pc:spChg>
      </pc:sldChg>
      <pc:sldChg chg="modSp add">
        <pc:chgData name="Łukasz Stępkowski" userId="ba6f77aeead517d8" providerId="LiveId" clId="{074B1707-4588-4EA8-A524-C3D3AEAD5605}" dt="2018-04-16T23:36:58.236" v="9314" actId="20577"/>
        <pc:sldMkLst>
          <pc:docMk/>
          <pc:sldMk cId="3531152121" sldId="268"/>
        </pc:sldMkLst>
        <pc:spChg chg="mod">
          <ac:chgData name="Łukasz Stępkowski" userId="ba6f77aeead517d8" providerId="LiveId" clId="{074B1707-4588-4EA8-A524-C3D3AEAD5605}" dt="2018-04-16T23:36:58.236" v="9314" actId="20577"/>
          <ac:spMkLst>
            <pc:docMk/>
            <pc:sldMk cId="3531152121" sldId="268"/>
            <ac:spMk id="3" creationId="{D5D49080-319C-4F02-9488-C3EE50ACD035}"/>
          </ac:spMkLst>
        </pc:spChg>
      </pc:sldChg>
      <pc:sldChg chg="modSp add ord">
        <pc:chgData name="Łukasz Stępkowski" userId="ba6f77aeead517d8" providerId="LiveId" clId="{074B1707-4588-4EA8-A524-C3D3AEAD5605}" dt="2018-04-16T23:53:57.483" v="9657" actId="5793"/>
        <pc:sldMkLst>
          <pc:docMk/>
          <pc:sldMk cId="172937277" sldId="269"/>
        </pc:sldMkLst>
        <pc:spChg chg="mod">
          <ac:chgData name="Łukasz Stępkowski" userId="ba6f77aeead517d8" providerId="LiveId" clId="{074B1707-4588-4EA8-A524-C3D3AEAD5605}" dt="2018-04-16T23:53:57.483" v="9657" actId="5793"/>
          <ac:spMkLst>
            <pc:docMk/>
            <pc:sldMk cId="172937277" sldId="269"/>
            <ac:spMk id="3" creationId="{D5D49080-319C-4F02-9488-C3EE50ACD035}"/>
          </ac:spMkLst>
        </pc:spChg>
      </pc:sldChg>
      <pc:sldChg chg="modSp add">
        <pc:chgData name="Łukasz Stępkowski" userId="ba6f77aeead517d8" providerId="LiveId" clId="{074B1707-4588-4EA8-A524-C3D3AEAD5605}" dt="2018-04-16T23:18:42.491" v="9116" actId="20577"/>
        <pc:sldMkLst>
          <pc:docMk/>
          <pc:sldMk cId="3661878389" sldId="270"/>
        </pc:sldMkLst>
        <pc:spChg chg="mod">
          <ac:chgData name="Łukasz Stępkowski" userId="ba6f77aeead517d8" providerId="LiveId" clId="{074B1707-4588-4EA8-A524-C3D3AEAD5605}" dt="2018-04-16T23:18:42.491" v="9116" actId="20577"/>
          <ac:spMkLst>
            <pc:docMk/>
            <pc:sldMk cId="3661878389" sldId="270"/>
            <ac:spMk id="3" creationId="{D5D49080-319C-4F02-9488-C3EE50ACD035}"/>
          </ac:spMkLst>
        </pc:spChg>
      </pc:sldChg>
      <pc:sldChg chg="modSp add">
        <pc:chgData name="Łukasz Stępkowski" userId="ba6f77aeead517d8" providerId="LiveId" clId="{074B1707-4588-4EA8-A524-C3D3AEAD5605}" dt="2018-04-16T23:06:15.776" v="8610" actId="20577"/>
        <pc:sldMkLst>
          <pc:docMk/>
          <pc:sldMk cId="4255826860" sldId="271"/>
        </pc:sldMkLst>
        <pc:spChg chg="mod">
          <ac:chgData name="Łukasz Stępkowski" userId="ba6f77aeead517d8" providerId="LiveId" clId="{074B1707-4588-4EA8-A524-C3D3AEAD5605}" dt="2018-04-16T23:06:15.776" v="8610" actId="20577"/>
          <ac:spMkLst>
            <pc:docMk/>
            <pc:sldMk cId="4255826860" sldId="271"/>
            <ac:spMk id="3" creationId="{D5D49080-319C-4F02-9488-C3EE50ACD035}"/>
          </ac:spMkLst>
        </pc:spChg>
      </pc:sldChg>
      <pc:sldChg chg="modSp add ord">
        <pc:chgData name="Łukasz Stępkowski" userId="ba6f77aeead517d8" providerId="LiveId" clId="{074B1707-4588-4EA8-A524-C3D3AEAD5605}" dt="2018-04-16T23:16:36.934" v="8990"/>
        <pc:sldMkLst>
          <pc:docMk/>
          <pc:sldMk cId="1043912393" sldId="272"/>
        </pc:sldMkLst>
        <pc:spChg chg="mod">
          <ac:chgData name="Łukasz Stępkowski" userId="ba6f77aeead517d8" providerId="LiveId" clId="{074B1707-4588-4EA8-A524-C3D3AEAD5605}" dt="2018-04-16T21:53:54.601" v="5672" actId="20577"/>
          <ac:spMkLst>
            <pc:docMk/>
            <pc:sldMk cId="1043912393" sldId="272"/>
            <ac:spMk id="3" creationId="{D5D49080-319C-4F02-9488-C3EE50ACD035}"/>
          </ac:spMkLst>
        </pc:spChg>
      </pc:sldChg>
      <pc:sldChg chg="modSp add">
        <pc:chgData name="Łukasz Stępkowski" userId="ba6f77aeead517d8" providerId="LiveId" clId="{074B1707-4588-4EA8-A524-C3D3AEAD5605}" dt="2018-04-16T21:24:46.625" v="5146" actId="20577"/>
        <pc:sldMkLst>
          <pc:docMk/>
          <pc:sldMk cId="1807877840" sldId="273"/>
        </pc:sldMkLst>
        <pc:spChg chg="mod">
          <ac:chgData name="Łukasz Stępkowski" userId="ba6f77aeead517d8" providerId="LiveId" clId="{074B1707-4588-4EA8-A524-C3D3AEAD5605}" dt="2018-04-16T21:24:46.625" v="5146" actId="20577"/>
          <ac:spMkLst>
            <pc:docMk/>
            <pc:sldMk cId="1807877840" sldId="273"/>
            <ac:spMk id="3" creationId="{D5D49080-319C-4F02-9488-C3EE50ACD035}"/>
          </ac:spMkLst>
        </pc:spChg>
      </pc:sldChg>
      <pc:sldChg chg="modSp add ord">
        <pc:chgData name="Łukasz Stępkowski" userId="ba6f77aeead517d8" providerId="LiveId" clId="{074B1707-4588-4EA8-A524-C3D3AEAD5605}" dt="2018-04-16T21:54:06.333" v="5674"/>
        <pc:sldMkLst>
          <pc:docMk/>
          <pc:sldMk cId="392004319" sldId="274"/>
        </pc:sldMkLst>
        <pc:spChg chg="mod">
          <ac:chgData name="Łukasz Stępkowski" userId="ba6f77aeead517d8" providerId="LiveId" clId="{074B1707-4588-4EA8-A524-C3D3AEAD5605}" dt="2018-04-16T20:57:41.573" v="4676" actId="20577"/>
          <ac:spMkLst>
            <pc:docMk/>
            <pc:sldMk cId="392004319" sldId="274"/>
            <ac:spMk id="3" creationId="{D5D49080-319C-4F02-9488-C3EE50ACD035}"/>
          </ac:spMkLst>
        </pc:spChg>
      </pc:sldChg>
      <pc:sldChg chg="modSp add">
        <pc:chgData name="Łukasz Stępkowski" userId="ba6f77aeead517d8" providerId="LiveId" clId="{074B1707-4588-4EA8-A524-C3D3AEAD5605}" dt="2018-04-16T19:04:57.083" v="1331" actId="20577"/>
        <pc:sldMkLst>
          <pc:docMk/>
          <pc:sldMk cId="1527894553" sldId="275"/>
        </pc:sldMkLst>
        <pc:spChg chg="mod">
          <ac:chgData name="Łukasz Stępkowski" userId="ba6f77aeead517d8" providerId="LiveId" clId="{074B1707-4588-4EA8-A524-C3D3AEAD5605}" dt="2018-04-16T19:04:57.083" v="1331" actId="20577"/>
          <ac:spMkLst>
            <pc:docMk/>
            <pc:sldMk cId="1527894553" sldId="275"/>
            <ac:spMk id="3" creationId="{D5D49080-319C-4F02-9488-C3EE50ACD035}"/>
          </ac:spMkLst>
        </pc:spChg>
      </pc:sldChg>
      <pc:sldChg chg="add del">
        <pc:chgData name="Łukasz Stępkowski" userId="ba6f77aeead517d8" providerId="LiveId" clId="{074B1707-4588-4EA8-A524-C3D3AEAD5605}" dt="2018-04-16T19:09:40.513" v="1718"/>
        <pc:sldMkLst>
          <pc:docMk/>
          <pc:sldMk cId="3728429369" sldId="27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pl-PL"/>
              <a:t>Kliknij, aby edytować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4509A250-FF31-4206-8172-F9D3106AACB1}" type="datetimeFigureOut">
              <a:rPr lang="en-US" dirty="0"/>
              <a:t>4/16/2018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pl-PL"/>
              <a:t>Kliknij, aby edytować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4" name="Date Placeholder 3"/>
          <p:cNvSpPr>
            <a:spLocks noGrp="1"/>
          </p:cNvSpPr>
          <p:nvPr>
            <p:ph type="dt" sz="half" idx="10"/>
          </p:nvPr>
        </p:nvSpPr>
        <p:spPr/>
        <p:txBody>
          <a:bodyPr/>
          <a:lstStyle/>
          <a:p>
            <a:fld id="{4509A250-FF31-4206-8172-F9D3106AACB1}" type="datetimeFigureOut">
              <a:rPr lang="en-US" dirty="0"/>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pl-PL"/>
              <a:t>Kliknij, aby edytować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pl-PL"/>
              <a:t>Edytuj style wzorca tekstu</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4" name="Date Placeholder 3"/>
          <p:cNvSpPr>
            <a:spLocks noGrp="1"/>
          </p:cNvSpPr>
          <p:nvPr>
            <p:ph type="dt" sz="half" idx="10"/>
          </p:nvPr>
        </p:nvSpPr>
        <p:spPr/>
        <p:txBody>
          <a:bodyPr/>
          <a:lstStyle/>
          <a:p>
            <a:fld id="{4509A250-FF31-4206-8172-F9D3106AACB1}" type="datetimeFigureOut">
              <a:rPr lang="en-US" dirty="0"/>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4509A250-FF31-4206-8172-F9D3106AACB1}" type="datetimeFigureOut">
              <a:rPr lang="en-US" dirty="0"/>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a:t>Kliknij, aby edytować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4/16/2018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l-PL"/>
              <a:t>Kliknij, aby edytować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4/16/2018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nchorCtr="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pl-PL"/>
              <a:t>Kliknij, aby edytować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pl-PL"/>
              <a:t>Kliknij, aby edytować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9796027F-7875-4030-9381-8BD8C4F21935}" type="datetimeFigureOut">
              <a:rPr lang="en-US" dirty="0"/>
              <a:t>4/16/2018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4/16/2018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4/16/2018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7" name="Date Placeholder 4"/>
          <p:cNvSpPr>
            <a:spLocks noGrp="1"/>
          </p:cNvSpPr>
          <p:nvPr>
            <p:ph type="dt" sz="half" idx="10"/>
          </p:nvPr>
        </p:nvSpPr>
        <p:spPr/>
        <p:txBody>
          <a:bodyPr/>
          <a:lstStyle/>
          <a:p>
            <a:fld id="{4509A250-FF31-4206-8172-F9D3106AACB1}" type="datetimeFigureOut">
              <a:rPr lang="en-US" dirty="0"/>
              <a:t>4/16/2018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pl-PL"/>
              <a:t>Kliknij, aby edytować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4509A250-FF31-4206-8172-F9D3106AACB1}" type="datetimeFigureOut">
              <a:rPr lang="en-US" dirty="0"/>
              <a:t>4/16/2018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pl-PL"/>
              <a:t>Kliknij, aby edytować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4/16/2018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www.icj-cij.org/files/case-related/120/120-20071008-JUD-01-00-EN.pd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icj-cij.org/files/case-related/120/120-20071008-JUD-01-00-EN.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icj-cij.org/files/case-related/102/102-20021217-JUD-01-00-EN.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icj-cij.org/files/case-related/150/150-20151216-JUD-01-00-EN.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icj-cij.org/files/case-related/69/069-19861222-JUD-01-00-EN.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icj-cij.org/files/case-related/61/061-19751016-ADV-01-00-EN.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icj-cij.org/files/case-related/131/131-20040709-ADV-01-00-EN.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icj-cij.org/files/case-related/124/124-20121119-JUD-01-00-EN.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icj-cij.org/files/case-related/125/125-20050712-JUD-01-00-EN.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26814FC-A01F-4394-A325-3DD91F58B64F}"/>
              </a:ext>
            </a:extLst>
          </p:cNvPr>
          <p:cNvSpPr>
            <a:spLocks noGrp="1"/>
          </p:cNvSpPr>
          <p:nvPr>
            <p:ph type="ctrTitle"/>
          </p:nvPr>
        </p:nvSpPr>
        <p:spPr>
          <a:xfrm>
            <a:off x="767285" y="1995723"/>
            <a:ext cx="10657430" cy="2557884"/>
          </a:xfrm>
        </p:spPr>
        <p:txBody>
          <a:bodyPr/>
          <a:lstStyle/>
          <a:p>
            <a:r>
              <a:rPr lang="pl-PL" sz="4800" b="1" dirty="0"/>
              <a:t>Ludność, naród, prawo </a:t>
            </a:r>
            <a:r>
              <a:rPr lang="pl-PL" sz="4800" b="1"/>
              <a:t>do samostanowienia</a:t>
            </a:r>
            <a:br>
              <a:rPr lang="pl-PL" sz="4800" b="1" dirty="0"/>
            </a:br>
            <a:r>
              <a:rPr lang="pl-PL" sz="3200" b="1" dirty="0"/>
              <a:t>w tym : </a:t>
            </a:r>
            <a:r>
              <a:rPr lang="pl-PL" sz="3200" b="1" dirty="0" err="1"/>
              <a:t>uti</a:t>
            </a:r>
            <a:r>
              <a:rPr lang="pl-PL" sz="3200" b="1" dirty="0"/>
              <a:t> </a:t>
            </a:r>
            <a:r>
              <a:rPr lang="pl-PL" sz="3200" b="1" dirty="0" err="1"/>
              <a:t>possidetis</a:t>
            </a:r>
            <a:r>
              <a:rPr lang="pl-PL" sz="3200" b="1" dirty="0"/>
              <a:t> iuris i inne zasady nabycia terytorium</a:t>
            </a:r>
            <a:endParaRPr lang="en-GB" sz="4800" b="1" dirty="0"/>
          </a:p>
        </p:txBody>
      </p:sp>
      <p:sp>
        <p:nvSpPr>
          <p:cNvPr id="3" name="Podtytuł 2">
            <a:extLst>
              <a:ext uri="{FF2B5EF4-FFF2-40B4-BE49-F238E27FC236}">
                <a16:creationId xmlns:a16="http://schemas.microsoft.com/office/drawing/2014/main" id="{94B37493-B34D-4689-84E1-08465170E2E0}"/>
              </a:ext>
            </a:extLst>
          </p:cNvPr>
          <p:cNvSpPr>
            <a:spLocks noGrp="1"/>
          </p:cNvSpPr>
          <p:nvPr>
            <p:ph type="subTitle" idx="1"/>
          </p:nvPr>
        </p:nvSpPr>
        <p:spPr/>
        <p:txBody>
          <a:bodyPr/>
          <a:lstStyle/>
          <a:p>
            <a:r>
              <a:rPr lang="pl-PL" b="1" dirty="0"/>
              <a:t>© Łukasz </a:t>
            </a:r>
            <a:r>
              <a:rPr lang="pl-PL" b="1" dirty="0" err="1"/>
              <a:t>stępkowski</a:t>
            </a:r>
            <a:endParaRPr lang="en-GB" b="1" dirty="0"/>
          </a:p>
        </p:txBody>
      </p:sp>
    </p:spTree>
    <p:extLst>
      <p:ext uri="{BB962C8B-B14F-4D97-AF65-F5344CB8AC3E}">
        <p14:creationId xmlns:p14="http://schemas.microsoft.com/office/powerpoint/2010/main" val="1692559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5D49080-319C-4F02-9488-C3EE50ACD035}"/>
              </a:ext>
            </a:extLst>
          </p:cNvPr>
          <p:cNvSpPr>
            <a:spLocks noGrp="1"/>
          </p:cNvSpPr>
          <p:nvPr>
            <p:ph idx="1"/>
          </p:nvPr>
        </p:nvSpPr>
        <p:spPr>
          <a:xfrm>
            <a:off x="89159" y="132678"/>
            <a:ext cx="11964296" cy="6592318"/>
          </a:xfrm>
        </p:spPr>
        <p:txBody>
          <a:bodyPr/>
          <a:lstStyle/>
          <a:p>
            <a:r>
              <a:rPr lang="pl-PL" dirty="0"/>
              <a:t>Data krytyczna: problemy</a:t>
            </a:r>
          </a:p>
          <a:p>
            <a:r>
              <a:rPr lang="pl-PL" b="1" dirty="0"/>
              <a:t>Podejście drugie! M. Shaw, 2008, International Law, s. 509-510, Critical </a:t>
            </a:r>
            <a:r>
              <a:rPr lang="pl-PL" b="1" dirty="0" err="1"/>
              <a:t>Date</a:t>
            </a:r>
            <a:endParaRPr lang="pl-PL" b="1" dirty="0"/>
          </a:p>
          <a:p>
            <a:r>
              <a:rPr lang="en-GB" dirty="0"/>
              <a:t>In certain situations there may exist a determining moment at which it</a:t>
            </a:r>
            <a:br>
              <a:rPr lang="en-GB" dirty="0"/>
            </a:br>
            <a:r>
              <a:rPr lang="en-GB" dirty="0"/>
              <a:t>might be inferred that the rights of the parties have crystallised so that</a:t>
            </a:r>
            <a:br>
              <a:rPr lang="en-GB" dirty="0"/>
            </a:br>
            <a:r>
              <a:rPr lang="en-GB" dirty="0"/>
              <a:t>acts after that date cannot alter the legal position.</a:t>
            </a:r>
            <a:endParaRPr lang="pl-PL" dirty="0"/>
          </a:p>
          <a:p>
            <a:r>
              <a:rPr lang="en-GB" dirty="0"/>
              <a:t>Such a moment might</a:t>
            </a:r>
            <a:br>
              <a:rPr lang="en-GB" dirty="0"/>
            </a:br>
            <a:r>
              <a:rPr lang="en-GB" dirty="0"/>
              <a:t>be the date of a particular treaty where its provisions are at issue or the</a:t>
            </a:r>
            <a:br>
              <a:rPr lang="en-GB" dirty="0"/>
            </a:br>
            <a:r>
              <a:rPr lang="en-GB" dirty="0"/>
              <a:t>date of occupation of territory.</a:t>
            </a:r>
            <a:endParaRPr lang="pl-PL" dirty="0"/>
          </a:p>
          <a:p>
            <a:r>
              <a:rPr lang="en-GB" dirty="0"/>
              <a:t>It is not correct that there will or should</a:t>
            </a:r>
            <a:r>
              <a:rPr lang="pl-PL" dirty="0"/>
              <a:t> </a:t>
            </a:r>
            <a:r>
              <a:rPr lang="en-GB" dirty="0"/>
              <a:t>always be such a critical date in territorial disputes, but where there is,</a:t>
            </a:r>
            <a:r>
              <a:rPr lang="pl-PL" dirty="0"/>
              <a:t> </a:t>
            </a:r>
            <a:r>
              <a:rPr lang="en-GB" b="1" dirty="0"/>
              <a:t>acts undertaken after that date will not be taken into consideration, unless</a:t>
            </a:r>
            <a:r>
              <a:rPr lang="pl-PL" b="1" dirty="0"/>
              <a:t> </a:t>
            </a:r>
            <a:r>
              <a:rPr lang="en-GB" b="1" dirty="0"/>
              <a:t>such acts are a normal continuation of prior acts and are not undertaken</a:t>
            </a:r>
            <a:br>
              <a:rPr lang="en-GB" b="1" dirty="0"/>
            </a:br>
            <a:r>
              <a:rPr lang="en-GB" b="1" dirty="0"/>
              <a:t>for the purpose of improving the legal position of the party relying on</a:t>
            </a:r>
            <a:br>
              <a:rPr lang="en-GB" b="1" dirty="0"/>
            </a:br>
            <a:r>
              <a:rPr lang="en-GB" b="1" dirty="0"/>
              <a:t>them</a:t>
            </a:r>
            <a:r>
              <a:rPr lang="en-GB" dirty="0"/>
              <a:t>.</a:t>
            </a:r>
            <a:endParaRPr lang="pl-PL" dirty="0"/>
          </a:p>
          <a:p>
            <a:r>
              <a:rPr lang="en-GB" dirty="0"/>
              <a:t>The concept of a critical date is of especial relevance with regard to the</a:t>
            </a:r>
            <a:br>
              <a:rPr lang="en-GB" dirty="0"/>
            </a:br>
            <a:r>
              <a:rPr lang="en-GB" dirty="0"/>
              <a:t>doctrine of </a:t>
            </a:r>
            <a:r>
              <a:rPr lang="en-GB" i="1" dirty="0" err="1"/>
              <a:t>uti</a:t>
            </a:r>
            <a:r>
              <a:rPr lang="en-GB" i="1" dirty="0"/>
              <a:t> </a:t>
            </a:r>
            <a:r>
              <a:rPr lang="en-GB" i="1" dirty="0" err="1"/>
              <a:t>possidetis</a:t>
            </a:r>
            <a:r>
              <a:rPr lang="en-GB" dirty="0"/>
              <a:t>, which posits that a new state has the boundaries</a:t>
            </a:r>
            <a:br>
              <a:rPr lang="en-GB" dirty="0"/>
            </a:br>
            <a:r>
              <a:rPr lang="en-GB" dirty="0"/>
              <a:t>of the predecessor entity, </a:t>
            </a:r>
            <a:r>
              <a:rPr lang="en-GB" b="1" dirty="0"/>
              <a:t>so that the moment of independence itself is invariably the critical date. </a:t>
            </a:r>
            <a:br>
              <a:rPr lang="en-GB" dirty="0"/>
            </a:br>
            <a:endParaRPr lang="en-GB" b="1" dirty="0"/>
          </a:p>
        </p:txBody>
      </p:sp>
    </p:spTree>
    <p:extLst>
      <p:ext uri="{BB962C8B-B14F-4D97-AF65-F5344CB8AC3E}">
        <p14:creationId xmlns:p14="http://schemas.microsoft.com/office/powerpoint/2010/main" val="2437862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5D49080-319C-4F02-9488-C3EE50ACD035}"/>
              </a:ext>
            </a:extLst>
          </p:cNvPr>
          <p:cNvSpPr>
            <a:spLocks noGrp="1"/>
          </p:cNvSpPr>
          <p:nvPr>
            <p:ph idx="1"/>
          </p:nvPr>
        </p:nvSpPr>
        <p:spPr>
          <a:xfrm>
            <a:off x="89159" y="132678"/>
            <a:ext cx="11964296" cy="6592318"/>
          </a:xfrm>
        </p:spPr>
        <p:txBody>
          <a:bodyPr/>
          <a:lstStyle/>
          <a:p>
            <a:r>
              <a:rPr lang="pl-PL" dirty="0"/>
              <a:t>Data krytyczna: Podejście trzecie!</a:t>
            </a:r>
          </a:p>
          <a:p>
            <a:r>
              <a:rPr lang="pl-PL" dirty="0" err="1"/>
              <a:t>Rothwell</a:t>
            </a:r>
            <a:r>
              <a:rPr lang="pl-PL" dirty="0"/>
              <a:t>/</a:t>
            </a:r>
            <a:r>
              <a:rPr lang="pl-PL" dirty="0" err="1"/>
              <a:t>Kaye</a:t>
            </a:r>
            <a:r>
              <a:rPr lang="pl-PL" dirty="0"/>
              <a:t> i in., International Law (</a:t>
            </a:r>
            <a:r>
              <a:rPr lang="pl-PL" dirty="0" err="1"/>
              <a:t>Australian</a:t>
            </a:r>
            <a:r>
              <a:rPr lang="pl-PL" dirty="0"/>
              <a:t> </a:t>
            </a:r>
            <a:r>
              <a:rPr lang="pl-PL" dirty="0" err="1"/>
              <a:t>Perspectives</a:t>
            </a:r>
            <a:r>
              <a:rPr lang="pl-PL" dirty="0"/>
              <a:t>), Cambridge 2014, s. 352</a:t>
            </a:r>
          </a:p>
          <a:p>
            <a:r>
              <a:rPr lang="pl-PL" i="1" dirty="0"/>
              <a:t>Critical </a:t>
            </a:r>
            <a:r>
              <a:rPr lang="pl-PL" i="1" dirty="0" err="1"/>
              <a:t>date</a:t>
            </a:r>
            <a:r>
              <a:rPr lang="pl-PL" i="1" dirty="0"/>
              <a:t> „</a:t>
            </a:r>
            <a:r>
              <a:rPr lang="pl-PL" i="1" dirty="0" err="1"/>
              <a:t>will</a:t>
            </a:r>
            <a:r>
              <a:rPr lang="pl-PL" i="1" dirty="0"/>
              <a:t> </a:t>
            </a:r>
            <a:r>
              <a:rPr lang="pl-PL" i="1" dirty="0" err="1"/>
              <a:t>usually</a:t>
            </a:r>
            <a:r>
              <a:rPr lang="pl-PL" i="1" dirty="0"/>
              <a:t> be the </a:t>
            </a:r>
            <a:r>
              <a:rPr lang="pl-PL" i="1" dirty="0" err="1"/>
              <a:t>date</a:t>
            </a:r>
            <a:r>
              <a:rPr lang="pl-PL" i="1" dirty="0"/>
              <a:t> </a:t>
            </a:r>
            <a:r>
              <a:rPr lang="pl-PL" i="1" dirty="0" err="1"/>
              <a:t>that</a:t>
            </a:r>
            <a:r>
              <a:rPr lang="pl-PL" i="1" dirty="0"/>
              <a:t> the </a:t>
            </a:r>
            <a:r>
              <a:rPr lang="pl-PL" i="1" dirty="0" err="1"/>
              <a:t>dispute</a:t>
            </a:r>
            <a:r>
              <a:rPr lang="pl-PL" i="1" dirty="0"/>
              <a:t> </a:t>
            </a:r>
            <a:r>
              <a:rPr lang="pl-PL" i="1" dirty="0" err="1"/>
              <a:t>is</a:t>
            </a:r>
            <a:r>
              <a:rPr lang="pl-PL" i="1" dirty="0"/>
              <a:t> </a:t>
            </a:r>
            <a:r>
              <a:rPr lang="pl-PL" i="1" dirty="0" err="1"/>
              <a:t>deemed</a:t>
            </a:r>
            <a:r>
              <a:rPr lang="pl-PL" i="1" dirty="0"/>
              <a:t> to </a:t>
            </a:r>
            <a:r>
              <a:rPr lang="pl-PL" i="1" dirty="0" err="1"/>
              <a:t>exist</a:t>
            </a:r>
            <a:r>
              <a:rPr lang="pl-PL" i="1" dirty="0"/>
              <a:t> from, and the Court </a:t>
            </a:r>
            <a:r>
              <a:rPr lang="pl-PL" i="1" dirty="0" err="1"/>
              <a:t>will</a:t>
            </a:r>
            <a:r>
              <a:rPr lang="pl-PL" i="1" dirty="0"/>
              <a:t> be </a:t>
            </a:r>
            <a:r>
              <a:rPr lang="pl-PL" i="1" dirty="0" err="1"/>
              <a:t>obliged</a:t>
            </a:r>
            <a:r>
              <a:rPr lang="pl-PL" i="1" dirty="0"/>
              <a:t> to </a:t>
            </a:r>
            <a:r>
              <a:rPr lang="pl-PL" i="1" dirty="0" err="1"/>
              <a:t>assess</a:t>
            </a:r>
            <a:r>
              <a:rPr lang="pl-PL" i="1" dirty="0"/>
              <a:t> the </a:t>
            </a:r>
            <a:r>
              <a:rPr lang="pl-PL" i="1" dirty="0" err="1"/>
              <a:t>relative</a:t>
            </a:r>
            <a:r>
              <a:rPr lang="pl-PL" i="1" dirty="0"/>
              <a:t> </a:t>
            </a:r>
            <a:r>
              <a:rPr lang="pl-PL" i="1" dirty="0" err="1"/>
              <a:t>strengths</a:t>
            </a:r>
            <a:r>
              <a:rPr lang="pl-PL" i="1" dirty="0"/>
              <a:t> of the </a:t>
            </a:r>
            <a:r>
              <a:rPr lang="pl-PL" i="1" dirty="0" err="1"/>
              <a:t>parties</a:t>
            </a:r>
            <a:r>
              <a:rPr lang="pl-PL" i="1" dirty="0"/>
              <a:t>. </a:t>
            </a:r>
            <a:r>
              <a:rPr lang="pl-PL" i="1" dirty="0" err="1"/>
              <a:t>Acts</a:t>
            </a:r>
            <a:r>
              <a:rPr lang="pl-PL" i="1" dirty="0"/>
              <a:t> </a:t>
            </a:r>
            <a:r>
              <a:rPr lang="pl-PL" i="1" dirty="0" err="1"/>
              <a:t>or</a:t>
            </a:r>
            <a:r>
              <a:rPr lang="pl-PL" i="1" dirty="0"/>
              <a:t> </a:t>
            </a:r>
            <a:r>
              <a:rPr lang="pl-PL" i="1" dirty="0" err="1"/>
              <a:t>statements</a:t>
            </a:r>
            <a:r>
              <a:rPr lang="pl-PL" i="1" dirty="0"/>
              <a:t> </a:t>
            </a:r>
            <a:r>
              <a:rPr lang="pl-PL" i="1" dirty="0" err="1"/>
              <a:t>after</a:t>
            </a:r>
            <a:r>
              <a:rPr lang="pl-PL" i="1" dirty="0"/>
              <a:t> the </a:t>
            </a:r>
            <a:r>
              <a:rPr lang="pl-PL" i="1" dirty="0" err="1"/>
              <a:t>critical</a:t>
            </a:r>
            <a:r>
              <a:rPr lang="pl-PL" i="1" dirty="0"/>
              <a:t> </a:t>
            </a:r>
            <a:r>
              <a:rPr lang="pl-PL" i="1" dirty="0" err="1"/>
              <a:t>date</a:t>
            </a:r>
            <a:r>
              <a:rPr lang="pl-PL" i="1" dirty="0"/>
              <a:t> </a:t>
            </a:r>
            <a:r>
              <a:rPr lang="pl-PL" i="1" dirty="0" err="1"/>
              <a:t>will</a:t>
            </a:r>
            <a:r>
              <a:rPr lang="pl-PL" i="1" dirty="0"/>
              <a:t> be of </a:t>
            </a:r>
            <a:r>
              <a:rPr lang="pl-PL" i="1" dirty="0" err="1"/>
              <a:t>limited</a:t>
            </a:r>
            <a:r>
              <a:rPr lang="pl-PL" i="1" dirty="0"/>
              <a:t> </a:t>
            </a:r>
            <a:r>
              <a:rPr lang="pl-PL" i="1" dirty="0" err="1"/>
              <a:t>utility</a:t>
            </a:r>
            <a:r>
              <a:rPr lang="pl-PL" i="1" dirty="0"/>
              <a:t> and </a:t>
            </a:r>
            <a:r>
              <a:rPr lang="pl-PL" i="1" dirty="0" err="1"/>
              <a:t>relevance</a:t>
            </a:r>
            <a:r>
              <a:rPr lang="pl-PL" i="1" dirty="0"/>
              <a:t> to the </a:t>
            </a:r>
            <a:r>
              <a:rPr lang="pl-PL" i="1" dirty="0" err="1"/>
              <a:t>dispute</a:t>
            </a:r>
            <a:r>
              <a:rPr lang="pl-PL" i="1" dirty="0"/>
              <a:t>” </a:t>
            </a:r>
          </a:p>
          <a:p>
            <a:r>
              <a:rPr lang="pl-PL" dirty="0"/>
              <a:t>Autorzy powołują 3 różne orzeczenia MTS z trzema podejściami : 1992 Salwador/Honduras, 2002 Indonezja/Malezja i 2012 Nikaragua/Kolumbia</a:t>
            </a:r>
            <a:endParaRPr lang="en-GB" dirty="0"/>
          </a:p>
        </p:txBody>
      </p:sp>
    </p:spTree>
    <p:extLst>
      <p:ext uri="{BB962C8B-B14F-4D97-AF65-F5344CB8AC3E}">
        <p14:creationId xmlns:p14="http://schemas.microsoft.com/office/powerpoint/2010/main" val="2274459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5D49080-319C-4F02-9488-C3EE50ACD035}"/>
              </a:ext>
            </a:extLst>
          </p:cNvPr>
          <p:cNvSpPr>
            <a:spLocks noGrp="1"/>
          </p:cNvSpPr>
          <p:nvPr>
            <p:ph idx="1"/>
          </p:nvPr>
        </p:nvSpPr>
        <p:spPr>
          <a:xfrm>
            <a:off x="89159" y="132678"/>
            <a:ext cx="11964296" cy="6592318"/>
          </a:xfrm>
        </p:spPr>
        <p:txBody>
          <a:bodyPr/>
          <a:lstStyle/>
          <a:p>
            <a:r>
              <a:rPr lang="pl-PL" dirty="0"/>
              <a:t>A co na to MTS : schizofrenia orzecznicza i używanie „daty krytycznej” na różne rzeczy</a:t>
            </a:r>
          </a:p>
          <a:p>
            <a:r>
              <a:rPr lang="pl-PL" dirty="0"/>
              <a:t>Benin/Niger 2005: można uwzględnić materiały po dacie krytycznej (jw. pkt 27) w celu potwierdzenia tytułu przy </a:t>
            </a:r>
            <a:r>
              <a:rPr lang="pl-PL" dirty="0" err="1"/>
              <a:t>uti</a:t>
            </a:r>
            <a:r>
              <a:rPr lang="pl-PL" dirty="0"/>
              <a:t> </a:t>
            </a:r>
            <a:r>
              <a:rPr lang="pl-PL" dirty="0" err="1"/>
              <a:t>possidetis</a:t>
            </a:r>
            <a:r>
              <a:rPr lang="pl-PL" dirty="0"/>
              <a:t>. Pkt 46 : data krytyczna przy </a:t>
            </a:r>
            <a:r>
              <a:rPr lang="pl-PL" dirty="0" err="1"/>
              <a:t>uti</a:t>
            </a:r>
            <a:r>
              <a:rPr lang="pl-PL" dirty="0"/>
              <a:t> </a:t>
            </a:r>
            <a:r>
              <a:rPr lang="pl-PL" dirty="0" err="1"/>
              <a:t>possidetis</a:t>
            </a:r>
            <a:r>
              <a:rPr lang="pl-PL" dirty="0"/>
              <a:t> to data uzyskania niepodległości : „</a:t>
            </a:r>
            <a:r>
              <a:rPr lang="en-GB" dirty="0"/>
              <a:t> </a:t>
            </a:r>
            <a:r>
              <a:rPr lang="en-GB" i="1" dirty="0"/>
              <a:t>In the present case these territorial boundaries were no more than delimitations between different administrative divisions or colonies subject to the same colonial authority. Only at the moment of independence, also called the “critical date”, did these boundaries become international frontiers</a:t>
            </a:r>
            <a:r>
              <a:rPr lang="pl-PL" dirty="0"/>
              <a:t>”</a:t>
            </a:r>
            <a:r>
              <a:rPr lang="en-GB" dirty="0"/>
              <a:t>. </a:t>
            </a:r>
            <a:endParaRPr lang="pl-PL" dirty="0"/>
          </a:p>
          <a:p>
            <a:r>
              <a:rPr lang="pl-PL" dirty="0"/>
              <a:t>Burkina Faso/Niger 2013: pkt 79: „</a:t>
            </a:r>
            <a:r>
              <a:rPr lang="en-GB" dirty="0"/>
              <a:t>critical date of independence</a:t>
            </a:r>
            <a:r>
              <a:rPr lang="pl-PL" dirty="0"/>
              <a:t>”</a:t>
            </a:r>
          </a:p>
          <a:p>
            <a:r>
              <a:rPr lang="pl-PL" dirty="0"/>
              <a:t>Nikaragua/Kolumbia 2012: pkt 71: data powstania sporu jako „</a:t>
            </a:r>
            <a:r>
              <a:rPr lang="pl-PL" dirty="0" err="1"/>
              <a:t>critical</a:t>
            </a:r>
            <a:r>
              <a:rPr lang="pl-PL" dirty="0"/>
              <a:t> </a:t>
            </a:r>
            <a:r>
              <a:rPr lang="pl-PL" dirty="0" err="1"/>
              <a:t>date</a:t>
            </a:r>
            <a:r>
              <a:rPr lang="pl-PL" dirty="0"/>
              <a:t>”, również punkt 67 z powołaniem się na wyrok Nikaragua/Honduras 2007, iż późniejszego zachowania uwzględniać nie można; w pkt 68 powołanie się na 2002 Indonezja/Malezja, że „</a:t>
            </a:r>
            <a:r>
              <a:rPr lang="en-GB" dirty="0"/>
              <a:t>it  cannot  take  into  consideration  acts  having  taken  place  after  the   date on which the dispute between the Parties crystallized </a:t>
            </a:r>
            <a:r>
              <a:rPr lang="en-GB" b="1" dirty="0"/>
              <a:t>unless such  acts are a normal continuation of prior acts and are not undertaken  for  the  purpose  of  improving  the  legal  position  of  the  Party  which   relies  on  them</a:t>
            </a:r>
            <a:r>
              <a:rPr lang="pl-PL" b="1" dirty="0"/>
              <a:t>”.</a:t>
            </a:r>
            <a:endParaRPr lang="en-GB" b="1" dirty="0"/>
          </a:p>
          <a:p>
            <a:endParaRPr lang="en-GB" dirty="0"/>
          </a:p>
        </p:txBody>
      </p:sp>
    </p:spTree>
    <p:extLst>
      <p:ext uri="{BB962C8B-B14F-4D97-AF65-F5344CB8AC3E}">
        <p14:creationId xmlns:p14="http://schemas.microsoft.com/office/powerpoint/2010/main" val="638452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5D49080-319C-4F02-9488-C3EE50ACD035}"/>
              </a:ext>
            </a:extLst>
          </p:cNvPr>
          <p:cNvSpPr>
            <a:spLocks noGrp="1"/>
          </p:cNvSpPr>
          <p:nvPr>
            <p:ph idx="1"/>
          </p:nvPr>
        </p:nvSpPr>
        <p:spPr>
          <a:xfrm>
            <a:off x="89159" y="132678"/>
            <a:ext cx="11964296" cy="6592318"/>
          </a:xfrm>
        </p:spPr>
        <p:txBody>
          <a:bodyPr/>
          <a:lstStyle/>
          <a:p>
            <a:endParaRPr lang="pl-PL" dirty="0"/>
          </a:p>
          <a:p>
            <a:endParaRPr lang="pl-PL" dirty="0"/>
          </a:p>
          <a:p>
            <a:r>
              <a:rPr lang="pl-PL" dirty="0"/>
              <a:t>Wywód MTS na temat daty krytycznej: wyrok 2007 Nikaragua/Honduras</a:t>
            </a:r>
          </a:p>
          <a:p>
            <a:r>
              <a:rPr lang="en-GB" dirty="0">
                <a:hlinkClick r:id="rId2"/>
              </a:rPr>
              <a:t>http://www.icj-cij.org/files/case-related/120/120-20071008-JUD-01-00-EN.pdf</a:t>
            </a:r>
            <a:endParaRPr lang="pl-PL" dirty="0"/>
          </a:p>
          <a:p>
            <a:r>
              <a:rPr lang="pl-PL" dirty="0"/>
              <a:t>MTS wskazuje datę krytyczną jako moment złożenia pisma procesowego…</a:t>
            </a:r>
          </a:p>
          <a:p>
            <a:r>
              <a:rPr lang="en-GB" dirty="0"/>
              <a:t>With regard to the dispute over the islands, the Court considers</a:t>
            </a:r>
          </a:p>
          <a:p>
            <a:r>
              <a:rPr lang="en-GB" dirty="0"/>
              <a:t>2001 as the critical date, since it was only in its Memorial filed in 2001</a:t>
            </a:r>
          </a:p>
          <a:p>
            <a:r>
              <a:rPr lang="en-GB" dirty="0"/>
              <a:t>that Nicaragua expressly reserved “the sovereign rights appurtenant to</a:t>
            </a:r>
          </a:p>
          <a:p>
            <a:r>
              <a:rPr lang="en-GB" dirty="0"/>
              <a:t>all the islets and rocks claimed by Nicaragua in the disputed area”</a:t>
            </a:r>
          </a:p>
          <a:p>
            <a:pPr marL="0" indent="0">
              <a:buNone/>
            </a:pPr>
            <a:endParaRPr lang="pl-PL" dirty="0"/>
          </a:p>
          <a:p>
            <a:endParaRPr lang="en-GB" dirty="0"/>
          </a:p>
        </p:txBody>
      </p:sp>
    </p:spTree>
    <p:extLst>
      <p:ext uri="{BB962C8B-B14F-4D97-AF65-F5344CB8AC3E}">
        <p14:creationId xmlns:p14="http://schemas.microsoft.com/office/powerpoint/2010/main" val="172937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5D49080-319C-4F02-9488-C3EE50ACD035}"/>
              </a:ext>
            </a:extLst>
          </p:cNvPr>
          <p:cNvSpPr>
            <a:spLocks noGrp="1"/>
          </p:cNvSpPr>
          <p:nvPr>
            <p:ph idx="1"/>
          </p:nvPr>
        </p:nvSpPr>
        <p:spPr>
          <a:xfrm>
            <a:off x="89159" y="132678"/>
            <a:ext cx="11964296" cy="6592318"/>
          </a:xfrm>
        </p:spPr>
        <p:txBody>
          <a:bodyPr/>
          <a:lstStyle/>
          <a:p>
            <a:r>
              <a:rPr lang="pl-PL" dirty="0"/>
              <a:t>Czy mogą być dwie daty krytyczne?</a:t>
            </a:r>
          </a:p>
          <a:p>
            <a:r>
              <a:rPr lang="pl-PL" dirty="0"/>
              <a:t>Zdaniem MTS w sprawie 2007 Nikaragua/Honduras, jest jedna data krytyczna względem jednego sporu, pkt 123</a:t>
            </a:r>
          </a:p>
          <a:p>
            <a:r>
              <a:rPr lang="en-GB" dirty="0">
                <a:hlinkClick r:id="rId2"/>
              </a:rPr>
              <a:t>http://www.icj-cij.org/files/case-related/120/120-20071008-JUD-01-00-EN.pdf</a:t>
            </a:r>
            <a:endParaRPr lang="pl-PL" dirty="0"/>
          </a:p>
          <a:p>
            <a:r>
              <a:rPr lang="en-GB" dirty="0"/>
              <a:t>The Court considers that in cases where there exist two inter-related disputes, as in the present case, there is not necessarily a single critical date and that date may be different in the two disputes. For these</a:t>
            </a:r>
            <a:r>
              <a:rPr lang="pl-PL" dirty="0"/>
              <a:t> </a:t>
            </a:r>
            <a:r>
              <a:rPr lang="en-GB" dirty="0"/>
              <a:t>reasons, the Court finds it necessary to distinguish two different critical</a:t>
            </a:r>
            <a:r>
              <a:rPr lang="pl-PL" dirty="0"/>
              <a:t> </a:t>
            </a:r>
            <a:r>
              <a:rPr lang="en-GB" dirty="0"/>
              <a:t>dates which are to be applied to two different circumstances. One critical</a:t>
            </a:r>
            <a:r>
              <a:rPr lang="pl-PL" dirty="0"/>
              <a:t> </a:t>
            </a:r>
            <a:r>
              <a:rPr lang="en-GB" dirty="0"/>
              <a:t>date concerns the attribution of sovereignty over the islands to one of the</a:t>
            </a:r>
            <a:r>
              <a:rPr lang="pl-PL" dirty="0"/>
              <a:t> </a:t>
            </a:r>
            <a:r>
              <a:rPr lang="en-GB" dirty="0"/>
              <a:t>two contending States. The other critical date is related to the issue of</a:t>
            </a:r>
            <a:r>
              <a:rPr lang="pl-PL" dirty="0"/>
              <a:t> </a:t>
            </a:r>
            <a:r>
              <a:rPr lang="en-GB" dirty="0"/>
              <a:t>delimitation of the disputed maritime area.</a:t>
            </a:r>
          </a:p>
          <a:p>
            <a:endParaRPr lang="pl-PL" dirty="0"/>
          </a:p>
          <a:p>
            <a:endParaRPr lang="en-GB" dirty="0"/>
          </a:p>
        </p:txBody>
      </p:sp>
    </p:spTree>
    <p:extLst>
      <p:ext uri="{BB962C8B-B14F-4D97-AF65-F5344CB8AC3E}">
        <p14:creationId xmlns:p14="http://schemas.microsoft.com/office/powerpoint/2010/main" val="3531152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5D49080-319C-4F02-9488-C3EE50ACD035}"/>
              </a:ext>
            </a:extLst>
          </p:cNvPr>
          <p:cNvSpPr>
            <a:spLocks noGrp="1"/>
          </p:cNvSpPr>
          <p:nvPr>
            <p:ph idx="1"/>
          </p:nvPr>
        </p:nvSpPr>
        <p:spPr>
          <a:xfrm>
            <a:off x="89159" y="132678"/>
            <a:ext cx="11964296" cy="6592318"/>
          </a:xfrm>
        </p:spPr>
        <p:txBody>
          <a:bodyPr/>
          <a:lstStyle/>
          <a:p>
            <a:r>
              <a:rPr lang="pl-PL" dirty="0"/>
              <a:t>A co ze skuteczną kontrolą nad terytorium? Burkina Faso/Mali, 1986, pkt 63</a:t>
            </a:r>
          </a:p>
          <a:p>
            <a:r>
              <a:rPr lang="pl-PL" dirty="0"/>
              <a:t>T</a:t>
            </a:r>
            <a:r>
              <a:rPr lang="en-GB" dirty="0"/>
              <a:t>he  role  played  in  this  case  by  such  </a:t>
            </a:r>
            <a:r>
              <a:rPr lang="en-GB" dirty="0" err="1"/>
              <a:t>effectivités</a:t>
            </a:r>
            <a:r>
              <a:rPr lang="en-GB" dirty="0"/>
              <a:t>  is complex,  and  the  Chamber  will  have  to  weigh  carefully the  legal  force  of  these  in each  particular  instance.  It must  however  state  forthwith,  in  general terms,  what  legal  relationship  exists between  such  acts  and  the  titles  on  which the  implementation  of  the  principle  of  </a:t>
            </a:r>
            <a:r>
              <a:rPr lang="en-GB" dirty="0" err="1"/>
              <a:t>utipossiiletis</a:t>
            </a:r>
            <a:r>
              <a:rPr lang="en-GB" dirty="0"/>
              <a:t>  is grounded.  For  this  purpose,  a distinction must  be  drawn among  several  eventualities.</a:t>
            </a:r>
            <a:endParaRPr lang="pl-PL" dirty="0"/>
          </a:p>
          <a:p>
            <a:r>
              <a:rPr lang="en-GB" dirty="0"/>
              <a:t>Where  the  act  corresponds  exactly  to  law,  where  effective  administration  is  additional  to  the  </a:t>
            </a:r>
            <a:r>
              <a:rPr lang="en-GB" dirty="0" err="1"/>
              <a:t>uti</a:t>
            </a:r>
            <a:r>
              <a:rPr lang="en-GB" dirty="0"/>
              <a:t> </a:t>
            </a:r>
            <a:r>
              <a:rPr lang="en-GB" dirty="0" err="1"/>
              <a:t>possidetis</a:t>
            </a:r>
            <a:r>
              <a:rPr lang="en-GB" dirty="0"/>
              <a:t>  juris,  the  only role  of  </a:t>
            </a:r>
            <a:r>
              <a:rPr lang="en-GB" dirty="0" err="1"/>
              <a:t>effectivité</a:t>
            </a:r>
            <a:r>
              <a:rPr lang="en-GB" dirty="0"/>
              <a:t>  is to confirm  the exercise  of  the  right  derived  from  a legal title. </a:t>
            </a:r>
            <a:endParaRPr lang="pl-PL" dirty="0"/>
          </a:p>
          <a:p>
            <a:r>
              <a:rPr lang="en-GB" dirty="0"/>
              <a:t>Where the  act  does  not  correspond  to  the  law, where the  territory  </a:t>
            </a:r>
            <a:r>
              <a:rPr lang="en-GB" dirty="0" err="1"/>
              <a:t>whch</a:t>
            </a:r>
            <a:r>
              <a:rPr lang="en-GB" dirty="0"/>
              <a:t>  is the  subject  of  the dispute  is effectively  administered  by  a  State other  than  the  one  possessing  the  legal  title,  preference  should be  given  to  the holder  of  the  title.  </a:t>
            </a:r>
            <a:endParaRPr lang="pl-PL" dirty="0"/>
          </a:p>
          <a:p>
            <a:r>
              <a:rPr lang="en-GB" dirty="0"/>
              <a:t>In  the  event  that  the  </a:t>
            </a:r>
            <a:r>
              <a:rPr lang="en-GB" dirty="0" err="1"/>
              <a:t>effectivité</a:t>
            </a:r>
            <a:r>
              <a:rPr lang="en-GB" dirty="0"/>
              <a:t>  does  not  </a:t>
            </a:r>
            <a:r>
              <a:rPr lang="pl-PL" dirty="0"/>
              <a:t>co</a:t>
            </a:r>
            <a:r>
              <a:rPr lang="en-GB" dirty="0"/>
              <a:t>-exist  with  any  legal  title,  it must  invariably  be  taken  into  consideration.</a:t>
            </a:r>
            <a:endParaRPr lang="pl-PL" dirty="0"/>
          </a:p>
          <a:p>
            <a:r>
              <a:rPr lang="en-GB" dirty="0"/>
              <a:t>Finally,  there  are  cases  where  the  legal  title  is not  capable  of  showing  exactly  the territorial  expanse  to  which  it relates.  The  </a:t>
            </a:r>
            <a:r>
              <a:rPr lang="en-GB" dirty="0" err="1"/>
              <a:t>effectivité</a:t>
            </a:r>
            <a:r>
              <a:rPr lang="en-GB" dirty="0"/>
              <a:t>  can  then  play  an  essential  role  in  showing  how  the  title  is  interpreted  in  practice. </a:t>
            </a:r>
          </a:p>
        </p:txBody>
      </p:sp>
    </p:spTree>
    <p:extLst>
      <p:ext uri="{BB962C8B-B14F-4D97-AF65-F5344CB8AC3E}">
        <p14:creationId xmlns:p14="http://schemas.microsoft.com/office/powerpoint/2010/main" val="1043912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5D49080-319C-4F02-9488-C3EE50ACD035}"/>
              </a:ext>
            </a:extLst>
          </p:cNvPr>
          <p:cNvSpPr>
            <a:spLocks noGrp="1"/>
          </p:cNvSpPr>
          <p:nvPr>
            <p:ph idx="1"/>
          </p:nvPr>
        </p:nvSpPr>
        <p:spPr>
          <a:xfrm>
            <a:off x="89159" y="132678"/>
            <a:ext cx="11964296" cy="6592318"/>
          </a:xfrm>
        </p:spPr>
        <p:txBody>
          <a:bodyPr/>
          <a:lstStyle/>
          <a:p>
            <a:r>
              <a:rPr lang="pl-PL" dirty="0"/>
              <a:t>Kto ma wykonywać skuteczną kontrolę?</a:t>
            </a:r>
          </a:p>
          <a:p>
            <a:r>
              <a:rPr lang="pl-PL" dirty="0"/>
              <a:t>M. Shaw, </a:t>
            </a:r>
            <a:r>
              <a:rPr lang="pl-PL" dirty="0" err="1"/>
              <a:t>op</a:t>
            </a:r>
            <a:r>
              <a:rPr lang="pl-PL" dirty="0"/>
              <a:t> </a:t>
            </a:r>
            <a:r>
              <a:rPr lang="pl-PL" dirty="0" err="1"/>
              <a:t>cit</a:t>
            </a:r>
            <a:r>
              <a:rPr lang="pl-PL" dirty="0"/>
              <a:t>, s. 513: </a:t>
            </a:r>
            <a:r>
              <a:rPr lang="en-GB" dirty="0"/>
              <a:t>Such activity in establishing a claim to territory must be performed by</a:t>
            </a:r>
            <a:br>
              <a:rPr lang="en-GB" dirty="0"/>
            </a:br>
            <a:r>
              <a:rPr lang="en-GB" dirty="0"/>
              <a:t>the state in the exercise of sovereign powers (</a:t>
            </a:r>
            <a:r>
              <a:rPr lang="en-GB" i="1" dirty="0"/>
              <a:t>a titre de </a:t>
            </a:r>
            <a:r>
              <a:rPr lang="en-GB" i="1" dirty="0" err="1"/>
              <a:t>souverain</a:t>
            </a:r>
            <a:r>
              <a:rPr lang="en-GB" i="1" dirty="0"/>
              <a:t> ` </a:t>
            </a:r>
            <a:r>
              <a:rPr lang="en-GB" dirty="0"/>
              <a:t>)139 or by</a:t>
            </a:r>
            <a:br>
              <a:rPr lang="en-GB" dirty="0"/>
            </a:br>
            <a:r>
              <a:rPr lang="en-GB" dirty="0"/>
              <a:t>individuals whose actions are subsequently ratified by their state,140 or by</a:t>
            </a:r>
            <a:br>
              <a:rPr lang="en-GB" dirty="0"/>
            </a:br>
            <a:r>
              <a:rPr lang="en-GB" dirty="0"/>
              <a:t>corporations or companies permitted by the state to engage in such operations and thus performed on behalf of the sovereign.141 Otherwise, any</a:t>
            </a:r>
            <a:br>
              <a:rPr lang="en-GB" dirty="0"/>
            </a:br>
            <a:r>
              <a:rPr lang="en-GB" dirty="0"/>
              <a:t>acts undertaken are of no legal consequence. </a:t>
            </a:r>
            <a:endParaRPr lang="pl-PL" dirty="0"/>
          </a:p>
          <a:p>
            <a:r>
              <a:rPr lang="pl-PL" dirty="0"/>
              <a:t>Indonezja/Malezja 2002 : pkt 140</a:t>
            </a:r>
          </a:p>
          <a:p>
            <a:r>
              <a:rPr lang="en-GB" dirty="0"/>
              <a:t> The Court  observes,  however,  that  activities  by  private  persons  cannot  be  seen  as  </a:t>
            </a:r>
            <a:r>
              <a:rPr lang="en-GB" dirty="0" err="1"/>
              <a:t>effectivités</a:t>
            </a:r>
            <a:r>
              <a:rPr lang="en-GB" dirty="0"/>
              <a:t>  if  they  do  not  take  place  on  the  basis  of  official  regulations  or  under  governmental authority. </a:t>
            </a:r>
            <a:endParaRPr lang="pl-PL" dirty="0"/>
          </a:p>
          <a:p>
            <a:r>
              <a:rPr lang="en-GB" dirty="0">
                <a:hlinkClick r:id="rId2"/>
              </a:rPr>
              <a:t>http://www.icj-cij.org/files/case-related/102/102-20021217-JUD-01-00-EN.pdf</a:t>
            </a:r>
            <a:endParaRPr lang="pl-PL" dirty="0"/>
          </a:p>
          <a:p>
            <a:br>
              <a:rPr lang="en-GB" dirty="0"/>
            </a:br>
            <a:endParaRPr lang="en-GB" dirty="0"/>
          </a:p>
        </p:txBody>
      </p:sp>
    </p:spTree>
    <p:extLst>
      <p:ext uri="{BB962C8B-B14F-4D97-AF65-F5344CB8AC3E}">
        <p14:creationId xmlns:p14="http://schemas.microsoft.com/office/powerpoint/2010/main" val="36618783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5D49080-319C-4F02-9488-C3EE50ACD035}"/>
              </a:ext>
            </a:extLst>
          </p:cNvPr>
          <p:cNvSpPr>
            <a:spLocks noGrp="1"/>
          </p:cNvSpPr>
          <p:nvPr>
            <p:ph idx="1"/>
          </p:nvPr>
        </p:nvSpPr>
        <p:spPr>
          <a:xfrm>
            <a:off x="89159" y="132678"/>
            <a:ext cx="11964296" cy="6592318"/>
          </a:xfrm>
        </p:spPr>
        <p:txBody>
          <a:bodyPr>
            <a:normAutofit/>
          </a:bodyPr>
          <a:lstStyle/>
          <a:p>
            <a:r>
              <a:rPr lang="pl-PL" dirty="0"/>
              <a:t>A co ze skuteczną kontrolą nad terytorium ? C.D. : Burkina Faso/Niger, 2013, pkt 98</a:t>
            </a:r>
          </a:p>
          <a:p>
            <a:r>
              <a:rPr lang="pl-PL" dirty="0"/>
              <a:t>Skuteczna kontrola może, </a:t>
            </a:r>
            <a:r>
              <a:rPr lang="pl-PL" u="sng" dirty="0"/>
              <a:t>w braku umowy międzynarodowej </a:t>
            </a:r>
            <a:r>
              <a:rPr lang="pl-PL" dirty="0"/>
              <a:t>i na moment daty krytycznej, skompensować brak albo wadliwość tytułu prawnego, na potrzeby zasady </a:t>
            </a:r>
            <a:r>
              <a:rPr lang="pl-PL" dirty="0" err="1"/>
              <a:t>uti</a:t>
            </a:r>
            <a:r>
              <a:rPr lang="pl-PL" dirty="0"/>
              <a:t> </a:t>
            </a:r>
            <a:r>
              <a:rPr lang="pl-PL" dirty="0" err="1"/>
              <a:t>possidetis</a:t>
            </a:r>
            <a:endParaRPr lang="pl-PL" dirty="0"/>
          </a:p>
          <a:p>
            <a:r>
              <a:rPr lang="pl-PL" i="1" dirty="0"/>
              <a:t>MTS: „(…) </a:t>
            </a:r>
            <a:r>
              <a:rPr lang="en-GB" i="1" dirty="0"/>
              <a:t>as a general rule, that for the purposes of the </a:t>
            </a:r>
            <a:r>
              <a:rPr lang="en-GB" i="1" dirty="0" err="1"/>
              <a:t>uti</a:t>
            </a:r>
            <a:r>
              <a:rPr lang="en-GB" i="1" dirty="0"/>
              <a:t> </a:t>
            </a:r>
            <a:r>
              <a:rPr lang="en-GB" i="1" dirty="0" err="1"/>
              <a:t>possidetis</a:t>
            </a:r>
            <a:r>
              <a:rPr lang="en-GB" i="1" dirty="0"/>
              <a:t> principle, the </a:t>
            </a:r>
            <a:r>
              <a:rPr lang="en-GB" i="1" dirty="0" err="1"/>
              <a:t>effectivités</a:t>
            </a:r>
            <a:r>
              <a:rPr lang="en-GB" i="1" dirty="0"/>
              <a:t> as established at the critical date may serve to compensate for the absence of a legal title or to complete a defective title, that does not hold in the present case, because of the terms of the Special Agreement, which provides that the 1987 Agreement forms part of the applicable law</a:t>
            </a:r>
            <a:r>
              <a:rPr lang="pl-PL" i="1" dirty="0"/>
              <a:t>”</a:t>
            </a:r>
            <a:r>
              <a:rPr lang="en-GB" i="1" dirty="0"/>
              <a:t>.</a:t>
            </a:r>
            <a:endParaRPr lang="pl-PL" i="1" dirty="0"/>
          </a:p>
          <a:p>
            <a:r>
              <a:rPr lang="pl-PL" dirty="0"/>
              <a:t>Nie może jednak skuteczna kontrola uchylić tytułu prawnego (pkt 79 tamże)</a:t>
            </a:r>
          </a:p>
          <a:p>
            <a:r>
              <a:rPr lang="pl-PL" dirty="0"/>
              <a:t>Jeśli istnieje umowa międzynarodowa, efektywna kontrola nie jest w stanie jej uchylić</a:t>
            </a:r>
          </a:p>
          <a:p>
            <a:r>
              <a:rPr lang="pl-PL" i="1" dirty="0"/>
              <a:t>MTS, Nikaragua/Kostaryka, 2015, pkt 89 </a:t>
            </a:r>
            <a:r>
              <a:rPr lang="pl-PL" i="1" dirty="0">
                <a:hlinkClick r:id="rId2"/>
              </a:rPr>
              <a:t>http://www.icj-cij.org/files/case-related/150/150-20151216-JUD-01-00-EN.pdf</a:t>
            </a:r>
            <a:endParaRPr lang="pl-PL" i="1" dirty="0"/>
          </a:p>
          <a:p>
            <a:r>
              <a:rPr lang="en-GB" i="1" dirty="0"/>
              <a:t>The </a:t>
            </a:r>
            <a:r>
              <a:rPr lang="en-GB" i="1" dirty="0" err="1"/>
              <a:t>effectivités</a:t>
            </a:r>
            <a:r>
              <a:rPr lang="pl-PL" i="1" dirty="0"/>
              <a:t> </a:t>
            </a:r>
            <a:r>
              <a:rPr lang="en-GB" i="1" dirty="0"/>
              <a:t>invoked by the Parties, which the Court considers are in any event of limited significance, cannot affect the title to sovereignty resulting from the 1858</a:t>
            </a:r>
            <a:r>
              <a:rPr lang="pl-PL" i="1" dirty="0"/>
              <a:t> </a:t>
            </a:r>
            <a:r>
              <a:rPr lang="en-GB" i="1" dirty="0"/>
              <a:t>Treaty and the Cleveland and Alexander Awards.</a:t>
            </a:r>
          </a:p>
          <a:p>
            <a:r>
              <a:rPr lang="pl-PL" dirty="0"/>
              <a:t>Podobnie: Burkina Faso/Niger, 2013, pkt 79 (</a:t>
            </a:r>
            <a:r>
              <a:rPr lang="en-GB" dirty="0"/>
              <a:t>such  an   </a:t>
            </a:r>
            <a:r>
              <a:rPr lang="en-GB" dirty="0" err="1"/>
              <a:t>effectivité</a:t>
            </a:r>
            <a:r>
              <a:rPr lang="en-GB" dirty="0"/>
              <a:t>   could  not,  in  any  event,   have overridden the legal title constituted by the 1927  </a:t>
            </a:r>
            <a:r>
              <a:rPr lang="en-GB" dirty="0" err="1"/>
              <a:t>Arrêté</a:t>
            </a:r>
            <a:r>
              <a:rPr lang="pl-PL" dirty="0"/>
              <a:t>), 98</a:t>
            </a:r>
          </a:p>
          <a:p>
            <a:endParaRPr lang="en-GB" dirty="0"/>
          </a:p>
        </p:txBody>
      </p:sp>
    </p:spTree>
    <p:extLst>
      <p:ext uri="{BB962C8B-B14F-4D97-AF65-F5344CB8AC3E}">
        <p14:creationId xmlns:p14="http://schemas.microsoft.com/office/powerpoint/2010/main" val="42558268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5D49080-319C-4F02-9488-C3EE50ACD035}"/>
              </a:ext>
            </a:extLst>
          </p:cNvPr>
          <p:cNvSpPr>
            <a:spLocks noGrp="1"/>
          </p:cNvSpPr>
          <p:nvPr>
            <p:ph idx="1"/>
          </p:nvPr>
        </p:nvSpPr>
        <p:spPr>
          <a:xfrm>
            <a:off x="89159" y="132678"/>
            <a:ext cx="11964296" cy="6592318"/>
          </a:xfrm>
        </p:spPr>
        <p:txBody>
          <a:bodyPr/>
          <a:lstStyle/>
          <a:p>
            <a:r>
              <a:rPr lang="pl-PL" dirty="0"/>
              <a:t>A co z mapami?</a:t>
            </a:r>
          </a:p>
          <a:p>
            <a:r>
              <a:rPr lang="pl-PL" dirty="0"/>
              <a:t>Mapy, jako takie, nie są zasadniczo uznawane za coś więcej niż zewnętrzny dowód (</a:t>
            </a:r>
            <a:r>
              <a:rPr lang="pl-PL" dirty="0" err="1"/>
              <a:t>extrinsic</a:t>
            </a:r>
            <a:r>
              <a:rPr lang="pl-PL" dirty="0"/>
              <a:t> </a:t>
            </a:r>
            <a:r>
              <a:rPr lang="pl-PL" dirty="0" err="1"/>
              <a:t>evidence</a:t>
            </a:r>
            <a:r>
              <a:rPr lang="pl-PL" dirty="0"/>
              <a:t>) o różniącej się od przypadku do przypadku wartości</a:t>
            </a:r>
          </a:p>
          <a:p>
            <a:r>
              <a:rPr lang="pl-PL" dirty="0"/>
              <a:t>Wyjątkiem są mapy, które – np. załączone do umów międzynarodowych jako ich część – są przejawem woli państw</a:t>
            </a:r>
          </a:p>
          <a:p>
            <a:r>
              <a:rPr lang="pl-PL" dirty="0"/>
              <a:t>MTS, wyrok w sprawie Burkina Faso/Mali, 1986, pkt 54, 55 i 56</a:t>
            </a:r>
          </a:p>
          <a:p>
            <a:r>
              <a:rPr lang="en-GB" dirty="0">
                <a:hlinkClick r:id="rId2"/>
              </a:rPr>
              <a:t>http://www.icj-cij.org/files/case-related/69/069-19861222-JUD-01-00-EN.pdf</a:t>
            </a:r>
            <a:endParaRPr lang="pl-PL" dirty="0"/>
          </a:p>
          <a:p>
            <a:r>
              <a:rPr lang="pl-PL" dirty="0"/>
              <a:t>Podtrzymane w MTS, wyrok w sprawie Burkina Faso/Niger, 2013, pkt 68</a:t>
            </a:r>
            <a:endParaRPr lang="en-GB" dirty="0"/>
          </a:p>
        </p:txBody>
      </p:sp>
    </p:spTree>
    <p:extLst>
      <p:ext uri="{BB962C8B-B14F-4D97-AF65-F5344CB8AC3E}">
        <p14:creationId xmlns:p14="http://schemas.microsoft.com/office/powerpoint/2010/main" val="1807877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5D49080-319C-4F02-9488-C3EE50ACD035}"/>
              </a:ext>
            </a:extLst>
          </p:cNvPr>
          <p:cNvSpPr>
            <a:spLocks noGrp="1"/>
          </p:cNvSpPr>
          <p:nvPr>
            <p:ph idx="1"/>
          </p:nvPr>
        </p:nvSpPr>
        <p:spPr>
          <a:xfrm>
            <a:off x="89159" y="132678"/>
            <a:ext cx="11964296" cy="6592318"/>
          </a:xfrm>
        </p:spPr>
        <p:txBody>
          <a:bodyPr>
            <a:normAutofit fontScale="92500" lnSpcReduction="10000"/>
          </a:bodyPr>
          <a:lstStyle/>
          <a:p>
            <a:r>
              <a:rPr lang="pl-PL" dirty="0"/>
              <a:t>A co z możliwością zawojowania terytorium?</a:t>
            </a:r>
          </a:p>
          <a:p>
            <a:r>
              <a:rPr lang="pl-PL" dirty="0"/>
              <a:t>M. Shaw, International Law, Cambridge 2008, s. 501 </a:t>
            </a:r>
          </a:p>
          <a:p>
            <a:r>
              <a:rPr lang="en-GB" i="1" dirty="0"/>
              <a:t>By the Kellogg–Briand Pact of 1928, war was outlawed as an instrument</a:t>
            </a:r>
            <a:r>
              <a:rPr lang="pl-PL" i="1" dirty="0"/>
              <a:t> </a:t>
            </a:r>
            <a:r>
              <a:rPr lang="en-GB" i="1" dirty="0"/>
              <a:t>of national policy, and by article 2(4) of the United Nations Charter all</a:t>
            </a:r>
            <a:r>
              <a:rPr lang="pl-PL" i="1" dirty="0"/>
              <a:t> </a:t>
            </a:r>
            <a:r>
              <a:rPr lang="en-GB" i="1" dirty="0"/>
              <a:t>member states must refrain from the threat or use of force against the</a:t>
            </a:r>
            <a:r>
              <a:rPr lang="pl-PL" i="1" dirty="0"/>
              <a:t> </a:t>
            </a:r>
            <a:r>
              <a:rPr lang="en-GB" i="1" dirty="0"/>
              <a:t>territorial integrity or political independence of any state.</a:t>
            </a:r>
            <a:endParaRPr lang="pl-PL" i="1" dirty="0"/>
          </a:p>
          <a:p>
            <a:r>
              <a:rPr lang="pl-PL" dirty="0"/>
              <a:t>Przed 1928, wskazywało się, że zawojowanie terytorium wymagało: </a:t>
            </a:r>
          </a:p>
          <a:p>
            <a:r>
              <a:rPr lang="pl-PL" dirty="0"/>
              <a:t>zakończenia wojny</a:t>
            </a:r>
          </a:p>
          <a:p>
            <a:r>
              <a:rPr lang="pl-PL" dirty="0"/>
              <a:t>formalnej aneksji</a:t>
            </a:r>
          </a:p>
          <a:p>
            <a:r>
              <a:rPr lang="pl-PL" dirty="0"/>
              <a:t>Efektywnej kontroli nad terytorium; </a:t>
            </a:r>
          </a:p>
          <a:p>
            <a:r>
              <a:rPr lang="pl-PL" dirty="0"/>
              <a:t>Braku rzeczywistej szansy powrotu „dawnego” suwerena na terytorium</a:t>
            </a:r>
          </a:p>
          <a:p>
            <a:r>
              <a:rPr lang="pl-PL" dirty="0"/>
              <a:t>status terytorium determinowało się po zakończeniu działań wojennych</a:t>
            </a:r>
            <a:r>
              <a:rPr lang="en-GB" i="1" dirty="0"/>
              <a:t> </a:t>
            </a:r>
            <a:endParaRPr lang="pl-PL" i="1" dirty="0"/>
          </a:p>
          <a:p>
            <a:r>
              <a:rPr lang="en-GB" i="1" dirty="0"/>
              <a:t>Under the classical rules, formal annexation of territory following upon an act of conquest would operate to pass title. It was a legal fiction employed to mask the conquest and transform it into a valid method of obtaining land under international law.75 However, it is doubtful whether an annexation proclaimed while war is still in progress would have operated to pass a good title to territory. Only after a war is concluded could the juridical status of the disputed territory be finally determined. This follows from the rule that has developed to the effect that the control over the relevant territory by the state purporting to annex must be effective and that there must be no reasonable chance of the former sovereign regaining the land</a:t>
            </a:r>
            <a:r>
              <a:rPr lang="pl-PL" i="1" dirty="0"/>
              <a:t> (</a:t>
            </a:r>
            <a:r>
              <a:rPr lang="pl-PL" i="1" dirty="0" err="1"/>
              <a:t>op</a:t>
            </a:r>
            <a:r>
              <a:rPr lang="pl-PL" i="1" dirty="0"/>
              <a:t> </a:t>
            </a:r>
            <a:r>
              <a:rPr lang="pl-PL" i="1" dirty="0" err="1"/>
              <a:t>cit</a:t>
            </a:r>
            <a:r>
              <a:rPr lang="pl-PL" i="1" dirty="0"/>
              <a:t> s</a:t>
            </a:r>
            <a:r>
              <a:rPr lang="en-GB" i="1" dirty="0"/>
              <a:t>.</a:t>
            </a:r>
            <a:r>
              <a:rPr lang="pl-PL" i="1" dirty="0"/>
              <a:t> 501)</a:t>
            </a:r>
            <a:br>
              <a:rPr lang="en-GB" i="1" dirty="0"/>
            </a:br>
            <a:endParaRPr lang="en-GB" i="1" dirty="0"/>
          </a:p>
        </p:txBody>
      </p:sp>
    </p:spTree>
    <p:extLst>
      <p:ext uri="{BB962C8B-B14F-4D97-AF65-F5344CB8AC3E}">
        <p14:creationId xmlns:p14="http://schemas.microsoft.com/office/powerpoint/2010/main" val="392004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98ED91F2-7B0A-4312-8219-1CF796BBD4E7}"/>
              </a:ext>
            </a:extLst>
          </p:cNvPr>
          <p:cNvSpPr>
            <a:spLocks noGrp="1"/>
          </p:cNvSpPr>
          <p:nvPr>
            <p:ph idx="1"/>
          </p:nvPr>
        </p:nvSpPr>
        <p:spPr>
          <a:xfrm>
            <a:off x="0" y="32925"/>
            <a:ext cx="12192000" cy="6825075"/>
          </a:xfrm>
        </p:spPr>
        <p:txBody>
          <a:bodyPr/>
          <a:lstStyle/>
          <a:p>
            <a:r>
              <a:rPr lang="pl-PL" dirty="0"/>
              <a:t>Państwa jako podmioty pierwotne mają to do siebie, że wymagają ludności dla istnienia</a:t>
            </a:r>
          </a:p>
          <a:p>
            <a:r>
              <a:rPr lang="pl-PL" dirty="0"/>
              <a:t>jeśli jakieś państwo nie posiadałoby ludności, to bardzo trudno byłoby, jeśli nie byłoby niemożliwe, uznać je za państwo</a:t>
            </a:r>
          </a:p>
          <a:p>
            <a:r>
              <a:rPr lang="pl-PL" dirty="0"/>
              <a:t>Nadto, w prawie międzynarodowym publicznym funkcjonuje pojęcie „narodu/-ów” (</a:t>
            </a:r>
            <a:r>
              <a:rPr lang="pl-PL" i="1" dirty="0" err="1"/>
              <a:t>people</a:t>
            </a:r>
            <a:r>
              <a:rPr lang="pl-PL" i="1" dirty="0"/>
              <a:t>/-s)”, jako podmiotu prawa międzynarodowego</a:t>
            </a:r>
            <a:r>
              <a:rPr lang="pl-PL" dirty="0"/>
              <a:t>, który posiada prawo do samostanowienia (MTS, Opinia doradcza w sprawie Kosowa, 2010, pkt 79; </a:t>
            </a:r>
          </a:p>
          <a:p>
            <a:r>
              <a:rPr lang="pl-PL" dirty="0"/>
              <a:t>Nie ma zakazu ogłaszania niepodległości : jw. pkt 84: </a:t>
            </a:r>
            <a:r>
              <a:rPr lang="en-GB" dirty="0"/>
              <a:t> the  Court  considers  that  general international  law  contains  no  applicable  prohibition  of  declarations of   independence</a:t>
            </a:r>
            <a:r>
              <a:rPr lang="pl-PL" dirty="0"/>
              <a:t>)</a:t>
            </a:r>
          </a:p>
          <a:p>
            <a:r>
              <a:rPr lang="pl-PL" dirty="0"/>
              <a:t> prawo do samostanowienia ma charakter normy erga </a:t>
            </a:r>
            <a:r>
              <a:rPr lang="pl-PL" dirty="0" err="1"/>
              <a:t>omnes</a:t>
            </a:r>
            <a:r>
              <a:rPr lang="pl-PL" dirty="0"/>
              <a:t> (MTS, Opinia doradcza </a:t>
            </a:r>
            <a:r>
              <a:rPr lang="pl-PL" dirty="0" err="1"/>
              <a:t>ws</a:t>
            </a:r>
            <a:r>
              <a:rPr lang="pl-PL" dirty="0"/>
              <a:t>. budowy muru, 2004, pkt 88), a nadto jest to norma z KNZ i ICCPR/ICESCR</a:t>
            </a:r>
          </a:p>
          <a:p>
            <a:r>
              <a:rPr lang="pl-PL" dirty="0"/>
              <a:t>Prawo międzynarodowe publiczne nie zawiera jednak </a:t>
            </a:r>
            <a:r>
              <a:rPr lang="pl-PL" i="1" dirty="0"/>
              <a:t>ścisłego</a:t>
            </a:r>
            <a:r>
              <a:rPr lang="pl-PL" dirty="0"/>
              <a:t> </a:t>
            </a:r>
            <a:r>
              <a:rPr lang="pl-PL" i="1" dirty="0"/>
              <a:t>liczbowego</a:t>
            </a:r>
            <a:r>
              <a:rPr lang="pl-PL" dirty="0"/>
              <a:t> limitu, od którego jakaś zbiorowość ludzka jest już uznawana za naród, a niekwestionowane istnienie niewielkich ludnościowo państw i </a:t>
            </a:r>
            <a:r>
              <a:rPr lang="pl-PL" dirty="0" err="1"/>
              <a:t>mikropaństw</a:t>
            </a:r>
            <a:r>
              <a:rPr lang="pl-PL" dirty="0"/>
              <a:t> potwierdza, że ilość ludności może być liczbowo niewielka</a:t>
            </a:r>
          </a:p>
          <a:p>
            <a:endParaRPr lang="en-GB" dirty="0"/>
          </a:p>
        </p:txBody>
      </p:sp>
    </p:spTree>
    <p:extLst>
      <p:ext uri="{BB962C8B-B14F-4D97-AF65-F5344CB8AC3E}">
        <p14:creationId xmlns:p14="http://schemas.microsoft.com/office/powerpoint/2010/main" val="3827745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5D49080-319C-4F02-9488-C3EE50ACD035}"/>
              </a:ext>
            </a:extLst>
          </p:cNvPr>
          <p:cNvSpPr>
            <a:spLocks noGrp="1"/>
          </p:cNvSpPr>
          <p:nvPr>
            <p:ph idx="1"/>
          </p:nvPr>
        </p:nvSpPr>
        <p:spPr>
          <a:xfrm>
            <a:off x="89159" y="132678"/>
            <a:ext cx="11964296" cy="6592318"/>
          </a:xfrm>
        </p:spPr>
        <p:txBody>
          <a:bodyPr/>
          <a:lstStyle/>
          <a:p>
            <a:r>
              <a:rPr lang="pl-PL" dirty="0"/>
              <a:t>Dziękuję za uwagę</a:t>
            </a:r>
            <a:endParaRPr lang="en-GB" dirty="0"/>
          </a:p>
        </p:txBody>
      </p:sp>
    </p:spTree>
    <p:extLst>
      <p:ext uri="{BB962C8B-B14F-4D97-AF65-F5344CB8AC3E}">
        <p14:creationId xmlns:p14="http://schemas.microsoft.com/office/powerpoint/2010/main" val="1527894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5D49080-319C-4F02-9488-C3EE50ACD035}"/>
              </a:ext>
            </a:extLst>
          </p:cNvPr>
          <p:cNvSpPr>
            <a:spLocks noGrp="1"/>
          </p:cNvSpPr>
          <p:nvPr>
            <p:ph idx="1"/>
          </p:nvPr>
        </p:nvSpPr>
        <p:spPr>
          <a:xfrm>
            <a:off x="89159" y="132678"/>
            <a:ext cx="11964296" cy="6592318"/>
          </a:xfrm>
        </p:spPr>
        <p:txBody>
          <a:bodyPr/>
          <a:lstStyle/>
          <a:p>
            <a:r>
              <a:rPr lang="pl-PL" dirty="0"/>
              <a:t>Prawo międzynarodowe publiczne jednak </a:t>
            </a:r>
            <a:r>
              <a:rPr lang="pl-PL" i="1" dirty="0"/>
              <a:t>ustanawia </a:t>
            </a:r>
            <a:r>
              <a:rPr lang="pl-PL" dirty="0"/>
              <a:t>materialnoprawne warunki skorzystania z prawa do samostanowienia</a:t>
            </a:r>
          </a:p>
          <a:p>
            <a:r>
              <a:rPr lang="pl-PL" dirty="0"/>
              <a:t>Po pierwsze, omawiana zasada wymaga, aby skorzystanie z prawa do samostanowienia było wolnym i rzeczywistym wyrażeniem woli zainteresowanego narodu/-ów</a:t>
            </a:r>
          </a:p>
          <a:p>
            <a:r>
              <a:rPr lang="pl-PL" dirty="0"/>
              <a:t>MTS, Opinia doradcza </a:t>
            </a:r>
            <a:r>
              <a:rPr lang="pl-PL" dirty="0" err="1"/>
              <a:t>ws</a:t>
            </a:r>
            <a:r>
              <a:rPr lang="pl-PL" dirty="0"/>
              <a:t>. Sahary Zachodniej, 1975, pkt 55: </a:t>
            </a:r>
            <a:r>
              <a:rPr lang="en-GB" dirty="0"/>
              <a:t>the application of the right of self-determination requires a free and genuine expression of the will of the peoples concerned</a:t>
            </a:r>
            <a:endParaRPr lang="pl-PL" dirty="0"/>
          </a:p>
          <a:p>
            <a:r>
              <a:rPr lang="en-GB" dirty="0">
                <a:hlinkClick r:id="rId2"/>
              </a:rPr>
              <a:t>http://www.icj-cij.org/files/case-related/61/061-19751016-ADV-01-00-EN.pdf</a:t>
            </a:r>
            <a:endParaRPr lang="pl-PL" dirty="0"/>
          </a:p>
          <a:p>
            <a:r>
              <a:rPr lang="pl-PL" dirty="0"/>
              <a:t>Nawet jeśli zorganizowanie ludności na danym terytorium nie jest wystarczające dla uznania istnienia narodu, to istnienie takiej ludności wyłącza uznanie danego terytorium za terra </a:t>
            </a:r>
            <a:r>
              <a:rPr lang="pl-PL" dirty="0" err="1"/>
              <a:t>nullius</a:t>
            </a:r>
            <a:r>
              <a:rPr lang="pl-PL" dirty="0"/>
              <a:t> (rzecz niczyją; por. MTS/Sahara Zachodnia, pkt 80-81)</a:t>
            </a:r>
          </a:p>
          <a:p>
            <a:r>
              <a:rPr lang="pl-PL" dirty="0"/>
              <a:t>Jednakże, MTS zauważa, że jest wymagany pewien minimalny poziom wspólnych instytucji, połączonych wspólnym działaniem danej grupy zbiorowości (pkt 149) dla zaistnienia państwa; zauważa jednak, że ludność nomadyczna może mieć „pewne prawa do terytorium” (pkt 152)</a:t>
            </a:r>
          </a:p>
          <a:p>
            <a:endParaRPr lang="en-GB" dirty="0"/>
          </a:p>
        </p:txBody>
      </p:sp>
    </p:spTree>
    <p:extLst>
      <p:ext uri="{BB962C8B-B14F-4D97-AF65-F5344CB8AC3E}">
        <p14:creationId xmlns:p14="http://schemas.microsoft.com/office/powerpoint/2010/main" val="198408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5D49080-319C-4F02-9488-C3EE50ACD035}"/>
              </a:ext>
            </a:extLst>
          </p:cNvPr>
          <p:cNvSpPr>
            <a:spLocks noGrp="1"/>
          </p:cNvSpPr>
          <p:nvPr>
            <p:ph idx="1"/>
          </p:nvPr>
        </p:nvSpPr>
        <p:spPr>
          <a:xfrm>
            <a:off x="89159" y="132678"/>
            <a:ext cx="11964296" cy="6592318"/>
          </a:xfrm>
        </p:spPr>
        <p:txBody>
          <a:bodyPr/>
          <a:lstStyle/>
          <a:p>
            <a:r>
              <a:rPr lang="pl-PL" dirty="0"/>
              <a:t>Prawo międzynarodowe zawiera również zastrzeżenie, że prawo do samostanowienia może być naruszone przez państwo, które uniemożliwia swoimi </a:t>
            </a:r>
            <a:r>
              <a:rPr lang="pl-PL" dirty="0" err="1"/>
              <a:t>zachowaniami</a:t>
            </a:r>
            <a:r>
              <a:rPr lang="pl-PL" dirty="0"/>
              <a:t>, w szczególności aktywnie uniemożliwia swoimi działaniami, wykonanie prawa do samostanowienia</a:t>
            </a:r>
          </a:p>
          <a:p>
            <a:r>
              <a:rPr lang="pl-PL" dirty="0"/>
              <a:t>Przykład : budowa muru przez państwo Izrael na terytorium zamieszkiwanym przez naród palestyński</a:t>
            </a:r>
          </a:p>
          <a:p>
            <a:r>
              <a:rPr lang="pl-PL" dirty="0"/>
              <a:t>MTS, Opinia doradcza </a:t>
            </a:r>
            <a:r>
              <a:rPr lang="pl-PL" dirty="0" err="1"/>
              <a:t>ws</a:t>
            </a:r>
            <a:r>
              <a:rPr lang="pl-PL" dirty="0"/>
              <a:t>. budowy muru, pkt 122, </a:t>
            </a:r>
            <a:r>
              <a:rPr lang="pl-PL" dirty="0">
                <a:hlinkClick r:id="rId2"/>
              </a:rPr>
              <a:t>http://www.icj-cij.org/files/case-related/131/131-20040709-ADV-01-00-EN.pdf</a:t>
            </a:r>
            <a:endParaRPr lang="pl-PL" dirty="0"/>
          </a:p>
          <a:p>
            <a:r>
              <a:rPr lang="pl-PL" dirty="0"/>
              <a:t>przykłady naruszenia prawa do samostanowienia narodu palestyńskiego przez państwo Izrael : </a:t>
            </a:r>
          </a:p>
          <a:p>
            <a:pPr lvl="1"/>
            <a:r>
              <a:rPr lang="pl-PL" sz="2000" dirty="0"/>
              <a:t>Zasiedlanie obszaru własnymi obywatelami, bez względu na zamieszkiwanie na obszarze osób narodowości palestyńskiej</a:t>
            </a:r>
          </a:p>
          <a:p>
            <a:pPr lvl="1"/>
            <a:r>
              <a:rPr lang="pl-PL" sz="2000" dirty="0"/>
              <a:t>zamknięcie i odseparowanie osób narodowości palestyńskiej w odgrodzonych murem społecznościach </a:t>
            </a:r>
          </a:p>
          <a:p>
            <a:pPr lvl="1"/>
            <a:r>
              <a:rPr lang="pl-PL" sz="2000" dirty="0"/>
              <a:t>Przymusowe wysiedlanie osób narodowości palestyńskiej z danego obszaru</a:t>
            </a:r>
            <a:endParaRPr lang="en-GB" sz="2000" dirty="0"/>
          </a:p>
        </p:txBody>
      </p:sp>
    </p:spTree>
    <p:extLst>
      <p:ext uri="{BB962C8B-B14F-4D97-AF65-F5344CB8AC3E}">
        <p14:creationId xmlns:p14="http://schemas.microsoft.com/office/powerpoint/2010/main" val="2977236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5D49080-319C-4F02-9488-C3EE50ACD035}"/>
              </a:ext>
            </a:extLst>
          </p:cNvPr>
          <p:cNvSpPr>
            <a:spLocks noGrp="1"/>
          </p:cNvSpPr>
          <p:nvPr>
            <p:ph idx="1"/>
          </p:nvPr>
        </p:nvSpPr>
        <p:spPr>
          <a:xfrm>
            <a:off x="89159" y="132678"/>
            <a:ext cx="11964296" cy="6592318"/>
          </a:xfrm>
        </p:spPr>
        <p:txBody>
          <a:bodyPr/>
          <a:lstStyle/>
          <a:p>
            <a:r>
              <a:rPr lang="pl-PL" dirty="0"/>
              <a:t>Skuteczne wykonanie prawa do samostanowienia wiąże się z powstaniem nowego państwa, co rodzi konieczność zastanowienia się nad (nie-)kontynuacją statusu prawnego innego państwa</a:t>
            </a:r>
          </a:p>
          <a:p>
            <a:r>
              <a:rPr lang="pl-PL" dirty="0"/>
              <a:t>W zakresie sukcesji państw istotne znaczenie mają następujące zasady i koncepcje:</a:t>
            </a:r>
          </a:p>
          <a:p>
            <a:r>
              <a:rPr lang="pl-PL" dirty="0"/>
              <a:t>Zasada </a:t>
            </a:r>
            <a:r>
              <a:rPr lang="pl-PL" i="1" dirty="0" err="1"/>
              <a:t>uti</a:t>
            </a:r>
            <a:r>
              <a:rPr lang="pl-PL" i="1" dirty="0"/>
              <a:t> </a:t>
            </a:r>
            <a:r>
              <a:rPr lang="pl-PL" i="1" dirty="0" err="1"/>
              <a:t>possidetis</a:t>
            </a:r>
            <a:r>
              <a:rPr lang="pl-PL" i="1" dirty="0"/>
              <a:t> iuris</a:t>
            </a:r>
          </a:p>
          <a:p>
            <a:r>
              <a:rPr lang="pl-PL" dirty="0"/>
              <a:t>Tytuł prawny do terytorium i jego „krystalizacja”</a:t>
            </a:r>
          </a:p>
          <a:p>
            <a:r>
              <a:rPr lang="pl-PL" dirty="0"/>
              <a:t>Koncepcja „daty krytycznej (</a:t>
            </a:r>
            <a:r>
              <a:rPr lang="pl-PL" dirty="0" err="1"/>
              <a:t>critical</a:t>
            </a:r>
            <a:r>
              <a:rPr lang="pl-PL" dirty="0"/>
              <a:t> </a:t>
            </a:r>
            <a:r>
              <a:rPr lang="pl-PL" dirty="0" err="1"/>
              <a:t>date</a:t>
            </a:r>
            <a:r>
              <a:rPr lang="pl-PL" dirty="0"/>
              <a:t>)” </a:t>
            </a:r>
          </a:p>
          <a:p>
            <a:r>
              <a:rPr lang="pl-PL" dirty="0"/>
              <a:t>Skuteczne wykonywanie władzy państwowej nad terytorium (</a:t>
            </a:r>
            <a:r>
              <a:rPr lang="en-GB" i="1" dirty="0" err="1"/>
              <a:t>effectivit´es</a:t>
            </a:r>
            <a:r>
              <a:rPr lang="en-GB" i="1" dirty="0"/>
              <a:t> </a:t>
            </a:r>
            <a:r>
              <a:rPr lang="pl-PL" i="1" dirty="0"/>
              <a:t>/ </a:t>
            </a:r>
            <a:r>
              <a:rPr lang="en-GB" dirty="0"/>
              <a:t>effective control</a:t>
            </a:r>
            <a:r>
              <a:rPr lang="pl-PL" i="1" dirty="0"/>
              <a:t>)</a:t>
            </a:r>
          </a:p>
          <a:p>
            <a:r>
              <a:rPr lang="pl-PL" dirty="0"/>
              <a:t>Okoliczność, że w miarę rozwoju prawa międzynarodowego różne sposoby nabycia terytorium były akceptowalne</a:t>
            </a:r>
          </a:p>
          <a:p>
            <a:endParaRPr lang="en-GB" dirty="0"/>
          </a:p>
        </p:txBody>
      </p:sp>
    </p:spTree>
    <p:extLst>
      <p:ext uri="{BB962C8B-B14F-4D97-AF65-F5344CB8AC3E}">
        <p14:creationId xmlns:p14="http://schemas.microsoft.com/office/powerpoint/2010/main" val="216937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5D49080-319C-4F02-9488-C3EE50ACD035}"/>
              </a:ext>
            </a:extLst>
          </p:cNvPr>
          <p:cNvSpPr>
            <a:spLocks noGrp="1"/>
          </p:cNvSpPr>
          <p:nvPr>
            <p:ph idx="1"/>
          </p:nvPr>
        </p:nvSpPr>
        <p:spPr>
          <a:xfrm>
            <a:off x="89159" y="132678"/>
            <a:ext cx="11964296" cy="6592318"/>
          </a:xfrm>
        </p:spPr>
        <p:txBody>
          <a:bodyPr/>
          <a:lstStyle/>
          <a:p>
            <a:r>
              <a:rPr lang="pl-PL" dirty="0"/>
              <a:t>Zasada </a:t>
            </a:r>
            <a:r>
              <a:rPr lang="pl-PL" dirty="0" err="1"/>
              <a:t>uti</a:t>
            </a:r>
            <a:r>
              <a:rPr lang="pl-PL" dirty="0"/>
              <a:t> </a:t>
            </a:r>
            <a:r>
              <a:rPr lang="pl-PL" dirty="0" err="1"/>
              <a:t>possidetis</a:t>
            </a:r>
            <a:r>
              <a:rPr lang="pl-PL" dirty="0"/>
              <a:t> iuris</a:t>
            </a:r>
          </a:p>
          <a:p>
            <a:r>
              <a:rPr lang="pl-PL" dirty="0"/>
              <a:t>Gdy naród korzysta ze swego prawa do samostanowienia, to oczywiście ma to wpływ na kwestię wykonywania władzy nad danym terytorium</a:t>
            </a:r>
          </a:p>
          <a:p>
            <a:r>
              <a:rPr lang="pl-PL" dirty="0"/>
              <a:t>Zasada </a:t>
            </a:r>
            <a:r>
              <a:rPr lang="pl-PL" dirty="0" err="1"/>
              <a:t>uti</a:t>
            </a:r>
            <a:r>
              <a:rPr lang="pl-PL" dirty="0"/>
              <a:t> </a:t>
            </a:r>
            <a:r>
              <a:rPr lang="pl-PL" dirty="0" err="1"/>
              <a:t>possidetis</a:t>
            </a:r>
            <a:r>
              <a:rPr lang="pl-PL" dirty="0"/>
              <a:t> iuris odnosi się do sytuacji zmian suwerena; polega na utrzymaniu dotychczas istniejących granic mimo podmiotowych zmian tytułu prawnego, zwłaszcza w kontekście post-kolonialnym </a:t>
            </a:r>
          </a:p>
          <a:p>
            <a:r>
              <a:rPr lang="pl-PL" dirty="0"/>
              <a:t>ten podmiot, który obejmuje swoimi granicami teraz dane terytorium, ma tytuł prawny do niego</a:t>
            </a:r>
          </a:p>
          <a:p>
            <a:r>
              <a:rPr lang="en-GB" i="1" dirty="0"/>
              <a:t>The essence of the principle lies in its primary aim of securing respect for the territorial boundaries at the moment when independence is achieved. Such territorial boundaries might be no more than delimitations between different administrative divisions or colonies all subject to the same sovereign. In that case, the application of the principle of </a:t>
            </a:r>
            <a:r>
              <a:rPr lang="en-GB" i="1" dirty="0" err="1"/>
              <a:t>uti</a:t>
            </a:r>
            <a:r>
              <a:rPr lang="en-GB" i="1" dirty="0"/>
              <a:t> </a:t>
            </a:r>
            <a:r>
              <a:rPr lang="en-GB" i="1" dirty="0" err="1"/>
              <a:t>possidetis</a:t>
            </a:r>
            <a:r>
              <a:rPr lang="en-GB" i="1" dirty="0"/>
              <a:t> resulted in administrative boundaries being transformed into international frontiers in the full sense of the term</a:t>
            </a:r>
            <a:r>
              <a:rPr lang="pl-PL" i="1" dirty="0"/>
              <a:t> </a:t>
            </a:r>
          </a:p>
          <a:p>
            <a:r>
              <a:rPr lang="pl-PL" i="1" dirty="0"/>
              <a:t>Burkina Faso/Mali, 1986, pkt 26 : charakter prawny tej zasady, „one of the most </a:t>
            </a:r>
            <a:r>
              <a:rPr lang="pl-PL" i="1" dirty="0" err="1"/>
              <a:t>important</a:t>
            </a:r>
            <a:r>
              <a:rPr lang="pl-PL" i="1" dirty="0"/>
              <a:t> </a:t>
            </a:r>
            <a:r>
              <a:rPr lang="pl-PL" i="1" dirty="0" err="1"/>
              <a:t>legal</a:t>
            </a:r>
            <a:r>
              <a:rPr lang="pl-PL" i="1" dirty="0"/>
              <a:t> </a:t>
            </a:r>
            <a:r>
              <a:rPr lang="pl-PL" i="1" dirty="0" err="1"/>
              <a:t>principles</a:t>
            </a:r>
            <a:r>
              <a:rPr lang="pl-PL" i="1" dirty="0"/>
              <a:t>”</a:t>
            </a:r>
            <a:endParaRPr lang="en-GB" i="1" dirty="0"/>
          </a:p>
        </p:txBody>
      </p:sp>
    </p:spTree>
    <p:extLst>
      <p:ext uri="{BB962C8B-B14F-4D97-AF65-F5344CB8AC3E}">
        <p14:creationId xmlns:p14="http://schemas.microsoft.com/office/powerpoint/2010/main" val="3750419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5D49080-319C-4F02-9488-C3EE50ACD035}"/>
              </a:ext>
            </a:extLst>
          </p:cNvPr>
          <p:cNvSpPr>
            <a:spLocks noGrp="1"/>
          </p:cNvSpPr>
          <p:nvPr>
            <p:ph idx="1"/>
          </p:nvPr>
        </p:nvSpPr>
        <p:spPr>
          <a:xfrm>
            <a:off x="89159" y="132678"/>
            <a:ext cx="11964296" cy="6592318"/>
          </a:xfrm>
        </p:spPr>
        <p:txBody>
          <a:bodyPr/>
          <a:lstStyle/>
          <a:p>
            <a:r>
              <a:rPr lang="pl-PL" dirty="0"/>
              <a:t>Na co zwracać uwagę przy stosowaniu zasady </a:t>
            </a:r>
            <a:r>
              <a:rPr lang="pl-PL" dirty="0" err="1"/>
              <a:t>uti</a:t>
            </a:r>
            <a:r>
              <a:rPr lang="pl-PL" dirty="0"/>
              <a:t> </a:t>
            </a:r>
            <a:r>
              <a:rPr lang="pl-PL" dirty="0" err="1"/>
              <a:t>possidetis</a:t>
            </a:r>
            <a:r>
              <a:rPr lang="pl-PL" dirty="0"/>
              <a:t> iuris?</a:t>
            </a:r>
          </a:p>
          <a:p>
            <a:r>
              <a:rPr lang="pl-PL" dirty="0"/>
              <a:t>MTS, Nikaragua/Kolumbia, 2012, pkt 64</a:t>
            </a:r>
          </a:p>
          <a:p>
            <a:r>
              <a:rPr lang="en-GB" dirty="0">
                <a:hlinkClick r:id="rId2"/>
              </a:rPr>
              <a:t>http://www.icj-cij.org/files/case-related/124/124-20121119-JUD-01-00-EN.pdf</a:t>
            </a:r>
            <a:endParaRPr lang="pl-PL" dirty="0"/>
          </a:p>
          <a:p>
            <a:r>
              <a:rPr lang="pl-PL" dirty="0"/>
              <a:t>Należy zwrócić uwagę na </a:t>
            </a:r>
            <a:r>
              <a:rPr lang="pl-PL" i="1" dirty="0"/>
              <a:t>prawo krajowe dawnego suwerena</a:t>
            </a:r>
            <a:r>
              <a:rPr lang="pl-PL" dirty="0"/>
              <a:t>, czy obejmowało dane terytorium</a:t>
            </a:r>
          </a:p>
          <a:p>
            <a:r>
              <a:rPr lang="en-GB" i="1" dirty="0"/>
              <a:t>when  the  principle  of  the   </a:t>
            </a:r>
            <a:r>
              <a:rPr lang="en-GB" i="1" dirty="0" err="1"/>
              <a:t>uti</a:t>
            </a:r>
            <a:r>
              <a:rPr lang="en-GB" i="1" dirty="0"/>
              <a:t>  </a:t>
            </a:r>
            <a:r>
              <a:rPr lang="en-GB" i="1" dirty="0" err="1"/>
              <a:t>possidetis</a:t>
            </a:r>
            <a:r>
              <a:rPr lang="en-GB" i="1" dirty="0"/>
              <a:t>  juris   is  involved,  the   jus referred to is not international law but the constitutional or administrative  law  of  the  pre-independence  sovereign,  in  this  case  Spanish   colonial  law   ;  and  it  is  perfectly  possible  that  that  law  itself  gave  no   clear  and  definite  answer  to  the  appurtenance  of  marginal  areas,  or   sparsely  populated  areas  of  minimal  economic  significance</a:t>
            </a:r>
          </a:p>
        </p:txBody>
      </p:sp>
    </p:spTree>
    <p:extLst>
      <p:ext uri="{BB962C8B-B14F-4D97-AF65-F5344CB8AC3E}">
        <p14:creationId xmlns:p14="http://schemas.microsoft.com/office/powerpoint/2010/main" val="128712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5D49080-319C-4F02-9488-C3EE50ACD035}"/>
              </a:ext>
            </a:extLst>
          </p:cNvPr>
          <p:cNvSpPr>
            <a:spLocks noGrp="1"/>
          </p:cNvSpPr>
          <p:nvPr>
            <p:ph idx="1"/>
          </p:nvPr>
        </p:nvSpPr>
        <p:spPr>
          <a:xfrm>
            <a:off x="89159" y="132678"/>
            <a:ext cx="11964296" cy="6592318"/>
          </a:xfrm>
        </p:spPr>
        <p:txBody>
          <a:bodyPr/>
          <a:lstStyle/>
          <a:p>
            <a:r>
              <a:rPr lang="pl-PL" dirty="0"/>
              <a:t>Na co zwrócić uwagę przy zasadzie </a:t>
            </a:r>
            <a:r>
              <a:rPr lang="pl-PL" dirty="0" err="1"/>
              <a:t>uti</a:t>
            </a:r>
            <a:r>
              <a:rPr lang="pl-PL" dirty="0"/>
              <a:t> </a:t>
            </a:r>
            <a:r>
              <a:rPr lang="pl-PL" dirty="0" err="1"/>
              <a:t>possidetis</a:t>
            </a:r>
            <a:r>
              <a:rPr lang="pl-PL" dirty="0"/>
              <a:t> iuris?</a:t>
            </a:r>
          </a:p>
          <a:p>
            <a:r>
              <a:rPr lang="pl-PL" dirty="0" err="1"/>
              <a:t>Uti</a:t>
            </a:r>
            <a:r>
              <a:rPr lang="pl-PL" dirty="0"/>
              <a:t> </a:t>
            </a:r>
            <a:r>
              <a:rPr lang="pl-PL" dirty="0" err="1"/>
              <a:t>possidetis</a:t>
            </a:r>
            <a:r>
              <a:rPr lang="pl-PL" dirty="0"/>
              <a:t> „zamraża” tytuł prawny do terytorium</a:t>
            </a:r>
          </a:p>
          <a:p>
            <a:r>
              <a:rPr lang="pl-PL" dirty="0"/>
              <a:t>Materiał dowodowy na potrzeby zmiany stanu </a:t>
            </a:r>
            <a:r>
              <a:rPr lang="pl-PL" dirty="0" err="1"/>
              <a:t>uti</a:t>
            </a:r>
            <a:r>
              <a:rPr lang="pl-PL" dirty="0"/>
              <a:t> </a:t>
            </a:r>
            <a:r>
              <a:rPr lang="pl-PL" dirty="0" err="1"/>
              <a:t>possidetis</a:t>
            </a:r>
            <a:r>
              <a:rPr lang="pl-PL" dirty="0"/>
              <a:t>, późniejszy względem uzyskania niepodległości, można uwzględniać o tyle, o ile istnieje wola stron</a:t>
            </a:r>
          </a:p>
          <a:p>
            <a:r>
              <a:rPr lang="en-GB" dirty="0"/>
              <a:t>The Chamber cannot exclude a priori the possibility that maps, research or other documents subsequent to that date may be relevant in order to establish, in application of the </a:t>
            </a:r>
            <a:r>
              <a:rPr lang="en-GB" dirty="0" err="1"/>
              <a:t>uti</a:t>
            </a:r>
            <a:r>
              <a:rPr lang="en-GB" dirty="0"/>
              <a:t> </a:t>
            </a:r>
            <a:r>
              <a:rPr lang="en-GB" dirty="0" err="1"/>
              <a:t>possidetis</a:t>
            </a:r>
            <a:r>
              <a:rPr lang="en-GB" dirty="0"/>
              <a:t> juris principle, the situation that existed at the time. In any event, since the effect of the </a:t>
            </a:r>
            <a:r>
              <a:rPr lang="en-GB" dirty="0" err="1"/>
              <a:t>uti</a:t>
            </a:r>
            <a:r>
              <a:rPr lang="en-GB" dirty="0"/>
              <a:t> </a:t>
            </a:r>
            <a:r>
              <a:rPr lang="en-GB" dirty="0" err="1"/>
              <a:t>possidetis</a:t>
            </a:r>
            <a:r>
              <a:rPr lang="en-GB" dirty="0"/>
              <a:t> principle is to freeze the territorial title ( Frontier Dispute (Burkina Faso/ Republic of Mali), Judgment, I.C.J. Reports 1986 , p. 568, para. 29), the examination of documents posterior to independence cannot lead to any modification  of  the  “photograph  of  the  territory”  at  the  critical  date unless, of course, such documents clearly express the Parties’ agreement to such a change.</a:t>
            </a:r>
            <a:endParaRPr lang="pl-PL" dirty="0"/>
          </a:p>
          <a:p>
            <a:r>
              <a:rPr lang="pl-PL" dirty="0"/>
              <a:t>MTS, Benin/Niger, 2005, pkt 26</a:t>
            </a:r>
          </a:p>
          <a:p>
            <a:r>
              <a:rPr lang="pl-PL" dirty="0"/>
              <a:t>Nadto, można uwzględnić dowodowo materiał z efektywnej kontroli po uzyskaniu niepodległości, który wspiera </a:t>
            </a:r>
            <a:r>
              <a:rPr lang="pl-PL" dirty="0" err="1"/>
              <a:t>uti</a:t>
            </a:r>
            <a:r>
              <a:rPr lang="pl-PL" dirty="0"/>
              <a:t> </a:t>
            </a:r>
            <a:r>
              <a:rPr lang="pl-PL" dirty="0" err="1"/>
              <a:t>possidetis</a:t>
            </a:r>
            <a:r>
              <a:rPr lang="pl-PL" dirty="0"/>
              <a:t> (pkt 27)</a:t>
            </a:r>
          </a:p>
          <a:p>
            <a:r>
              <a:rPr lang="en-GB" dirty="0">
                <a:hlinkClick r:id="rId2"/>
              </a:rPr>
              <a:t>http://www.icj-cij.org/files/case-related/125/125-20050712-JUD-01-00-EN.pdf</a:t>
            </a:r>
            <a:endParaRPr lang="pl-PL" dirty="0"/>
          </a:p>
          <a:p>
            <a:endParaRPr lang="en-GB" dirty="0"/>
          </a:p>
        </p:txBody>
      </p:sp>
    </p:spTree>
    <p:extLst>
      <p:ext uri="{BB962C8B-B14F-4D97-AF65-F5344CB8AC3E}">
        <p14:creationId xmlns:p14="http://schemas.microsoft.com/office/powerpoint/2010/main" val="3783934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D5D49080-319C-4F02-9488-C3EE50ACD035}"/>
              </a:ext>
            </a:extLst>
          </p:cNvPr>
          <p:cNvSpPr>
            <a:spLocks noGrp="1"/>
          </p:cNvSpPr>
          <p:nvPr>
            <p:ph idx="1"/>
          </p:nvPr>
        </p:nvSpPr>
        <p:spPr>
          <a:xfrm>
            <a:off x="89159" y="132678"/>
            <a:ext cx="11964296" cy="6592318"/>
          </a:xfrm>
        </p:spPr>
        <p:txBody>
          <a:bodyPr/>
          <a:lstStyle/>
          <a:p>
            <a:r>
              <a:rPr lang="pl-PL" dirty="0"/>
              <a:t>Data krytyczna : koncepcja używana przez MTS przy niektórych sprawach rozstrzygania sporów terytorialnych. </a:t>
            </a:r>
            <a:r>
              <a:rPr lang="pl-PL" b="1" dirty="0"/>
              <a:t>PROBLEM</a:t>
            </a:r>
            <a:r>
              <a:rPr lang="pl-PL" dirty="0"/>
              <a:t> : spory w doktrynie co to w ogóle jest i jak to interpretować…</a:t>
            </a:r>
          </a:p>
          <a:p>
            <a:r>
              <a:rPr lang="pl-PL" b="1" dirty="0"/>
              <a:t>Podejście pierwsze!</a:t>
            </a:r>
          </a:p>
          <a:p>
            <a:r>
              <a:rPr lang="pl-PL" b="1" dirty="0"/>
              <a:t>G. </a:t>
            </a:r>
            <a:r>
              <a:rPr lang="pl-PL" b="1" dirty="0" err="1"/>
              <a:t>Fitzmaurice</a:t>
            </a:r>
            <a:endParaRPr lang="pl-PL" b="1" dirty="0"/>
          </a:p>
          <a:p>
            <a:r>
              <a:rPr lang="pl-PL" b="1" dirty="0"/>
              <a:t>1955</a:t>
            </a:r>
          </a:p>
          <a:p>
            <a:r>
              <a:rPr lang="pl-PL" b="1" dirty="0"/>
              <a:t>„Data, po której </a:t>
            </a:r>
          </a:p>
          <a:p>
            <a:r>
              <a:rPr lang="pl-PL" b="1" dirty="0"/>
              <a:t>nie uwzględnia</a:t>
            </a:r>
          </a:p>
          <a:p>
            <a:r>
              <a:rPr lang="pl-PL" b="1" dirty="0"/>
              <a:t>się czynności stron”</a:t>
            </a:r>
          </a:p>
          <a:p>
            <a:endParaRPr lang="en-GB" b="1" dirty="0"/>
          </a:p>
        </p:txBody>
      </p:sp>
      <p:pic>
        <p:nvPicPr>
          <p:cNvPr id="2" name="Obraz 1">
            <a:extLst>
              <a:ext uri="{FF2B5EF4-FFF2-40B4-BE49-F238E27FC236}">
                <a16:creationId xmlns:a16="http://schemas.microsoft.com/office/drawing/2014/main" id="{626674E5-5383-4772-83D5-43714CE3C88F}"/>
              </a:ext>
            </a:extLst>
          </p:cNvPr>
          <p:cNvPicPr>
            <a:picLocks noChangeAspect="1"/>
          </p:cNvPicPr>
          <p:nvPr/>
        </p:nvPicPr>
        <p:blipFill>
          <a:blip r:embed="rId2"/>
          <a:stretch>
            <a:fillRect/>
          </a:stretch>
        </p:blipFill>
        <p:spPr>
          <a:xfrm>
            <a:off x="4002286" y="1137012"/>
            <a:ext cx="6066505" cy="5492388"/>
          </a:xfrm>
          <a:prstGeom prst="rect">
            <a:avLst/>
          </a:prstGeom>
        </p:spPr>
      </p:pic>
    </p:spTree>
    <p:extLst>
      <p:ext uri="{BB962C8B-B14F-4D97-AF65-F5344CB8AC3E}">
        <p14:creationId xmlns:p14="http://schemas.microsoft.com/office/powerpoint/2010/main" val="26705589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345</TotalTime>
  <Words>2558</Words>
  <Application>Microsoft Office PowerPoint</Application>
  <PresentationFormat>Panoramiczny</PresentationFormat>
  <Paragraphs>117</Paragraphs>
  <Slides>20</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20</vt:i4>
      </vt:variant>
    </vt:vector>
  </HeadingPairs>
  <TitlesOfParts>
    <vt:vector size="24" baseType="lpstr">
      <vt:lpstr>Arial</vt:lpstr>
      <vt:lpstr>Century Gothic</vt:lpstr>
      <vt:lpstr>Wingdings 3</vt:lpstr>
      <vt:lpstr>Jon</vt:lpstr>
      <vt:lpstr>Ludność, naród, prawo do samostanowienia w tym : uti possidetis iuris i inne zasady nabycia terytorium</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Łukasz Stępkowski</dc:creator>
  <cp:lastModifiedBy>Łukasz Stępkowski</cp:lastModifiedBy>
  <cp:revision>1</cp:revision>
  <dcterms:created xsi:type="dcterms:W3CDTF">2018-04-16T18:09:56Z</dcterms:created>
  <dcterms:modified xsi:type="dcterms:W3CDTF">2018-04-16T23:55:35Z</dcterms:modified>
</cp:coreProperties>
</file>