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660"/>
  </p:normalViewPr>
  <p:slideViewPr>
    <p:cSldViewPr>
      <p:cViewPr varScale="1">
        <p:scale>
          <a:sx n="55" d="100"/>
          <a:sy n="55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C341-B670-45F1-BDF0-5D98B6BB9956}" type="datetimeFigureOut">
              <a:rPr lang="pl-PL" smtClean="0"/>
              <a:pPr/>
              <a:t>2016-09-25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46D63-AD50-4E7F-982A-10B6E946525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Prezydent RP</a:t>
            </a:r>
            <a:endParaRPr lang="pl-PL" sz="5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 smtClean="0">
                <a:solidFill>
                  <a:schemeClr val="tx1"/>
                </a:solidFill>
              </a:rPr>
              <a:t>iwona.dys@uwr.edu.pl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/>
              <a:t>I NSP </a:t>
            </a:r>
            <a:r>
              <a:rPr lang="pl-PL" smtClean="0"/>
              <a:t>grupa </a:t>
            </a:r>
            <a:r>
              <a:rPr lang="pl-PL" smtClean="0"/>
              <a:t>2,9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260648"/>
            <a:ext cx="896448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i="1" u="sng" dirty="0" smtClean="0"/>
              <a:t>Kompetencje prezydenta związane z funkcjonowaniem rządu:</a:t>
            </a:r>
          </a:p>
          <a:p>
            <a:endParaRPr lang="pl-PL" sz="2800" dirty="0" smtClean="0"/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Powoływanie rządu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Odbieranie przysięgi Prezesa, wiceprezesa i członków Rady Ministrów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Dokonywanie zmian w składzie RM, - w przypadku gdy Sejm uchwałą udzieli wotum nieufności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Lub na wniosek Premiera 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Przyjmowanie dymisji RM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Zwoływanie Rady Gabinetowej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Występowanie do Sejmu z wnioskiem o pociągnięcie do odpowiedzialności  przed TS członka RM </a:t>
            </a:r>
            <a:endParaRPr lang="pl-PL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188640"/>
            <a:ext cx="853743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i="1" u="sng" dirty="0" smtClean="0"/>
              <a:t>Kompetencje Prezydenta związane z funkcjonowaniem Sądu:</a:t>
            </a:r>
          </a:p>
          <a:p>
            <a:endParaRPr lang="pl-PL" sz="2800" dirty="0" smtClean="0"/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Powoływanie sędziów – na wniosek Krajowej Rady Sądownictwa – może nie zaaprobować kandydatury KRS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Przyjmowanie ślubowania od nowo powołanych sędziów 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Powoływanie Pierwszego Prezesa oraz prezesów SN</a:t>
            </a:r>
          </a:p>
          <a:p>
            <a:r>
              <a:rPr lang="pl-PL" sz="2800" dirty="0" smtClean="0"/>
              <a:t>Powoływanie : Prezesa i wiceprezesów Naczelnego Sądu Administracyjnego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Powoływanie Prezesa i wiceprezesa Trybunału Konstytucyjnego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Określenie organizacji Sądu Najwyższego i Naczelnego Sądu Administracyjnego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Pozycja ustrojowa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1484784"/>
            <a:ext cx="780087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Art. 10 ust. 2 – organ władzy wykonawczej, obok Rady Ministrów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Wybierany w wyborach powszechnych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Kadencja 5 lat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Przejściowa niemożność sprawowana urzędu – art.131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Opróżnienie urzędu Prezydenta przed upływem kadencji – art. 131 ust. 2 + stwierdzenie nieważności wyborów i inne przyczyny nieobjęcia urzędu po wyborze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W razie opróżnienia urzędu obowiązki przejmuje Marszałek Sejmu a w dalszej kolejności Marszałek Senatu, który może podejmować wszystkie czynności z kompetencji Prezydenta za wyjątkiem skrócenia kadencji Sejmu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Zakaz piastowania innych urzędów i funkcji publicznych</a:t>
            </a:r>
          </a:p>
          <a:p>
            <a:pPr>
              <a:buFont typeface="Arial" pitchFamily="34" charset="0"/>
              <a:buChar char="•"/>
            </a:pPr>
            <a:endParaRPr lang="pl-PL" sz="2400" dirty="0" smtClean="0"/>
          </a:p>
          <a:p>
            <a:pPr>
              <a:buFont typeface="Arial" pitchFamily="34" charset="0"/>
              <a:buChar char="•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Kompetencje 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23528" y="1340768"/>
            <a:ext cx="813539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/>
              <a:t>Art. 126 ust. 1 i 2, trzy grupy funkcji:</a:t>
            </a:r>
          </a:p>
          <a:p>
            <a:pPr algn="just"/>
            <a:r>
              <a:rPr lang="pl-PL" sz="2400" u="sng" dirty="0" smtClean="0"/>
              <a:t>1. Reprezentowanie RP i gwarantowanie ciągłości władzy państwowej </a:t>
            </a:r>
          </a:p>
          <a:p>
            <a:pPr algn="just"/>
            <a:r>
              <a:rPr lang="pl-PL" sz="2400" u="sng" dirty="0" smtClean="0"/>
              <a:t>2. Czuwanie nad przestrzeganiem Konstytucji</a:t>
            </a:r>
          </a:p>
          <a:p>
            <a:pPr algn="just"/>
            <a:r>
              <a:rPr lang="pl-PL" sz="2400" u="sng" dirty="0" smtClean="0"/>
              <a:t>3. Stanie na straży suwerenności i bezpieczeństwa państwa oraz nienaruszalności i niepodzielności jego terytorium </a:t>
            </a:r>
          </a:p>
          <a:p>
            <a:pPr>
              <a:buFont typeface="Arial" pitchFamily="34" charset="0"/>
              <a:buChar char="•"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67544" y="332656"/>
            <a:ext cx="76683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Konkretne uprawnienia realizuje poprzez wydawanie aktów urzędowych, które co do zasady wymagają kontrasygnaty Prezesa Rady Ministrów – art. 144 ust. 2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Akty urzędowe to wszelkie działania podejmowane przez Prezydenta w ramach wykonywanego urzędu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Akty niewymagające kontrasygnaty – art. 144 ust. 3. są to prerogatywy prezydenckie. Kontrasygnata daje Prezydentowi możliwość zajęcia stanowiska odmiennego niż stanowisko rządu</a:t>
            </a:r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88640"/>
            <a:ext cx="843322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i="1" u="sng" dirty="0" smtClean="0">
                <a:solidFill>
                  <a:srgbClr val="7030A0"/>
                </a:solidFill>
              </a:rPr>
              <a:t>Ad. 1 </a:t>
            </a:r>
          </a:p>
          <a:p>
            <a:pPr algn="just"/>
            <a:r>
              <a:rPr lang="pl-PL" sz="2400" b="1" i="1" u="sng" dirty="0" smtClean="0">
                <a:solidFill>
                  <a:srgbClr val="7030A0"/>
                </a:solidFill>
              </a:rPr>
              <a:t>Reprezentowanie RP w stosunkach zewnętrznych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Mianowanie i odwoływanie przedstawicieli RP w innych państwach i organizacjach międzynarodowych 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Przyjmowanie listów uwierzytelniających i odwołujących akredytowanych przedstawicieli dyplomatycznych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Ratyfikowanie i wypowiadanie umów międzynarodowych, przy czym obowiązany jest zawiadomić Sejm i Senat o takim zamiarze + patrz art. 89 i art. 90 ( Ratyfikacja – wyrażanie ostatecznej zgody na związanie się umową międzynarodową ) 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Wyrażanie zgody na zmianę zakresu obowiązywania umowy międzynarodowej, na wniosek RM, zawiadamia Sejm i Senat</a:t>
            </a:r>
          </a:p>
          <a:p>
            <a:pPr algn="just">
              <a:buFont typeface="Arial" pitchFamily="34" charset="0"/>
              <a:buChar char="•"/>
            </a:pPr>
            <a:endParaRPr lang="pl-PL" sz="2400" dirty="0"/>
          </a:p>
          <a:p>
            <a:pPr algn="just"/>
            <a:r>
              <a:rPr lang="pl-PL" sz="2400" dirty="0" smtClean="0"/>
              <a:t>W wykonywaniu tej grupy kompetencji Prezydent współdziała z Prezesem Rady Ministrów i właściwym ministrem ( </a:t>
            </a:r>
            <a:r>
              <a:rPr lang="pl-PL" sz="2400" dirty="0" err="1" smtClean="0"/>
              <a:t>Ministrem</a:t>
            </a:r>
            <a:r>
              <a:rPr lang="pl-PL" sz="2400" dirty="0" smtClean="0"/>
              <a:t> Spraw Zagranicznych ) – nie może więc prowadzić polityki konkurencyjnej z rządem </a:t>
            </a:r>
          </a:p>
          <a:p>
            <a:pPr>
              <a:buFont typeface="Arial" pitchFamily="34" charset="0"/>
              <a:buChar char="•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"/>
            <a:ext cx="914400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i="1" u="sng" dirty="0" smtClean="0">
                <a:solidFill>
                  <a:srgbClr val="7030A0"/>
                </a:solidFill>
              </a:rPr>
              <a:t>Nadawanie orderów i odznaczeń</a:t>
            </a:r>
          </a:p>
          <a:p>
            <a:pPr algn="just">
              <a:buFont typeface="Arial" pitchFamily="34" charset="0"/>
              <a:buChar char="•"/>
            </a:pPr>
            <a:r>
              <a:rPr lang="pl-PL" sz="2200" dirty="0" smtClean="0"/>
              <a:t>Z własnej inicjatywy lub na wniosek Prezesa RM lub kapituł orderów lub MON (nadanie orderów wojennych). Ustawa z dnia 16.10.1992r. o orderach i odznaczeniach – podmioty upoważnione do występowania z wnioskami o nadanie orderów</a:t>
            </a:r>
          </a:p>
          <a:p>
            <a:pPr algn="just"/>
            <a:r>
              <a:rPr lang="pl-PL" sz="2200" b="1" i="1" u="sng" dirty="0" smtClean="0">
                <a:solidFill>
                  <a:srgbClr val="7030A0"/>
                </a:solidFill>
              </a:rPr>
              <a:t>Pozbawianie orderów i odznaczeń </a:t>
            </a:r>
          </a:p>
          <a:p>
            <a:pPr algn="just">
              <a:buFont typeface="Arial" pitchFamily="34" charset="0"/>
              <a:buChar char="•"/>
            </a:pPr>
            <a:r>
              <a:rPr lang="pl-PL" sz="2200" dirty="0" smtClean="0"/>
              <a:t>Gdy ich nadanie nastąpiło na skutek wprowadzenia w błąd, albo odznaczony dopuścił się czynu, wskutek którego stał się niegodny czynu lub odznaczenia</a:t>
            </a:r>
          </a:p>
          <a:p>
            <a:pPr algn="just"/>
            <a:r>
              <a:rPr lang="pl-PL" sz="2200" b="1" i="1" u="sng" dirty="0" smtClean="0">
                <a:solidFill>
                  <a:srgbClr val="7030A0"/>
                </a:solidFill>
              </a:rPr>
              <a:t>Wyrażanie zgody na przyjmowanie przez obywateli orderów i odznaczeń państw obcych</a:t>
            </a:r>
          </a:p>
          <a:p>
            <a:pPr algn="just"/>
            <a:r>
              <a:rPr lang="pl-PL" sz="2200" b="1" i="1" u="sng" dirty="0" smtClean="0">
                <a:solidFill>
                  <a:srgbClr val="7030A0"/>
                </a:solidFill>
              </a:rPr>
              <a:t>Kompetencje Prezydenta wobec kapituł orderów</a:t>
            </a:r>
          </a:p>
          <a:p>
            <a:pPr algn="just"/>
            <a:r>
              <a:rPr lang="pl-PL" sz="2200" b="1" i="1" u="sng" dirty="0" smtClean="0">
                <a:solidFill>
                  <a:srgbClr val="7030A0"/>
                </a:solidFill>
              </a:rPr>
              <a:t>Nadawanie obywatelstwa i wyrażanie zgody na zrzeczenie się obywatelstwa </a:t>
            </a:r>
          </a:p>
          <a:p>
            <a:pPr algn="just"/>
            <a:r>
              <a:rPr lang="pl-PL" sz="2200" b="1" i="1" u="sng" dirty="0" smtClean="0">
                <a:solidFill>
                  <a:srgbClr val="7030A0"/>
                </a:solidFill>
              </a:rPr>
              <a:t>Stosowanie prawa łaski </a:t>
            </a:r>
          </a:p>
          <a:p>
            <a:pPr algn="just">
              <a:buFont typeface="Arial" pitchFamily="34" charset="0"/>
              <a:buChar char="•"/>
            </a:pPr>
            <a:r>
              <a:rPr lang="pl-PL" sz="2200" dirty="0" smtClean="0"/>
              <a:t>Art.. 139 Konstytucji, uszczegółowienie w kodeksie postępowania karnego</a:t>
            </a:r>
          </a:p>
          <a:p>
            <a:pPr algn="just">
              <a:buFont typeface="Arial" pitchFamily="34" charset="0"/>
              <a:buChar char="•"/>
            </a:pPr>
            <a:r>
              <a:rPr lang="pl-PL" sz="2200" dirty="0" smtClean="0"/>
              <a:t>Akt indywidualny, kierowany do konkretnej osoby</a:t>
            </a:r>
          </a:p>
          <a:p>
            <a:pPr algn="just">
              <a:buFont typeface="Arial" pitchFamily="34" charset="0"/>
              <a:buChar char="•"/>
            </a:pPr>
            <a:r>
              <a:rPr lang="pl-PL" sz="2200" dirty="0" smtClean="0"/>
              <a:t>Akt taki nie wymaga uzasadnienia </a:t>
            </a:r>
          </a:p>
          <a:p>
            <a:pPr algn="just">
              <a:buFont typeface="Arial" pitchFamily="34" charset="0"/>
              <a:buChar char="•"/>
            </a:pPr>
            <a:r>
              <a:rPr lang="pl-PL" sz="2200" dirty="0" smtClean="0"/>
              <a:t>Nie stosuje się do osób skazanych przez TS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b="1" i="1" u="sng" dirty="0" smtClean="0">
                <a:solidFill>
                  <a:srgbClr val="7030A0"/>
                </a:solidFill>
              </a:rPr>
              <a:t>Wprowadzanie stanu wojennego i stanu wyjątkowy na wniosek RM</a:t>
            </a:r>
          </a:p>
          <a:p>
            <a:pPr algn="just">
              <a:buFont typeface="Arial" pitchFamily="34" charset="0"/>
              <a:buChar char="•"/>
            </a:pPr>
            <a:endParaRPr lang="pl-PL" sz="2200" dirty="0" smtClean="0"/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04664"/>
            <a:ext cx="922750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u="sng" dirty="0" smtClean="0">
                <a:solidFill>
                  <a:srgbClr val="7030A0"/>
                </a:solidFill>
              </a:rPr>
              <a:t>Ad. 2 czuwanie nad przestrzeganiem Konstytucji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Veto ustawodawcze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Wystąpienie z wnioskiem do TK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Nie może działać w sposób sprzeczny z Konstytucją i ma realizować jej uprawnienia </a:t>
            </a:r>
          </a:p>
          <a:p>
            <a:pPr>
              <a:buFont typeface="Arial" pitchFamily="34" charset="0"/>
              <a:buChar char="•"/>
            </a:pPr>
            <a:endParaRPr lang="pl-PL" sz="2400" dirty="0"/>
          </a:p>
          <a:p>
            <a:r>
              <a:rPr lang="pl-PL" sz="2400" b="1" i="1" u="sng" dirty="0" smtClean="0">
                <a:solidFill>
                  <a:srgbClr val="7030A0"/>
                </a:solidFill>
              </a:rPr>
              <a:t>Ad. 3 </a:t>
            </a:r>
          </a:p>
          <a:p>
            <a:r>
              <a:rPr lang="pl-PL" sz="2400" b="1" i="1" u="sng" dirty="0" smtClean="0">
                <a:solidFill>
                  <a:srgbClr val="7030A0"/>
                </a:solidFill>
              </a:rPr>
              <a:t>Zwierzchnictwo nad siłami zbrojnymi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Nie ma jednak uprawnień dowódczych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W czasie pokoju zwierzchnictwo za pośrednictwem MON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W czasie wojny na wniosek Prezesa RM mianuje Naczelnego Dowódcę  Sił Zbrojnych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Na wniosek MON nadaje stopnie wojskowe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Mianuje Szefa Sztabu Generalnego i dowódców rodzajów </a:t>
            </a:r>
            <a:r>
              <a:rPr lang="pl-PL" sz="2400" smtClean="0"/>
              <a:t>sił zbrojnych </a:t>
            </a:r>
            <a:endParaRPr lang="pl-PL" sz="2400" dirty="0" smtClean="0"/>
          </a:p>
          <a:p>
            <a:endParaRPr lang="pl-PL" sz="2400" b="1" i="1" u="sng" dirty="0" smtClean="0">
              <a:solidFill>
                <a:srgbClr val="7030A0"/>
              </a:solidFill>
            </a:endParaRPr>
          </a:p>
          <a:p>
            <a:endParaRPr lang="pl-PL" b="1" i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548680"/>
            <a:ext cx="86966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i="1" u="sng" dirty="0" smtClean="0"/>
              <a:t>Kompetencje w zakresie wydawania aktów prawnych:</a:t>
            </a:r>
          </a:p>
          <a:p>
            <a:pPr algn="just"/>
            <a:endParaRPr lang="pl-PL" sz="2400" b="1" i="1" u="sng" dirty="0" smtClean="0"/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Rozporządzenia z mocą ustawy – na wniosek RM w czasie stanu wojennego, gdy Sejm nie może zebrać się na posiedzenie. Wydawane na mocy generalnego upoważnienia konstytucyjnego. Mogą regulować sprawy zastrzeżone dla ustaw zwykłych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Rozporządzenia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Zarządzenia – wydawane na podstawie, ale nie musi ona szczegółowo określać upoważnienia do jego wydania</a:t>
            </a:r>
          </a:p>
          <a:p>
            <a:pPr algn="just">
              <a:buFont typeface="Arial" pitchFamily="34" charset="0"/>
              <a:buChar char="•"/>
            </a:pPr>
            <a:r>
              <a:rPr lang="pl-PL" sz="2400" dirty="0" smtClean="0"/>
              <a:t>Postanowienia – wydawane w celu realizacji kompetencji Prezydenta i od charakteru kompetencji zależy, czy wymagają kontrasygnaty</a:t>
            </a:r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487025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u="sng" dirty="0" smtClean="0"/>
              <a:t>Kompetencje związane z funkcjonowaniem Parlamentu:</a:t>
            </a:r>
          </a:p>
          <a:p>
            <a:endParaRPr lang="pl-PL" sz="2400" dirty="0" smtClean="0"/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Zarządzanie wyborów do Sejmu i Senatu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Zwoływanie pierwszego posiedzenia nowo wybranych Izb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Zarządzanie skrócenia kadencji i Sejmu:</a:t>
            </a:r>
          </a:p>
          <a:p>
            <a:pPr>
              <a:buFont typeface="Wingdings" pitchFamily="2" charset="2"/>
              <a:buChar char="v"/>
            </a:pPr>
            <a:r>
              <a:rPr lang="pl-PL" sz="2400" dirty="0" smtClean="0"/>
              <a:t>Fakultatywne</a:t>
            </a:r>
          </a:p>
          <a:p>
            <a:pPr>
              <a:buFont typeface="Wingdings" pitchFamily="2" charset="2"/>
              <a:buChar char="v"/>
            </a:pPr>
            <a:r>
              <a:rPr lang="pl-PL" sz="2400" dirty="0" smtClean="0"/>
              <a:t>Obligatoryjne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Prawo inicjatywy ustawodawczej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Podpisuje ustawy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Zarządza ogłoszenie ustaw i umów międzynarodowych w Dzienniku Ustaw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Zwraca się z orędziem do Sejmu i Senatu, Zgromadzenia Narodowego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Zarządzanie referendum ogólnokrajowego – tylko za zgoda Senatu.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Występowanie do Sejmu z wnioskiem o powołanie prezesa NBP</a:t>
            </a:r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151</TotalTime>
  <Words>777</Words>
  <Application>Microsoft Office PowerPoint</Application>
  <PresentationFormat>Pokaz na ekranie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Prezydent RP</vt:lpstr>
      <vt:lpstr>Pozycja ustrojowa</vt:lpstr>
      <vt:lpstr>Kompetencje 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Prezydent RP</dc:title>
  <dc:creator>iwona dyś</dc:creator>
  <cp:lastModifiedBy>iwona dyś</cp:lastModifiedBy>
  <cp:revision>6</cp:revision>
  <dcterms:created xsi:type="dcterms:W3CDTF">2015-05-15T07:25:31Z</dcterms:created>
  <dcterms:modified xsi:type="dcterms:W3CDTF">2016-09-25T14:33:02Z</dcterms:modified>
</cp:coreProperties>
</file>