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6858000" cx="12192000"/>
  <p:notesSz cx="6858000" cy="9144000"/>
  <p:embeddedFontLst>
    <p:embeddedFont>
      <p:font typeface="Open Sans Light"/>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4" roundtripDataSignature="AMtx7miunP5K8RH6+xyc9Z7txUxVBnmVf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OpenSansLight-bold.fntdata"/><Relationship Id="rId30" Type="http://schemas.openxmlformats.org/officeDocument/2006/relationships/font" Target="fonts/OpenSansLight-regular.fntdata"/><Relationship Id="rId11" Type="http://schemas.openxmlformats.org/officeDocument/2006/relationships/slide" Target="slides/slide7.xml"/><Relationship Id="rId33" Type="http://schemas.openxmlformats.org/officeDocument/2006/relationships/font" Target="fonts/OpenSansLight-boldItalic.fntdata"/><Relationship Id="rId10" Type="http://schemas.openxmlformats.org/officeDocument/2006/relationships/slide" Target="slides/slide6.xml"/><Relationship Id="rId32" Type="http://schemas.openxmlformats.org/officeDocument/2006/relationships/font" Target="fonts/OpenSansLight-italic.fntdata"/><Relationship Id="rId13" Type="http://schemas.openxmlformats.org/officeDocument/2006/relationships/slide" Target="slides/slide9.xml"/><Relationship Id="rId12" Type="http://schemas.openxmlformats.org/officeDocument/2006/relationships/slide" Target="slides/slide8.xml"/><Relationship Id="rId34" Type="http://customschemas.google.com/relationships/presentationmetadata" Target="meta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28"/>
          <p:cNvSpPr txBox="1"/>
          <p:nvPr>
            <p:ph type="ctrTitle"/>
          </p:nvPr>
        </p:nvSpPr>
        <p:spPr>
          <a:xfrm>
            <a:off x="548640" y="950976"/>
            <a:ext cx="6509385" cy="3556730"/>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4400"/>
              <a:buFont typeface="Arial"/>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8"/>
          <p:cNvSpPr txBox="1"/>
          <p:nvPr>
            <p:ph idx="1" type="subTitle"/>
          </p:nvPr>
        </p:nvSpPr>
        <p:spPr>
          <a:xfrm>
            <a:off x="576072" y="4572000"/>
            <a:ext cx="6481953" cy="1485900"/>
          </a:xfrm>
          <a:prstGeom prst="rect">
            <a:avLst/>
          </a:prstGeom>
          <a:noFill/>
          <a:ln>
            <a:noFill/>
          </a:ln>
        </p:spPr>
        <p:txBody>
          <a:bodyPr anchorCtr="0" anchor="b" bIns="45700" lIns="91425" spcFirstLastPara="1" rIns="91425" wrap="square" tIns="45700">
            <a:normAutofit/>
          </a:bodyPr>
          <a:lstStyle>
            <a:lvl1pPr lvl="0" algn="l">
              <a:lnSpc>
                <a:spcPct val="120000"/>
              </a:lnSpc>
              <a:spcBef>
                <a:spcPts val="1000"/>
              </a:spcBef>
              <a:spcAft>
                <a:spcPts val="0"/>
              </a:spcAft>
              <a:buClr>
                <a:schemeClr val="dk1"/>
              </a:buClr>
              <a:buSzPts val="2000"/>
              <a:buNone/>
              <a:defRPr sz="2000"/>
            </a:lvl1pPr>
            <a:lvl2pPr lvl="1" algn="ctr">
              <a:lnSpc>
                <a:spcPct val="120000"/>
              </a:lnSpc>
              <a:spcBef>
                <a:spcPts val="500"/>
              </a:spcBef>
              <a:spcAft>
                <a:spcPts val="0"/>
              </a:spcAft>
              <a:buClr>
                <a:schemeClr val="dk1"/>
              </a:buClr>
              <a:buSzPts val="2000"/>
              <a:buNone/>
              <a:defRPr sz="2000"/>
            </a:lvl2pPr>
            <a:lvl3pPr lvl="2" algn="ctr">
              <a:lnSpc>
                <a:spcPct val="120000"/>
              </a:lnSpc>
              <a:spcBef>
                <a:spcPts val="500"/>
              </a:spcBef>
              <a:spcAft>
                <a:spcPts val="0"/>
              </a:spcAft>
              <a:buClr>
                <a:schemeClr val="dk1"/>
              </a:buClr>
              <a:buSzPts val="1800"/>
              <a:buNone/>
              <a:defRPr sz="1800"/>
            </a:lvl3pPr>
            <a:lvl4pPr lvl="3" algn="ctr">
              <a:lnSpc>
                <a:spcPct val="120000"/>
              </a:lnSpc>
              <a:spcBef>
                <a:spcPts val="500"/>
              </a:spcBef>
              <a:spcAft>
                <a:spcPts val="0"/>
              </a:spcAft>
              <a:buClr>
                <a:schemeClr val="dk1"/>
              </a:buClr>
              <a:buSzPts val="1600"/>
              <a:buNone/>
              <a:defRPr sz="1600"/>
            </a:lvl4pPr>
            <a:lvl5pPr lvl="4" algn="ctr">
              <a:lnSpc>
                <a:spcPct val="12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6" name="Google Shape;16;p28"/>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8"/>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8"/>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0" name="Shape 70"/>
        <p:cNvGrpSpPr/>
        <p:nvPr/>
      </p:nvGrpSpPr>
      <p:grpSpPr>
        <a:xfrm>
          <a:off x="0" y="0"/>
          <a:ext cx="0" cy="0"/>
          <a:chOff x="0" y="0"/>
          <a:chExt cx="0" cy="0"/>
        </a:xfrm>
      </p:grpSpPr>
      <p:sp>
        <p:nvSpPr>
          <p:cNvPr id="71" name="Google Shape;71;p37"/>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37"/>
          <p:cNvSpPr txBox="1"/>
          <p:nvPr>
            <p:ph idx="1" type="body"/>
          </p:nvPr>
        </p:nvSpPr>
        <p:spPr>
          <a:xfrm rot="5400000">
            <a:off x="4081278" y="-1503811"/>
            <a:ext cx="4029074" cy="11094348"/>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37"/>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37"/>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37"/>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6" name="Shape 76"/>
        <p:cNvGrpSpPr/>
        <p:nvPr/>
      </p:nvGrpSpPr>
      <p:grpSpPr>
        <a:xfrm>
          <a:off x="0" y="0"/>
          <a:ext cx="0" cy="0"/>
          <a:chOff x="0" y="0"/>
          <a:chExt cx="0" cy="0"/>
        </a:xfrm>
      </p:grpSpPr>
      <p:sp>
        <p:nvSpPr>
          <p:cNvPr id="77" name="Google Shape;77;p38"/>
          <p:cNvSpPr txBox="1"/>
          <p:nvPr>
            <p:ph type="title"/>
          </p:nvPr>
        </p:nvSpPr>
        <p:spPr>
          <a:xfrm rot="5400000">
            <a:off x="8023620" y="2401491"/>
            <a:ext cx="5105401" cy="2207417"/>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38"/>
          <p:cNvSpPr txBox="1"/>
          <p:nvPr>
            <p:ph idx="1" type="body"/>
          </p:nvPr>
        </p:nvSpPr>
        <p:spPr>
          <a:xfrm rot="5400000">
            <a:off x="2462568" y="-952144"/>
            <a:ext cx="5105401" cy="8914688"/>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 name="Google Shape;79;p38"/>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38"/>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38"/>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29"/>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29"/>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29"/>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9"/>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9"/>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30"/>
          <p:cNvSpPr txBox="1"/>
          <p:nvPr>
            <p:ph type="title"/>
          </p:nvPr>
        </p:nvSpPr>
        <p:spPr>
          <a:xfrm>
            <a:off x="557923" y="952500"/>
            <a:ext cx="6678695" cy="3962398"/>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5400"/>
              <a:buFont typeface="Arial"/>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30"/>
          <p:cNvSpPr txBox="1"/>
          <p:nvPr>
            <p:ph idx="1" type="body"/>
          </p:nvPr>
        </p:nvSpPr>
        <p:spPr>
          <a:xfrm>
            <a:off x="8043860" y="952501"/>
            <a:ext cx="3500440" cy="3962399"/>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Clr>
                <a:schemeClr val="dk1"/>
              </a:buClr>
              <a:buSzPts val="2000"/>
              <a:buNone/>
              <a:defRPr sz="2000">
                <a:solidFill>
                  <a:schemeClr val="dk1"/>
                </a:solidFill>
              </a:defRPr>
            </a:lvl1pPr>
            <a:lvl2pPr indent="-228600" lvl="1" marL="914400" algn="l">
              <a:lnSpc>
                <a:spcPct val="120000"/>
              </a:lnSpc>
              <a:spcBef>
                <a:spcPts val="500"/>
              </a:spcBef>
              <a:spcAft>
                <a:spcPts val="0"/>
              </a:spcAft>
              <a:buClr>
                <a:srgbClr val="888888"/>
              </a:buClr>
              <a:buSzPts val="2000"/>
              <a:buNone/>
              <a:defRPr sz="2000">
                <a:solidFill>
                  <a:srgbClr val="888888"/>
                </a:solidFill>
              </a:defRPr>
            </a:lvl2pPr>
            <a:lvl3pPr indent="-228600" lvl="2" marL="1371600" algn="l">
              <a:lnSpc>
                <a:spcPct val="120000"/>
              </a:lnSpc>
              <a:spcBef>
                <a:spcPts val="500"/>
              </a:spcBef>
              <a:spcAft>
                <a:spcPts val="0"/>
              </a:spcAft>
              <a:buClr>
                <a:srgbClr val="888888"/>
              </a:buClr>
              <a:buSzPts val="1800"/>
              <a:buNone/>
              <a:defRPr sz="1800">
                <a:solidFill>
                  <a:srgbClr val="888888"/>
                </a:solidFill>
              </a:defRPr>
            </a:lvl3pPr>
            <a:lvl4pPr indent="-228600" lvl="3" marL="1828800" algn="l">
              <a:lnSpc>
                <a:spcPct val="120000"/>
              </a:lnSpc>
              <a:spcBef>
                <a:spcPts val="500"/>
              </a:spcBef>
              <a:spcAft>
                <a:spcPts val="0"/>
              </a:spcAft>
              <a:buClr>
                <a:srgbClr val="888888"/>
              </a:buClr>
              <a:buSzPts val="1600"/>
              <a:buNone/>
              <a:defRPr sz="1600">
                <a:solidFill>
                  <a:srgbClr val="888888"/>
                </a:solidFill>
              </a:defRPr>
            </a:lvl4pPr>
            <a:lvl5pPr indent="-228600" lvl="4" marL="2286000" algn="l">
              <a:lnSpc>
                <a:spcPct val="12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8" name="Google Shape;28;p30"/>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0"/>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0"/>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31"/>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31"/>
          <p:cNvSpPr txBox="1"/>
          <p:nvPr>
            <p:ph idx="1" type="body"/>
          </p:nvPr>
        </p:nvSpPr>
        <p:spPr>
          <a:xfrm>
            <a:off x="548640" y="2029968"/>
            <a:ext cx="5281506" cy="4148138"/>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31"/>
          <p:cNvSpPr txBox="1"/>
          <p:nvPr>
            <p:ph idx="2" type="body"/>
          </p:nvPr>
        </p:nvSpPr>
        <p:spPr>
          <a:xfrm>
            <a:off x="6257928" y="2029968"/>
            <a:ext cx="5281506" cy="4148138"/>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31"/>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31"/>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31"/>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8" name="Shape 38"/>
        <p:cNvGrpSpPr/>
        <p:nvPr/>
      </p:nvGrpSpPr>
      <p:grpSpPr>
        <a:xfrm>
          <a:off x="0" y="0"/>
          <a:ext cx="0" cy="0"/>
          <a:chOff x="0" y="0"/>
          <a:chExt cx="0" cy="0"/>
        </a:xfrm>
      </p:grpSpPr>
      <p:sp>
        <p:nvSpPr>
          <p:cNvPr id="39" name="Google Shape;39;p32"/>
          <p:cNvSpPr txBox="1"/>
          <p:nvPr>
            <p:ph type="title"/>
          </p:nvPr>
        </p:nvSpPr>
        <p:spPr>
          <a:xfrm>
            <a:off x="552659" y="950976"/>
            <a:ext cx="10802729" cy="881796"/>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32"/>
          <p:cNvSpPr txBox="1"/>
          <p:nvPr>
            <p:ph idx="1" type="body"/>
          </p:nvPr>
        </p:nvSpPr>
        <p:spPr>
          <a:xfrm>
            <a:off x="542918" y="1832772"/>
            <a:ext cx="5281507" cy="742638"/>
          </a:xfrm>
          <a:prstGeom prst="rect">
            <a:avLst/>
          </a:prstGeom>
          <a:noFill/>
          <a:ln>
            <a:noFill/>
          </a:ln>
        </p:spPr>
        <p:txBody>
          <a:bodyPr anchorCtr="0" anchor="b" bIns="45700" lIns="91425" spcFirstLastPara="1" rIns="91425" wrap="square" tIns="45700">
            <a:normAutofit/>
          </a:bodyPr>
          <a:lstStyle>
            <a:lvl1pPr indent="-228600" lvl="0" marL="457200" algn="l">
              <a:lnSpc>
                <a:spcPct val="120000"/>
              </a:lnSpc>
              <a:spcBef>
                <a:spcPts val="1000"/>
              </a:spcBef>
              <a:spcAft>
                <a:spcPts val="0"/>
              </a:spcAft>
              <a:buClr>
                <a:schemeClr val="dk1"/>
              </a:buClr>
              <a:buSzPts val="1800"/>
              <a:buNone/>
              <a:defRPr b="1" sz="1800" cap="none"/>
            </a:lvl1pPr>
            <a:lvl2pPr indent="-228600" lvl="1" marL="914400" algn="l">
              <a:lnSpc>
                <a:spcPct val="120000"/>
              </a:lnSpc>
              <a:spcBef>
                <a:spcPts val="500"/>
              </a:spcBef>
              <a:spcAft>
                <a:spcPts val="0"/>
              </a:spcAft>
              <a:buClr>
                <a:schemeClr val="dk1"/>
              </a:buClr>
              <a:buSzPts val="2000"/>
              <a:buNone/>
              <a:defRPr b="1" sz="2000"/>
            </a:lvl2pPr>
            <a:lvl3pPr indent="-228600" lvl="2" marL="1371600" algn="l">
              <a:lnSpc>
                <a:spcPct val="120000"/>
              </a:lnSpc>
              <a:spcBef>
                <a:spcPts val="500"/>
              </a:spcBef>
              <a:spcAft>
                <a:spcPts val="0"/>
              </a:spcAft>
              <a:buClr>
                <a:schemeClr val="dk1"/>
              </a:buClr>
              <a:buSzPts val="1800"/>
              <a:buNone/>
              <a:defRPr b="1" sz="1800"/>
            </a:lvl3pPr>
            <a:lvl4pPr indent="-228600" lvl="3" marL="1828800" algn="l">
              <a:lnSpc>
                <a:spcPct val="120000"/>
              </a:lnSpc>
              <a:spcBef>
                <a:spcPts val="500"/>
              </a:spcBef>
              <a:spcAft>
                <a:spcPts val="0"/>
              </a:spcAft>
              <a:buClr>
                <a:schemeClr val="dk1"/>
              </a:buClr>
              <a:buSzPts val="1600"/>
              <a:buNone/>
              <a:defRPr b="1" sz="1600"/>
            </a:lvl4pPr>
            <a:lvl5pPr indent="-228600" lvl="4" marL="2286000" algn="l">
              <a:lnSpc>
                <a:spcPct val="12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32"/>
          <p:cNvSpPr txBox="1"/>
          <p:nvPr>
            <p:ph idx="2" type="body"/>
          </p:nvPr>
        </p:nvSpPr>
        <p:spPr>
          <a:xfrm>
            <a:off x="548640" y="2600531"/>
            <a:ext cx="528150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32"/>
          <p:cNvSpPr txBox="1"/>
          <p:nvPr>
            <p:ph idx="3" type="body"/>
          </p:nvPr>
        </p:nvSpPr>
        <p:spPr>
          <a:xfrm>
            <a:off x="6257927" y="1832772"/>
            <a:ext cx="5283202" cy="742638"/>
          </a:xfrm>
          <a:prstGeom prst="rect">
            <a:avLst/>
          </a:prstGeom>
          <a:noFill/>
          <a:ln>
            <a:noFill/>
          </a:ln>
        </p:spPr>
        <p:txBody>
          <a:bodyPr anchorCtr="0" anchor="b" bIns="45700" lIns="91425" spcFirstLastPara="1" rIns="91425" wrap="square" tIns="45700">
            <a:normAutofit/>
          </a:bodyPr>
          <a:lstStyle>
            <a:lvl1pPr indent="-228600" lvl="0" marL="457200" algn="l">
              <a:lnSpc>
                <a:spcPct val="120000"/>
              </a:lnSpc>
              <a:spcBef>
                <a:spcPts val="1000"/>
              </a:spcBef>
              <a:spcAft>
                <a:spcPts val="0"/>
              </a:spcAft>
              <a:buClr>
                <a:schemeClr val="dk1"/>
              </a:buClr>
              <a:buSzPts val="1800"/>
              <a:buNone/>
              <a:defRPr b="1" sz="1800" cap="none"/>
            </a:lvl1pPr>
            <a:lvl2pPr indent="-228600" lvl="1" marL="914400" algn="l">
              <a:lnSpc>
                <a:spcPct val="120000"/>
              </a:lnSpc>
              <a:spcBef>
                <a:spcPts val="500"/>
              </a:spcBef>
              <a:spcAft>
                <a:spcPts val="0"/>
              </a:spcAft>
              <a:buClr>
                <a:schemeClr val="dk1"/>
              </a:buClr>
              <a:buSzPts val="2000"/>
              <a:buNone/>
              <a:defRPr b="1" sz="2000"/>
            </a:lvl2pPr>
            <a:lvl3pPr indent="-228600" lvl="2" marL="1371600" algn="l">
              <a:lnSpc>
                <a:spcPct val="120000"/>
              </a:lnSpc>
              <a:spcBef>
                <a:spcPts val="500"/>
              </a:spcBef>
              <a:spcAft>
                <a:spcPts val="0"/>
              </a:spcAft>
              <a:buClr>
                <a:schemeClr val="dk1"/>
              </a:buClr>
              <a:buSzPts val="1800"/>
              <a:buNone/>
              <a:defRPr b="1" sz="1800"/>
            </a:lvl3pPr>
            <a:lvl4pPr indent="-228600" lvl="3" marL="1828800" algn="l">
              <a:lnSpc>
                <a:spcPct val="120000"/>
              </a:lnSpc>
              <a:spcBef>
                <a:spcPts val="500"/>
              </a:spcBef>
              <a:spcAft>
                <a:spcPts val="0"/>
              </a:spcAft>
              <a:buClr>
                <a:schemeClr val="dk1"/>
              </a:buClr>
              <a:buSzPts val="1600"/>
              <a:buNone/>
              <a:defRPr b="1" sz="1600"/>
            </a:lvl4pPr>
            <a:lvl5pPr indent="-228600" lvl="4" marL="2286000" algn="l">
              <a:lnSpc>
                <a:spcPct val="12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32"/>
          <p:cNvSpPr txBox="1"/>
          <p:nvPr>
            <p:ph idx="4" type="body"/>
          </p:nvPr>
        </p:nvSpPr>
        <p:spPr>
          <a:xfrm>
            <a:off x="6257927" y="2600531"/>
            <a:ext cx="5283202"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32"/>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32"/>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32"/>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33"/>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33"/>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33"/>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3"/>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34"/>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34"/>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34"/>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6" name="Shape 56"/>
        <p:cNvGrpSpPr/>
        <p:nvPr/>
      </p:nvGrpSpPr>
      <p:grpSpPr>
        <a:xfrm>
          <a:off x="0" y="0"/>
          <a:ext cx="0" cy="0"/>
          <a:chOff x="0" y="0"/>
          <a:chExt cx="0" cy="0"/>
        </a:xfrm>
      </p:grpSpPr>
      <p:sp>
        <p:nvSpPr>
          <p:cNvPr id="57" name="Google Shape;57;p35"/>
          <p:cNvSpPr txBox="1"/>
          <p:nvPr>
            <p:ph type="title"/>
          </p:nvPr>
        </p:nvSpPr>
        <p:spPr>
          <a:xfrm>
            <a:off x="548640" y="952500"/>
            <a:ext cx="4124084" cy="2362200"/>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35"/>
          <p:cNvSpPr txBox="1"/>
          <p:nvPr>
            <p:ph idx="1" type="body"/>
          </p:nvPr>
        </p:nvSpPr>
        <p:spPr>
          <a:xfrm>
            <a:off x="5600700" y="952500"/>
            <a:ext cx="5934074" cy="4908551"/>
          </a:xfrm>
          <a:prstGeom prst="rect">
            <a:avLst/>
          </a:prstGeom>
          <a:noFill/>
          <a:ln>
            <a:noFill/>
          </a:ln>
        </p:spPr>
        <p:txBody>
          <a:bodyPr anchorCtr="0" anchor="t" bIns="45700" lIns="91425" spcFirstLastPara="1" rIns="91425" wrap="square" tIns="45700">
            <a:normAutofit/>
          </a:bodyPr>
          <a:lstStyle>
            <a:lvl1pPr indent="-431800" lvl="0" marL="457200" algn="l">
              <a:lnSpc>
                <a:spcPct val="120000"/>
              </a:lnSpc>
              <a:spcBef>
                <a:spcPts val="1000"/>
              </a:spcBef>
              <a:spcAft>
                <a:spcPts val="0"/>
              </a:spcAft>
              <a:buClr>
                <a:schemeClr val="dk1"/>
              </a:buClr>
              <a:buSzPts val="3200"/>
              <a:buChar char="•"/>
              <a:defRPr sz="3200"/>
            </a:lvl1pPr>
            <a:lvl2pPr indent="-406400" lvl="1" marL="914400" algn="l">
              <a:lnSpc>
                <a:spcPct val="120000"/>
              </a:lnSpc>
              <a:spcBef>
                <a:spcPts val="500"/>
              </a:spcBef>
              <a:spcAft>
                <a:spcPts val="0"/>
              </a:spcAft>
              <a:buClr>
                <a:schemeClr val="dk1"/>
              </a:buClr>
              <a:buSzPts val="2800"/>
              <a:buChar char="•"/>
              <a:defRPr sz="2800"/>
            </a:lvl2pPr>
            <a:lvl3pPr indent="-381000" lvl="2" marL="1371600" algn="l">
              <a:lnSpc>
                <a:spcPct val="120000"/>
              </a:lnSpc>
              <a:spcBef>
                <a:spcPts val="500"/>
              </a:spcBef>
              <a:spcAft>
                <a:spcPts val="0"/>
              </a:spcAft>
              <a:buClr>
                <a:schemeClr val="dk1"/>
              </a:buClr>
              <a:buSzPts val="2400"/>
              <a:buChar char="•"/>
              <a:defRPr sz="2400"/>
            </a:lvl3pPr>
            <a:lvl4pPr indent="-355600" lvl="3" marL="1828800" algn="l">
              <a:lnSpc>
                <a:spcPct val="120000"/>
              </a:lnSpc>
              <a:spcBef>
                <a:spcPts val="500"/>
              </a:spcBef>
              <a:spcAft>
                <a:spcPts val="0"/>
              </a:spcAft>
              <a:buClr>
                <a:schemeClr val="dk1"/>
              </a:buClr>
              <a:buSzPts val="2000"/>
              <a:buChar char="•"/>
              <a:defRPr sz="2000"/>
            </a:lvl4pPr>
            <a:lvl5pPr indent="-355600" lvl="4" marL="2286000" algn="l">
              <a:lnSpc>
                <a:spcPct val="12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9" name="Google Shape;59;p35"/>
          <p:cNvSpPr txBox="1"/>
          <p:nvPr>
            <p:ph idx="2" type="body"/>
          </p:nvPr>
        </p:nvSpPr>
        <p:spPr>
          <a:xfrm>
            <a:off x="548641" y="3429000"/>
            <a:ext cx="4124084" cy="2439987"/>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Clr>
                <a:schemeClr val="dk1"/>
              </a:buClr>
              <a:buSzPts val="1600"/>
              <a:buNone/>
              <a:defRPr sz="1600"/>
            </a:lvl1pPr>
            <a:lvl2pPr indent="-228600" lvl="1" marL="914400" algn="l">
              <a:lnSpc>
                <a:spcPct val="120000"/>
              </a:lnSpc>
              <a:spcBef>
                <a:spcPts val="500"/>
              </a:spcBef>
              <a:spcAft>
                <a:spcPts val="0"/>
              </a:spcAft>
              <a:buClr>
                <a:schemeClr val="dk1"/>
              </a:buClr>
              <a:buSzPts val="1400"/>
              <a:buNone/>
              <a:defRPr sz="1400"/>
            </a:lvl2pPr>
            <a:lvl3pPr indent="-228600" lvl="2" marL="1371600" algn="l">
              <a:lnSpc>
                <a:spcPct val="120000"/>
              </a:lnSpc>
              <a:spcBef>
                <a:spcPts val="500"/>
              </a:spcBef>
              <a:spcAft>
                <a:spcPts val="0"/>
              </a:spcAft>
              <a:buClr>
                <a:schemeClr val="dk1"/>
              </a:buClr>
              <a:buSzPts val="1200"/>
              <a:buNone/>
              <a:defRPr sz="1200"/>
            </a:lvl3pPr>
            <a:lvl4pPr indent="-228600" lvl="3" marL="1828800" algn="l">
              <a:lnSpc>
                <a:spcPct val="120000"/>
              </a:lnSpc>
              <a:spcBef>
                <a:spcPts val="500"/>
              </a:spcBef>
              <a:spcAft>
                <a:spcPts val="0"/>
              </a:spcAft>
              <a:buClr>
                <a:schemeClr val="dk1"/>
              </a:buClr>
              <a:buSzPts val="1000"/>
              <a:buNone/>
              <a:defRPr sz="1000"/>
            </a:lvl4pPr>
            <a:lvl5pPr indent="-228600" lvl="4" marL="2286000" algn="l">
              <a:lnSpc>
                <a:spcPct val="12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0" name="Google Shape;60;p35"/>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35"/>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35"/>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3" name="Shape 63"/>
        <p:cNvGrpSpPr/>
        <p:nvPr/>
      </p:nvGrpSpPr>
      <p:grpSpPr>
        <a:xfrm>
          <a:off x="0" y="0"/>
          <a:ext cx="0" cy="0"/>
          <a:chOff x="0" y="0"/>
          <a:chExt cx="0" cy="0"/>
        </a:xfrm>
      </p:grpSpPr>
      <p:sp>
        <p:nvSpPr>
          <p:cNvPr id="64" name="Google Shape;64;p36"/>
          <p:cNvSpPr txBox="1"/>
          <p:nvPr>
            <p:ph type="title"/>
          </p:nvPr>
        </p:nvSpPr>
        <p:spPr>
          <a:xfrm>
            <a:off x="548641" y="952500"/>
            <a:ext cx="4124084" cy="2397918"/>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36"/>
          <p:cNvSpPr/>
          <p:nvPr>
            <p:ph idx="2" type="pic"/>
          </p:nvPr>
        </p:nvSpPr>
        <p:spPr>
          <a:xfrm>
            <a:off x="5522119" y="987425"/>
            <a:ext cx="6022181" cy="4873625"/>
          </a:xfrm>
          <a:prstGeom prst="rect">
            <a:avLst/>
          </a:prstGeom>
          <a:noFill/>
          <a:ln>
            <a:noFill/>
          </a:ln>
        </p:spPr>
      </p:sp>
      <p:sp>
        <p:nvSpPr>
          <p:cNvPr id="66" name="Google Shape;66;p36"/>
          <p:cNvSpPr txBox="1"/>
          <p:nvPr>
            <p:ph idx="1" type="body"/>
          </p:nvPr>
        </p:nvSpPr>
        <p:spPr>
          <a:xfrm>
            <a:off x="548641" y="3429000"/>
            <a:ext cx="4124084" cy="2439988"/>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Clr>
                <a:schemeClr val="dk1"/>
              </a:buClr>
              <a:buSzPts val="1600"/>
              <a:buNone/>
              <a:defRPr sz="1600"/>
            </a:lvl1pPr>
            <a:lvl2pPr indent="-228600" lvl="1" marL="914400" algn="l">
              <a:lnSpc>
                <a:spcPct val="120000"/>
              </a:lnSpc>
              <a:spcBef>
                <a:spcPts val="500"/>
              </a:spcBef>
              <a:spcAft>
                <a:spcPts val="0"/>
              </a:spcAft>
              <a:buClr>
                <a:schemeClr val="dk1"/>
              </a:buClr>
              <a:buSzPts val="1400"/>
              <a:buNone/>
              <a:defRPr sz="1400"/>
            </a:lvl2pPr>
            <a:lvl3pPr indent="-228600" lvl="2" marL="1371600" algn="l">
              <a:lnSpc>
                <a:spcPct val="120000"/>
              </a:lnSpc>
              <a:spcBef>
                <a:spcPts val="500"/>
              </a:spcBef>
              <a:spcAft>
                <a:spcPts val="0"/>
              </a:spcAft>
              <a:buClr>
                <a:schemeClr val="dk1"/>
              </a:buClr>
              <a:buSzPts val="1200"/>
              <a:buNone/>
              <a:defRPr sz="1200"/>
            </a:lvl3pPr>
            <a:lvl4pPr indent="-228600" lvl="3" marL="1828800" algn="l">
              <a:lnSpc>
                <a:spcPct val="120000"/>
              </a:lnSpc>
              <a:spcBef>
                <a:spcPts val="500"/>
              </a:spcBef>
              <a:spcAft>
                <a:spcPts val="0"/>
              </a:spcAft>
              <a:buClr>
                <a:schemeClr val="dk1"/>
              </a:buClr>
              <a:buSzPts val="1000"/>
              <a:buNone/>
              <a:defRPr sz="1000"/>
            </a:lvl4pPr>
            <a:lvl5pPr indent="-228600" lvl="4" marL="2286000" algn="l">
              <a:lnSpc>
                <a:spcPct val="12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7" name="Google Shape;67;p36"/>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36"/>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36"/>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7"/>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lvl1pPr lvl="0" marR="0" rtl="0" algn="l">
              <a:lnSpc>
                <a:spcPct val="85000"/>
              </a:lnSpc>
              <a:spcBef>
                <a:spcPts val="0"/>
              </a:spcBef>
              <a:spcAft>
                <a:spcPts val="0"/>
              </a:spcAft>
              <a:buClr>
                <a:schemeClr val="accent1"/>
              </a:buClr>
              <a:buSzPts val="3600"/>
              <a:buFont typeface="Arial"/>
              <a:buNone/>
              <a:defRPr b="0" i="0" sz="3600" u="none" cap="none" strike="noStrike">
                <a:solidFill>
                  <a:schemeClr val="accen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7"/>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120000"/>
              </a:lnSpc>
              <a:spcBef>
                <a:spcPts val="1000"/>
              </a:spcBef>
              <a:spcAft>
                <a:spcPts val="0"/>
              </a:spcAft>
              <a:buClr>
                <a:schemeClr val="dk1"/>
              </a:buClr>
              <a:buSzPts val="2000"/>
              <a:buFont typeface="Arial"/>
              <a:buChar char="•"/>
              <a:defRPr b="0" i="0" sz="2000" u="none" cap="none" strike="noStrike">
                <a:solidFill>
                  <a:schemeClr val="dk1"/>
                </a:solidFill>
                <a:latin typeface="Open Sans Light"/>
                <a:ea typeface="Open Sans Light"/>
                <a:cs typeface="Open Sans Light"/>
                <a:sym typeface="Open Sans Light"/>
              </a:defRPr>
            </a:lvl1pPr>
            <a:lvl2pPr indent="-342900" lvl="1" marL="914400" marR="0" rtl="0" algn="l">
              <a:lnSpc>
                <a:spcPct val="120000"/>
              </a:lnSpc>
              <a:spcBef>
                <a:spcPts val="500"/>
              </a:spcBef>
              <a:spcAft>
                <a:spcPts val="0"/>
              </a:spcAft>
              <a:buClr>
                <a:schemeClr val="dk1"/>
              </a:buClr>
              <a:buSzPts val="1800"/>
              <a:buFont typeface="Arial"/>
              <a:buChar char="•"/>
              <a:defRPr b="0" i="0" sz="1800" u="none" cap="none" strike="noStrike">
                <a:solidFill>
                  <a:schemeClr val="dk1"/>
                </a:solidFill>
                <a:latin typeface="Open Sans Light"/>
                <a:ea typeface="Open Sans Light"/>
                <a:cs typeface="Open Sans Light"/>
                <a:sym typeface="Open Sans Light"/>
              </a:defRPr>
            </a:lvl2pPr>
            <a:lvl3pPr indent="-330200" lvl="2" marL="1371600" marR="0" rtl="0" algn="l">
              <a:lnSpc>
                <a:spcPct val="120000"/>
              </a:lnSpc>
              <a:spcBef>
                <a:spcPts val="500"/>
              </a:spcBef>
              <a:spcAft>
                <a:spcPts val="0"/>
              </a:spcAft>
              <a:buClr>
                <a:schemeClr val="dk1"/>
              </a:buClr>
              <a:buSzPts val="1600"/>
              <a:buFont typeface="Arial"/>
              <a:buChar char="•"/>
              <a:defRPr b="0" i="0" sz="1600" u="none" cap="none" strike="noStrike">
                <a:solidFill>
                  <a:schemeClr val="dk1"/>
                </a:solidFill>
                <a:latin typeface="Open Sans Light"/>
                <a:ea typeface="Open Sans Light"/>
                <a:cs typeface="Open Sans Light"/>
                <a:sym typeface="Open Sans Light"/>
              </a:defRPr>
            </a:lvl3pPr>
            <a:lvl4pPr indent="-317500" lvl="3" marL="1828800" marR="0" rtl="0" algn="l">
              <a:lnSpc>
                <a:spcPct val="120000"/>
              </a:lnSpc>
              <a:spcBef>
                <a:spcPts val="500"/>
              </a:spcBef>
              <a:spcAft>
                <a:spcPts val="0"/>
              </a:spcAft>
              <a:buClr>
                <a:schemeClr val="dk1"/>
              </a:buClr>
              <a:buSzPts val="1400"/>
              <a:buFont typeface="Arial"/>
              <a:buChar char="•"/>
              <a:defRPr b="0" i="0" sz="1400" u="none" cap="none" strike="noStrike">
                <a:solidFill>
                  <a:schemeClr val="dk1"/>
                </a:solidFill>
                <a:latin typeface="Open Sans Light"/>
                <a:ea typeface="Open Sans Light"/>
                <a:cs typeface="Open Sans Light"/>
                <a:sym typeface="Open Sans Light"/>
              </a:defRPr>
            </a:lvl4pPr>
            <a:lvl5pPr indent="-317500" lvl="4" marL="2286000" marR="0" rtl="0" algn="l">
              <a:lnSpc>
                <a:spcPct val="120000"/>
              </a:lnSpc>
              <a:spcBef>
                <a:spcPts val="500"/>
              </a:spcBef>
              <a:spcAft>
                <a:spcPts val="0"/>
              </a:spcAft>
              <a:buClr>
                <a:schemeClr val="dk1"/>
              </a:buClr>
              <a:buSzPts val="1400"/>
              <a:buFont typeface="Arial"/>
              <a:buChar char="•"/>
              <a:defRPr b="0" i="0" sz="1400" u="none" cap="none" strike="noStrike">
                <a:solidFill>
                  <a:schemeClr val="dk1"/>
                </a:solidFill>
                <a:latin typeface="Open Sans Light"/>
                <a:ea typeface="Open Sans Light"/>
                <a:cs typeface="Open Sans Light"/>
                <a:sym typeface="Open Sans Light"/>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Light"/>
                <a:ea typeface="Open Sans Light"/>
                <a:cs typeface="Open Sans Light"/>
                <a:sym typeface="Open Sans Light"/>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Light"/>
                <a:ea typeface="Open Sans Light"/>
                <a:cs typeface="Open Sans Light"/>
                <a:sym typeface="Open Sans Light"/>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Light"/>
                <a:ea typeface="Open Sans Light"/>
                <a:cs typeface="Open Sans Light"/>
                <a:sym typeface="Open Sans Light"/>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Light"/>
                <a:ea typeface="Open Sans Light"/>
                <a:cs typeface="Open Sans Light"/>
                <a:sym typeface="Open Sans Light"/>
              </a:defRPr>
            </a:lvl9pPr>
          </a:lstStyle>
          <a:p/>
        </p:txBody>
      </p:sp>
      <p:sp>
        <p:nvSpPr>
          <p:cNvPr id="8" name="Google Shape;8;p27"/>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dk1"/>
                </a:solidFill>
                <a:latin typeface="Open Sans Light"/>
                <a:ea typeface="Open Sans Light"/>
                <a:cs typeface="Open Sans Light"/>
                <a:sym typeface="Open Sans Light"/>
              </a:defRPr>
            </a:lvl1pPr>
            <a:lvl2pPr lvl="1"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2pPr>
            <a:lvl3pPr lvl="2"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3pPr>
            <a:lvl4pPr lvl="3"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4pPr>
            <a:lvl5pPr lvl="4"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5pPr>
            <a:lvl6pPr lvl="5"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6pPr>
            <a:lvl7pPr lvl="6"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7pPr>
            <a:lvl8pPr lvl="7"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8pPr>
            <a:lvl9pPr lvl="8"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9pPr>
          </a:lstStyle>
          <a:p/>
        </p:txBody>
      </p:sp>
      <p:sp>
        <p:nvSpPr>
          <p:cNvPr id="9" name="Google Shape;9;p27"/>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dk1"/>
                </a:solidFill>
                <a:latin typeface="Open Sans Light"/>
                <a:ea typeface="Open Sans Light"/>
                <a:cs typeface="Open Sans Light"/>
                <a:sym typeface="Open Sans Light"/>
              </a:defRPr>
            </a:lvl1pPr>
            <a:lvl2pPr lvl="1"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2pPr>
            <a:lvl3pPr lvl="2"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3pPr>
            <a:lvl4pPr lvl="3"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4pPr>
            <a:lvl5pPr lvl="4"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5pPr>
            <a:lvl6pPr lvl="5"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6pPr>
            <a:lvl7pPr lvl="6"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7pPr>
            <a:lvl8pPr lvl="7"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8pPr>
            <a:lvl9pPr lvl="8"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9pPr>
          </a:lstStyle>
          <a:p/>
        </p:txBody>
      </p:sp>
      <p:sp>
        <p:nvSpPr>
          <p:cNvPr id="10" name="Google Shape;10;p27"/>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900" u="none" cap="none" strike="noStrike">
                <a:solidFill>
                  <a:schemeClr val="dk1"/>
                </a:solidFill>
                <a:latin typeface="Open Sans Light"/>
                <a:ea typeface="Open Sans Light"/>
                <a:cs typeface="Open Sans Light"/>
                <a:sym typeface="Open Sans Light"/>
              </a:defRPr>
            </a:lvl1pPr>
            <a:lvl2pPr indent="0" lvl="1" marL="0" marR="0" rtl="0" algn="r">
              <a:spcBef>
                <a:spcPts val="0"/>
              </a:spcBef>
              <a:buNone/>
              <a:defRPr b="0" i="0" sz="900" u="none" cap="none" strike="noStrike">
                <a:solidFill>
                  <a:schemeClr val="dk1"/>
                </a:solidFill>
                <a:latin typeface="Open Sans Light"/>
                <a:ea typeface="Open Sans Light"/>
                <a:cs typeface="Open Sans Light"/>
                <a:sym typeface="Open Sans Light"/>
              </a:defRPr>
            </a:lvl2pPr>
            <a:lvl3pPr indent="0" lvl="2" marL="0" marR="0" rtl="0" algn="r">
              <a:spcBef>
                <a:spcPts val="0"/>
              </a:spcBef>
              <a:buNone/>
              <a:defRPr b="0" i="0" sz="900" u="none" cap="none" strike="noStrike">
                <a:solidFill>
                  <a:schemeClr val="dk1"/>
                </a:solidFill>
                <a:latin typeface="Open Sans Light"/>
                <a:ea typeface="Open Sans Light"/>
                <a:cs typeface="Open Sans Light"/>
                <a:sym typeface="Open Sans Light"/>
              </a:defRPr>
            </a:lvl3pPr>
            <a:lvl4pPr indent="0" lvl="3" marL="0" marR="0" rtl="0" algn="r">
              <a:spcBef>
                <a:spcPts val="0"/>
              </a:spcBef>
              <a:buNone/>
              <a:defRPr b="0" i="0" sz="900" u="none" cap="none" strike="noStrike">
                <a:solidFill>
                  <a:schemeClr val="dk1"/>
                </a:solidFill>
                <a:latin typeface="Open Sans Light"/>
                <a:ea typeface="Open Sans Light"/>
                <a:cs typeface="Open Sans Light"/>
                <a:sym typeface="Open Sans Light"/>
              </a:defRPr>
            </a:lvl4pPr>
            <a:lvl5pPr indent="0" lvl="4" marL="0" marR="0" rtl="0" algn="r">
              <a:spcBef>
                <a:spcPts val="0"/>
              </a:spcBef>
              <a:buNone/>
              <a:defRPr b="0" i="0" sz="900" u="none" cap="none" strike="noStrike">
                <a:solidFill>
                  <a:schemeClr val="dk1"/>
                </a:solidFill>
                <a:latin typeface="Open Sans Light"/>
                <a:ea typeface="Open Sans Light"/>
                <a:cs typeface="Open Sans Light"/>
                <a:sym typeface="Open Sans Light"/>
              </a:defRPr>
            </a:lvl5pPr>
            <a:lvl6pPr indent="0" lvl="5" marL="0" marR="0" rtl="0" algn="r">
              <a:spcBef>
                <a:spcPts val="0"/>
              </a:spcBef>
              <a:buNone/>
              <a:defRPr b="0" i="0" sz="900" u="none" cap="none" strike="noStrike">
                <a:solidFill>
                  <a:schemeClr val="dk1"/>
                </a:solidFill>
                <a:latin typeface="Open Sans Light"/>
                <a:ea typeface="Open Sans Light"/>
                <a:cs typeface="Open Sans Light"/>
                <a:sym typeface="Open Sans Light"/>
              </a:defRPr>
            </a:lvl6pPr>
            <a:lvl7pPr indent="0" lvl="6" marL="0" marR="0" rtl="0" algn="r">
              <a:spcBef>
                <a:spcPts val="0"/>
              </a:spcBef>
              <a:buNone/>
              <a:defRPr b="0" i="0" sz="900" u="none" cap="none" strike="noStrike">
                <a:solidFill>
                  <a:schemeClr val="dk1"/>
                </a:solidFill>
                <a:latin typeface="Open Sans Light"/>
                <a:ea typeface="Open Sans Light"/>
                <a:cs typeface="Open Sans Light"/>
                <a:sym typeface="Open Sans Light"/>
              </a:defRPr>
            </a:lvl7pPr>
            <a:lvl8pPr indent="0" lvl="7" marL="0" marR="0" rtl="0" algn="r">
              <a:spcBef>
                <a:spcPts val="0"/>
              </a:spcBef>
              <a:buNone/>
              <a:defRPr b="0" i="0" sz="900" u="none" cap="none" strike="noStrike">
                <a:solidFill>
                  <a:schemeClr val="dk1"/>
                </a:solidFill>
                <a:latin typeface="Open Sans Light"/>
                <a:ea typeface="Open Sans Light"/>
                <a:cs typeface="Open Sans Light"/>
                <a:sym typeface="Open Sans Light"/>
              </a:defRPr>
            </a:lvl8pPr>
            <a:lvl9pPr indent="0" lvl="8" marL="0" marR="0" rtl="0" algn="r">
              <a:spcBef>
                <a:spcPts val="0"/>
              </a:spcBef>
              <a:buNone/>
              <a:defRPr b="0" i="0" sz="900" u="none" cap="none" strike="noStrike">
                <a:solidFill>
                  <a:schemeClr val="dk1"/>
                </a:solidFill>
                <a:latin typeface="Open Sans Light"/>
                <a:ea typeface="Open Sans Light"/>
                <a:cs typeface="Open Sans Light"/>
                <a:sym typeface="Open Sans Light"/>
              </a:defRPr>
            </a:lvl9pPr>
          </a:lstStyle>
          <a:p>
            <a:pPr indent="0" lvl="0" marL="0" rtl="0" algn="r">
              <a:spcBef>
                <a:spcPts val="0"/>
              </a:spcBef>
              <a:spcAft>
                <a:spcPts val="0"/>
              </a:spcAft>
              <a:buNone/>
            </a:pPr>
            <a:fld id="{00000000-1234-1234-1234-123412341234}" type="slidenum">
              <a:rPr lang="pl-PL"/>
              <a:t>‹#›</a:t>
            </a:fld>
            <a:endParaRPr/>
          </a:p>
        </p:txBody>
      </p:sp>
      <p:cxnSp>
        <p:nvCxnSpPr>
          <p:cNvPr id="11" name="Google Shape;11;p27"/>
          <p:cNvCxnSpPr/>
          <p:nvPr/>
        </p:nvCxnSpPr>
        <p:spPr>
          <a:xfrm>
            <a:off x="643467" y="678719"/>
            <a:ext cx="10905066" cy="0"/>
          </a:xfrm>
          <a:prstGeom prst="straightConnector1">
            <a:avLst/>
          </a:prstGeom>
          <a:noFill/>
          <a:ln cap="flat" cmpd="sng" w="38100">
            <a:solidFill>
              <a:schemeClr val="accent1"/>
            </a:solidFill>
            <a:prstDash val="solid"/>
            <a:miter lim="800000"/>
            <a:headEnd len="sm" w="sm" type="none"/>
            <a:tailEnd len="sm" w="sm" type="none"/>
          </a:ln>
        </p:spPr>
      </p:cxnSp>
      <p:cxnSp>
        <p:nvCxnSpPr>
          <p:cNvPr id="12" name="Google Shape;12;p27"/>
          <p:cNvCxnSpPr/>
          <p:nvPr/>
        </p:nvCxnSpPr>
        <p:spPr>
          <a:xfrm>
            <a:off x="643467" y="6309695"/>
            <a:ext cx="10905066" cy="0"/>
          </a:xfrm>
          <a:prstGeom prst="straightConnector1">
            <a:avLst/>
          </a:prstGeom>
          <a:noFill/>
          <a:ln cap="flat" cmpd="sng" w="9525">
            <a:solidFill>
              <a:schemeClr val="dk1"/>
            </a:solidFill>
            <a:prstDash val="solid"/>
            <a:miter lim="800000"/>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5" name="Shape 85"/>
        <p:cNvGrpSpPr/>
        <p:nvPr/>
      </p:nvGrpSpPr>
      <p:grpSpPr>
        <a:xfrm>
          <a:off x="0" y="0"/>
          <a:ext cx="0" cy="0"/>
          <a:chOff x="0" y="0"/>
          <a:chExt cx="0" cy="0"/>
        </a:xfrm>
      </p:grpSpPr>
      <p:sp>
        <p:nvSpPr>
          <p:cNvPr id="86" name="Google Shape;86;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Open Sans Light"/>
              <a:ea typeface="Open Sans Light"/>
              <a:cs typeface="Open Sans Light"/>
              <a:sym typeface="Open Sans Light"/>
            </a:endParaRPr>
          </a:p>
        </p:txBody>
      </p:sp>
      <p:pic>
        <p:nvPicPr>
          <p:cNvPr descr="Abstrakcyjny wzór kwiatów płatnych w jasnopastelowy" id="87" name="Google Shape;87;p1"/>
          <p:cNvPicPr preferRelativeResize="0"/>
          <p:nvPr/>
        </p:nvPicPr>
        <p:blipFill rotWithShape="1">
          <a:blip r:embed="rId3">
            <a:alphaModFix/>
          </a:blip>
          <a:srcRect b="0" l="0" r="0" t="14122"/>
          <a:stretch/>
        </p:blipFill>
        <p:spPr>
          <a:xfrm>
            <a:off x="1" y="10"/>
            <a:ext cx="12191999" cy="6857990"/>
          </a:xfrm>
          <a:prstGeom prst="rect">
            <a:avLst/>
          </a:prstGeom>
          <a:noFill/>
          <a:ln>
            <a:noFill/>
          </a:ln>
        </p:spPr>
      </p:pic>
      <p:sp>
        <p:nvSpPr>
          <p:cNvPr id="88" name="Google Shape;88;p1"/>
          <p:cNvSpPr/>
          <p:nvPr/>
        </p:nvSpPr>
        <p:spPr>
          <a:xfrm rot="5400000">
            <a:off x="257781" y="-257784"/>
            <a:ext cx="6857999" cy="7373570"/>
          </a:xfrm>
          <a:prstGeom prst="rect">
            <a:avLst/>
          </a:prstGeom>
          <a:gradFill>
            <a:gsLst>
              <a:gs pos="0">
                <a:srgbClr val="000000">
                  <a:alpha val="0"/>
                </a:srgbClr>
              </a:gs>
              <a:gs pos="3000">
                <a:srgbClr val="000000">
                  <a:alpha val="0"/>
                </a:srgbClr>
              </a:gs>
              <a:gs pos="73000">
                <a:srgbClr val="000000">
                  <a:alpha val="47843"/>
                </a:srgbClr>
              </a:gs>
              <a:gs pos="100000">
                <a:srgbClr val="000000">
                  <a:alpha val="57647"/>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Open Sans Light"/>
              <a:ea typeface="Open Sans Light"/>
              <a:cs typeface="Open Sans Light"/>
              <a:sym typeface="Open Sans Light"/>
            </a:endParaRPr>
          </a:p>
        </p:txBody>
      </p:sp>
      <p:sp>
        <p:nvSpPr>
          <p:cNvPr id="89" name="Google Shape;89;p1"/>
          <p:cNvSpPr txBox="1"/>
          <p:nvPr>
            <p:ph type="ctrTitle"/>
          </p:nvPr>
        </p:nvSpPr>
        <p:spPr>
          <a:xfrm>
            <a:off x="548640" y="952500"/>
            <a:ext cx="5127674" cy="3893582"/>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rgbClr val="FFFFFF"/>
              </a:buClr>
              <a:buSzPts val="4400"/>
              <a:buFont typeface="Arial"/>
              <a:buNone/>
            </a:pPr>
            <a:r>
              <a:rPr lang="pl-PL">
                <a:solidFill>
                  <a:srgbClr val="FFFFFF"/>
                </a:solidFill>
              </a:rPr>
              <a:t>Principles and Objectives of Criminal Procedure.</a:t>
            </a:r>
            <a:br>
              <a:rPr lang="pl-PL">
                <a:solidFill>
                  <a:srgbClr val="FFFFFF"/>
                </a:solidFill>
              </a:rPr>
            </a:br>
            <a:r>
              <a:rPr lang="pl-PL">
                <a:solidFill>
                  <a:srgbClr val="FFFFFF"/>
                </a:solidFill>
              </a:rPr>
              <a:t>Phases of criminal process: overview</a:t>
            </a:r>
            <a:endParaRPr>
              <a:solidFill>
                <a:srgbClr val="FFFFFF"/>
              </a:solidFill>
            </a:endParaRPr>
          </a:p>
        </p:txBody>
      </p:sp>
      <p:sp>
        <p:nvSpPr>
          <p:cNvPr id="90" name="Google Shape;90;p1"/>
          <p:cNvSpPr txBox="1"/>
          <p:nvPr>
            <p:ph idx="1" type="subTitle"/>
          </p:nvPr>
        </p:nvSpPr>
        <p:spPr>
          <a:xfrm>
            <a:off x="567186" y="4846083"/>
            <a:ext cx="5024722" cy="1211818"/>
          </a:xfrm>
          <a:prstGeom prst="rect">
            <a:avLst/>
          </a:prstGeom>
          <a:noFill/>
          <a:ln>
            <a:noFill/>
          </a:ln>
        </p:spPr>
        <p:txBody>
          <a:bodyPr anchorCtr="0" anchor="b" bIns="45700" lIns="91425" spcFirstLastPara="1" rIns="91425" wrap="square" tIns="45700">
            <a:normAutofit/>
          </a:bodyPr>
          <a:lstStyle/>
          <a:p>
            <a:pPr indent="0" lvl="0" marL="0" rtl="0" algn="l">
              <a:lnSpc>
                <a:spcPct val="120000"/>
              </a:lnSpc>
              <a:spcBef>
                <a:spcPts val="0"/>
              </a:spcBef>
              <a:spcAft>
                <a:spcPts val="0"/>
              </a:spcAft>
              <a:buClr>
                <a:srgbClr val="FFFFFF"/>
              </a:buClr>
              <a:buSzPts val="2000"/>
              <a:buNone/>
            </a:pPr>
            <a:r>
              <a:rPr lang="pl-PL">
                <a:solidFill>
                  <a:srgbClr val="FFFFFF"/>
                </a:solidFill>
              </a:rPr>
              <a:t>Dorota Czerwińska</a:t>
            </a:r>
            <a:endParaRPr/>
          </a:p>
        </p:txBody>
      </p:sp>
      <p:cxnSp>
        <p:nvCxnSpPr>
          <p:cNvPr id="91" name="Google Shape;91;p1"/>
          <p:cNvCxnSpPr/>
          <p:nvPr/>
        </p:nvCxnSpPr>
        <p:spPr>
          <a:xfrm>
            <a:off x="643467" y="678719"/>
            <a:ext cx="10905066" cy="0"/>
          </a:xfrm>
          <a:prstGeom prst="straightConnector1">
            <a:avLst/>
          </a:prstGeom>
          <a:noFill/>
          <a:ln cap="flat" cmpd="sng" w="38100">
            <a:solidFill>
              <a:srgbClr val="FFFFFF"/>
            </a:solidFill>
            <a:prstDash val="solid"/>
            <a:miter lim="800000"/>
            <a:headEnd len="sm" w="sm" type="none"/>
            <a:tailEnd len="sm" w="sm" type="none"/>
          </a:ln>
        </p:spPr>
      </p:cxnSp>
      <p:cxnSp>
        <p:nvCxnSpPr>
          <p:cNvPr id="92" name="Google Shape;92;p1"/>
          <p:cNvCxnSpPr/>
          <p:nvPr/>
        </p:nvCxnSpPr>
        <p:spPr>
          <a:xfrm>
            <a:off x="643467" y="6309695"/>
            <a:ext cx="10905066" cy="0"/>
          </a:xfrm>
          <a:prstGeom prst="straightConnector1">
            <a:avLst/>
          </a:prstGeom>
          <a:noFill/>
          <a:ln cap="flat" cmpd="sng" w="9525">
            <a:solidFill>
              <a:srgbClr val="FFFFFF"/>
            </a:solidFill>
            <a:prstDash val="solid"/>
            <a:miter lim="800000"/>
            <a:headEnd len="sm" w="sm" type="none"/>
            <a:tailEnd len="sm" w="sm"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1"/>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Objectives of Criminal Proceedings - Germany</a:t>
            </a:r>
            <a:endParaRPr/>
          </a:p>
        </p:txBody>
      </p:sp>
      <p:sp>
        <p:nvSpPr>
          <p:cNvPr id="146" name="Google Shape;146;p11"/>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85750" lvl="0" marL="228600" rtl="0" algn="l">
              <a:lnSpc>
                <a:spcPct val="120000"/>
              </a:lnSpc>
              <a:spcBef>
                <a:spcPts val="0"/>
              </a:spcBef>
              <a:spcAft>
                <a:spcPts val="0"/>
              </a:spcAft>
              <a:buClr>
                <a:schemeClr val="dk1"/>
              </a:buClr>
              <a:buSzPts val="2900"/>
              <a:buChar char="•"/>
            </a:pPr>
            <a:r>
              <a:rPr lang="pl-PL" sz="2900"/>
              <a:t>No normative regulation</a:t>
            </a:r>
            <a:endParaRPr sz="2900"/>
          </a:p>
          <a:p>
            <a:pPr indent="-285750" lvl="0" marL="228600" rtl="0" algn="l">
              <a:lnSpc>
                <a:spcPct val="120000"/>
              </a:lnSpc>
              <a:spcBef>
                <a:spcPts val="1000"/>
              </a:spcBef>
              <a:spcAft>
                <a:spcPts val="0"/>
              </a:spcAft>
              <a:buClr>
                <a:schemeClr val="dk1"/>
              </a:buClr>
              <a:buSzPts val="2900"/>
              <a:buChar char="•"/>
            </a:pPr>
            <a:r>
              <a:rPr lang="pl-PL" sz="2900"/>
              <a:t>To end the conflict</a:t>
            </a:r>
            <a:endParaRPr sz="2900"/>
          </a:p>
          <a:p>
            <a:pPr indent="-285750" lvl="0" marL="228600" rtl="0" algn="l">
              <a:lnSpc>
                <a:spcPct val="120000"/>
              </a:lnSpc>
              <a:spcBef>
                <a:spcPts val="1000"/>
              </a:spcBef>
              <a:spcAft>
                <a:spcPts val="0"/>
              </a:spcAft>
              <a:buClr>
                <a:schemeClr val="dk1"/>
              </a:buClr>
              <a:buSzPts val="2900"/>
              <a:buChar char="•"/>
            </a:pPr>
            <a:r>
              <a:rPr lang="pl-PL" sz="2900"/>
              <a:t>To achieve three values at the same time: truth, rule of law and justice</a:t>
            </a:r>
            <a:endParaRPr sz="2900"/>
          </a:p>
          <a:p>
            <a:pPr indent="-285750" lvl="0" marL="228600" rtl="0" algn="l">
              <a:lnSpc>
                <a:spcPct val="120000"/>
              </a:lnSpc>
              <a:spcBef>
                <a:spcPts val="1000"/>
              </a:spcBef>
              <a:spcAft>
                <a:spcPts val="0"/>
              </a:spcAft>
              <a:buClr>
                <a:schemeClr val="dk1"/>
              </a:buClr>
              <a:buSzPts val="2900"/>
              <a:buChar char="•"/>
            </a:pPr>
            <a:r>
              <a:rPr lang="pl-PL" sz="2900"/>
              <a:t>To apply the provisions of substantive criminal law</a:t>
            </a:r>
            <a:endParaRPr sz="29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2"/>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Principles of Criminal Procedure</a:t>
            </a:r>
            <a:endParaRPr/>
          </a:p>
        </p:txBody>
      </p:sp>
      <p:sp>
        <p:nvSpPr>
          <p:cNvPr id="152" name="Google Shape;152;p12"/>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79400" lvl="0" marL="228600" rtl="0" algn="just">
              <a:lnSpc>
                <a:spcPct val="120000"/>
              </a:lnSpc>
              <a:spcBef>
                <a:spcPts val="0"/>
              </a:spcBef>
              <a:spcAft>
                <a:spcPts val="0"/>
              </a:spcAft>
              <a:buClr>
                <a:schemeClr val="dk1"/>
              </a:buClr>
              <a:buSzPts val="2800"/>
              <a:buChar char="•"/>
            </a:pPr>
            <a:r>
              <a:rPr lang="pl-PL" sz="2800"/>
              <a:t>= socially important directives of resolution of the most important issues of criminal process that determine the model and the course of the whole proceedings</a:t>
            </a:r>
            <a:endParaRPr sz="2800"/>
          </a:p>
          <a:p>
            <a:pPr indent="-279400" lvl="0" marL="228600" rtl="0" algn="just">
              <a:lnSpc>
                <a:spcPct val="120000"/>
              </a:lnSpc>
              <a:spcBef>
                <a:spcPts val="1000"/>
              </a:spcBef>
              <a:spcAft>
                <a:spcPts val="0"/>
              </a:spcAft>
              <a:buClr>
                <a:schemeClr val="dk1"/>
              </a:buClr>
              <a:buSzPts val="2800"/>
              <a:buChar char="•"/>
            </a:pPr>
            <a:r>
              <a:rPr lang="pl-PL" sz="2800"/>
              <a:t>Usually two variants of resolving such an issue may be distinguished (but that’s not always the case)</a:t>
            </a:r>
            <a:endParaRPr sz="2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3"/>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Principles of Adversarialism v. Non-Adversarialism</a:t>
            </a:r>
            <a:endParaRPr/>
          </a:p>
        </p:txBody>
      </p:sp>
      <p:sp>
        <p:nvSpPr>
          <p:cNvPr id="158" name="Google Shape;158;p13"/>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79400" lvl="0" marL="228600" rtl="0" algn="l">
              <a:lnSpc>
                <a:spcPct val="120000"/>
              </a:lnSpc>
              <a:spcBef>
                <a:spcPts val="0"/>
              </a:spcBef>
              <a:spcAft>
                <a:spcPts val="0"/>
              </a:spcAft>
              <a:buClr>
                <a:schemeClr val="dk1"/>
              </a:buClr>
              <a:buSzPts val="2800"/>
              <a:buChar char="•"/>
            </a:pPr>
            <a:r>
              <a:rPr lang="pl-PL" sz="2800"/>
              <a:t>Similar as accusatorial v. inquisitorial</a:t>
            </a:r>
            <a:endParaRPr sz="2800"/>
          </a:p>
          <a:p>
            <a:pPr indent="-279400" lvl="0" marL="228600" rtl="0" algn="l">
              <a:lnSpc>
                <a:spcPct val="120000"/>
              </a:lnSpc>
              <a:spcBef>
                <a:spcPts val="1000"/>
              </a:spcBef>
              <a:spcAft>
                <a:spcPts val="0"/>
              </a:spcAft>
              <a:buClr>
                <a:schemeClr val="dk1"/>
              </a:buClr>
              <a:buSzPts val="2800"/>
              <a:buChar char="•"/>
            </a:pPr>
            <a:r>
              <a:rPr lang="pl-PL" sz="2800"/>
              <a:t>You already know ☺ the main difference is the role of the court in the search for truth</a:t>
            </a:r>
            <a:endParaRPr sz="28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4"/>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Ne bis in idem principle</a:t>
            </a:r>
            <a:br>
              <a:rPr lang="pl-PL"/>
            </a:br>
            <a:endParaRPr/>
          </a:p>
        </p:txBody>
      </p:sp>
      <p:sp>
        <p:nvSpPr>
          <p:cNvPr id="164" name="Google Shape;164;p14"/>
          <p:cNvSpPr txBox="1"/>
          <p:nvPr>
            <p:ph idx="1" type="body"/>
          </p:nvPr>
        </p:nvSpPr>
        <p:spPr>
          <a:xfrm>
            <a:off x="548650" y="1571675"/>
            <a:ext cx="10995600" cy="4486200"/>
          </a:xfrm>
          <a:prstGeom prst="rect">
            <a:avLst/>
          </a:prstGeom>
          <a:noFill/>
          <a:ln>
            <a:noFill/>
          </a:ln>
        </p:spPr>
        <p:txBody>
          <a:bodyPr anchorCtr="0" anchor="t" bIns="45700" lIns="91425" spcFirstLastPara="1" rIns="91425" wrap="square" tIns="45700">
            <a:noAutofit/>
          </a:bodyPr>
          <a:lstStyle/>
          <a:p>
            <a:pPr indent="-266700" lvl="0" marL="228600" rtl="0" algn="just">
              <a:lnSpc>
                <a:spcPct val="120000"/>
              </a:lnSpc>
              <a:spcBef>
                <a:spcPts val="0"/>
              </a:spcBef>
              <a:spcAft>
                <a:spcPts val="0"/>
              </a:spcAft>
              <a:buClr>
                <a:schemeClr val="dk1"/>
              </a:buClr>
              <a:buSzPts val="2600"/>
              <a:buChar char="•"/>
            </a:pPr>
            <a:r>
              <a:rPr lang="pl-PL" sz="2600"/>
              <a:t>the rule that a person should not be prosecuted or tried twice for the same offence. </a:t>
            </a:r>
            <a:endParaRPr sz="2600"/>
          </a:p>
          <a:p>
            <a:pPr indent="-266700" lvl="0" marL="228600" rtl="0" algn="just">
              <a:lnSpc>
                <a:spcPct val="120000"/>
              </a:lnSpc>
              <a:spcBef>
                <a:spcPts val="1000"/>
              </a:spcBef>
              <a:spcAft>
                <a:spcPts val="0"/>
              </a:spcAft>
              <a:buClr>
                <a:schemeClr val="dk1"/>
              </a:buClr>
              <a:buSzPts val="2600"/>
              <a:buChar char="•"/>
            </a:pPr>
            <a:r>
              <a:rPr lang="pl-PL" sz="2600"/>
              <a:t>also called the prohibition of double jeopardy, or </a:t>
            </a:r>
            <a:r>
              <a:rPr i="1" lang="pl-PL" sz="2600"/>
              <a:t>autrefois convict, autrefois acquit</a:t>
            </a:r>
            <a:endParaRPr i="1" sz="2600"/>
          </a:p>
          <a:p>
            <a:pPr indent="-266700" lvl="0" marL="228600" rtl="0" algn="just">
              <a:lnSpc>
                <a:spcPct val="120000"/>
              </a:lnSpc>
              <a:spcBef>
                <a:spcPts val="1000"/>
              </a:spcBef>
              <a:spcAft>
                <a:spcPts val="0"/>
              </a:spcAft>
              <a:buClr>
                <a:schemeClr val="dk1"/>
              </a:buClr>
              <a:buSzPts val="2600"/>
              <a:buChar char="•"/>
            </a:pPr>
            <a:r>
              <a:rPr lang="pl-PL" sz="2600"/>
              <a:t>usually a constitutional right </a:t>
            </a:r>
            <a:endParaRPr sz="2600"/>
          </a:p>
          <a:p>
            <a:pPr indent="-266700" lvl="0" marL="228600" rtl="0" algn="just">
              <a:lnSpc>
                <a:spcPct val="120000"/>
              </a:lnSpc>
              <a:spcBef>
                <a:spcPts val="1000"/>
              </a:spcBef>
              <a:spcAft>
                <a:spcPts val="0"/>
              </a:spcAft>
              <a:buClr>
                <a:schemeClr val="dk1"/>
              </a:buClr>
              <a:buSzPts val="2600"/>
              <a:buChar char="•"/>
            </a:pPr>
            <a:r>
              <a:rPr lang="pl-PL" sz="2600"/>
              <a:t>connected to the finality of a previous decision</a:t>
            </a:r>
            <a:endParaRPr sz="2600"/>
          </a:p>
          <a:p>
            <a:pPr indent="-266700" lvl="0" marL="228600" rtl="0" algn="just">
              <a:lnSpc>
                <a:spcPct val="120000"/>
              </a:lnSpc>
              <a:spcBef>
                <a:spcPts val="1000"/>
              </a:spcBef>
              <a:spcAft>
                <a:spcPts val="0"/>
              </a:spcAft>
              <a:buClr>
                <a:schemeClr val="dk1"/>
              </a:buClr>
              <a:buSzPts val="2600"/>
              <a:buChar char="•"/>
            </a:pPr>
            <a:r>
              <a:rPr lang="pl-PL" sz="2600"/>
              <a:t>The ban is not triggered by decisions of foreign courts (!), unless a specific act of international law states otherwise – and it does in case of the EU Member States! </a:t>
            </a:r>
            <a:endParaRPr sz="2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5"/>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Principle of Mandatory/Discretionary Prosecution</a:t>
            </a:r>
            <a:endParaRPr/>
          </a:p>
        </p:txBody>
      </p:sp>
      <p:sp>
        <p:nvSpPr>
          <p:cNvPr id="170" name="Google Shape;170;p15"/>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Autofit/>
          </a:bodyPr>
          <a:lstStyle/>
          <a:p>
            <a:pPr indent="-228600" lvl="0" marL="228600" rtl="0" algn="just">
              <a:lnSpc>
                <a:spcPct val="120000"/>
              </a:lnSpc>
              <a:spcBef>
                <a:spcPts val="0"/>
              </a:spcBef>
              <a:spcAft>
                <a:spcPts val="0"/>
              </a:spcAft>
              <a:buClr>
                <a:schemeClr val="dk1"/>
              </a:buClr>
              <a:buSzPts val="2000"/>
              <a:buChar char="•"/>
            </a:pPr>
            <a:r>
              <a:rPr lang="pl-PL"/>
              <a:t>Closely connected to principle of official prosecution (=regardless of the wishes of the victim)</a:t>
            </a:r>
            <a:endParaRPr/>
          </a:p>
          <a:p>
            <a:pPr indent="-228600" lvl="0" marL="228600" rtl="0" algn="just">
              <a:lnSpc>
                <a:spcPct val="120000"/>
              </a:lnSpc>
              <a:spcBef>
                <a:spcPts val="1000"/>
              </a:spcBef>
              <a:spcAft>
                <a:spcPts val="0"/>
              </a:spcAft>
              <a:buClr>
                <a:schemeClr val="dk1"/>
              </a:buClr>
              <a:buSzPts val="2000"/>
              <a:buChar char="•"/>
            </a:pPr>
            <a:r>
              <a:rPr lang="pl-PL"/>
              <a:t>The difference lies in whether it is mandatory that the prosecutor mandatorily prosecutes in case of every crime committed or the prosecutor can decide to prosecute or not to prosecute when there is no purpose in prosecution for various reasons</a:t>
            </a:r>
            <a:endParaRPr/>
          </a:p>
          <a:p>
            <a:pPr indent="-228600" lvl="0" marL="228600" rtl="0" algn="just">
              <a:lnSpc>
                <a:spcPct val="120000"/>
              </a:lnSpc>
              <a:spcBef>
                <a:spcPts val="1000"/>
              </a:spcBef>
              <a:spcAft>
                <a:spcPts val="0"/>
              </a:spcAft>
              <a:buClr>
                <a:schemeClr val="dk1"/>
              </a:buClr>
              <a:buSzPts val="2000"/>
              <a:buChar char="•"/>
            </a:pPr>
            <a:r>
              <a:rPr lang="pl-PL"/>
              <a:t>Very different attitudes among the legal systems</a:t>
            </a:r>
            <a:endParaRPr/>
          </a:p>
          <a:p>
            <a:pPr indent="-241299" lvl="1" marL="502919" rtl="0" algn="just">
              <a:lnSpc>
                <a:spcPct val="120000"/>
              </a:lnSpc>
              <a:spcBef>
                <a:spcPts val="500"/>
              </a:spcBef>
              <a:spcAft>
                <a:spcPts val="0"/>
              </a:spcAft>
              <a:buClr>
                <a:schemeClr val="dk1"/>
              </a:buClr>
              <a:buSzPts val="2000"/>
              <a:buChar char="•"/>
            </a:pPr>
            <a:r>
              <a:rPr lang="pl-PL" sz="2000"/>
              <a:t>Minor cases  (Germany)</a:t>
            </a:r>
            <a:endParaRPr sz="2000"/>
          </a:p>
          <a:p>
            <a:pPr indent="-241299" lvl="1" marL="502919" rtl="0" algn="just">
              <a:lnSpc>
                <a:spcPct val="120000"/>
              </a:lnSpc>
              <a:spcBef>
                <a:spcPts val="500"/>
              </a:spcBef>
              <a:spcAft>
                <a:spcPts val="0"/>
              </a:spcAft>
              <a:buClr>
                <a:schemeClr val="dk1"/>
              </a:buClr>
              <a:buSzPts val="2000"/>
              <a:buChar char="•"/>
            </a:pPr>
            <a:r>
              <a:rPr lang="pl-PL" sz="2000"/>
              <a:t>Possession of small amounts of drugs (Poland)</a:t>
            </a:r>
            <a:endParaRPr sz="2000"/>
          </a:p>
          <a:p>
            <a:pPr indent="-241299" lvl="1" marL="502919" rtl="0" algn="just">
              <a:lnSpc>
                <a:spcPct val="120000"/>
              </a:lnSpc>
              <a:spcBef>
                <a:spcPts val="500"/>
              </a:spcBef>
              <a:spcAft>
                <a:spcPts val="0"/>
              </a:spcAft>
              <a:buClr>
                <a:schemeClr val="dk1"/>
              </a:buClr>
              <a:buSzPts val="2000"/>
              <a:buChar char="•"/>
            </a:pPr>
            <a:r>
              <a:rPr lang="pl-PL" sz="2000"/>
              <a:t>Fulfilling</a:t>
            </a:r>
            <a:r>
              <a:rPr lang="pl-PL" sz="2000"/>
              <a:t> certain obligations which are not penal in their nature (France)</a:t>
            </a:r>
            <a:endParaRPr sz="2000"/>
          </a:p>
          <a:p>
            <a:pPr indent="-241299" lvl="1" marL="502919" rtl="0" algn="just">
              <a:lnSpc>
                <a:spcPct val="120000"/>
              </a:lnSpc>
              <a:spcBef>
                <a:spcPts val="500"/>
              </a:spcBef>
              <a:spcAft>
                <a:spcPts val="0"/>
              </a:spcAft>
              <a:buClr>
                <a:schemeClr val="dk1"/>
              </a:buClr>
              <a:buSzPts val="2000"/>
              <a:buChar char="•"/>
            </a:pPr>
            <a:r>
              <a:rPr lang="pl-PL" sz="2000"/>
              <a:t>General right of assessment by the prosecutor (USA)</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6"/>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The presumption of innocence &amp; the burden of proof</a:t>
            </a:r>
            <a:endParaRPr/>
          </a:p>
        </p:txBody>
      </p:sp>
      <p:sp>
        <p:nvSpPr>
          <p:cNvPr id="176" name="Google Shape;176;p16"/>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47650" lvl="0" marL="228600" rtl="0" algn="just">
              <a:lnSpc>
                <a:spcPct val="120000"/>
              </a:lnSpc>
              <a:spcBef>
                <a:spcPts val="0"/>
              </a:spcBef>
              <a:spcAft>
                <a:spcPts val="0"/>
              </a:spcAft>
              <a:buClr>
                <a:schemeClr val="dk1"/>
              </a:buClr>
              <a:buSzPts val="2300"/>
              <a:buChar char="•"/>
            </a:pPr>
            <a:r>
              <a:rPr lang="pl-PL" sz="2300"/>
              <a:t>Presumption of innocence is one of the core concepts of modern criminal procedure</a:t>
            </a:r>
            <a:endParaRPr sz="2300"/>
          </a:p>
          <a:p>
            <a:pPr indent="-247650" lvl="0" marL="228600" rtl="0" algn="just">
              <a:lnSpc>
                <a:spcPct val="120000"/>
              </a:lnSpc>
              <a:spcBef>
                <a:spcPts val="1000"/>
              </a:spcBef>
              <a:spcAft>
                <a:spcPts val="0"/>
              </a:spcAft>
              <a:buClr>
                <a:schemeClr val="dk1"/>
              </a:buClr>
              <a:buSzPts val="2300"/>
              <a:buChar char="•"/>
            </a:pPr>
            <a:r>
              <a:rPr lang="pl-PL" sz="2300"/>
              <a:t>Anyone is presumed until they are proven guilty with a final judgment</a:t>
            </a:r>
            <a:endParaRPr sz="2300"/>
          </a:p>
          <a:p>
            <a:pPr indent="-247650" lvl="0" marL="228600" rtl="0" algn="just">
              <a:lnSpc>
                <a:spcPct val="120000"/>
              </a:lnSpc>
              <a:spcBef>
                <a:spcPts val="1000"/>
              </a:spcBef>
              <a:spcAft>
                <a:spcPts val="0"/>
              </a:spcAft>
              <a:buClr>
                <a:schemeClr val="dk1"/>
              </a:buClr>
              <a:buSzPts val="2300"/>
              <a:buChar char="•"/>
            </a:pPr>
            <a:r>
              <a:rPr lang="pl-PL" sz="2300"/>
              <a:t>It is not only </a:t>
            </a:r>
            <a:r>
              <a:rPr lang="pl-PL" sz="2300"/>
              <a:t>addressed</a:t>
            </a:r>
            <a:r>
              <a:rPr lang="pl-PL" sz="2300"/>
              <a:t> to the court or the prosecutor but also to the media and the society as a whole</a:t>
            </a:r>
            <a:endParaRPr sz="2300"/>
          </a:p>
          <a:p>
            <a:pPr indent="-247650" lvl="0" marL="228600" rtl="0" algn="just">
              <a:lnSpc>
                <a:spcPct val="120000"/>
              </a:lnSpc>
              <a:spcBef>
                <a:spcPts val="1000"/>
              </a:spcBef>
              <a:spcAft>
                <a:spcPts val="0"/>
              </a:spcAft>
              <a:buClr>
                <a:schemeClr val="dk1"/>
              </a:buClr>
              <a:buSzPts val="2300"/>
              <a:buChar char="•"/>
            </a:pPr>
            <a:r>
              <a:rPr lang="pl-PL" sz="2300"/>
              <a:t>Problem: how does applying detention on remand get reconciled with the presumption of innocence?</a:t>
            </a:r>
            <a:endParaRPr sz="2300"/>
          </a:p>
          <a:p>
            <a:pPr indent="-114299" lvl="1" marL="502919" rtl="0" algn="just">
              <a:lnSpc>
                <a:spcPct val="120000"/>
              </a:lnSpc>
              <a:spcBef>
                <a:spcPts val="500"/>
              </a:spcBef>
              <a:spcAft>
                <a:spcPts val="0"/>
              </a:spcAft>
              <a:buClr>
                <a:schemeClr val="dk1"/>
              </a:buClr>
              <a:buSzPts val="1800"/>
              <a:buNone/>
            </a:pPr>
            <a:r>
              <a:t/>
            </a:r>
            <a:endParaRPr sz="21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7"/>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The presumption of innocence &amp; the burden of proof</a:t>
            </a:r>
            <a:endParaRPr/>
          </a:p>
        </p:txBody>
      </p:sp>
      <p:sp>
        <p:nvSpPr>
          <p:cNvPr id="182" name="Google Shape;182;p17"/>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28600" lvl="0" marL="228600" rtl="0" algn="just">
              <a:lnSpc>
                <a:spcPct val="120000"/>
              </a:lnSpc>
              <a:spcBef>
                <a:spcPts val="0"/>
              </a:spcBef>
              <a:spcAft>
                <a:spcPts val="0"/>
              </a:spcAft>
              <a:buClr>
                <a:schemeClr val="dk1"/>
              </a:buClr>
              <a:buSzPts val="2000"/>
              <a:buChar char="•"/>
            </a:pPr>
            <a:r>
              <a:rPr lang="pl-PL"/>
              <a:t>Presumption of innocence is connected with the </a:t>
            </a:r>
            <a:r>
              <a:rPr i="1" lang="pl-PL"/>
              <a:t>in dubio pro reo </a:t>
            </a:r>
            <a:r>
              <a:rPr lang="pl-PL"/>
              <a:t>rule</a:t>
            </a:r>
            <a:endParaRPr/>
          </a:p>
          <a:p>
            <a:pPr indent="-228600" lvl="0" marL="228600" rtl="0" algn="just">
              <a:lnSpc>
                <a:spcPct val="120000"/>
              </a:lnSpc>
              <a:spcBef>
                <a:spcPts val="1000"/>
              </a:spcBef>
              <a:spcAft>
                <a:spcPts val="0"/>
              </a:spcAft>
              <a:buClr>
                <a:schemeClr val="dk1"/>
              </a:buClr>
              <a:buSzPts val="2000"/>
              <a:buChar char="•"/>
            </a:pPr>
            <a:r>
              <a:rPr lang="pl-PL"/>
              <a:t>However, this rule is only triggered after the court has evaluated all the available evidence and still sees some gaps/doubts 🡪 only then they have to be explained to the benefit of the defendant</a:t>
            </a:r>
            <a:endParaRPr/>
          </a:p>
          <a:p>
            <a:pPr indent="-228600" lvl="0" marL="228600" rtl="0" algn="just">
              <a:lnSpc>
                <a:spcPct val="120000"/>
              </a:lnSpc>
              <a:spcBef>
                <a:spcPts val="1000"/>
              </a:spcBef>
              <a:spcAft>
                <a:spcPts val="0"/>
              </a:spcAft>
              <a:buClr>
                <a:schemeClr val="dk1"/>
              </a:buClr>
              <a:buSzPts val="2000"/>
              <a:buChar char="•"/>
            </a:pPr>
            <a:r>
              <a:rPr lang="pl-PL"/>
              <a:t>The presumption of innocence also implies the imposition of the burden of proof not on the defendant (who is protected by the presumption) but the prosecutor or the court</a:t>
            </a:r>
            <a:endParaRPr/>
          </a:p>
          <a:p>
            <a:pPr indent="-228599" lvl="1" marL="502919" rtl="0" algn="just">
              <a:lnSpc>
                <a:spcPct val="120000"/>
              </a:lnSpc>
              <a:spcBef>
                <a:spcPts val="500"/>
              </a:spcBef>
              <a:spcAft>
                <a:spcPts val="0"/>
              </a:spcAft>
              <a:buClr>
                <a:schemeClr val="dk1"/>
              </a:buClr>
              <a:buSzPts val="1800"/>
              <a:buChar char="•"/>
            </a:pPr>
            <a:r>
              <a:rPr lang="pl-PL"/>
              <a:t>In </a:t>
            </a:r>
            <a:r>
              <a:rPr lang="pl-PL"/>
              <a:t>inquisitorial</a:t>
            </a:r>
            <a:r>
              <a:rPr lang="pl-PL"/>
              <a:t> procedure, to some extent the burden of proof rests also upon the court</a:t>
            </a:r>
            <a:endParaRPr/>
          </a:p>
          <a:p>
            <a:pPr indent="-228599" lvl="1" marL="502919" rtl="0" algn="just">
              <a:lnSpc>
                <a:spcPct val="120000"/>
              </a:lnSpc>
              <a:spcBef>
                <a:spcPts val="500"/>
              </a:spcBef>
              <a:spcAft>
                <a:spcPts val="0"/>
              </a:spcAft>
              <a:buClr>
                <a:schemeClr val="dk1"/>
              </a:buClr>
              <a:buSzPts val="1800"/>
              <a:buChar char="•"/>
            </a:pPr>
            <a:r>
              <a:rPr lang="pl-PL"/>
              <a:t>In accusatorial procedure, it lies solely upon the prosecutor</a:t>
            </a:r>
            <a:endParaRPr/>
          </a:p>
          <a:p>
            <a:pPr indent="-228599" lvl="1" marL="502919" rtl="0" algn="just">
              <a:lnSpc>
                <a:spcPct val="120000"/>
              </a:lnSpc>
              <a:spcBef>
                <a:spcPts val="500"/>
              </a:spcBef>
              <a:spcAft>
                <a:spcPts val="0"/>
              </a:spcAft>
              <a:buClr>
                <a:schemeClr val="dk1"/>
              </a:buClr>
              <a:buSzPts val="1800"/>
              <a:buChar char="•"/>
            </a:pPr>
            <a:r>
              <a:rPr lang="pl-PL"/>
              <a:t>That is why in the EU criminal law we will not find any specific provisions that would oblige the countries to impose the burden of proof on a particular body</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8"/>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The rights of defence</a:t>
            </a:r>
            <a:endParaRPr/>
          </a:p>
        </p:txBody>
      </p:sp>
      <p:sp>
        <p:nvSpPr>
          <p:cNvPr id="188" name="Google Shape;188;p18"/>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lnSpcReduction="10000"/>
          </a:bodyPr>
          <a:lstStyle/>
          <a:p>
            <a:pPr indent="-238125" lvl="0" marL="228600" rtl="0" algn="just">
              <a:lnSpc>
                <a:spcPct val="120000"/>
              </a:lnSpc>
              <a:spcBef>
                <a:spcPts val="1000"/>
              </a:spcBef>
              <a:spcAft>
                <a:spcPts val="0"/>
              </a:spcAft>
              <a:buClr>
                <a:schemeClr val="dk1"/>
              </a:buClr>
              <a:buSzPts val="2000"/>
              <a:buChar char="•"/>
            </a:pPr>
            <a:r>
              <a:rPr lang="pl-PL"/>
              <a:t>The core is the right to actively or passively defend oneself, including the right to appoint a counsel – but it is a package of many different rights interpreted as one</a:t>
            </a:r>
            <a:endParaRPr/>
          </a:p>
          <a:p>
            <a:pPr indent="-238125" lvl="0" marL="228600" rtl="0" algn="just">
              <a:lnSpc>
                <a:spcPct val="120000"/>
              </a:lnSpc>
              <a:spcBef>
                <a:spcPts val="1000"/>
              </a:spcBef>
              <a:spcAft>
                <a:spcPts val="0"/>
              </a:spcAft>
              <a:buClr>
                <a:schemeClr val="dk1"/>
              </a:buClr>
              <a:buSzPts val="2000"/>
              <a:buChar char="•"/>
            </a:pPr>
            <a:r>
              <a:rPr lang="pl-PL"/>
              <a:t>There are some countries where being represented by a defence counsel is mandatory for all the defendants (Italy) whereas in others mandatory representation is restricted to certain situations resulting from individual characteristic of the defendant or the case </a:t>
            </a:r>
            <a:endParaRPr/>
          </a:p>
          <a:p>
            <a:pPr indent="-238125" lvl="0" marL="228600" rtl="0" algn="just">
              <a:lnSpc>
                <a:spcPct val="120000"/>
              </a:lnSpc>
              <a:spcBef>
                <a:spcPts val="1000"/>
              </a:spcBef>
              <a:spcAft>
                <a:spcPts val="0"/>
              </a:spcAft>
              <a:buClr>
                <a:schemeClr val="dk1"/>
              </a:buClr>
              <a:buSzPts val="2000"/>
              <a:buChar char="•"/>
            </a:pPr>
            <a:r>
              <a:rPr lang="pl-PL"/>
              <a:t>In some countries it includes the right to lie in the defendant’s testimony whereas in others the defendant may either tell the truth or remain silent but not lie as it would constitute a new crime</a:t>
            </a:r>
            <a:endParaRPr/>
          </a:p>
          <a:p>
            <a:pPr indent="-238125" lvl="0" marL="228600" rtl="0" algn="just">
              <a:lnSpc>
                <a:spcPct val="120000"/>
              </a:lnSpc>
              <a:spcBef>
                <a:spcPts val="1000"/>
              </a:spcBef>
              <a:spcAft>
                <a:spcPts val="0"/>
              </a:spcAft>
              <a:buClr>
                <a:schemeClr val="dk1"/>
              </a:buClr>
              <a:buSzPts val="2000"/>
              <a:buChar char="•"/>
            </a:pPr>
            <a:r>
              <a:rPr lang="pl-PL"/>
              <a:t>It is supposed to make the balance of powers in criminal proceedings more equal – but is it enough?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9"/>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Principle of oral/written proceedings</a:t>
            </a:r>
            <a:endParaRPr/>
          </a:p>
        </p:txBody>
      </p:sp>
      <p:sp>
        <p:nvSpPr>
          <p:cNvPr id="194" name="Google Shape;194;p19"/>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34950" lvl="0" marL="228600" rtl="0" algn="just">
              <a:lnSpc>
                <a:spcPct val="120000"/>
              </a:lnSpc>
              <a:spcBef>
                <a:spcPts val="0"/>
              </a:spcBef>
              <a:spcAft>
                <a:spcPts val="0"/>
              </a:spcAft>
              <a:buClr>
                <a:schemeClr val="dk1"/>
              </a:buClr>
              <a:buSzPts val="2100"/>
              <a:buChar char="•"/>
            </a:pPr>
            <a:r>
              <a:rPr lang="pl-PL" sz="2100"/>
              <a:t>Principle of oral presentation of evidence refers to trial and is supposed to guarantee that the court’s judgment is based only upon the evidence they have experienced on their own (which is often seen as a separate principle of direct presentation of evidence to the judge)</a:t>
            </a:r>
            <a:endParaRPr sz="2100"/>
          </a:p>
          <a:p>
            <a:pPr indent="-234950" lvl="0" marL="228600" rtl="0" algn="just">
              <a:lnSpc>
                <a:spcPct val="120000"/>
              </a:lnSpc>
              <a:spcBef>
                <a:spcPts val="1000"/>
              </a:spcBef>
              <a:spcAft>
                <a:spcPts val="0"/>
              </a:spcAft>
              <a:buClr>
                <a:schemeClr val="dk1"/>
              </a:buClr>
              <a:buSzPts val="2100"/>
              <a:buChar char="•"/>
            </a:pPr>
            <a:r>
              <a:rPr lang="pl-PL" sz="2100"/>
              <a:t>However, most legal systems contain serious exceptions to that rule</a:t>
            </a:r>
            <a:endParaRPr sz="2100"/>
          </a:p>
          <a:p>
            <a:pPr indent="-234950" lvl="0" marL="228600" rtl="0" algn="just">
              <a:lnSpc>
                <a:spcPct val="120000"/>
              </a:lnSpc>
              <a:spcBef>
                <a:spcPts val="1000"/>
              </a:spcBef>
              <a:spcAft>
                <a:spcPts val="0"/>
              </a:spcAft>
              <a:buClr>
                <a:schemeClr val="dk1"/>
              </a:buClr>
              <a:buSzPts val="2100"/>
              <a:buChar char="•"/>
            </a:pPr>
            <a:r>
              <a:rPr lang="pl-PL" sz="2100"/>
              <a:t>Nevertheless, whatever happens orally is recorded either in written minutes or with an audio-video recording – so the orality is not an exclusive principle</a:t>
            </a:r>
            <a:endParaRPr sz="2100"/>
          </a:p>
          <a:p>
            <a:pPr indent="-234950" lvl="0" marL="228600" rtl="0" algn="just">
              <a:lnSpc>
                <a:spcPct val="120000"/>
              </a:lnSpc>
              <a:spcBef>
                <a:spcPts val="1000"/>
              </a:spcBef>
              <a:spcAft>
                <a:spcPts val="0"/>
              </a:spcAft>
              <a:buClr>
                <a:schemeClr val="dk1"/>
              </a:buClr>
              <a:buSzPts val="2100"/>
              <a:buChar char="•"/>
            </a:pPr>
            <a:r>
              <a:rPr lang="pl-PL" sz="2100"/>
              <a:t>Written proceedings also dominate in the investigation in some countries</a:t>
            </a:r>
            <a:endParaRPr sz="2100"/>
          </a:p>
          <a:p>
            <a:pPr indent="-101600" lvl="0" marL="228600" rtl="0" algn="just">
              <a:lnSpc>
                <a:spcPct val="120000"/>
              </a:lnSpc>
              <a:spcBef>
                <a:spcPts val="1000"/>
              </a:spcBef>
              <a:spcAft>
                <a:spcPts val="0"/>
              </a:spcAft>
              <a:buClr>
                <a:schemeClr val="dk1"/>
              </a:buClr>
              <a:buSzPts val="2000"/>
              <a:buNone/>
            </a:pPr>
            <a:r>
              <a:t/>
            </a:r>
            <a:endParaRPr sz="21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0"/>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Principle of the right to a public trial/secrecy of investigation</a:t>
            </a:r>
            <a:endParaRPr/>
          </a:p>
        </p:txBody>
      </p:sp>
      <p:sp>
        <p:nvSpPr>
          <p:cNvPr id="200" name="Google Shape;200;p20"/>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79400" lvl="0" marL="228600" rtl="0" algn="just">
              <a:lnSpc>
                <a:spcPct val="120000"/>
              </a:lnSpc>
              <a:spcBef>
                <a:spcPts val="0"/>
              </a:spcBef>
              <a:spcAft>
                <a:spcPts val="0"/>
              </a:spcAft>
              <a:buClr>
                <a:schemeClr val="dk1"/>
              </a:buClr>
              <a:buSzPts val="2800"/>
              <a:buChar char="•"/>
            </a:pPr>
            <a:r>
              <a:rPr lang="pl-PL" sz="2800"/>
              <a:t>Those are two contrary principles </a:t>
            </a:r>
            <a:r>
              <a:rPr lang="pl-PL" sz="2800"/>
              <a:t>referring</a:t>
            </a:r>
            <a:r>
              <a:rPr lang="pl-PL" sz="2800"/>
              <a:t> either to judicial proceedings, which are usually held in public, and the investigation, whose interests demand secrecy</a:t>
            </a:r>
            <a:endParaRPr sz="2800"/>
          </a:p>
          <a:p>
            <a:pPr indent="-279400" lvl="0" marL="228600" rtl="0" algn="just">
              <a:lnSpc>
                <a:spcPct val="120000"/>
              </a:lnSpc>
              <a:spcBef>
                <a:spcPts val="1000"/>
              </a:spcBef>
              <a:spcAft>
                <a:spcPts val="0"/>
              </a:spcAft>
              <a:buClr>
                <a:schemeClr val="dk1"/>
              </a:buClr>
              <a:buSzPts val="2800"/>
              <a:buChar char="•"/>
            </a:pPr>
            <a:r>
              <a:rPr lang="pl-PL" sz="2800"/>
              <a:t>Openness of trial to the public is protected by the ECHR and many constitutions. Why?</a:t>
            </a:r>
            <a:endParaRPr sz="2800"/>
          </a:p>
          <a:p>
            <a:pPr indent="-279400" lvl="0" marL="228600" rtl="0" algn="just">
              <a:lnSpc>
                <a:spcPct val="120000"/>
              </a:lnSpc>
              <a:spcBef>
                <a:spcPts val="1000"/>
              </a:spcBef>
              <a:spcAft>
                <a:spcPts val="0"/>
              </a:spcAft>
              <a:buClr>
                <a:schemeClr val="dk1"/>
              </a:buClr>
              <a:buSzPts val="2800"/>
              <a:buChar char="•"/>
            </a:pPr>
            <a:r>
              <a:rPr lang="pl-PL" sz="2800"/>
              <a:t>However, the law may introduce certain exceptions to conducting trial in public. Why?</a:t>
            </a: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Objectives of Criminal Proceedings - overview</a:t>
            </a:r>
            <a:endParaRPr/>
          </a:p>
        </p:txBody>
      </p:sp>
      <p:sp>
        <p:nvSpPr>
          <p:cNvPr id="98" name="Google Shape;98;p2"/>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79400" lvl="0" marL="228600" rtl="0" algn="just">
              <a:lnSpc>
                <a:spcPct val="120000"/>
              </a:lnSpc>
              <a:spcBef>
                <a:spcPts val="0"/>
              </a:spcBef>
              <a:spcAft>
                <a:spcPts val="0"/>
              </a:spcAft>
              <a:buClr>
                <a:schemeClr val="dk1"/>
              </a:buClr>
              <a:buSzPts val="2800"/>
              <a:buChar char="•"/>
            </a:pPr>
            <a:r>
              <a:rPr lang="pl-PL" sz="2800"/>
              <a:t>Although there are many different legal families and our focus is on two main forms of criminal process: adversarial and inquisitorial, surprisingly the declared aim of the criminal process is usually the same and may be </a:t>
            </a:r>
            <a:r>
              <a:rPr lang="pl-PL" sz="2800"/>
              <a:t>basically</a:t>
            </a:r>
            <a:r>
              <a:rPr lang="pl-PL" sz="2800"/>
              <a:t> put as: to acquit the innocent and to convict the guilty</a:t>
            </a:r>
            <a:endParaRPr sz="2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1"/>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Principle of free/legally bound evaluation of evidence</a:t>
            </a:r>
            <a:endParaRPr/>
          </a:p>
        </p:txBody>
      </p:sp>
      <p:sp>
        <p:nvSpPr>
          <p:cNvPr id="206" name="Google Shape;206;p21"/>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34950" lvl="0" marL="228600" rtl="0" algn="just">
              <a:lnSpc>
                <a:spcPct val="120000"/>
              </a:lnSpc>
              <a:spcBef>
                <a:spcPts val="0"/>
              </a:spcBef>
              <a:spcAft>
                <a:spcPts val="0"/>
              </a:spcAft>
              <a:buClr>
                <a:schemeClr val="dk1"/>
              </a:buClr>
              <a:buSzPts val="2100"/>
              <a:buChar char="•"/>
            </a:pPr>
            <a:r>
              <a:rPr lang="pl-PL" sz="2100"/>
              <a:t>Historically: there have once existed strict evidence rules, telling the court how many evidence and of which kind shall be presented in order to prove the guilt</a:t>
            </a:r>
            <a:endParaRPr sz="2100"/>
          </a:p>
          <a:p>
            <a:pPr indent="-234950" lvl="0" marL="228600" rtl="0" algn="just">
              <a:lnSpc>
                <a:spcPct val="120000"/>
              </a:lnSpc>
              <a:spcBef>
                <a:spcPts val="1000"/>
              </a:spcBef>
              <a:spcAft>
                <a:spcPts val="0"/>
              </a:spcAft>
              <a:buClr>
                <a:schemeClr val="dk1"/>
              </a:buClr>
              <a:buSzPts val="2100"/>
              <a:buChar char="•"/>
            </a:pPr>
            <a:r>
              <a:rPr lang="pl-PL" sz="2100"/>
              <a:t>There are no such rules anymore; the judge is free to evaluate the evidence without any legal clues as to their </a:t>
            </a:r>
            <a:r>
              <a:rPr lang="pl-PL" sz="2100"/>
              <a:t>number</a:t>
            </a:r>
            <a:r>
              <a:rPr lang="pl-PL" sz="2100"/>
              <a:t> or nature needed</a:t>
            </a:r>
            <a:endParaRPr sz="2100"/>
          </a:p>
          <a:p>
            <a:pPr indent="-234950" lvl="0" marL="228600" rtl="0" algn="just">
              <a:lnSpc>
                <a:spcPct val="120000"/>
              </a:lnSpc>
              <a:spcBef>
                <a:spcPts val="1000"/>
              </a:spcBef>
              <a:spcAft>
                <a:spcPts val="0"/>
              </a:spcAft>
              <a:buClr>
                <a:schemeClr val="dk1"/>
              </a:buClr>
              <a:buSzPts val="2100"/>
              <a:buChar char="•"/>
            </a:pPr>
            <a:r>
              <a:rPr lang="pl-PL" sz="2100"/>
              <a:t>However, free does not mean arbitrary – the evaluation of evidence has to take into account all the evidence and the rules of formal logic, scientific knowledge and general experience</a:t>
            </a:r>
            <a:endParaRPr sz="2100"/>
          </a:p>
          <a:p>
            <a:pPr indent="-234950" lvl="0" marL="228600" rtl="0" algn="just">
              <a:lnSpc>
                <a:spcPct val="120000"/>
              </a:lnSpc>
              <a:spcBef>
                <a:spcPts val="1000"/>
              </a:spcBef>
              <a:spcAft>
                <a:spcPts val="0"/>
              </a:spcAft>
              <a:buClr>
                <a:schemeClr val="dk1"/>
              </a:buClr>
              <a:buSzPts val="2100"/>
              <a:buChar char="•"/>
            </a:pPr>
            <a:r>
              <a:rPr lang="pl-PL" sz="2100"/>
              <a:t>Although it is not called that in Europe, the standard of proof is somewhat similar in most legal cultures and refers to the lack of reasonable doubt as to the guilt</a:t>
            </a:r>
            <a:endParaRPr sz="21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2"/>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Principle of proceeding without undue delay/within reasonable time</a:t>
            </a:r>
            <a:endParaRPr/>
          </a:p>
        </p:txBody>
      </p:sp>
      <p:sp>
        <p:nvSpPr>
          <p:cNvPr id="212" name="Google Shape;212;p22"/>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85750" lvl="0" marL="228600" rtl="0" algn="just">
              <a:lnSpc>
                <a:spcPct val="120000"/>
              </a:lnSpc>
              <a:spcBef>
                <a:spcPts val="0"/>
              </a:spcBef>
              <a:spcAft>
                <a:spcPts val="0"/>
              </a:spcAft>
              <a:buClr>
                <a:schemeClr val="dk1"/>
              </a:buClr>
              <a:buSzPts val="2900"/>
              <a:buChar char="•"/>
            </a:pPr>
            <a:r>
              <a:rPr lang="pl-PL" sz="2900"/>
              <a:t>This is not an organisational directive but a human right, protected by Article 6 ECHR and many constitutions</a:t>
            </a:r>
            <a:endParaRPr sz="2900"/>
          </a:p>
          <a:p>
            <a:pPr indent="-285750" lvl="0" marL="228600" rtl="0" algn="just">
              <a:lnSpc>
                <a:spcPct val="120000"/>
              </a:lnSpc>
              <a:spcBef>
                <a:spcPts val="1000"/>
              </a:spcBef>
              <a:spcAft>
                <a:spcPts val="0"/>
              </a:spcAft>
              <a:buClr>
                <a:schemeClr val="dk1"/>
              </a:buClr>
              <a:buSzPts val="2900"/>
              <a:buChar char="•"/>
            </a:pPr>
            <a:r>
              <a:rPr lang="pl-PL" sz="2900"/>
              <a:t>However, it does not impose any strict obligations to end proceedings within a deadline but rather to proceed as quickly as possible in light of specific circumstances of the case</a:t>
            </a:r>
            <a:endParaRPr sz="29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3"/>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Principle of </a:t>
            </a:r>
            <a:r>
              <a:rPr lang="pl-PL"/>
              <a:t>appellate</a:t>
            </a:r>
            <a:r>
              <a:rPr lang="pl-PL"/>
              <a:t> review </a:t>
            </a:r>
            <a:endParaRPr/>
          </a:p>
        </p:txBody>
      </p:sp>
      <p:sp>
        <p:nvSpPr>
          <p:cNvPr id="218" name="Google Shape;218;p23"/>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41300" lvl="0" marL="228600" rtl="0" algn="just">
              <a:lnSpc>
                <a:spcPct val="120000"/>
              </a:lnSpc>
              <a:spcBef>
                <a:spcPts val="0"/>
              </a:spcBef>
              <a:spcAft>
                <a:spcPts val="0"/>
              </a:spcAft>
              <a:buClr>
                <a:schemeClr val="dk1"/>
              </a:buClr>
              <a:buSzPts val="2200"/>
              <a:buChar char="•"/>
            </a:pPr>
            <a:r>
              <a:rPr lang="pl-PL" sz="2200"/>
              <a:t>It refers to the duty of the state to provide the defendant with an appeal review at least of a conviction</a:t>
            </a:r>
            <a:endParaRPr sz="2200"/>
          </a:p>
          <a:p>
            <a:pPr indent="-241300" lvl="0" marL="228600" rtl="0" algn="just">
              <a:lnSpc>
                <a:spcPct val="120000"/>
              </a:lnSpc>
              <a:spcBef>
                <a:spcPts val="1000"/>
              </a:spcBef>
              <a:spcAft>
                <a:spcPts val="0"/>
              </a:spcAft>
              <a:buClr>
                <a:schemeClr val="dk1"/>
              </a:buClr>
              <a:buSzPts val="2200"/>
              <a:buChar char="•"/>
            </a:pPr>
            <a:r>
              <a:rPr lang="pl-PL" sz="2200"/>
              <a:t>In some countries the right pertains fully to the prosecutor whereas in others awarding the prosecutor with the right to appeal an acquittal would be considered as a double jeopardy</a:t>
            </a:r>
            <a:endParaRPr sz="2200"/>
          </a:p>
          <a:p>
            <a:pPr indent="-241300" lvl="0" marL="228600" rtl="0" algn="just">
              <a:lnSpc>
                <a:spcPct val="120000"/>
              </a:lnSpc>
              <a:spcBef>
                <a:spcPts val="1000"/>
              </a:spcBef>
              <a:spcAft>
                <a:spcPts val="0"/>
              </a:spcAft>
              <a:buClr>
                <a:schemeClr val="dk1"/>
              </a:buClr>
              <a:buSzPts val="2200"/>
              <a:buChar char="•"/>
            </a:pPr>
            <a:r>
              <a:rPr lang="pl-PL" sz="2200"/>
              <a:t>Surprisingly, it is not mentioned in the European Convention on Human Rights and Fundamental Freedoms itself; nevertheless, we will find it in Article 2 of Protocol 2 to the Convention and many constitutions</a:t>
            </a:r>
            <a:endParaRPr sz="2200"/>
          </a:p>
          <a:p>
            <a:pPr indent="-241300" lvl="0" marL="228600" rtl="0" algn="just">
              <a:lnSpc>
                <a:spcPct val="120000"/>
              </a:lnSpc>
              <a:spcBef>
                <a:spcPts val="1000"/>
              </a:spcBef>
              <a:spcAft>
                <a:spcPts val="0"/>
              </a:spcAft>
              <a:buClr>
                <a:schemeClr val="dk1"/>
              </a:buClr>
              <a:buSzPts val="2200"/>
              <a:buChar char="•"/>
            </a:pPr>
            <a:r>
              <a:rPr lang="pl-PL" sz="2200"/>
              <a:t>What is the purpose of awarding this right?</a:t>
            </a:r>
            <a:endParaRPr sz="22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4"/>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Impartiality as a principle of criminal proceedings</a:t>
            </a:r>
            <a:endParaRPr/>
          </a:p>
        </p:txBody>
      </p:sp>
      <p:sp>
        <p:nvSpPr>
          <p:cNvPr id="224" name="Google Shape;224;p24"/>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Autofit/>
          </a:bodyPr>
          <a:lstStyle/>
          <a:p>
            <a:pPr indent="-266700" lvl="0" marL="228600" rtl="0" algn="just">
              <a:lnSpc>
                <a:spcPct val="120000"/>
              </a:lnSpc>
              <a:spcBef>
                <a:spcPts val="0"/>
              </a:spcBef>
              <a:spcAft>
                <a:spcPts val="0"/>
              </a:spcAft>
              <a:buClr>
                <a:schemeClr val="dk1"/>
              </a:buClr>
              <a:buSzPts val="2600"/>
              <a:buChar char="•"/>
            </a:pPr>
            <a:r>
              <a:rPr lang="pl-PL" sz="2600"/>
              <a:t>It is obvious that the duty of impartiality rests upon the court</a:t>
            </a:r>
            <a:endParaRPr sz="2600"/>
          </a:p>
          <a:p>
            <a:pPr indent="-266700" lvl="0" marL="228600" rtl="0" algn="just">
              <a:lnSpc>
                <a:spcPct val="120000"/>
              </a:lnSpc>
              <a:spcBef>
                <a:spcPts val="1000"/>
              </a:spcBef>
              <a:spcAft>
                <a:spcPts val="0"/>
              </a:spcAft>
              <a:buClr>
                <a:schemeClr val="dk1"/>
              </a:buClr>
              <a:buSzPts val="2600"/>
              <a:buChar char="•"/>
            </a:pPr>
            <a:r>
              <a:rPr lang="pl-PL" sz="2600"/>
              <a:t>However, in adversarial culture impartiality is inextricably connected to being a passive observer, whereas in </a:t>
            </a:r>
            <a:r>
              <a:rPr lang="pl-PL" sz="2600"/>
              <a:t>inquisitorial</a:t>
            </a:r>
            <a:r>
              <a:rPr lang="pl-PL" sz="2600"/>
              <a:t> culture the court is free to engage in evidence proceedings – how does it influence impartiality?</a:t>
            </a:r>
            <a:endParaRPr sz="2600"/>
          </a:p>
          <a:p>
            <a:pPr indent="-266700" lvl="0" marL="228600" rtl="0" algn="just">
              <a:lnSpc>
                <a:spcPct val="120000"/>
              </a:lnSpc>
              <a:spcBef>
                <a:spcPts val="1000"/>
              </a:spcBef>
              <a:spcAft>
                <a:spcPts val="0"/>
              </a:spcAft>
              <a:buClr>
                <a:schemeClr val="dk1"/>
              </a:buClr>
              <a:buSzPts val="2600"/>
              <a:buChar char="•"/>
            </a:pPr>
            <a:r>
              <a:rPr lang="pl-PL" sz="2600"/>
              <a:t>The other difference between legal cultures connected with impartiality refers to the prosecutor: is the prosecutor supposed to be impartial? Is it possible that he or she in fact is impartial?</a:t>
            </a:r>
            <a:endParaRPr sz="26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5"/>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Other principles</a:t>
            </a:r>
            <a:endParaRPr/>
          </a:p>
        </p:txBody>
      </p:sp>
      <p:sp>
        <p:nvSpPr>
          <p:cNvPr id="230" name="Google Shape;230;p25"/>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79400" lvl="0" marL="228600" rtl="0" algn="just">
              <a:lnSpc>
                <a:spcPct val="120000"/>
              </a:lnSpc>
              <a:spcBef>
                <a:spcPts val="0"/>
              </a:spcBef>
              <a:spcAft>
                <a:spcPts val="0"/>
              </a:spcAft>
              <a:buClr>
                <a:schemeClr val="dk1"/>
              </a:buClr>
              <a:buSzPts val="2800"/>
              <a:buChar char="•"/>
            </a:pPr>
            <a:r>
              <a:rPr lang="pl-PL" sz="2800"/>
              <a:t>In many jurisdictions you would find more principles mentioned by the legal scholars: e.g. proportionality, dignity, equality (France)</a:t>
            </a:r>
            <a:endParaRPr sz="2800"/>
          </a:p>
          <a:p>
            <a:pPr indent="-279400" lvl="0" marL="228600" rtl="0" algn="just">
              <a:lnSpc>
                <a:spcPct val="120000"/>
              </a:lnSpc>
              <a:spcBef>
                <a:spcPts val="1000"/>
              </a:spcBef>
              <a:spcAft>
                <a:spcPts val="0"/>
              </a:spcAft>
              <a:buClr>
                <a:schemeClr val="dk1"/>
              </a:buClr>
              <a:buSzPts val="2800"/>
              <a:buChar char="•"/>
            </a:pPr>
            <a:r>
              <a:rPr lang="pl-PL" sz="2800"/>
              <a:t>You may also discuss principles relating to the composition of the court (such as principle of collectivity or participation of </a:t>
            </a:r>
            <a:r>
              <a:rPr lang="pl-PL" sz="2800"/>
              <a:t>society</a:t>
            </a:r>
            <a:r>
              <a:rPr lang="pl-PL" sz="2800"/>
              <a:t>; judicial independence or the right to a predetermined jurisdiction)</a:t>
            </a:r>
            <a:endParaRPr sz="2800"/>
          </a:p>
          <a:p>
            <a:pPr indent="-279400" lvl="0" marL="228600" rtl="0" algn="just">
              <a:lnSpc>
                <a:spcPct val="120000"/>
              </a:lnSpc>
              <a:spcBef>
                <a:spcPts val="1000"/>
              </a:spcBef>
              <a:spcAft>
                <a:spcPts val="0"/>
              </a:spcAft>
              <a:buClr>
                <a:schemeClr val="dk1"/>
              </a:buClr>
              <a:buSzPts val="2800"/>
              <a:buChar char="•"/>
            </a:pPr>
            <a:r>
              <a:rPr lang="pl-PL" sz="2800"/>
              <a:t>Exclusionary rules or evidence rules as a separate category of provisions</a:t>
            </a:r>
            <a:endParaRPr sz="28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6"/>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Phases of criminal process: an overview </a:t>
            </a:r>
            <a:endParaRPr/>
          </a:p>
        </p:txBody>
      </p:sp>
      <p:grpSp>
        <p:nvGrpSpPr>
          <p:cNvPr id="236" name="Google Shape;236;p26"/>
          <p:cNvGrpSpPr/>
          <p:nvPr/>
        </p:nvGrpSpPr>
        <p:grpSpPr>
          <a:xfrm>
            <a:off x="558938" y="3176860"/>
            <a:ext cx="10975697" cy="1733004"/>
            <a:chOff x="9663" y="1148035"/>
            <a:chExt cx="10975697" cy="1733004"/>
          </a:xfrm>
        </p:grpSpPr>
        <p:sp>
          <p:nvSpPr>
            <p:cNvPr id="237" name="Google Shape;237;p26"/>
            <p:cNvSpPr/>
            <p:nvPr/>
          </p:nvSpPr>
          <p:spPr>
            <a:xfrm>
              <a:off x="9663" y="1148035"/>
              <a:ext cx="2888341" cy="1733004"/>
            </a:xfrm>
            <a:prstGeom prst="roundRect">
              <a:avLst>
                <a:gd fmla="val 10000" name="adj"/>
              </a:avLst>
            </a:prstGeom>
            <a:solidFill>
              <a:srgbClr val="E6275C"/>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6"/>
            <p:cNvSpPr txBox="1"/>
            <p:nvPr/>
          </p:nvSpPr>
          <p:spPr>
            <a:xfrm>
              <a:off x="60421" y="1198793"/>
              <a:ext cx="2786825" cy="1631488"/>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Open Sans Light"/>
                <a:buNone/>
              </a:pPr>
              <a:r>
                <a:rPr b="0" i="0" lang="pl-PL" sz="2000" u="none" cap="none" strike="noStrike">
                  <a:solidFill>
                    <a:schemeClr val="lt1"/>
                  </a:solidFill>
                  <a:latin typeface="Open Sans Light"/>
                  <a:ea typeface="Open Sans Light"/>
                  <a:cs typeface="Open Sans Light"/>
                  <a:sym typeface="Open Sans Light"/>
                </a:rPr>
                <a:t>investigation (not necessarily considered as a phase of </a:t>
              </a:r>
              <a:r>
                <a:rPr lang="pl-PL" sz="2000">
                  <a:solidFill>
                    <a:schemeClr val="lt1"/>
                  </a:solidFill>
                  <a:latin typeface="Open Sans Light"/>
                  <a:ea typeface="Open Sans Light"/>
                  <a:cs typeface="Open Sans Light"/>
                  <a:sym typeface="Open Sans Light"/>
                </a:rPr>
                <a:t>process</a:t>
              </a:r>
              <a:r>
                <a:rPr b="0" i="0" lang="pl-PL" sz="2000" u="none" cap="none" strike="noStrike">
                  <a:solidFill>
                    <a:schemeClr val="lt1"/>
                  </a:solidFill>
                  <a:latin typeface="Open Sans Light"/>
                  <a:ea typeface="Open Sans Light"/>
                  <a:cs typeface="Open Sans Light"/>
                  <a:sym typeface="Open Sans Light"/>
                </a:rPr>
                <a:t>) 	</a:t>
              </a:r>
              <a:endParaRPr/>
            </a:p>
          </p:txBody>
        </p:sp>
        <p:sp>
          <p:nvSpPr>
            <p:cNvPr id="239" name="Google Shape;239;p26"/>
            <p:cNvSpPr/>
            <p:nvPr/>
          </p:nvSpPr>
          <p:spPr>
            <a:xfrm>
              <a:off x="3186839" y="1656383"/>
              <a:ext cx="612328" cy="716308"/>
            </a:xfrm>
            <a:prstGeom prst="rightArrow">
              <a:avLst>
                <a:gd fmla="val 60000" name="adj1"/>
                <a:gd fmla="val 50000" name="adj2"/>
              </a:avLst>
            </a:prstGeom>
            <a:solidFill>
              <a:srgbClr val="F1A9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6"/>
            <p:cNvSpPr txBox="1"/>
            <p:nvPr/>
          </p:nvSpPr>
          <p:spPr>
            <a:xfrm>
              <a:off x="3186839" y="1799645"/>
              <a:ext cx="428630" cy="42978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600"/>
                <a:buFont typeface="Open Sans Light"/>
                <a:buNone/>
              </a:pPr>
              <a:r>
                <a:t/>
              </a:r>
              <a:endParaRPr b="0" i="0" sz="1600" u="none" cap="none" strike="noStrike">
                <a:solidFill>
                  <a:schemeClr val="lt1"/>
                </a:solidFill>
                <a:latin typeface="Open Sans Light"/>
                <a:ea typeface="Open Sans Light"/>
                <a:cs typeface="Open Sans Light"/>
                <a:sym typeface="Open Sans Light"/>
              </a:endParaRPr>
            </a:p>
          </p:txBody>
        </p:sp>
        <p:sp>
          <p:nvSpPr>
            <p:cNvPr id="241" name="Google Shape;241;p26"/>
            <p:cNvSpPr/>
            <p:nvPr/>
          </p:nvSpPr>
          <p:spPr>
            <a:xfrm>
              <a:off x="4053341" y="1148035"/>
              <a:ext cx="2888341" cy="1733004"/>
            </a:xfrm>
            <a:prstGeom prst="roundRect">
              <a:avLst>
                <a:gd fmla="val 10000" name="adj"/>
              </a:avLst>
            </a:prstGeom>
            <a:solidFill>
              <a:srgbClr val="E6275C"/>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6"/>
            <p:cNvSpPr txBox="1"/>
            <p:nvPr/>
          </p:nvSpPr>
          <p:spPr>
            <a:xfrm>
              <a:off x="4104099" y="1198793"/>
              <a:ext cx="2786825" cy="1631488"/>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Open Sans Light"/>
                <a:buNone/>
              </a:pPr>
              <a:r>
                <a:rPr b="0" i="0" lang="pl-PL" sz="2000" u="none" cap="none" strike="noStrike">
                  <a:solidFill>
                    <a:schemeClr val="lt1"/>
                  </a:solidFill>
                  <a:latin typeface="Open Sans Light"/>
                  <a:ea typeface="Open Sans Light"/>
                  <a:cs typeface="Open Sans Light"/>
                  <a:sym typeface="Open Sans Light"/>
                </a:rPr>
                <a:t>judicial proceedings:</a:t>
              </a:r>
              <a:endParaRPr/>
            </a:p>
            <a:p>
              <a:pPr indent="0" lvl="0" marL="0" marR="0" rtl="0" algn="ctr">
                <a:lnSpc>
                  <a:spcPct val="90000"/>
                </a:lnSpc>
                <a:spcBef>
                  <a:spcPts val="700"/>
                </a:spcBef>
                <a:spcAft>
                  <a:spcPts val="0"/>
                </a:spcAft>
                <a:buClr>
                  <a:schemeClr val="lt1"/>
                </a:buClr>
                <a:buSzPts val="2000"/>
                <a:buFont typeface="Open Sans Light"/>
                <a:buNone/>
              </a:pPr>
              <a:r>
                <a:rPr b="0" i="0" lang="pl-PL" sz="2000" u="none" cap="none" strike="noStrike">
                  <a:solidFill>
                    <a:schemeClr val="lt1"/>
                  </a:solidFill>
                  <a:latin typeface="Open Sans Light"/>
                  <a:ea typeface="Open Sans Light"/>
                  <a:cs typeface="Open Sans Light"/>
                  <a:sym typeface="Open Sans Light"/>
                </a:rPr>
                <a:t>trial and others</a:t>
              </a:r>
              <a:endParaRPr b="0" i="0" sz="2000" u="none" cap="none" strike="noStrike">
                <a:solidFill>
                  <a:schemeClr val="lt1"/>
                </a:solidFill>
                <a:latin typeface="Open Sans Light"/>
                <a:ea typeface="Open Sans Light"/>
                <a:cs typeface="Open Sans Light"/>
                <a:sym typeface="Open Sans Light"/>
              </a:endParaRPr>
            </a:p>
          </p:txBody>
        </p:sp>
        <p:sp>
          <p:nvSpPr>
            <p:cNvPr id="243" name="Google Shape;243;p26"/>
            <p:cNvSpPr/>
            <p:nvPr/>
          </p:nvSpPr>
          <p:spPr>
            <a:xfrm>
              <a:off x="7230517" y="1656383"/>
              <a:ext cx="612328" cy="716308"/>
            </a:xfrm>
            <a:prstGeom prst="rightArrow">
              <a:avLst>
                <a:gd fmla="val 60000" name="adj1"/>
                <a:gd fmla="val 50000" name="adj2"/>
              </a:avLst>
            </a:prstGeom>
            <a:solidFill>
              <a:srgbClr val="F1A9B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6"/>
            <p:cNvSpPr txBox="1"/>
            <p:nvPr/>
          </p:nvSpPr>
          <p:spPr>
            <a:xfrm>
              <a:off x="7230517" y="1799645"/>
              <a:ext cx="428630" cy="42978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600"/>
                <a:buFont typeface="Open Sans Light"/>
                <a:buNone/>
              </a:pPr>
              <a:r>
                <a:t/>
              </a:r>
              <a:endParaRPr b="0" i="0" sz="1600" u="none" cap="none" strike="noStrike">
                <a:solidFill>
                  <a:schemeClr val="lt1"/>
                </a:solidFill>
                <a:latin typeface="Open Sans Light"/>
                <a:ea typeface="Open Sans Light"/>
                <a:cs typeface="Open Sans Light"/>
                <a:sym typeface="Open Sans Light"/>
              </a:endParaRPr>
            </a:p>
          </p:txBody>
        </p:sp>
        <p:sp>
          <p:nvSpPr>
            <p:cNvPr id="245" name="Google Shape;245;p26"/>
            <p:cNvSpPr/>
            <p:nvPr/>
          </p:nvSpPr>
          <p:spPr>
            <a:xfrm>
              <a:off x="8097019" y="1148035"/>
              <a:ext cx="2888341" cy="1733004"/>
            </a:xfrm>
            <a:prstGeom prst="roundRect">
              <a:avLst>
                <a:gd fmla="val 10000" name="adj"/>
              </a:avLst>
            </a:prstGeom>
            <a:solidFill>
              <a:srgbClr val="E6275C"/>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6"/>
            <p:cNvSpPr txBox="1"/>
            <p:nvPr/>
          </p:nvSpPr>
          <p:spPr>
            <a:xfrm>
              <a:off x="8147777" y="1198793"/>
              <a:ext cx="2786825" cy="1631488"/>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Open Sans Light"/>
                <a:buNone/>
              </a:pPr>
              <a:r>
                <a:rPr b="0" i="0" lang="pl-PL" sz="2000" u="none" cap="none" strike="noStrike">
                  <a:solidFill>
                    <a:schemeClr val="lt1"/>
                  </a:solidFill>
                  <a:latin typeface="Open Sans Light"/>
                  <a:ea typeface="Open Sans Light"/>
                  <a:cs typeface="Open Sans Light"/>
                  <a:sym typeface="Open Sans Light"/>
                </a:rPr>
                <a:t>enforcement proceedings</a:t>
              </a:r>
              <a:endParaRPr b="0" i="0" sz="2000" u="none" cap="none" strike="noStrike">
                <a:solidFill>
                  <a:schemeClr val="lt1"/>
                </a:solidFill>
                <a:latin typeface="Open Sans Light"/>
                <a:ea typeface="Open Sans Light"/>
                <a:cs typeface="Open Sans Light"/>
                <a:sym typeface="Open Sans Light"/>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3"/>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Objectives of Criminal Proceedings - Poland</a:t>
            </a:r>
            <a:endParaRPr/>
          </a:p>
        </p:txBody>
      </p:sp>
      <p:sp>
        <p:nvSpPr>
          <p:cNvPr id="104" name="Google Shape;104;p3"/>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fontScale="92500" lnSpcReduction="20000"/>
          </a:bodyPr>
          <a:lstStyle/>
          <a:p>
            <a:pPr indent="-238125" lvl="0" marL="228600" rtl="0" algn="just">
              <a:lnSpc>
                <a:spcPct val="120000"/>
              </a:lnSpc>
              <a:spcBef>
                <a:spcPts val="0"/>
              </a:spcBef>
              <a:spcAft>
                <a:spcPts val="0"/>
              </a:spcAft>
              <a:buClr>
                <a:schemeClr val="dk1"/>
              </a:buClr>
              <a:buSzPct val="100000"/>
              <a:buChar char="•"/>
            </a:pPr>
            <a:r>
              <a:rPr lang="pl-PL"/>
              <a:t>Normative perspective – art. 2 § 1 CCP:</a:t>
            </a:r>
            <a:endParaRPr/>
          </a:p>
          <a:p>
            <a:pPr indent="0" lvl="0" marL="0" rtl="0" algn="just">
              <a:lnSpc>
                <a:spcPct val="120000"/>
              </a:lnSpc>
              <a:spcBef>
                <a:spcPts val="1000"/>
              </a:spcBef>
              <a:spcAft>
                <a:spcPts val="0"/>
              </a:spcAft>
              <a:buClr>
                <a:schemeClr val="dk1"/>
              </a:buClr>
              <a:buSzPct val="100000"/>
              <a:buNone/>
            </a:pPr>
            <a:r>
              <a:rPr lang="pl-PL"/>
              <a:t>§  1. 	The purpose of this Code is to establish such rules of criminal procedure so as to ensure that:</a:t>
            </a:r>
            <a:endParaRPr/>
          </a:p>
          <a:p>
            <a:pPr indent="0" lvl="0" marL="0" rtl="0" algn="just">
              <a:lnSpc>
                <a:spcPct val="120000"/>
              </a:lnSpc>
              <a:spcBef>
                <a:spcPts val="1000"/>
              </a:spcBef>
              <a:spcAft>
                <a:spcPts val="0"/>
              </a:spcAft>
              <a:buClr>
                <a:schemeClr val="dk1"/>
              </a:buClr>
              <a:buSzPct val="100000"/>
              <a:buNone/>
            </a:pPr>
            <a:r>
              <a:rPr lang="pl-PL"/>
              <a:t>1)	the perpetrator of a criminal offence is detected and held criminally liable and that no person who has not been proven guilty bears such liability;</a:t>
            </a:r>
            <a:endParaRPr/>
          </a:p>
          <a:p>
            <a:pPr indent="0" lvl="0" marL="0" rtl="0" algn="just">
              <a:lnSpc>
                <a:spcPct val="120000"/>
              </a:lnSpc>
              <a:spcBef>
                <a:spcPts val="1000"/>
              </a:spcBef>
              <a:spcAft>
                <a:spcPts val="0"/>
              </a:spcAft>
              <a:buClr>
                <a:schemeClr val="dk1"/>
              </a:buClr>
              <a:buSzPct val="100000"/>
              <a:buNone/>
            </a:pPr>
            <a:r>
              <a:rPr lang="pl-PL"/>
              <a:t>2)	by a correct application of measures provided for in the criminal law, and by the disclosure of circumstances conducive to committing a criminal offence, the tasks of criminal procedure be fulfilled not only in combating crime but also in preventing it, as well as in consolidating the rule of law and the principles of community life;</a:t>
            </a:r>
            <a:endParaRPr/>
          </a:p>
          <a:p>
            <a:pPr indent="0" lvl="0" marL="0" rtl="0" algn="just">
              <a:lnSpc>
                <a:spcPct val="120000"/>
              </a:lnSpc>
              <a:spcBef>
                <a:spcPts val="1000"/>
              </a:spcBef>
              <a:spcAft>
                <a:spcPts val="0"/>
              </a:spcAft>
              <a:buClr>
                <a:schemeClr val="dk1"/>
              </a:buClr>
              <a:buSzPct val="100000"/>
              <a:buNone/>
            </a:pPr>
            <a:r>
              <a:rPr lang="pl-PL"/>
              <a:t>3)	legally protected interests of the injured be secured and that, at the same time, the dignity of the injured be preserved;</a:t>
            </a:r>
            <a:endParaRPr/>
          </a:p>
          <a:p>
            <a:pPr indent="0" lvl="0" marL="0" rtl="0" algn="just">
              <a:lnSpc>
                <a:spcPct val="120000"/>
              </a:lnSpc>
              <a:spcBef>
                <a:spcPts val="1000"/>
              </a:spcBef>
              <a:spcAft>
                <a:spcPts val="0"/>
              </a:spcAft>
              <a:buClr>
                <a:schemeClr val="dk1"/>
              </a:buClr>
              <a:buSzPct val="100000"/>
              <a:buNone/>
            </a:pPr>
            <a:r>
              <a:rPr lang="pl-PL"/>
              <a:t>4)	resolution of the case be achieved within a reasonable time.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4"/>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Objectives of Criminal Proceedings - Poland</a:t>
            </a:r>
            <a:endParaRPr/>
          </a:p>
        </p:txBody>
      </p:sp>
      <p:sp>
        <p:nvSpPr>
          <p:cNvPr id="110" name="Google Shape;110;p4"/>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79400" lvl="0" marL="228600" rtl="0" algn="just">
              <a:lnSpc>
                <a:spcPct val="120000"/>
              </a:lnSpc>
              <a:spcBef>
                <a:spcPts val="0"/>
              </a:spcBef>
              <a:spcAft>
                <a:spcPts val="0"/>
              </a:spcAft>
              <a:buClr>
                <a:schemeClr val="dk1"/>
              </a:buClr>
              <a:buSzPts val="2800"/>
              <a:buChar char="•"/>
            </a:pPr>
            <a:r>
              <a:rPr lang="pl-PL" sz="2800"/>
              <a:t>Perspective of legal scholars – two complimentary aims:</a:t>
            </a:r>
            <a:endParaRPr sz="2800"/>
          </a:p>
          <a:p>
            <a:pPr indent="-292099" lvl="1" marL="502919" rtl="0" algn="just">
              <a:lnSpc>
                <a:spcPct val="120000"/>
              </a:lnSpc>
              <a:spcBef>
                <a:spcPts val="500"/>
              </a:spcBef>
              <a:spcAft>
                <a:spcPts val="0"/>
              </a:spcAft>
              <a:buClr>
                <a:schemeClr val="dk1"/>
              </a:buClr>
              <a:buSzPts val="2800"/>
              <a:buChar char="•"/>
            </a:pPr>
            <a:r>
              <a:rPr lang="pl-PL" sz="2800"/>
              <a:t>substantive justice – issuing a judgment which is just towards all the parties and the society</a:t>
            </a:r>
            <a:endParaRPr sz="2800"/>
          </a:p>
          <a:p>
            <a:pPr indent="-292099" lvl="1" marL="502919" rtl="0" algn="just">
              <a:lnSpc>
                <a:spcPct val="120000"/>
              </a:lnSpc>
              <a:spcBef>
                <a:spcPts val="500"/>
              </a:spcBef>
              <a:spcAft>
                <a:spcPts val="0"/>
              </a:spcAft>
              <a:buClr>
                <a:schemeClr val="dk1"/>
              </a:buClr>
              <a:buSzPts val="2800"/>
              <a:buChar char="•"/>
            </a:pPr>
            <a:r>
              <a:rPr lang="pl-PL" sz="2800"/>
              <a:t>procedural justice – conducting a procedure which is fair towards the parties and creates equal, real chances of proving their case</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5"/>
          <p:cNvSpPr txBox="1"/>
          <p:nvPr>
            <p:ph type="title"/>
          </p:nvPr>
        </p:nvSpPr>
        <p:spPr>
          <a:xfrm>
            <a:off x="598164" y="1"/>
            <a:ext cx="10995600" cy="1077900"/>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Objectives of Criminal Proceedings - England</a:t>
            </a:r>
            <a:endParaRPr/>
          </a:p>
        </p:txBody>
      </p:sp>
      <p:sp>
        <p:nvSpPr>
          <p:cNvPr id="116" name="Google Shape;116;p5"/>
          <p:cNvSpPr txBox="1"/>
          <p:nvPr>
            <p:ph idx="1" type="body"/>
          </p:nvPr>
        </p:nvSpPr>
        <p:spPr>
          <a:xfrm>
            <a:off x="598175" y="825400"/>
            <a:ext cx="10995600" cy="5922300"/>
          </a:xfrm>
          <a:prstGeom prst="rect">
            <a:avLst/>
          </a:prstGeom>
          <a:noFill/>
          <a:ln>
            <a:noFill/>
          </a:ln>
        </p:spPr>
        <p:txBody>
          <a:bodyPr anchorCtr="0" anchor="t" bIns="45700" lIns="91425" spcFirstLastPara="1" rIns="91425" wrap="square" tIns="45700">
            <a:normAutofit fontScale="85000" lnSpcReduction="20000"/>
          </a:bodyPr>
          <a:lstStyle/>
          <a:p>
            <a:pPr indent="-213359" lvl="0" marL="228600" rtl="0" algn="l">
              <a:lnSpc>
                <a:spcPct val="120000"/>
              </a:lnSpc>
              <a:spcBef>
                <a:spcPts val="0"/>
              </a:spcBef>
              <a:spcAft>
                <a:spcPts val="0"/>
              </a:spcAft>
              <a:buClr>
                <a:schemeClr val="dk1"/>
              </a:buClr>
              <a:buSzPct val="100000"/>
              <a:buChar char="•"/>
            </a:pPr>
            <a:r>
              <a:rPr lang="pl-PL" sz="1600"/>
              <a:t>Normative perspective – CrimProcRules Part I</a:t>
            </a:r>
            <a:endParaRPr/>
          </a:p>
          <a:p>
            <a:pPr indent="-213359" lvl="0" marL="228600" rtl="0" algn="l">
              <a:lnSpc>
                <a:spcPct val="120000"/>
              </a:lnSpc>
              <a:spcBef>
                <a:spcPts val="1000"/>
              </a:spcBef>
              <a:spcAft>
                <a:spcPts val="0"/>
              </a:spcAft>
              <a:buClr>
                <a:schemeClr val="dk1"/>
              </a:buClr>
              <a:buSzPct val="100000"/>
              <a:buChar char="•"/>
            </a:pPr>
            <a:r>
              <a:rPr lang="pl-PL" sz="1600"/>
              <a:t>a)—(1) The overriding objective of this procedural code is that criminal cases be dealt with justly.</a:t>
            </a:r>
            <a:endParaRPr/>
          </a:p>
          <a:p>
            <a:pPr indent="-213359" lvl="0" marL="228600" rtl="0" algn="l">
              <a:lnSpc>
                <a:spcPct val="120000"/>
              </a:lnSpc>
              <a:spcBef>
                <a:spcPts val="1000"/>
              </a:spcBef>
              <a:spcAft>
                <a:spcPts val="0"/>
              </a:spcAft>
              <a:buClr>
                <a:schemeClr val="dk1"/>
              </a:buClr>
              <a:buSzPct val="100000"/>
              <a:buChar char="•"/>
            </a:pPr>
            <a:r>
              <a:rPr lang="pl-PL" sz="1600"/>
              <a:t>(2) Dealing with a criminal case justly includes―</a:t>
            </a:r>
            <a:endParaRPr/>
          </a:p>
          <a:p>
            <a:pPr indent="-213359" lvl="0" marL="228600" rtl="0" algn="l">
              <a:lnSpc>
                <a:spcPct val="120000"/>
              </a:lnSpc>
              <a:spcBef>
                <a:spcPts val="1000"/>
              </a:spcBef>
              <a:spcAft>
                <a:spcPts val="0"/>
              </a:spcAft>
              <a:buClr>
                <a:schemeClr val="dk1"/>
              </a:buClr>
              <a:buSzPct val="100000"/>
              <a:buChar char="•"/>
            </a:pPr>
            <a:r>
              <a:rPr lang="pl-PL" sz="1600"/>
              <a:t>(a)	acquitting the innocent and convicting the guilty;</a:t>
            </a:r>
            <a:endParaRPr/>
          </a:p>
          <a:p>
            <a:pPr indent="-213359" lvl="0" marL="228600" rtl="0" algn="l">
              <a:lnSpc>
                <a:spcPct val="120000"/>
              </a:lnSpc>
              <a:spcBef>
                <a:spcPts val="1000"/>
              </a:spcBef>
              <a:spcAft>
                <a:spcPts val="0"/>
              </a:spcAft>
              <a:buClr>
                <a:schemeClr val="dk1"/>
              </a:buClr>
              <a:buSzPct val="100000"/>
              <a:buChar char="•"/>
            </a:pPr>
            <a:r>
              <a:rPr lang="pl-PL" sz="1600"/>
              <a:t>(b)	treating all participants with politeness and respect;</a:t>
            </a:r>
            <a:endParaRPr/>
          </a:p>
          <a:p>
            <a:pPr indent="-213359" lvl="0" marL="228600" rtl="0" algn="l">
              <a:lnSpc>
                <a:spcPct val="120000"/>
              </a:lnSpc>
              <a:spcBef>
                <a:spcPts val="1000"/>
              </a:spcBef>
              <a:spcAft>
                <a:spcPts val="0"/>
              </a:spcAft>
              <a:buClr>
                <a:schemeClr val="dk1"/>
              </a:buClr>
              <a:buSzPct val="100000"/>
              <a:buChar char="•"/>
            </a:pPr>
            <a:r>
              <a:rPr lang="pl-PL" sz="1600"/>
              <a:t>(c)	dealing with the prosecution and the defence fairly;</a:t>
            </a:r>
            <a:endParaRPr/>
          </a:p>
          <a:p>
            <a:pPr indent="-213359" lvl="0" marL="228600" rtl="0" algn="l">
              <a:lnSpc>
                <a:spcPct val="120000"/>
              </a:lnSpc>
              <a:spcBef>
                <a:spcPts val="1000"/>
              </a:spcBef>
              <a:spcAft>
                <a:spcPts val="0"/>
              </a:spcAft>
              <a:buClr>
                <a:schemeClr val="dk1"/>
              </a:buClr>
              <a:buSzPct val="100000"/>
              <a:buChar char="•"/>
            </a:pPr>
            <a:r>
              <a:rPr lang="pl-PL" sz="1600"/>
              <a:t>(d)	recognising the rights of a defendant, particularly those under Article 6 of the European Convention on Human Rights;</a:t>
            </a:r>
            <a:endParaRPr/>
          </a:p>
          <a:p>
            <a:pPr indent="-213359" lvl="0" marL="228600" rtl="0" algn="l">
              <a:lnSpc>
                <a:spcPct val="120000"/>
              </a:lnSpc>
              <a:spcBef>
                <a:spcPts val="1000"/>
              </a:spcBef>
              <a:spcAft>
                <a:spcPts val="0"/>
              </a:spcAft>
              <a:buClr>
                <a:schemeClr val="dk1"/>
              </a:buClr>
              <a:buSzPct val="100000"/>
              <a:buChar char="•"/>
            </a:pPr>
            <a:r>
              <a:rPr lang="pl-PL" sz="1600"/>
              <a:t>(e)	respecting the interests of witnesses, victims and jurors and keeping them informed of the progress of the case;</a:t>
            </a:r>
            <a:endParaRPr/>
          </a:p>
          <a:p>
            <a:pPr indent="-213359" lvl="0" marL="228600" rtl="0" algn="l">
              <a:lnSpc>
                <a:spcPct val="120000"/>
              </a:lnSpc>
              <a:spcBef>
                <a:spcPts val="1000"/>
              </a:spcBef>
              <a:spcAft>
                <a:spcPts val="0"/>
              </a:spcAft>
              <a:buClr>
                <a:schemeClr val="dk1"/>
              </a:buClr>
              <a:buSzPct val="100000"/>
              <a:buChar char="•"/>
            </a:pPr>
            <a:r>
              <a:rPr lang="pl-PL" sz="1600"/>
              <a:t>(f)	dealing with the case efficiently and expeditiously;</a:t>
            </a:r>
            <a:endParaRPr/>
          </a:p>
          <a:p>
            <a:pPr indent="-213359" lvl="0" marL="228600" rtl="0" algn="l">
              <a:lnSpc>
                <a:spcPct val="120000"/>
              </a:lnSpc>
              <a:spcBef>
                <a:spcPts val="1000"/>
              </a:spcBef>
              <a:spcAft>
                <a:spcPts val="0"/>
              </a:spcAft>
              <a:buClr>
                <a:schemeClr val="dk1"/>
              </a:buClr>
              <a:buSzPct val="100000"/>
              <a:buChar char="•"/>
            </a:pPr>
            <a:r>
              <a:rPr lang="pl-PL" sz="1600"/>
              <a:t>(g)	ensuring that appropriate information is available to the court when bail and sentence are considered; and</a:t>
            </a:r>
            <a:endParaRPr/>
          </a:p>
          <a:p>
            <a:pPr indent="-213359" lvl="0" marL="228600" rtl="0" algn="l">
              <a:lnSpc>
                <a:spcPct val="120000"/>
              </a:lnSpc>
              <a:spcBef>
                <a:spcPts val="1000"/>
              </a:spcBef>
              <a:spcAft>
                <a:spcPts val="0"/>
              </a:spcAft>
              <a:buClr>
                <a:schemeClr val="dk1"/>
              </a:buClr>
              <a:buSzPct val="100000"/>
              <a:buChar char="•"/>
            </a:pPr>
            <a:r>
              <a:rPr lang="pl-PL" sz="1600"/>
              <a:t>(h)	dealing with the case in ways that take into account―</a:t>
            </a:r>
            <a:endParaRPr/>
          </a:p>
          <a:p>
            <a:pPr indent="-213359" lvl="0" marL="228600" rtl="0" algn="l">
              <a:lnSpc>
                <a:spcPct val="120000"/>
              </a:lnSpc>
              <a:spcBef>
                <a:spcPts val="1000"/>
              </a:spcBef>
              <a:spcAft>
                <a:spcPts val="0"/>
              </a:spcAft>
              <a:buClr>
                <a:schemeClr val="dk1"/>
              </a:buClr>
              <a:buSzPct val="100000"/>
              <a:buChar char="•"/>
            </a:pPr>
            <a:r>
              <a:rPr lang="pl-PL" sz="1600"/>
              <a:t>(i)	the gravity of the offence alleged,</a:t>
            </a:r>
            <a:endParaRPr/>
          </a:p>
          <a:p>
            <a:pPr indent="-213359" lvl="0" marL="228600" rtl="0" algn="l">
              <a:lnSpc>
                <a:spcPct val="120000"/>
              </a:lnSpc>
              <a:spcBef>
                <a:spcPts val="1000"/>
              </a:spcBef>
              <a:spcAft>
                <a:spcPts val="0"/>
              </a:spcAft>
              <a:buClr>
                <a:schemeClr val="dk1"/>
              </a:buClr>
              <a:buSzPct val="100000"/>
              <a:buChar char="•"/>
            </a:pPr>
            <a:r>
              <a:rPr lang="pl-PL" sz="1600"/>
              <a:t>(ii)	the complexity of what is in issue,</a:t>
            </a:r>
            <a:endParaRPr/>
          </a:p>
          <a:p>
            <a:pPr indent="-213359" lvl="0" marL="228600" rtl="0" algn="l">
              <a:lnSpc>
                <a:spcPct val="120000"/>
              </a:lnSpc>
              <a:spcBef>
                <a:spcPts val="1000"/>
              </a:spcBef>
              <a:spcAft>
                <a:spcPts val="0"/>
              </a:spcAft>
              <a:buClr>
                <a:schemeClr val="dk1"/>
              </a:buClr>
              <a:buSzPct val="100000"/>
              <a:buChar char="•"/>
            </a:pPr>
            <a:r>
              <a:rPr lang="pl-PL" sz="1600"/>
              <a:t>(iii)	the severity of the consequences for the defendant and others affected, and</a:t>
            </a:r>
            <a:endParaRPr/>
          </a:p>
          <a:p>
            <a:pPr indent="-213359" lvl="0" marL="228600" rtl="0" algn="l">
              <a:lnSpc>
                <a:spcPct val="120000"/>
              </a:lnSpc>
              <a:spcBef>
                <a:spcPts val="1000"/>
              </a:spcBef>
              <a:spcAft>
                <a:spcPts val="0"/>
              </a:spcAft>
              <a:buClr>
                <a:schemeClr val="dk1"/>
              </a:buClr>
              <a:buSzPct val="100000"/>
              <a:buChar char="•"/>
            </a:pPr>
            <a:r>
              <a:rPr lang="pl-PL" sz="1600"/>
              <a:t>(iv)	the needs of other cases.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7"/>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Objectives of Criminal Proceedings - England</a:t>
            </a:r>
            <a:endParaRPr/>
          </a:p>
        </p:txBody>
      </p:sp>
      <p:sp>
        <p:nvSpPr>
          <p:cNvPr id="122" name="Google Shape;122;p7"/>
          <p:cNvSpPr txBox="1"/>
          <p:nvPr>
            <p:ph idx="1" type="body"/>
          </p:nvPr>
        </p:nvSpPr>
        <p:spPr>
          <a:xfrm>
            <a:off x="548641" y="2028826"/>
            <a:ext cx="10995660" cy="4481304"/>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120000"/>
              </a:lnSpc>
              <a:spcBef>
                <a:spcPts val="0"/>
              </a:spcBef>
              <a:spcAft>
                <a:spcPts val="0"/>
              </a:spcAft>
              <a:buClr>
                <a:schemeClr val="dk1"/>
              </a:buClr>
              <a:buSzPts val="3200"/>
              <a:buChar char="•"/>
            </a:pPr>
            <a:r>
              <a:rPr lang="pl-PL" sz="3200"/>
              <a:t>Legal writing:</a:t>
            </a:r>
            <a:endParaRPr/>
          </a:p>
          <a:p>
            <a:pPr indent="-228600" lvl="0" marL="228600" rtl="0" algn="l">
              <a:lnSpc>
                <a:spcPct val="120000"/>
              </a:lnSpc>
              <a:spcBef>
                <a:spcPts val="1000"/>
              </a:spcBef>
              <a:spcAft>
                <a:spcPts val="0"/>
              </a:spcAft>
              <a:buClr>
                <a:schemeClr val="dk1"/>
              </a:buClr>
              <a:buSzPts val="3200"/>
              <a:buChar char="•"/>
            </a:pPr>
            <a:r>
              <a:rPr lang="pl-PL" sz="3200"/>
              <a:t>The aims are:</a:t>
            </a:r>
            <a:endParaRPr/>
          </a:p>
          <a:p>
            <a:pPr indent="-228600" lvl="1" marL="502919" rtl="0" algn="l">
              <a:lnSpc>
                <a:spcPct val="120000"/>
              </a:lnSpc>
              <a:spcBef>
                <a:spcPts val="500"/>
              </a:spcBef>
              <a:spcAft>
                <a:spcPts val="0"/>
              </a:spcAft>
              <a:buClr>
                <a:schemeClr val="dk1"/>
              </a:buClr>
              <a:buSzPts val="2800"/>
              <a:buChar char="•"/>
            </a:pPr>
            <a:r>
              <a:rPr lang="pl-PL" sz="2800"/>
              <a:t>To establish the truth</a:t>
            </a:r>
            <a:endParaRPr sz="2800"/>
          </a:p>
          <a:p>
            <a:pPr indent="-228600" lvl="1" marL="502919" rtl="0" algn="l">
              <a:lnSpc>
                <a:spcPct val="120000"/>
              </a:lnSpc>
              <a:spcBef>
                <a:spcPts val="500"/>
              </a:spcBef>
              <a:spcAft>
                <a:spcPts val="0"/>
              </a:spcAft>
              <a:buClr>
                <a:schemeClr val="dk1"/>
              </a:buClr>
              <a:buSzPts val="2800"/>
              <a:buChar char="•"/>
            </a:pPr>
            <a:r>
              <a:rPr lang="pl-PL" sz="2800"/>
              <a:t>To publicly hear the contest in order to strengthen the respect for legal order</a:t>
            </a:r>
            <a:endParaRPr/>
          </a:p>
          <a:p>
            <a:pPr indent="-228600" lvl="1" marL="502919" rtl="0" algn="l">
              <a:lnSpc>
                <a:spcPct val="120000"/>
              </a:lnSpc>
              <a:spcBef>
                <a:spcPts val="500"/>
              </a:spcBef>
              <a:spcAft>
                <a:spcPts val="0"/>
              </a:spcAft>
              <a:buClr>
                <a:schemeClr val="dk1"/>
              </a:buClr>
              <a:buSzPts val="2800"/>
              <a:buChar char="•"/>
            </a:pPr>
            <a:r>
              <a:rPr lang="pl-PL" sz="2800"/>
              <a:t>To provide a </a:t>
            </a:r>
            <a:r>
              <a:rPr i="1" lang="pl-PL" sz="2800"/>
              <a:t>katharsis </a:t>
            </a:r>
            <a:r>
              <a:rPr lang="pl-PL" sz="2800"/>
              <a:t>to the participants</a:t>
            </a:r>
            <a:endParaRPr sz="2800"/>
          </a:p>
          <a:p>
            <a:pPr indent="-228600" lvl="1" marL="502919" rtl="0" algn="l">
              <a:lnSpc>
                <a:spcPct val="120000"/>
              </a:lnSpc>
              <a:spcBef>
                <a:spcPts val="500"/>
              </a:spcBef>
              <a:spcAft>
                <a:spcPts val="0"/>
              </a:spcAft>
              <a:buClr>
                <a:schemeClr val="dk1"/>
              </a:buClr>
              <a:buSzPts val="2800"/>
              <a:buChar char="•"/>
            </a:pPr>
            <a:r>
              <a:rPr lang="pl-PL" sz="2800"/>
              <a:t>To issue a final judgment which gives all the participants certitude as to their legal position</a:t>
            </a:r>
            <a:endParaRPr sz="2800"/>
          </a:p>
          <a:p>
            <a:pPr indent="0" lvl="1" marL="274320" rtl="0" algn="l">
              <a:lnSpc>
                <a:spcPct val="120000"/>
              </a:lnSpc>
              <a:spcBef>
                <a:spcPts val="500"/>
              </a:spcBef>
              <a:spcAft>
                <a:spcPts val="0"/>
              </a:spcAft>
              <a:buClr>
                <a:schemeClr val="dk1"/>
              </a:buClr>
              <a:buSzPts val="2800"/>
              <a:buNone/>
            </a:pPr>
            <a:r>
              <a:t/>
            </a:r>
            <a:endParaRPr sz="2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8"/>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Objectives of Criminal Proceedings - USA</a:t>
            </a:r>
            <a:endParaRPr/>
          </a:p>
        </p:txBody>
      </p:sp>
      <p:sp>
        <p:nvSpPr>
          <p:cNvPr id="128" name="Google Shape;128;p8"/>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60350" lvl="0" marL="228600" rtl="0" algn="just">
              <a:lnSpc>
                <a:spcPct val="120000"/>
              </a:lnSpc>
              <a:spcBef>
                <a:spcPts val="0"/>
              </a:spcBef>
              <a:spcAft>
                <a:spcPts val="0"/>
              </a:spcAft>
              <a:buClr>
                <a:schemeClr val="dk1"/>
              </a:buClr>
              <a:buSzPts val="2500"/>
              <a:buChar char="•"/>
            </a:pPr>
            <a:r>
              <a:rPr lang="pl-PL" sz="2500"/>
              <a:t>No normative regulation</a:t>
            </a:r>
            <a:endParaRPr sz="2500"/>
          </a:p>
          <a:p>
            <a:pPr indent="-247650" lvl="0" marL="228600" rtl="0" algn="just">
              <a:lnSpc>
                <a:spcPct val="120000"/>
              </a:lnSpc>
              <a:spcBef>
                <a:spcPts val="0"/>
              </a:spcBef>
              <a:spcAft>
                <a:spcPts val="0"/>
              </a:spcAft>
              <a:buSzPts val="2300"/>
              <a:buChar char="•"/>
            </a:pPr>
            <a:r>
              <a:rPr lang="pl-PL" sz="2500"/>
              <a:t>Legal scholars: the aim is:</a:t>
            </a:r>
            <a:endParaRPr sz="2500"/>
          </a:p>
          <a:p>
            <a:pPr indent="-273049" lvl="1" marL="502919" rtl="0" algn="just">
              <a:lnSpc>
                <a:spcPct val="120000"/>
              </a:lnSpc>
              <a:spcBef>
                <a:spcPts val="1000"/>
              </a:spcBef>
              <a:spcAft>
                <a:spcPts val="0"/>
              </a:spcAft>
              <a:buClr>
                <a:schemeClr val="dk1"/>
              </a:buClr>
              <a:buSzPts val="2500"/>
              <a:buChar char="•"/>
            </a:pPr>
            <a:r>
              <a:rPr lang="pl-PL" sz="2300"/>
              <a:t>To achieve the right balance between the protection of legal goods and individual rights</a:t>
            </a:r>
            <a:endParaRPr sz="2300"/>
          </a:p>
          <a:p>
            <a:pPr indent="-273049" lvl="1" marL="502919" rtl="0" algn="just">
              <a:lnSpc>
                <a:spcPct val="120000"/>
              </a:lnSpc>
              <a:spcBef>
                <a:spcPts val="1000"/>
              </a:spcBef>
              <a:spcAft>
                <a:spcPts val="0"/>
              </a:spcAft>
              <a:buClr>
                <a:schemeClr val="dk1"/>
              </a:buClr>
              <a:buSzPts val="2500"/>
              <a:buChar char="•"/>
            </a:pPr>
            <a:r>
              <a:rPr lang="pl-PL" sz="2300"/>
              <a:t>To establish guilt, impose appropriate punishment, properly allocate state resources and legitimise state compulsion by conducting a fair trial</a:t>
            </a:r>
            <a:endParaRPr sz="23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9"/>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Objectives of Criminal Proceedings - France</a:t>
            </a:r>
            <a:endParaRPr/>
          </a:p>
        </p:txBody>
      </p:sp>
      <p:sp>
        <p:nvSpPr>
          <p:cNvPr id="134" name="Google Shape;134;p9"/>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79400" lvl="0" marL="228600" rtl="0" algn="just">
              <a:lnSpc>
                <a:spcPct val="120000"/>
              </a:lnSpc>
              <a:spcBef>
                <a:spcPts val="0"/>
              </a:spcBef>
              <a:spcAft>
                <a:spcPts val="0"/>
              </a:spcAft>
              <a:buClr>
                <a:schemeClr val="dk1"/>
              </a:buClr>
              <a:buSzPts val="2800"/>
              <a:buChar char="•"/>
            </a:pPr>
            <a:r>
              <a:rPr lang="pl-PL" sz="2800"/>
              <a:t>No explicit normative regulation</a:t>
            </a:r>
            <a:endParaRPr sz="2800"/>
          </a:p>
          <a:p>
            <a:pPr indent="-279400" lvl="0" marL="228600" rtl="0" algn="just">
              <a:lnSpc>
                <a:spcPct val="120000"/>
              </a:lnSpc>
              <a:spcBef>
                <a:spcPts val="1000"/>
              </a:spcBef>
              <a:spcAft>
                <a:spcPts val="0"/>
              </a:spcAft>
              <a:buClr>
                <a:schemeClr val="dk1"/>
              </a:buClr>
              <a:buSzPts val="2800"/>
              <a:buChar char="•"/>
            </a:pPr>
            <a:r>
              <a:rPr lang="pl-PL" sz="2800"/>
              <a:t>The main aim: to acquit the Innocent, to convict the guilty</a:t>
            </a:r>
            <a:endParaRPr sz="2800"/>
          </a:p>
          <a:p>
            <a:pPr indent="-279400" lvl="0" marL="228600" rtl="0" algn="just">
              <a:lnSpc>
                <a:spcPct val="120000"/>
              </a:lnSpc>
              <a:spcBef>
                <a:spcPts val="1000"/>
              </a:spcBef>
              <a:spcAft>
                <a:spcPts val="0"/>
              </a:spcAft>
              <a:buClr>
                <a:schemeClr val="dk1"/>
              </a:buClr>
              <a:buSzPts val="2800"/>
              <a:buChar char="•"/>
            </a:pPr>
            <a:r>
              <a:rPr lang="pl-PL" sz="2800"/>
              <a:t>Interesting point, common in French legal writing: the aim of criminal proceedings is to reconcile the public interest with that of individuals</a:t>
            </a:r>
            <a:endParaRPr sz="2800"/>
          </a:p>
          <a:p>
            <a:pPr indent="0" lvl="0" marL="0" rtl="0" algn="just">
              <a:lnSpc>
                <a:spcPct val="120000"/>
              </a:lnSpc>
              <a:spcBef>
                <a:spcPts val="1000"/>
              </a:spcBef>
              <a:spcAft>
                <a:spcPts val="0"/>
              </a:spcAft>
              <a:buClr>
                <a:schemeClr val="dk1"/>
              </a:buClr>
              <a:buSzPts val="2000"/>
              <a:buNone/>
            </a:pPr>
            <a:r>
              <a:t/>
            </a:r>
            <a:endParaRPr sz="2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0"/>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pl-PL"/>
              <a:t>Objectives of Criminal Proceedings - Italy</a:t>
            </a:r>
            <a:endParaRPr/>
          </a:p>
        </p:txBody>
      </p:sp>
      <p:sp>
        <p:nvSpPr>
          <p:cNvPr id="140" name="Google Shape;140;p10"/>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p>
            <a:pPr indent="-273050" lvl="0" marL="228600" rtl="0" algn="just">
              <a:lnSpc>
                <a:spcPct val="120000"/>
              </a:lnSpc>
              <a:spcBef>
                <a:spcPts val="0"/>
              </a:spcBef>
              <a:spcAft>
                <a:spcPts val="0"/>
              </a:spcAft>
              <a:buClr>
                <a:schemeClr val="dk1"/>
              </a:buClr>
              <a:buSzPts val="2700"/>
              <a:buChar char="•"/>
            </a:pPr>
            <a:r>
              <a:rPr lang="pl-PL" sz="2700"/>
              <a:t>No normative regulation</a:t>
            </a:r>
            <a:endParaRPr sz="2700"/>
          </a:p>
          <a:p>
            <a:pPr indent="-273050" lvl="0" marL="228600" rtl="0" algn="just">
              <a:lnSpc>
                <a:spcPct val="120000"/>
              </a:lnSpc>
              <a:spcBef>
                <a:spcPts val="1000"/>
              </a:spcBef>
              <a:spcAft>
                <a:spcPts val="0"/>
              </a:spcAft>
              <a:buClr>
                <a:schemeClr val="dk1"/>
              </a:buClr>
              <a:buSzPts val="2700"/>
              <a:buChar char="•"/>
            </a:pPr>
            <a:r>
              <a:rPr lang="pl-PL" sz="2700"/>
              <a:t>Aims: to establish the truth and impose criminal liability on the perpetrator, while providing procedural justice understood as a real chance of standing against the state</a:t>
            </a:r>
            <a:endParaRPr sz="2700"/>
          </a:p>
        </p:txBody>
      </p:sp>
    </p:spTree>
  </p:cSld>
  <p:clrMapOvr>
    <a:masterClrMapping/>
  </p:clrMapOvr>
</p:sld>
</file>

<file path=ppt/theme/theme1.xml><?xml version="1.0" encoding="utf-8"?>
<a:theme xmlns:a="http://schemas.openxmlformats.org/drawingml/2006/main" xmlns:r="http://schemas.openxmlformats.org/officeDocument/2006/relationships" name="TribuneVTI">
  <a:themeElements>
    <a:clrScheme name="AnalogousFromRegularSeedLeftStep">
      <a:dk1>
        <a:srgbClr val="000000"/>
      </a:dk1>
      <a:lt1>
        <a:srgbClr val="FFFFFF"/>
      </a:lt1>
      <a:dk2>
        <a:srgbClr val="2E1B30"/>
      </a:dk2>
      <a:lt2>
        <a:srgbClr val="F0F3F2"/>
      </a:lt2>
      <a:accent1>
        <a:srgbClr val="E7295E"/>
      </a:accent1>
      <a:accent2>
        <a:srgbClr val="D5179B"/>
      </a:accent2>
      <a:accent3>
        <a:srgbClr val="D129E7"/>
      </a:accent3>
      <a:accent4>
        <a:srgbClr val="7117D5"/>
      </a:accent4>
      <a:accent5>
        <a:srgbClr val="372DE7"/>
      </a:accent5>
      <a:accent6>
        <a:srgbClr val="175CD5"/>
      </a:accent6>
      <a:hlink>
        <a:srgbClr val="349C7F"/>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2023-03-08T20:21:00Z</dcterms:created>
  <dc:creator>Dorota Czerwińska</dc:creator>
</cp:coreProperties>
</file>