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2.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b="def" i="def"/>
      <a:tcStyle>
        <a:tcBdr/>
        <a:fill>
          <a:solidFill>
            <a:srgbClr val="87CED4">
              <a:alpha val="2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b="def" i="def"/>
      <a:tcStyle>
        <a:tcBdr/>
        <a:fill>
          <a:solidFill>
            <a:srgbClr val="5DC123">
              <a:alpha val="19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000000"/>
        </a:fontRef>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ytuł i podtytuł">
    <p:spTree>
      <p:nvGrpSpPr>
        <p:cNvPr id="1" name=""/>
        <p:cNvGrpSpPr/>
        <p:nvPr/>
      </p:nvGrpSpPr>
      <p:grpSpPr>
        <a:xfrm>
          <a:off x="0" y="0"/>
          <a:ext cx="0" cy="0"/>
          <a:chOff x="0" y="0"/>
          <a:chExt cx="0" cy="0"/>
        </a:xfrm>
      </p:grpSpPr>
      <p:sp>
        <p:nvSpPr>
          <p:cNvPr id="11" name="Shape 11"/>
          <p:cNvSpPr/>
          <p:nvPr>
            <p:ph type="title"/>
          </p:nvPr>
        </p:nvSpPr>
        <p:spPr>
          <a:xfrm>
            <a:off x="1270000" y="1638300"/>
            <a:ext cx="10464800" cy="3302000"/>
          </a:xfrm>
          <a:prstGeom prst="rect">
            <a:avLst/>
          </a:prstGeom>
        </p:spPr>
        <p:txBody>
          <a:bodyPr anchor="b"/>
          <a:lstStyle/>
          <a:p>
            <a:pPr/>
            <a:r>
              <a:t>Tekst tytułowy</a:t>
            </a:r>
          </a:p>
        </p:txBody>
      </p:sp>
      <p:sp>
        <p:nvSpPr>
          <p:cNvPr id="12" name="Shape 12"/>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Treść - poziom 1</a:t>
            </a:r>
          </a:p>
          <a:p>
            <a:pPr lvl="1"/>
            <a:r>
              <a:t>Treść - poziom 2</a:t>
            </a:r>
          </a:p>
          <a:p>
            <a:pPr lvl="2"/>
            <a:r>
              <a:t>Treść - poziom 3</a:t>
            </a:r>
          </a:p>
          <a:p>
            <a:pPr lvl="3"/>
            <a:r>
              <a:t>Treść - poziom 4</a:t>
            </a:r>
          </a:p>
          <a:p>
            <a:pPr lvl="4"/>
            <a:r>
              <a:t>Treść - poziom 5</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Cytat">
    <p:spTree>
      <p:nvGrpSpPr>
        <p:cNvPr id="1" name=""/>
        <p:cNvGrpSpPr/>
        <p:nvPr/>
      </p:nvGrpSpPr>
      <p:grpSpPr>
        <a:xfrm>
          <a:off x="0" y="0"/>
          <a:ext cx="0" cy="0"/>
          <a:chOff x="0" y="0"/>
          <a:chExt cx="0" cy="0"/>
        </a:xfrm>
      </p:grpSpPr>
      <p:sp>
        <p:nvSpPr>
          <p:cNvPr id="93" name="Shape 93"/>
          <p:cNvSpPr/>
          <p:nvPr>
            <p:ph type="body" sz="quarter" idx="13"/>
          </p:nvPr>
        </p:nvSpPr>
        <p:spPr>
          <a:xfrm>
            <a:off x="1270000" y="6362700"/>
            <a:ext cx="10464800" cy="533400"/>
          </a:xfrm>
          <a:prstGeom prst="rect">
            <a:avLst/>
          </a:prstGeom>
        </p:spPr>
        <p:txBody>
          <a:bodyPr anchor="t">
            <a:spAutoFit/>
          </a:bodyPr>
          <a:lstStyle>
            <a:lvl1pPr marL="0" indent="0" algn="ctr">
              <a:spcBef>
                <a:spcPts val="0"/>
              </a:spcBef>
              <a:buSzTx/>
              <a:buNone/>
              <a:defRPr b="1" sz="2800">
                <a:latin typeface="Helvetica"/>
                <a:ea typeface="Helvetica"/>
                <a:cs typeface="Helvetica"/>
                <a:sym typeface="Helvetica"/>
              </a:defRPr>
            </a:lvl1pPr>
          </a:lstStyle>
          <a:p>
            <a:pPr/>
            <a:r>
              <a:t>–Janek Jabłonka</a:t>
            </a:r>
          </a:p>
        </p:txBody>
      </p:sp>
      <p:sp>
        <p:nvSpPr>
          <p:cNvPr id="94" name="Shape 94"/>
          <p:cNvSpPr/>
          <p:nvPr>
            <p:ph type="body" sz="quarter" idx="14"/>
          </p:nvPr>
        </p:nvSpPr>
        <p:spPr>
          <a:xfrm>
            <a:off x="1270000" y="4254500"/>
            <a:ext cx="10464800" cy="711200"/>
          </a:xfrm>
          <a:prstGeom prst="rect">
            <a:avLst/>
          </a:prstGeom>
        </p:spPr>
        <p:txBody>
          <a:bodyPr>
            <a:spAutoFit/>
          </a:bodyPr>
          <a:lstStyle>
            <a:lvl1pPr marL="0" indent="0" algn="ctr">
              <a:spcBef>
                <a:spcPts val="2400"/>
              </a:spcBef>
              <a:buSzTx/>
              <a:buNone/>
              <a:defRPr sz="4000"/>
            </a:lvl1pPr>
          </a:lstStyle>
          <a:p>
            <a:pPr/>
            <a:r>
              <a:t>„Wpisz tu cytat.”</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Zdjęcie">
    <p:spTree>
      <p:nvGrpSpPr>
        <p:cNvPr id="1" name=""/>
        <p:cNvGrpSpPr/>
        <p:nvPr/>
      </p:nvGrpSpPr>
      <p:grpSpPr>
        <a:xfrm>
          <a:off x="0" y="0"/>
          <a:ext cx="0" cy="0"/>
          <a:chOff x="0" y="0"/>
          <a:chExt cx="0" cy="0"/>
        </a:xfrm>
      </p:grpSpPr>
      <p:sp>
        <p:nvSpPr>
          <p:cNvPr id="102" name="Shape 102"/>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Pusty">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Zdjęcie (poziomo)">
    <p:spTree>
      <p:nvGrpSpPr>
        <p:cNvPr id="1" name=""/>
        <p:cNvGrpSpPr/>
        <p:nvPr/>
      </p:nvGrpSpPr>
      <p:grpSpPr>
        <a:xfrm>
          <a:off x="0" y="0"/>
          <a:ext cx="0" cy="0"/>
          <a:chOff x="0" y="0"/>
          <a:chExt cx="0" cy="0"/>
        </a:xfrm>
      </p:grpSpPr>
      <p:sp>
        <p:nvSpPr>
          <p:cNvPr id="20" name="Shape 20"/>
          <p:cNvSpPr/>
          <p:nvPr>
            <p:ph type="pic" idx="13"/>
          </p:nvPr>
        </p:nvSpPr>
        <p:spPr>
          <a:xfrm>
            <a:off x="1600200" y="635000"/>
            <a:ext cx="9779000" cy="5918200"/>
          </a:xfrm>
          <a:prstGeom prst="rect">
            <a:avLst/>
          </a:prstGeom>
        </p:spPr>
        <p:txBody>
          <a:bodyPr lIns="91439" tIns="45719" rIns="91439" bIns="45719" anchor="t">
            <a:noAutofit/>
          </a:bodyPr>
          <a:lstStyle/>
          <a:p>
            <a:pPr/>
          </a:p>
        </p:txBody>
      </p:sp>
      <p:sp>
        <p:nvSpPr>
          <p:cNvPr id="21" name="Shape 21"/>
          <p:cNvSpPr/>
          <p:nvPr>
            <p:ph type="title"/>
          </p:nvPr>
        </p:nvSpPr>
        <p:spPr>
          <a:xfrm>
            <a:off x="1270000" y="6718300"/>
            <a:ext cx="10464800" cy="1422400"/>
          </a:xfrm>
          <a:prstGeom prst="rect">
            <a:avLst/>
          </a:prstGeom>
        </p:spPr>
        <p:txBody>
          <a:bodyPr anchor="b"/>
          <a:lstStyle/>
          <a:p>
            <a:pPr/>
            <a:r>
              <a:t>Tekst tytułowy</a:t>
            </a:r>
          </a:p>
        </p:txBody>
      </p:sp>
      <p:sp>
        <p:nvSpPr>
          <p:cNvPr id="22" name="Shape 22"/>
          <p:cNvSpPr/>
          <p:nvPr>
            <p:ph type="body" sz="quarter" idx="1"/>
          </p:nvPr>
        </p:nvSpPr>
        <p:spPr>
          <a:xfrm>
            <a:off x="1270000" y="8191500"/>
            <a:ext cx="10464800" cy="12192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Treść - poziom 1</a:t>
            </a:r>
          </a:p>
          <a:p>
            <a:pPr lvl="1"/>
            <a:r>
              <a:t>Treść - poziom 2</a:t>
            </a:r>
          </a:p>
          <a:p>
            <a:pPr lvl="2"/>
            <a:r>
              <a:t>Treść - poziom 3</a:t>
            </a:r>
          </a:p>
          <a:p>
            <a:pPr lvl="3"/>
            <a:r>
              <a:t>Treść - poziom 4</a:t>
            </a:r>
          </a:p>
          <a:p>
            <a:pPr lvl="4"/>
            <a:r>
              <a:t>Treść - poziom 5</a:t>
            </a:r>
          </a:p>
        </p:txBody>
      </p:sp>
      <p:sp>
        <p:nvSpPr>
          <p:cNvPr id="23" name="Shape 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ytuł (na środku)">
    <p:spTree>
      <p:nvGrpSpPr>
        <p:cNvPr id="1" name=""/>
        <p:cNvGrpSpPr/>
        <p:nvPr/>
      </p:nvGrpSpPr>
      <p:grpSpPr>
        <a:xfrm>
          <a:off x="0" y="0"/>
          <a:ext cx="0" cy="0"/>
          <a:chOff x="0" y="0"/>
          <a:chExt cx="0" cy="0"/>
        </a:xfrm>
      </p:grpSpPr>
      <p:sp>
        <p:nvSpPr>
          <p:cNvPr id="30" name="Shape 30"/>
          <p:cNvSpPr/>
          <p:nvPr>
            <p:ph type="title"/>
          </p:nvPr>
        </p:nvSpPr>
        <p:spPr>
          <a:xfrm>
            <a:off x="1270000" y="3225800"/>
            <a:ext cx="10464800" cy="3302000"/>
          </a:xfrm>
          <a:prstGeom prst="rect">
            <a:avLst/>
          </a:prstGeom>
        </p:spPr>
        <p:txBody>
          <a:bodyPr/>
          <a:lstStyle/>
          <a:p>
            <a:pPr/>
            <a:r>
              <a:t>Tekst tytułowy</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Zdjęcie (pionowo)">
    <p:spTree>
      <p:nvGrpSpPr>
        <p:cNvPr id="1" name=""/>
        <p:cNvGrpSpPr/>
        <p:nvPr/>
      </p:nvGrpSpPr>
      <p:grpSpPr>
        <a:xfrm>
          <a:off x="0" y="0"/>
          <a:ext cx="0" cy="0"/>
          <a:chOff x="0" y="0"/>
          <a:chExt cx="0" cy="0"/>
        </a:xfrm>
      </p:grpSpPr>
      <p:sp>
        <p:nvSpPr>
          <p:cNvPr id="38" name="Shape 38"/>
          <p:cNvSpPr/>
          <p:nvPr>
            <p:ph type="pic" sz="half" idx="13"/>
          </p:nvPr>
        </p:nvSpPr>
        <p:spPr>
          <a:xfrm>
            <a:off x="6718300" y="762000"/>
            <a:ext cx="5334000" cy="8242300"/>
          </a:xfrm>
          <a:prstGeom prst="rect">
            <a:avLst/>
          </a:prstGeom>
        </p:spPr>
        <p:txBody>
          <a:bodyPr lIns="91439" tIns="45719" rIns="91439" bIns="45719" anchor="t">
            <a:noAutofit/>
          </a:bodyPr>
          <a:lstStyle/>
          <a:p>
            <a:pPr/>
          </a:p>
        </p:txBody>
      </p:sp>
      <p:sp>
        <p:nvSpPr>
          <p:cNvPr id="39" name="Shape 39"/>
          <p:cNvSpPr/>
          <p:nvPr>
            <p:ph type="title"/>
          </p:nvPr>
        </p:nvSpPr>
        <p:spPr>
          <a:xfrm>
            <a:off x="952500" y="762000"/>
            <a:ext cx="5334000" cy="4000500"/>
          </a:xfrm>
          <a:prstGeom prst="rect">
            <a:avLst/>
          </a:prstGeom>
        </p:spPr>
        <p:txBody>
          <a:bodyPr anchor="b"/>
          <a:lstStyle>
            <a:lvl1pPr>
              <a:defRPr sz="6000"/>
            </a:lvl1pPr>
          </a:lstStyle>
          <a:p>
            <a:pPr/>
            <a:r>
              <a:t>Tekst tytułowy</a:t>
            </a:r>
          </a:p>
        </p:txBody>
      </p:sp>
      <p:sp>
        <p:nvSpPr>
          <p:cNvPr id="40" name="Shape 40"/>
          <p:cNvSpPr/>
          <p:nvPr>
            <p:ph type="body" sz="quarter" idx="1"/>
          </p:nvPr>
        </p:nvSpPr>
        <p:spPr>
          <a:xfrm>
            <a:off x="952500" y="5003800"/>
            <a:ext cx="5334000" cy="40005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Treść - poziom 1</a:t>
            </a:r>
          </a:p>
          <a:p>
            <a:pPr lvl="1"/>
            <a:r>
              <a:t>Treść - poziom 2</a:t>
            </a:r>
          </a:p>
          <a:p>
            <a:pPr lvl="2"/>
            <a:r>
              <a:t>Treść - poziom 3</a:t>
            </a:r>
          </a:p>
          <a:p>
            <a:pPr lvl="3"/>
            <a:r>
              <a:t>Treść - poziom 4</a:t>
            </a:r>
          </a:p>
          <a:p>
            <a:pPr lvl="4"/>
            <a:r>
              <a:t>Treść - poziom 5</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ytuł (na górze)">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Tekst tytułowy</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ytuł i punktory">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Tekst tytułowy</a:t>
            </a:r>
          </a:p>
        </p:txBody>
      </p:sp>
      <p:sp>
        <p:nvSpPr>
          <p:cNvPr id="57" name="Shape 57"/>
          <p:cNvSpPr/>
          <p:nvPr>
            <p:ph type="body" idx="1"/>
          </p:nvPr>
        </p:nvSpPr>
        <p:spPr>
          <a:prstGeom prst="rect">
            <a:avLst/>
          </a:prstGeom>
        </p:spPr>
        <p:txBody>
          <a:bodyPr/>
          <a:lstStyle/>
          <a:p>
            <a:pPr/>
            <a:r>
              <a:t>Treść - poziom 1</a:t>
            </a:r>
          </a:p>
          <a:p>
            <a:pPr lvl="1"/>
            <a:r>
              <a:t>Treść - poziom 2</a:t>
            </a:r>
          </a:p>
          <a:p>
            <a:pPr lvl="2"/>
            <a:r>
              <a:t>Treść - poziom 3</a:t>
            </a:r>
          </a:p>
          <a:p>
            <a:pPr lvl="3"/>
            <a:r>
              <a:t>Treść - poziom 4</a:t>
            </a:r>
          </a:p>
          <a:p>
            <a:pPr lvl="4"/>
            <a:r>
              <a:t>Treść - poziom 5</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ytuł i punktory ze zdjęciem">
    <p:spTree>
      <p:nvGrpSpPr>
        <p:cNvPr id="1" name=""/>
        <p:cNvGrpSpPr/>
        <p:nvPr/>
      </p:nvGrpSpPr>
      <p:grpSpPr>
        <a:xfrm>
          <a:off x="0" y="0"/>
          <a:ext cx="0" cy="0"/>
          <a:chOff x="0" y="0"/>
          <a:chExt cx="0" cy="0"/>
        </a:xfrm>
      </p:grpSpPr>
      <p:sp>
        <p:nvSpPr>
          <p:cNvPr id="65" name="Shape 65"/>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Tekst tytułowy</a:t>
            </a:r>
          </a:p>
        </p:txBody>
      </p:sp>
      <p:sp>
        <p:nvSpPr>
          <p:cNvPr id="67" name="Shape 67"/>
          <p:cNvSpPr/>
          <p:nvPr>
            <p:ph type="body" sz="half" idx="1"/>
          </p:nvPr>
        </p:nvSpPr>
        <p:spPr>
          <a:xfrm>
            <a:off x="952500" y="2590800"/>
            <a:ext cx="5334000" cy="6286500"/>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pPr/>
            <a:r>
              <a:t>Treść - poziom 1</a:t>
            </a:r>
          </a:p>
          <a:p>
            <a:pPr lvl="1"/>
            <a:r>
              <a:t>Treść - poziom 2</a:t>
            </a:r>
          </a:p>
          <a:p>
            <a:pPr lvl="2"/>
            <a:r>
              <a:t>Treść - poziom 3</a:t>
            </a:r>
          </a:p>
          <a:p>
            <a:pPr lvl="3"/>
            <a:r>
              <a:t>Treść - poziom 4</a:t>
            </a:r>
          </a:p>
          <a:p>
            <a:pPr lvl="4"/>
            <a:r>
              <a:t>Treść - poziom 5</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Punktory">
    <p:spTree>
      <p:nvGrpSpPr>
        <p:cNvPr id="1" name=""/>
        <p:cNvGrpSpPr/>
        <p:nvPr/>
      </p:nvGrpSpPr>
      <p:grpSpPr>
        <a:xfrm>
          <a:off x="0" y="0"/>
          <a:ext cx="0" cy="0"/>
          <a:chOff x="0" y="0"/>
          <a:chExt cx="0" cy="0"/>
        </a:xfrm>
      </p:grpSpPr>
      <p:sp>
        <p:nvSpPr>
          <p:cNvPr id="75" name="Shape 75"/>
          <p:cNvSpPr/>
          <p:nvPr>
            <p:ph type="body" idx="1"/>
          </p:nvPr>
        </p:nvSpPr>
        <p:spPr>
          <a:xfrm>
            <a:off x="952500" y="1270000"/>
            <a:ext cx="11099800" cy="7213600"/>
          </a:xfrm>
          <a:prstGeom prst="rect">
            <a:avLst/>
          </a:prstGeom>
        </p:spPr>
        <p:txBody>
          <a:bodyPr/>
          <a:lstStyle/>
          <a:p>
            <a:pPr/>
            <a:r>
              <a:t>Treść - poziom 1</a:t>
            </a:r>
          </a:p>
          <a:p>
            <a:pPr lvl="1"/>
            <a:r>
              <a:t>Treść - poziom 2</a:t>
            </a:r>
          </a:p>
          <a:p>
            <a:pPr lvl="2"/>
            <a:r>
              <a:t>Treść - poziom 3</a:t>
            </a:r>
          </a:p>
          <a:p>
            <a:pPr lvl="3"/>
            <a:r>
              <a:t>Treść - poziom 4</a:t>
            </a:r>
          </a:p>
          <a:p>
            <a:pPr lvl="4"/>
            <a:r>
              <a:t>Treść - poziom 5</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Zdjęcie (3 sztuki)">
    <p:spTree>
      <p:nvGrpSpPr>
        <p:cNvPr id="1" name=""/>
        <p:cNvGrpSpPr/>
        <p:nvPr/>
      </p:nvGrpSpPr>
      <p:grpSpPr>
        <a:xfrm>
          <a:off x="0" y="0"/>
          <a:ext cx="0" cy="0"/>
          <a:chOff x="0" y="0"/>
          <a:chExt cx="0" cy="0"/>
        </a:xfrm>
      </p:grpSpPr>
      <p:sp>
        <p:nvSpPr>
          <p:cNvPr id="83" name="Shape 83"/>
          <p:cNvSpPr/>
          <p:nvPr>
            <p:ph type="pic" sz="quarter" idx="13"/>
          </p:nvPr>
        </p:nvSpPr>
        <p:spPr>
          <a:xfrm>
            <a:off x="6718300" y="5092700"/>
            <a:ext cx="5334000" cy="3898900"/>
          </a:xfrm>
          <a:prstGeom prst="rect">
            <a:avLst/>
          </a:prstGeom>
        </p:spPr>
        <p:txBody>
          <a:bodyPr lIns="91439" tIns="45719" rIns="91439" bIns="45719" anchor="t">
            <a:noAutofit/>
          </a:bodyPr>
          <a:lstStyle/>
          <a:p>
            <a:pPr/>
          </a:p>
        </p:txBody>
      </p:sp>
      <p:sp>
        <p:nvSpPr>
          <p:cNvPr id="84" name="Shape 84"/>
          <p:cNvSpPr/>
          <p:nvPr>
            <p:ph type="pic" sz="quarter" idx="14"/>
          </p:nvPr>
        </p:nvSpPr>
        <p:spPr>
          <a:xfrm>
            <a:off x="6718300" y="762000"/>
            <a:ext cx="5334000" cy="3898900"/>
          </a:xfrm>
          <a:prstGeom prst="rect">
            <a:avLst/>
          </a:prstGeom>
        </p:spPr>
        <p:txBody>
          <a:bodyPr lIns="91439" tIns="45719" rIns="91439" bIns="45719" anchor="t">
            <a:noAutofit/>
          </a:bodyPr>
          <a:lstStyle/>
          <a:p>
            <a:pPr/>
          </a:p>
        </p:txBody>
      </p:sp>
      <p:sp>
        <p:nvSpPr>
          <p:cNvPr id="85" name="Shape 85"/>
          <p:cNvSpPr/>
          <p:nvPr>
            <p:ph type="pic" sz="half" idx="15"/>
          </p:nvPr>
        </p:nvSpPr>
        <p:spPr>
          <a:xfrm>
            <a:off x="952500" y="762884"/>
            <a:ext cx="5334000" cy="8229601"/>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title"/>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Tekst tytułowy</a:t>
            </a:r>
          </a:p>
        </p:txBody>
      </p:sp>
      <p:sp>
        <p:nvSpPr>
          <p:cNvPr id="3" name="Shape 3"/>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Treść - poziom 1</a:t>
            </a:r>
          </a:p>
          <a:p>
            <a:pPr lvl="1"/>
            <a:r>
              <a:t>Treść - poziom 2</a:t>
            </a:r>
          </a:p>
          <a:p>
            <a:pPr lvl="2"/>
            <a:r>
              <a:t>Treść - poziom 3</a:t>
            </a:r>
          </a:p>
          <a:p>
            <a:pPr lvl="3"/>
            <a:r>
              <a:t>Treść - poziom 4</a:t>
            </a:r>
          </a:p>
          <a:p>
            <a:pPr lvl="4"/>
            <a:r>
              <a:t>Treść - poziom 5</a:t>
            </a:r>
          </a:p>
        </p:txBody>
      </p:sp>
      <p:sp>
        <p:nvSpPr>
          <p:cNvPr id="4" name="Shape 4"/>
          <p:cNvSpPr/>
          <p:nvPr>
            <p:ph type="sldNum" sz="quarter" idx="2"/>
          </p:nvPr>
        </p:nvSpPr>
        <p:spPr>
          <a:xfrm>
            <a:off x="6311798" y="924560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9pPr>
    </p:titleStyle>
    <p:bodyStyle>
      <a:lvl1pPr marL="4572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1pPr>
      <a:lvl2pPr marL="9144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2pPr>
      <a:lvl3pPr marL="13716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3pPr>
      <a:lvl4pPr marL="18288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4pPr>
      <a:lvl5pPr marL="22860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5pPr>
      <a:lvl6pPr marL="27432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6pPr>
      <a:lvl7pPr marL="32004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7pPr>
      <a:lvl8pPr marL="36576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8pPr>
      <a:lvl9pPr marL="41148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czasopismo.legeartis.org/tag/art-431-kc" TargetMode="External"/><Relationship Id="rId3" Type="http://schemas.openxmlformats.org/officeDocument/2006/relationships/hyperlink" Target="http://czasopismo.legeartis.org/tag/pies" TargetMode="Externa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pic>
        <p:nvPicPr>
          <p:cNvPr id="119" name="491296036.jpg"/>
          <p:cNvPicPr>
            <a:picLocks noChangeAspect="1"/>
          </p:cNvPicPr>
          <p:nvPr>
            <p:ph type="pic" idx="13"/>
          </p:nvPr>
        </p:nvPicPr>
        <p:blipFill>
          <a:blip r:embed="rId2">
            <a:alphaModFix amt="7061"/>
            <a:extLst/>
          </a:blip>
          <a:srcRect l="23035" t="0" r="12249" b="2003"/>
          <a:stretch>
            <a:fillRect/>
          </a:stretch>
        </p:blipFill>
        <p:spPr>
          <a:xfrm>
            <a:off x="9428643" y="339797"/>
            <a:ext cx="3207858" cy="4857612"/>
          </a:xfrm>
          <a:prstGeom prst="rect">
            <a:avLst/>
          </a:prstGeom>
        </p:spPr>
      </p:pic>
      <p:sp>
        <p:nvSpPr>
          <p:cNvPr id="120" name="Shape 120"/>
          <p:cNvSpPr/>
          <p:nvPr>
            <p:ph type="title"/>
          </p:nvPr>
        </p:nvSpPr>
        <p:spPr>
          <a:xfrm>
            <a:off x="2997200" y="825500"/>
            <a:ext cx="6111925" cy="3411637"/>
          </a:xfrm>
          <a:prstGeom prst="rect">
            <a:avLst/>
          </a:prstGeom>
        </p:spPr>
        <p:txBody>
          <a:bodyPr/>
          <a:lstStyle>
            <a:lvl1pPr>
              <a:defRPr sz="6600">
                <a:solidFill>
                  <a:srgbClr val="000000"/>
                </a:solidFill>
                <a:latin typeface="Copperplate"/>
                <a:ea typeface="Copperplate"/>
                <a:cs typeface="Copperplate"/>
                <a:sym typeface="Copperplate"/>
              </a:defRPr>
            </a:lvl1pPr>
          </a:lstStyle>
          <a:p>
            <a:pPr/>
            <a:r>
              <a:t>Propedeutyka prawa</a:t>
            </a:r>
          </a:p>
        </p:txBody>
      </p:sp>
      <p:sp>
        <p:nvSpPr>
          <p:cNvPr id="121" name="Shape 121"/>
          <p:cNvSpPr/>
          <p:nvPr/>
        </p:nvSpPr>
        <p:spPr>
          <a:xfrm>
            <a:off x="7304081" y="7312750"/>
            <a:ext cx="4162438" cy="6399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000000"/>
                </a:solidFill>
                <a:latin typeface="Times New Roman"/>
                <a:ea typeface="Times New Roman"/>
                <a:cs typeface="Times New Roman"/>
                <a:sym typeface="Times New Roman"/>
              </a:defRPr>
            </a:lvl1pPr>
          </a:lstStyle>
          <a:p>
            <a:pPr/>
            <a:r>
              <a:t>mgr Rafał Chybiński</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55" name="Shape 155"/>
          <p:cNvSpPr/>
          <p:nvPr>
            <p:ph type="title"/>
          </p:nvPr>
        </p:nvSpPr>
        <p:spPr>
          <a:prstGeom prst="rect">
            <a:avLst/>
          </a:prstGeom>
        </p:spPr>
        <p:txBody>
          <a:bodyPr/>
          <a:lstStyle>
            <a:lvl1pPr>
              <a:defRPr sz="6700">
                <a:solidFill>
                  <a:srgbClr val="000000"/>
                </a:solidFill>
                <a:latin typeface="Times New Roman"/>
                <a:ea typeface="Times New Roman"/>
                <a:cs typeface="Times New Roman"/>
                <a:sym typeface="Times New Roman"/>
              </a:defRPr>
            </a:lvl1pPr>
          </a:lstStyle>
          <a:p>
            <a:pPr/>
            <a:r>
              <a:t>Norma abstrakcyjna i konkretna</a:t>
            </a:r>
          </a:p>
        </p:txBody>
      </p:sp>
      <p:sp>
        <p:nvSpPr>
          <p:cNvPr id="156" name="Shape 156"/>
          <p:cNvSpPr/>
          <p:nvPr>
            <p:ph type="body" idx="1"/>
          </p:nvPr>
        </p:nvSpPr>
        <p:spPr>
          <a:prstGeom prst="rect">
            <a:avLst/>
          </a:prstGeom>
        </p:spPr>
        <p:txBody>
          <a:bodyPr/>
          <a:lstStyle/>
          <a:p>
            <a:pPr>
              <a:defRPr>
                <a:solidFill>
                  <a:srgbClr val="000000"/>
                </a:solidFill>
                <a:latin typeface="Times New Roman"/>
                <a:ea typeface="Times New Roman"/>
                <a:cs typeface="Times New Roman"/>
                <a:sym typeface="Times New Roman"/>
              </a:defRPr>
            </a:pPr>
            <a:r>
              <a:t>Norma abstrakcyjna wysławia sposób zachowania bez kontekstu czasowego (będzie to zachowanie powtarzalne). Tj. „Kto zabija człowieka…”. </a:t>
            </a:r>
          </a:p>
          <a:p>
            <a:pPr>
              <a:defRPr>
                <a:solidFill>
                  <a:srgbClr val="000000"/>
                </a:solidFill>
                <a:latin typeface="Times New Roman"/>
                <a:ea typeface="Times New Roman"/>
                <a:cs typeface="Times New Roman"/>
                <a:sym typeface="Times New Roman"/>
              </a:defRPr>
            </a:pPr>
            <a:r>
              <a:t>Norma konkretna wiąże dane zachowanie z określonym czasem (chodzi tutaj o zachowanie jednorazowe). Tj. „Wzywa się Jana Kowalskiego do dziekanatu celem podpisania odpowiednich dokumentów w dniu 23.04 o godzinie 15:00.”  </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58" name="Shape 158"/>
          <p:cNvSpPr/>
          <p:nvPr>
            <p:ph type="title"/>
          </p:nvPr>
        </p:nvSpPr>
        <p:spPr>
          <a:prstGeom prst="rect">
            <a:avLst/>
          </a:prstGeom>
        </p:spPr>
        <p:txBody>
          <a:bodyPr/>
          <a:lstStyle>
            <a:lvl1pPr>
              <a:defRPr>
                <a:solidFill>
                  <a:srgbClr val="000000"/>
                </a:solidFill>
                <a:latin typeface="Times New Roman"/>
                <a:ea typeface="Times New Roman"/>
                <a:cs typeface="Times New Roman"/>
                <a:sym typeface="Times New Roman"/>
              </a:defRPr>
            </a:lvl1pPr>
          </a:lstStyle>
          <a:p>
            <a:pPr/>
            <a:r>
              <a:t>Obowiązywanie prawa</a:t>
            </a:r>
          </a:p>
        </p:txBody>
      </p:sp>
      <p:sp>
        <p:nvSpPr>
          <p:cNvPr id="159" name="Shape 159"/>
          <p:cNvSpPr/>
          <p:nvPr>
            <p:ph type="body" idx="1"/>
          </p:nvPr>
        </p:nvSpPr>
        <p:spPr>
          <a:xfrm>
            <a:off x="952500" y="1447800"/>
            <a:ext cx="11099800" cy="6286500"/>
          </a:xfrm>
          <a:prstGeom prst="rect">
            <a:avLst/>
          </a:prstGeom>
        </p:spPr>
        <p:txBody>
          <a:bodyPr/>
          <a:lstStyle/>
          <a:p>
            <a:pPr>
              <a:defRPr>
                <a:solidFill>
                  <a:srgbClr val="000000"/>
                </a:solidFill>
                <a:latin typeface="Times New Roman"/>
                <a:ea typeface="Times New Roman"/>
                <a:cs typeface="Times New Roman"/>
                <a:sym typeface="Times New Roman"/>
              </a:defRPr>
            </a:pPr>
            <a:r>
              <a:t>Prawo jest przestrzegane i stosowane, ponieważ </a:t>
            </a:r>
            <a:r>
              <a:rPr b="1"/>
              <a:t>obowiązuje</a:t>
            </a:r>
            <a:r>
              <a:t>.</a:t>
            </a: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61" name="Shape 161"/>
          <p:cNvSpPr/>
          <p:nvPr>
            <p:ph type="title"/>
          </p:nvPr>
        </p:nvSpPr>
        <p:spPr>
          <a:prstGeom prst="rect">
            <a:avLst/>
          </a:prstGeom>
        </p:spPr>
        <p:txBody>
          <a:bodyPr/>
          <a:lstStyle>
            <a:lvl1pPr defTabSz="543305">
              <a:defRPr sz="7068">
                <a:solidFill>
                  <a:srgbClr val="000000"/>
                </a:solidFill>
                <a:latin typeface="Times New Roman"/>
                <a:ea typeface="Times New Roman"/>
                <a:cs typeface="Times New Roman"/>
                <a:sym typeface="Times New Roman"/>
              </a:defRPr>
            </a:lvl1pPr>
          </a:lstStyle>
          <a:p>
            <a:pPr/>
            <a:r>
              <a:t>Obowiązywanie aksjologiczne</a:t>
            </a:r>
          </a:p>
        </p:txBody>
      </p:sp>
      <p:sp>
        <p:nvSpPr>
          <p:cNvPr id="162" name="Shape 162"/>
          <p:cNvSpPr/>
          <p:nvPr>
            <p:ph type="body" idx="1"/>
          </p:nvPr>
        </p:nvSpPr>
        <p:spPr>
          <a:prstGeom prst="rect">
            <a:avLst/>
          </a:prstGeom>
        </p:spPr>
        <p:txBody>
          <a:bodyPr/>
          <a:lstStyle/>
          <a:p>
            <a:pPr>
              <a:defRPr>
                <a:solidFill>
                  <a:srgbClr val="000000"/>
                </a:solidFill>
                <a:latin typeface="Times New Roman"/>
                <a:ea typeface="Times New Roman"/>
                <a:cs typeface="Times New Roman"/>
                <a:sym typeface="Times New Roman"/>
              </a:defRPr>
            </a:pPr>
            <a:r>
              <a:t>Prawo będzie obowiązywać ze względu na pewne wartości, które za nim stoją (dobro, słuszność, sprawiedliwość). </a:t>
            </a:r>
          </a:p>
          <a:p>
            <a:pPr>
              <a:defRPr>
                <a:solidFill>
                  <a:srgbClr val="000000"/>
                </a:solidFill>
                <a:latin typeface="Times New Roman"/>
                <a:ea typeface="Times New Roman"/>
                <a:cs typeface="Times New Roman"/>
                <a:sym typeface="Times New Roman"/>
              </a:defRPr>
            </a:pPr>
            <a:r>
              <a:t>„Przepis P jest stosowany/przestrzegany, ponieważ jest słuszny.”</a:t>
            </a:r>
          </a:p>
          <a:p>
            <a:pPr>
              <a:defRPr>
                <a:solidFill>
                  <a:srgbClr val="000000"/>
                </a:solidFill>
                <a:latin typeface="Times New Roman"/>
                <a:ea typeface="Times New Roman"/>
                <a:cs typeface="Times New Roman"/>
                <a:sym typeface="Times New Roman"/>
              </a:defRPr>
            </a:pPr>
            <a:r>
              <a:t>Można tutaj dostrzec pewne związki między prawem a moralnością(sposób kwalifikowania danego zachowania jako dobre albo złe)</a:t>
            </a:r>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64" name="Shape 164"/>
          <p:cNvSpPr/>
          <p:nvPr>
            <p:ph type="title"/>
          </p:nvPr>
        </p:nvSpPr>
        <p:spPr>
          <a:prstGeom prst="rect">
            <a:avLst/>
          </a:prstGeom>
        </p:spPr>
        <p:txBody>
          <a:bodyPr/>
          <a:lstStyle>
            <a:lvl1pPr>
              <a:defRPr sz="6000">
                <a:solidFill>
                  <a:srgbClr val="000000"/>
                </a:solidFill>
                <a:latin typeface="Times New Roman"/>
                <a:ea typeface="Times New Roman"/>
                <a:cs typeface="Times New Roman"/>
                <a:sym typeface="Times New Roman"/>
              </a:defRPr>
            </a:lvl1pPr>
          </a:lstStyle>
          <a:p>
            <a:pPr/>
            <a:r>
              <a:t>Obowiązywanie behawioralne (faktyczne)</a:t>
            </a:r>
          </a:p>
        </p:txBody>
      </p:sp>
      <p:sp>
        <p:nvSpPr>
          <p:cNvPr id="165" name="Shape 165"/>
          <p:cNvSpPr/>
          <p:nvPr>
            <p:ph type="body" idx="1"/>
          </p:nvPr>
        </p:nvSpPr>
        <p:spPr>
          <a:prstGeom prst="rect">
            <a:avLst/>
          </a:prstGeom>
        </p:spPr>
        <p:txBody>
          <a:bodyPr/>
          <a:lstStyle/>
          <a:p>
            <a:pPr>
              <a:defRPr>
                <a:solidFill>
                  <a:srgbClr val="000000"/>
                </a:solidFill>
                <a:latin typeface="Times New Roman"/>
                <a:ea typeface="Times New Roman"/>
                <a:cs typeface="Times New Roman"/>
                <a:sym typeface="Times New Roman"/>
              </a:defRPr>
            </a:pPr>
            <a:r>
              <a:t>Prawo będzie obowiązywać ze względu na praktykę społeczną.</a:t>
            </a:r>
          </a:p>
          <a:p>
            <a:pPr>
              <a:defRPr>
                <a:solidFill>
                  <a:srgbClr val="000000"/>
                </a:solidFill>
                <a:latin typeface="Times New Roman"/>
                <a:ea typeface="Times New Roman"/>
                <a:cs typeface="Times New Roman"/>
                <a:sym typeface="Times New Roman"/>
              </a:defRPr>
            </a:pPr>
            <a:r>
              <a:t>Jeśli ludzie zachowują się w określony sposób, można przyjąć, iż obowiązuje norma N, która nakazuje im zachowywać się w ten określony sposób.</a:t>
            </a:r>
          </a:p>
          <a:p>
            <a:pPr>
              <a:defRPr>
                <a:solidFill>
                  <a:srgbClr val="000000"/>
                </a:solidFill>
                <a:latin typeface="Times New Roman"/>
                <a:ea typeface="Times New Roman"/>
                <a:cs typeface="Times New Roman"/>
                <a:sym typeface="Times New Roman"/>
              </a:defRPr>
            </a:pPr>
            <a:r>
              <a:t>To ujęcie obowiązywania będzie charakterystyczne dla … ?</a:t>
            </a: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67" name="Shape 167"/>
          <p:cNvSpPr/>
          <p:nvPr>
            <p:ph type="title"/>
          </p:nvPr>
        </p:nvSpPr>
        <p:spPr>
          <a:prstGeom prst="rect">
            <a:avLst/>
          </a:prstGeom>
        </p:spPr>
        <p:txBody>
          <a:bodyPr/>
          <a:lstStyle>
            <a:lvl1pPr>
              <a:defRPr>
                <a:solidFill>
                  <a:srgbClr val="000000"/>
                </a:solidFill>
                <a:latin typeface="Times New Roman"/>
                <a:ea typeface="Times New Roman"/>
                <a:cs typeface="Times New Roman"/>
                <a:sym typeface="Times New Roman"/>
              </a:defRPr>
            </a:lvl1pPr>
          </a:lstStyle>
          <a:p>
            <a:pPr/>
            <a:r>
              <a:t>Desuetudo (odwyknięcie)</a:t>
            </a:r>
          </a:p>
        </p:txBody>
      </p:sp>
      <p:sp>
        <p:nvSpPr>
          <p:cNvPr id="168" name="Shape 168"/>
          <p:cNvSpPr/>
          <p:nvPr>
            <p:ph type="body" idx="1"/>
          </p:nvPr>
        </p:nvSpPr>
        <p:spPr>
          <a:xfrm>
            <a:off x="952500" y="1943100"/>
            <a:ext cx="11099800" cy="6286500"/>
          </a:xfrm>
          <a:prstGeom prst="rect">
            <a:avLst/>
          </a:prstGeom>
        </p:spPr>
        <p:txBody>
          <a:bodyPr/>
          <a:lstStyle/>
          <a:p>
            <a:pPr>
              <a:defRPr>
                <a:solidFill>
                  <a:srgbClr val="000000"/>
                </a:solidFill>
                <a:latin typeface="Times New Roman"/>
                <a:ea typeface="Times New Roman"/>
                <a:cs typeface="Times New Roman"/>
                <a:sym typeface="Times New Roman"/>
              </a:defRPr>
            </a:pPr>
            <a:r>
              <a:t>Instytucja, która pozwala uznać normę ustanowioną przez kompetentny organ i we właściwej formie za nieobowiązującą wtedy, kiedy nie jest przestrzegana.</a:t>
            </a:r>
          </a:p>
          <a:p>
            <a:pPr>
              <a:defRPr>
                <a:solidFill>
                  <a:srgbClr val="000000"/>
                </a:solidFill>
                <a:latin typeface="Times New Roman"/>
                <a:ea typeface="Times New Roman"/>
                <a:cs typeface="Times New Roman"/>
                <a:sym typeface="Times New Roman"/>
              </a:defRPr>
            </a:pPr>
            <a:r>
              <a:t>Nakaz meldowania się na pobyt czasowy (dot. przebywania poza stałym miejscem zameldowania dłużej niż 3 dni). </a:t>
            </a:r>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70" name="Shape 170"/>
          <p:cNvSpPr/>
          <p:nvPr>
            <p:ph type="title"/>
          </p:nvPr>
        </p:nvSpPr>
        <p:spPr>
          <a:prstGeom prst="rect">
            <a:avLst/>
          </a:prstGeom>
        </p:spPr>
        <p:txBody>
          <a:bodyPr/>
          <a:lstStyle>
            <a:lvl1pPr>
              <a:defRPr>
                <a:solidFill>
                  <a:srgbClr val="000000"/>
                </a:solidFill>
                <a:latin typeface="Times New Roman"/>
                <a:ea typeface="Times New Roman"/>
                <a:cs typeface="Times New Roman"/>
                <a:sym typeface="Times New Roman"/>
              </a:defRPr>
            </a:lvl1pPr>
          </a:lstStyle>
          <a:p>
            <a:pPr/>
            <a:r>
              <a:t>Obowiązywanie tetyczne</a:t>
            </a:r>
          </a:p>
        </p:txBody>
      </p:sp>
      <p:sp>
        <p:nvSpPr>
          <p:cNvPr id="171" name="Shape 171"/>
          <p:cNvSpPr/>
          <p:nvPr>
            <p:ph type="body" idx="1"/>
          </p:nvPr>
        </p:nvSpPr>
        <p:spPr>
          <a:xfrm>
            <a:off x="952500" y="1282700"/>
            <a:ext cx="11099800" cy="6286500"/>
          </a:xfrm>
          <a:prstGeom prst="rect">
            <a:avLst/>
          </a:prstGeom>
        </p:spPr>
        <p:txBody>
          <a:bodyPr/>
          <a:lstStyle>
            <a:lvl1pPr>
              <a:defRPr>
                <a:solidFill>
                  <a:srgbClr val="000000"/>
                </a:solidFill>
                <a:latin typeface="Times New Roman"/>
                <a:ea typeface="Times New Roman"/>
                <a:cs typeface="Times New Roman"/>
                <a:sym typeface="Times New Roman"/>
              </a:defRPr>
            </a:lvl1pPr>
          </a:lstStyle>
          <a:p>
            <a:pPr/>
            <a:r>
              <a:t>Zgodnie z tym ujęciem, prawo obowiązuje, ponieważ zostało ustanowione przez kompetentny organ (za prawem stoi autorytet prawotwórczy). </a:t>
            </a:r>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73" name="Shape 173"/>
          <p:cNvSpPr/>
          <p:nvPr>
            <p:ph type="title"/>
          </p:nvPr>
        </p:nvSpPr>
        <p:spPr>
          <a:prstGeom prst="rect">
            <a:avLst/>
          </a:prstGeom>
        </p:spPr>
        <p:txBody>
          <a:bodyPr/>
          <a:lstStyle>
            <a:lvl1pPr defTabSz="560831">
              <a:defRPr sz="7679">
                <a:solidFill>
                  <a:srgbClr val="000000"/>
                </a:solidFill>
                <a:latin typeface="Times New Roman"/>
                <a:ea typeface="Times New Roman"/>
                <a:cs typeface="Times New Roman"/>
                <a:sym typeface="Times New Roman"/>
              </a:defRPr>
            </a:lvl1pPr>
          </a:lstStyle>
          <a:p>
            <a:pPr/>
            <a:r>
              <a:t>Obowiązywanie systemowe</a:t>
            </a:r>
          </a:p>
        </p:txBody>
      </p:sp>
      <p:sp>
        <p:nvSpPr>
          <p:cNvPr id="174" name="Shape 174"/>
          <p:cNvSpPr/>
          <p:nvPr>
            <p:ph type="body" idx="1"/>
          </p:nvPr>
        </p:nvSpPr>
        <p:spPr>
          <a:xfrm>
            <a:off x="726901" y="3585864"/>
            <a:ext cx="11347798" cy="4694536"/>
          </a:xfrm>
          <a:prstGeom prst="rect">
            <a:avLst/>
          </a:prstGeom>
        </p:spPr>
        <p:txBody>
          <a:bodyPr/>
          <a:lstStyle/>
          <a:p>
            <a:pPr marL="438911" indent="-438911" defTabSz="560831">
              <a:spcBef>
                <a:spcPts val="4000"/>
              </a:spcBef>
              <a:defRPr sz="3072">
                <a:solidFill>
                  <a:srgbClr val="000000"/>
                </a:solidFill>
                <a:latin typeface="Times New Roman"/>
                <a:ea typeface="Times New Roman"/>
                <a:cs typeface="Times New Roman"/>
                <a:sym typeface="Times New Roman"/>
              </a:defRPr>
            </a:pPr>
            <a:r>
              <a:t>Jeśli zostało ustanowione przez kompetentny organ we właściwej formie (</a:t>
            </a:r>
            <a:r>
              <a:rPr b="1"/>
              <a:t>Test pochodzenia</a:t>
            </a:r>
            <a:r>
              <a:t>), a także weszły w życie (</a:t>
            </a:r>
            <a:r>
              <a:rPr b="1"/>
              <a:t>Ogłoszenie</a:t>
            </a:r>
            <a:r>
              <a:t>) i nie zostały uchylone (</a:t>
            </a:r>
            <a:r>
              <a:rPr b="1"/>
              <a:t>Derogacja</a:t>
            </a:r>
            <a:r>
              <a:t>).</a:t>
            </a:r>
          </a:p>
          <a:p>
            <a:pPr marL="438911" indent="-438911" defTabSz="560831">
              <a:spcBef>
                <a:spcPts val="4000"/>
              </a:spcBef>
              <a:defRPr sz="3072">
                <a:solidFill>
                  <a:srgbClr val="000000"/>
                </a:solidFill>
                <a:latin typeface="Times New Roman"/>
                <a:ea typeface="Times New Roman"/>
                <a:cs typeface="Times New Roman"/>
                <a:sym typeface="Times New Roman"/>
              </a:defRPr>
            </a:pPr>
            <a:r>
              <a:t>Jeżeli nie są niezgodne z innymi normami (</a:t>
            </a:r>
            <a:r>
              <a:rPr b="1"/>
              <a:t>Reguły kolizyjne</a:t>
            </a:r>
            <a:r>
              <a:t>).</a:t>
            </a:r>
          </a:p>
          <a:p>
            <a:pPr marL="438911" indent="-438911" defTabSz="560831">
              <a:spcBef>
                <a:spcPts val="4000"/>
              </a:spcBef>
              <a:defRPr sz="3072">
                <a:solidFill>
                  <a:srgbClr val="000000"/>
                </a:solidFill>
                <a:latin typeface="Times New Roman"/>
                <a:ea typeface="Times New Roman"/>
                <a:cs typeface="Times New Roman"/>
                <a:sym typeface="Times New Roman"/>
              </a:defRPr>
            </a:pPr>
            <a:r>
              <a:t>Nie tylko w sytuacji ich bezpośredniego ujęcia przez prawodawcę w akcie normatywnym, ale także wtedy, kiedy można daną normę dekodować za pomocą odpowiednich reguł inferencji (</a:t>
            </a:r>
            <a:r>
              <a:rPr b="1"/>
              <a:t>Wnioskowanie prawnicze)</a:t>
            </a:r>
            <a:r>
              <a:t>.</a:t>
            </a:r>
          </a:p>
        </p:txBody>
      </p:sp>
      <p:sp>
        <p:nvSpPr>
          <p:cNvPr id="175" name="Shape 175"/>
          <p:cNvSpPr/>
          <p:nvPr/>
        </p:nvSpPr>
        <p:spPr>
          <a:xfrm>
            <a:off x="1008918" y="2538359"/>
            <a:ext cx="10986964" cy="68908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spcBef>
                <a:spcPts val="4200"/>
              </a:spcBef>
              <a:defRPr sz="4100">
                <a:solidFill>
                  <a:srgbClr val="000000"/>
                </a:solidFill>
                <a:latin typeface="Times New Roman"/>
                <a:ea typeface="Times New Roman"/>
                <a:cs typeface="Times New Roman"/>
                <a:sym typeface="Times New Roman"/>
              </a:defRPr>
            </a:lvl1pPr>
          </a:lstStyle>
          <a:p>
            <a:pPr/>
            <a:r>
              <a:t>Zgodnie z tym ujęciem prawo będzie obowiązywać:</a:t>
            </a:r>
          </a:p>
        </p:txBody>
      </p:sp>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77" name="Shape 177"/>
          <p:cNvSpPr/>
          <p:nvPr>
            <p:ph type="title"/>
          </p:nvPr>
        </p:nvSpPr>
        <p:spPr>
          <a:prstGeom prst="rect">
            <a:avLst/>
          </a:prstGeom>
        </p:spPr>
        <p:txBody>
          <a:bodyPr/>
          <a:lstStyle>
            <a:lvl1pPr>
              <a:defRPr>
                <a:solidFill>
                  <a:srgbClr val="000000"/>
                </a:solidFill>
                <a:latin typeface="Times New Roman"/>
                <a:ea typeface="Times New Roman"/>
                <a:cs typeface="Times New Roman"/>
                <a:sym typeface="Times New Roman"/>
              </a:defRPr>
            </a:lvl1pPr>
          </a:lstStyle>
          <a:p>
            <a:pPr/>
            <a:r>
              <a:t>Test pochodzenia</a:t>
            </a:r>
          </a:p>
        </p:txBody>
      </p:sp>
      <p:sp>
        <p:nvSpPr>
          <p:cNvPr id="178" name="Shape 178"/>
          <p:cNvSpPr/>
          <p:nvPr>
            <p:ph type="body" idx="1"/>
          </p:nvPr>
        </p:nvSpPr>
        <p:spPr>
          <a:prstGeom prst="rect">
            <a:avLst/>
          </a:prstGeom>
        </p:spPr>
        <p:txBody>
          <a:bodyPr/>
          <a:lstStyle>
            <a:lvl1pPr>
              <a:defRPr>
                <a:solidFill>
                  <a:srgbClr val="000000"/>
                </a:solidFill>
                <a:latin typeface="Times New Roman"/>
                <a:ea typeface="Times New Roman"/>
                <a:cs typeface="Times New Roman"/>
                <a:sym typeface="Times New Roman"/>
              </a:defRPr>
            </a:lvl1pPr>
          </a:lstStyle>
          <a:p>
            <a:pPr/>
            <a:r>
              <a:t>Pozwala odróżnić prawo od nie-prawa. Ustala się to poprzez sprawdzenie, czy konkretna norma została ustanowiona przez właściwy podmiot (autorytet prawotwórczy) w wyniku odpowiednich działań (we właściwej formie). </a:t>
            </a:r>
          </a:p>
        </p:txBody>
      </p:sp>
    </p:spTree>
  </p:cSld>
  <p:clrMapOvr>
    <a:masterClrMapping/>
  </p:clrMapOvr>
  <p:transition xmlns:p14="http://schemas.microsoft.com/office/powerpoint/2010/main" spd="med" advClick="1" p14:dur="1000"/>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80" name="Shape 180"/>
          <p:cNvSpPr/>
          <p:nvPr>
            <p:ph type="title"/>
          </p:nvPr>
        </p:nvSpPr>
        <p:spPr>
          <a:prstGeom prst="rect">
            <a:avLst/>
          </a:prstGeom>
        </p:spPr>
        <p:txBody>
          <a:bodyPr/>
          <a:lstStyle>
            <a:lvl1pPr>
              <a:defRPr>
                <a:solidFill>
                  <a:srgbClr val="000000"/>
                </a:solidFill>
                <a:latin typeface="Times New Roman"/>
                <a:ea typeface="Times New Roman"/>
                <a:cs typeface="Times New Roman"/>
                <a:sym typeface="Times New Roman"/>
              </a:defRPr>
            </a:lvl1pPr>
          </a:lstStyle>
          <a:p>
            <a:pPr/>
            <a:r>
              <a:t>Ogłoszenie</a:t>
            </a:r>
          </a:p>
        </p:txBody>
      </p:sp>
      <p:sp>
        <p:nvSpPr>
          <p:cNvPr id="181" name="Shape 181"/>
          <p:cNvSpPr/>
          <p:nvPr>
            <p:ph type="body" idx="1"/>
          </p:nvPr>
        </p:nvSpPr>
        <p:spPr>
          <a:prstGeom prst="rect">
            <a:avLst/>
          </a:prstGeom>
        </p:spPr>
        <p:txBody>
          <a:bodyPr/>
          <a:lstStyle/>
          <a:p>
            <a:pPr>
              <a:defRPr>
                <a:solidFill>
                  <a:srgbClr val="000000"/>
                </a:solidFill>
                <a:latin typeface="Times New Roman"/>
                <a:ea typeface="Times New Roman"/>
                <a:cs typeface="Times New Roman"/>
                <a:sym typeface="Times New Roman"/>
              </a:defRPr>
            </a:pPr>
            <a:r>
              <a:t>Ogłoszenie jest niezbędnym warunkiem wejścia w życie aktów prawnych. </a:t>
            </a:r>
          </a:p>
          <a:p>
            <a:pPr>
              <a:defRPr>
                <a:solidFill>
                  <a:srgbClr val="000000"/>
                </a:solidFill>
                <a:latin typeface="Times New Roman"/>
                <a:ea typeface="Times New Roman"/>
                <a:cs typeface="Times New Roman"/>
                <a:sym typeface="Times New Roman"/>
              </a:defRPr>
            </a:pPr>
            <a:r>
              <a:t>Przez prawidłowe ogłoszenie najczęściej rozumie się opublikowanie danego aktu normatywnego w </a:t>
            </a:r>
            <a:r>
              <a:rPr b="1"/>
              <a:t>urzędowym dzienniku promulgacyjnym</a:t>
            </a:r>
            <a:r>
              <a:t> (Dziennik Ustaw, Monitor Polski).</a:t>
            </a:r>
          </a:p>
        </p:txBody>
      </p:sp>
    </p:spTree>
  </p:cSld>
  <p:clrMapOvr>
    <a:masterClrMapping/>
  </p:clrMapOvr>
  <p:transition xmlns:p14="http://schemas.microsoft.com/office/powerpoint/2010/main" spd="med" advClick="1" p14:dur="1000"/>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83" name="Shape 183"/>
          <p:cNvSpPr/>
          <p:nvPr>
            <p:ph type="title"/>
          </p:nvPr>
        </p:nvSpPr>
        <p:spPr>
          <a:prstGeom prst="rect">
            <a:avLst/>
          </a:prstGeom>
        </p:spPr>
        <p:txBody>
          <a:bodyPr/>
          <a:lstStyle>
            <a:lvl1pPr>
              <a:defRPr>
                <a:solidFill>
                  <a:srgbClr val="000000"/>
                </a:solidFill>
                <a:latin typeface="Times New Roman"/>
                <a:ea typeface="Times New Roman"/>
                <a:cs typeface="Times New Roman"/>
                <a:sym typeface="Times New Roman"/>
              </a:defRPr>
            </a:lvl1pPr>
          </a:lstStyle>
          <a:p>
            <a:pPr/>
            <a:r>
              <a:t>Derogacja (uchylenie)</a:t>
            </a:r>
          </a:p>
        </p:txBody>
      </p:sp>
      <p:sp>
        <p:nvSpPr>
          <p:cNvPr id="184" name="Shape 184"/>
          <p:cNvSpPr/>
          <p:nvPr>
            <p:ph type="body" idx="1"/>
          </p:nvPr>
        </p:nvSpPr>
        <p:spPr>
          <a:xfrm>
            <a:off x="952500" y="3073400"/>
            <a:ext cx="11099800" cy="6286500"/>
          </a:xfrm>
          <a:prstGeom prst="rect">
            <a:avLst/>
          </a:prstGeom>
        </p:spPr>
        <p:txBody>
          <a:bodyPr/>
          <a:lstStyle/>
          <a:p>
            <a:pPr>
              <a:defRPr>
                <a:solidFill>
                  <a:srgbClr val="000000"/>
                </a:solidFill>
                <a:latin typeface="Times New Roman"/>
                <a:ea typeface="Times New Roman"/>
                <a:cs typeface="Times New Roman"/>
                <a:sym typeface="Times New Roman"/>
              </a:defRPr>
            </a:pPr>
            <a:r>
              <a:rPr b="1"/>
              <a:t>Derogacja wyraźna</a:t>
            </a:r>
            <a:r>
              <a:t> - uchylenie normy prawnej bądź całego aktu normatywnego przez inną normę (przepis derogacyjny). Tj. „Traci moc ustawa z dnia …”. </a:t>
            </a:r>
          </a:p>
          <a:p>
            <a:pPr>
              <a:defRPr b="1">
                <a:solidFill>
                  <a:srgbClr val="000000"/>
                </a:solidFill>
                <a:latin typeface="Times New Roman"/>
                <a:ea typeface="Times New Roman"/>
                <a:cs typeface="Times New Roman"/>
                <a:sym typeface="Times New Roman"/>
              </a:defRPr>
            </a:pPr>
            <a:r>
              <a:t>Derogacja dorozumiana (milcząca) </a:t>
            </a:r>
            <a:r>
              <a:rPr b="0"/>
              <a:t>- uchylenie polegające na odmiennym uregulowaniu danej materii. Brak tutaj przepisu derogacyjnego wyraźnie uchylającego konkretną normę czy akt normatywny. </a:t>
            </a:r>
          </a:p>
        </p:txBody>
      </p:sp>
      <p:sp>
        <p:nvSpPr>
          <p:cNvPr id="185" name="Shape 185"/>
          <p:cNvSpPr/>
          <p:nvPr/>
        </p:nvSpPr>
        <p:spPr>
          <a:xfrm>
            <a:off x="609600" y="2423250"/>
            <a:ext cx="12372765" cy="11987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spcBef>
                <a:spcPts val="4200"/>
              </a:spcBef>
              <a:defRPr>
                <a:solidFill>
                  <a:srgbClr val="000000"/>
                </a:solidFill>
                <a:latin typeface="Times New Roman"/>
                <a:ea typeface="Times New Roman"/>
                <a:cs typeface="Times New Roman"/>
                <a:sym typeface="Times New Roman"/>
              </a:defRPr>
            </a:lvl1pPr>
          </a:lstStyle>
          <a:p>
            <a:pPr/>
            <a:r>
              <a:t>Nie obowiązują te normy, które zostały wyraźnie lub w sposób dorozumiany(milcząco) uchylone.</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23" name="Shape 123"/>
          <p:cNvSpPr/>
          <p:nvPr>
            <p:ph type="title"/>
          </p:nvPr>
        </p:nvSpPr>
        <p:spPr>
          <a:prstGeom prst="rect">
            <a:avLst/>
          </a:prstGeom>
        </p:spPr>
        <p:txBody>
          <a:bodyPr/>
          <a:lstStyle>
            <a:lvl1pPr>
              <a:defRPr>
                <a:solidFill>
                  <a:srgbClr val="000000"/>
                </a:solidFill>
                <a:latin typeface="Times New Roman"/>
                <a:ea typeface="Times New Roman"/>
                <a:cs typeface="Times New Roman"/>
                <a:sym typeface="Times New Roman"/>
              </a:defRPr>
            </a:lvl1pPr>
          </a:lstStyle>
          <a:p>
            <a:pPr/>
            <a:r>
              <a:t>Literatura</a:t>
            </a:r>
          </a:p>
        </p:txBody>
      </p:sp>
      <p:sp>
        <p:nvSpPr>
          <p:cNvPr id="124" name="Shape 124"/>
          <p:cNvSpPr/>
          <p:nvPr>
            <p:ph type="body" idx="1"/>
          </p:nvPr>
        </p:nvSpPr>
        <p:spPr>
          <a:xfrm>
            <a:off x="749300" y="2205930"/>
            <a:ext cx="10727780" cy="5137052"/>
          </a:xfrm>
          <a:prstGeom prst="rect">
            <a:avLst/>
          </a:prstGeom>
        </p:spPr>
        <p:txBody>
          <a:bodyPr/>
          <a:lstStyle/>
          <a:p>
            <a:pPr>
              <a:defRPr i="1">
                <a:solidFill>
                  <a:srgbClr val="000000"/>
                </a:solidFill>
                <a:latin typeface="Times New Roman"/>
                <a:ea typeface="Times New Roman"/>
                <a:cs typeface="Times New Roman"/>
                <a:sym typeface="Times New Roman"/>
              </a:defRPr>
            </a:pPr>
            <a:r>
              <a:rPr i="0"/>
              <a:t>Andrzej Bator (red.) , Włodzimierz Gromski,  Stanisław Kaźmierczyk, Artur Kozak, Zbigniew Pulka</a:t>
            </a:r>
            <a:r>
              <a:t>, „Wprowadzenie do nauk prawnych, leksykon tematyczny”. </a:t>
            </a:r>
          </a:p>
          <a:p>
            <a:pPr>
              <a:defRPr i="1">
                <a:solidFill>
                  <a:srgbClr val="000000"/>
                </a:solidFill>
                <a:latin typeface="Times New Roman"/>
                <a:ea typeface="Times New Roman"/>
                <a:cs typeface="Times New Roman"/>
                <a:sym typeface="Times New Roman"/>
              </a:defRPr>
            </a:pPr>
            <a:r>
              <a:rPr i="0"/>
              <a:t>Jacek Srokosz, Adam Sulikowski,</a:t>
            </a:r>
            <a:r>
              <a:t> „Wstęp do prawoznawstwa”.</a:t>
            </a:r>
          </a:p>
        </p:txBody>
      </p:sp>
    </p:spTree>
  </p:cSld>
  <p:clrMapOvr>
    <a:masterClrMapping/>
  </p:clrMapOvr>
  <p:transition xmlns:p14="http://schemas.microsoft.com/office/powerpoint/2010/main" spd="med" advClick="1" p14:dur="1000"/>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87" name="Shape 187"/>
          <p:cNvSpPr/>
          <p:nvPr>
            <p:ph type="title"/>
          </p:nvPr>
        </p:nvSpPr>
        <p:spPr>
          <a:prstGeom prst="rect">
            <a:avLst/>
          </a:prstGeom>
        </p:spPr>
        <p:txBody>
          <a:bodyPr/>
          <a:lstStyle>
            <a:lvl1pPr>
              <a:defRPr>
                <a:solidFill>
                  <a:srgbClr val="000000"/>
                </a:solidFill>
                <a:latin typeface="Times New Roman"/>
                <a:ea typeface="Times New Roman"/>
                <a:cs typeface="Times New Roman"/>
                <a:sym typeface="Times New Roman"/>
              </a:defRPr>
            </a:lvl1pPr>
          </a:lstStyle>
          <a:p>
            <a:pPr/>
            <a:r>
              <a:t>Reguły kolizyjne</a:t>
            </a:r>
          </a:p>
        </p:txBody>
      </p:sp>
      <p:sp>
        <p:nvSpPr>
          <p:cNvPr id="188" name="Shape 188"/>
          <p:cNvSpPr/>
          <p:nvPr>
            <p:ph type="body" idx="1"/>
          </p:nvPr>
        </p:nvSpPr>
        <p:spPr>
          <a:prstGeom prst="rect">
            <a:avLst/>
          </a:prstGeom>
        </p:spPr>
        <p:txBody>
          <a:bodyPr/>
          <a:lstStyle/>
          <a:p>
            <a:pPr>
              <a:defRPr>
                <a:solidFill>
                  <a:srgbClr val="000000"/>
                </a:solidFill>
                <a:latin typeface="Times New Roman"/>
                <a:ea typeface="Times New Roman"/>
                <a:cs typeface="Times New Roman"/>
                <a:sym typeface="Times New Roman"/>
              </a:defRPr>
            </a:pPr>
            <a:r>
              <a:t>Lex superior derogat legi inferiori.</a:t>
            </a:r>
          </a:p>
          <a:p>
            <a:pPr>
              <a:defRPr>
                <a:solidFill>
                  <a:srgbClr val="000000"/>
                </a:solidFill>
                <a:latin typeface="Times New Roman"/>
                <a:ea typeface="Times New Roman"/>
                <a:cs typeface="Times New Roman"/>
                <a:sym typeface="Times New Roman"/>
              </a:defRPr>
            </a:pPr>
            <a:r>
              <a:t>Lex posterior derogat legi priori.</a:t>
            </a:r>
          </a:p>
          <a:p>
            <a:pPr>
              <a:defRPr>
                <a:solidFill>
                  <a:srgbClr val="000000"/>
                </a:solidFill>
                <a:latin typeface="Times New Roman"/>
                <a:ea typeface="Times New Roman"/>
                <a:cs typeface="Times New Roman"/>
                <a:sym typeface="Times New Roman"/>
              </a:defRPr>
            </a:pPr>
            <a:r>
              <a:t>Lex specialis derogat legi generali.</a:t>
            </a:r>
          </a:p>
        </p:txBody>
      </p:sp>
      <p:sp>
        <p:nvSpPr>
          <p:cNvPr id="189" name="Shape 189"/>
          <p:cNvSpPr/>
          <p:nvPr/>
        </p:nvSpPr>
        <p:spPr>
          <a:xfrm>
            <a:off x="632311" y="2566872"/>
            <a:ext cx="11968778" cy="5050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900">
                <a:solidFill>
                  <a:srgbClr val="000000"/>
                </a:solidFill>
                <a:latin typeface="Times New Roman"/>
                <a:ea typeface="Times New Roman"/>
                <a:cs typeface="Times New Roman"/>
                <a:sym typeface="Times New Roman"/>
              </a:defRPr>
            </a:lvl1pPr>
          </a:lstStyle>
          <a:p>
            <a:pPr/>
            <a:r>
              <a:t>Wskazują sposób postępowania w sytuacji wystąpienia kolizji między normami.</a:t>
            </a:r>
          </a:p>
        </p:txBody>
      </p:sp>
    </p:spTree>
  </p:cSld>
  <p:clrMapOvr>
    <a:masterClrMapping/>
  </p:clrMapOvr>
  <p:transition xmlns:p14="http://schemas.microsoft.com/office/powerpoint/2010/main" spd="med" advClick="1" p14:dur="1000"/>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91" name="Shape 191"/>
          <p:cNvSpPr/>
          <p:nvPr>
            <p:ph type="title"/>
          </p:nvPr>
        </p:nvSpPr>
        <p:spPr>
          <a:prstGeom prst="rect">
            <a:avLst/>
          </a:prstGeom>
        </p:spPr>
        <p:txBody>
          <a:bodyPr/>
          <a:lstStyle>
            <a:lvl1pPr>
              <a:defRPr sz="6800">
                <a:solidFill>
                  <a:srgbClr val="000000"/>
                </a:solidFill>
                <a:latin typeface="Times New Roman"/>
                <a:ea typeface="Times New Roman"/>
                <a:cs typeface="Times New Roman"/>
                <a:sym typeface="Times New Roman"/>
              </a:defRPr>
            </a:lvl1pPr>
          </a:lstStyle>
          <a:p>
            <a:pPr/>
            <a:r>
              <a:t>Aspekty obowiązywania prawa</a:t>
            </a:r>
          </a:p>
        </p:txBody>
      </p:sp>
      <p:sp>
        <p:nvSpPr>
          <p:cNvPr id="192" name="Shape 192"/>
          <p:cNvSpPr/>
          <p:nvPr>
            <p:ph type="body" idx="1"/>
          </p:nvPr>
        </p:nvSpPr>
        <p:spPr>
          <a:prstGeom prst="rect">
            <a:avLst/>
          </a:prstGeom>
        </p:spPr>
        <p:txBody>
          <a:bodyPr/>
          <a:lstStyle/>
          <a:p>
            <a:pPr>
              <a:defRPr>
                <a:solidFill>
                  <a:srgbClr val="000000"/>
                </a:solidFill>
                <a:latin typeface="Times New Roman"/>
                <a:ea typeface="Times New Roman"/>
                <a:cs typeface="Times New Roman"/>
                <a:sym typeface="Times New Roman"/>
              </a:defRPr>
            </a:pPr>
            <a:r>
              <a:t>Aspekt czasowy (obowiązywanie prawa w czasie).</a:t>
            </a:r>
          </a:p>
          <a:p>
            <a:pPr>
              <a:defRPr>
                <a:solidFill>
                  <a:srgbClr val="000000"/>
                </a:solidFill>
                <a:latin typeface="Times New Roman"/>
                <a:ea typeface="Times New Roman"/>
                <a:cs typeface="Times New Roman"/>
                <a:sym typeface="Times New Roman"/>
              </a:defRPr>
            </a:pPr>
            <a:r>
              <a:t>Aspekt terytorialny (obowiązywanie prawa w przestrzeni)</a:t>
            </a:r>
          </a:p>
          <a:p>
            <a:pPr>
              <a:defRPr>
                <a:solidFill>
                  <a:srgbClr val="000000"/>
                </a:solidFill>
                <a:latin typeface="Times New Roman"/>
                <a:ea typeface="Times New Roman"/>
                <a:cs typeface="Times New Roman"/>
                <a:sym typeface="Times New Roman"/>
              </a:defRPr>
            </a:pPr>
            <a:r>
              <a:t>Aspekt personalny (obowiązywanie prawa względem osób)</a:t>
            </a:r>
          </a:p>
        </p:txBody>
      </p:sp>
      <p:sp>
        <p:nvSpPr>
          <p:cNvPr id="193" name="Shape 193"/>
          <p:cNvSpPr/>
          <p:nvPr/>
        </p:nvSpPr>
        <p:spPr>
          <a:xfrm>
            <a:off x="2768600" y="2395422"/>
            <a:ext cx="8015313" cy="9241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spcBef>
                <a:spcPts val="4200"/>
              </a:spcBef>
              <a:defRPr sz="2900">
                <a:solidFill>
                  <a:srgbClr val="000000"/>
                </a:solidFill>
                <a:latin typeface="Times New Roman"/>
                <a:ea typeface="Times New Roman"/>
                <a:cs typeface="Times New Roman"/>
                <a:sym typeface="Times New Roman"/>
              </a:defRPr>
            </a:lvl1pPr>
          </a:lstStyle>
          <a:p>
            <a:pPr/>
            <a:r>
              <a:t>W ramach koncepcji obowiązywania tetycznego można wyróżnić trzy aspekty obowiązywania:</a:t>
            </a:r>
          </a:p>
        </p:txBody>
      </p:sp>
    </p:spTree>
  </p:cSld>
  <p:clrMapOvr>
    <a:masterClrMapping/>
  </p:clrMapOvr>
  <p:transition xmlns:p14="http://schemas.microsoft.com/office/powerpoint/2010/main" spd="med" advClick="1" p14:dur="1000"/>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95" name="Shape 195"/>
          <p:cNvSpPr/>
          <p:nvPr>
            <p:ph type="title"/>
          </p:nvPr>
        </p:nvSpPr>
        <p:spPr>
          <a:prstGeom prst="rect">
            <a:avLst/>
          </a:prstGeom>
        </p:spPr>
        <p:txBody>
          <a:bodyPr/>
          <a:lstStyle>
            <a:lvl1pPr>
              <a:defRPr>
                <a:solidFill>
                  <a:srgbClr val="000000"/>
                </a:solidFill>
                <a:latin typeface="Times New Roman"/>
                <a:ea typeface="Times New Roman"/>
                <a:cs typeface="Times New Roman"/>
                <a:sym typeface="Times New Roman"/>
              </a:defRPr>
            </a:lvl1pPr>
          </a:lstStyle>
          <a:p>
            <a:pPr/>
            <a:r>
              <a:t>Aspekt czasowy</a:t>
            </a:r>
          </a:p>
        </p:txBody>
      </p:sp>
      <p:sp>
        <p:nvSpPr>
          <p:cNvPr id="196" name="Shape 196"/>
          <p:cNvSpPr/>
          <p:nvPr>
            <p:ph type="body" idx="1"/>
          </p:nvPr>
        </p:nvSpPr>
        <p:spPr>
          <a:prstGeom prst="rect">
            <a:avLst/>
          </a:prstGeom>
        </p:spPr>
        <p:txBody>
          <a:bodyPr/>
          <a:lstStyle>
            <a:lvl1pPr>
              <a:defRPr>
                <a:solidFill>
                  <a:srgbClr val="000000"/>
                </a:solidFill>
                <a:latin typeface="Times New Roman"/>
                <a:ea typeface="Times New Roman"/>
                <a:cs typeface="Times New Roman"/>
                <a:sym typeface="Times New Roman"/>
              </a:defRPr>
            </a:lvl1pPr>
          </a:lstStyle>
          <a:p>
            <a:pPr/>
            <a:r>
              <a:t>Norma prawna X będzie obowiązywać najwcześniej od momentu ogłoszenia do jej wygaśnięcia bądź uchylenia (derogacja).</a:t>
            </a:r>
          </a:p>
        </p:txBody>
      </p:sp>
    </p:spTree>
  </p:cSld>
  <p:clrMapOvr>
    <a:masterClrMapping/>
  </p:clrMapOvr>
  <p:transition xmlns:p14="http://schemas.microsoft.com/office/powerpoint/2010/main" spd="med" advClick="1" p14:dur="1000"/>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98" name="Shape 198"/>
          <p:cNvSpPr/>
          <p:nvPr>
            <p:ph type="title"/>
          </p:nvPr>
        </p:nvSpPr>
        <p:spPr>
          <a:prstGeom prst="rect">
            <a:avLst/>
          </a:prstGeom>
        </p:spPr>
        <p:txBody>
          <a:bodyPr/>
          <a:lstStyle>
            <a:lvl1pPr>
              <a:defRPr sz="7600">
                <a:solidFill>
                  <a:srgbClr val="000000"/>
                </a:solidFill>
                <a:latin typeface="Times New Roman"/>
                <a:ea typeface="Times New Roman"/>
                <a:cs typeface="Times New Roman"/>
                <a:sym typeface="Times New Roman"/>
              </a:defRPr>
            </a:lvl1pPr>
          </a:lstStyle>
          <a:p>
            <a:pPr/>
            <a:r>
              <a:t>Vacatio legis</a:t>
            </a:r>
          </a:p>
        </p:txBody>
      </p:sp>
      <p:sp>
        <p:nvSpPr>
          <p:cNvPr id="199" name="Shape 199"/>
          <p:cNvSpPr/>
          <p:nvPr>
            <p:ph type="body" idx="1"/>
          </p:nvPr>
        </p:nvSpPr>
        <p:spPr>
          <a:prstGeom prst="rect">
            <a:avLst/>
          </a:prstGeom>
        </p:spPr>
        <p:txBody>
          <a:bodyPr/>
          <a:lstStyle/>
          <a:p>
            <a:pPr>
              <a:defRPr>
                <a:solidFill>
                  <a:srgbClr val="000000"/>
                </a:solidFill>
                <a:latin typeface="Times New Roman"/>
                <a:ea typeface="Times New Roman"/>
                <a:cs typeface="Times New Roman"/>
                <a:sym typeface="Times New Roman"/>
              </a:defRPr>
            </a:pPr>
            <a:r>
              <a:t>Jest to specjalny okres od ogłoszenia prawa do momentu jego wejścia w życie.</a:t>
            </a:r>
          </a:p>
          <a:p>
            <a:pPr>
              <a:defRPr>
                <a:solidFill>
                  <a:srgbClr val="000000"/>
                </a:solidFill>
                <a:latin typeface="Times New Roman"/>
                <a:ea typeface="Times New Roman"/>
                <a:cs typeface="Times New Roman"/>
                <a:sym typeface="Times New Roman"/>
              </a:defRPr>
            </a:pPr>
            <a:r>
              <a:t>Art. 97 § 3 dodany ustawą z dnia 10.06.2016 r., która wchodzi w życie 9.10.2016 r.  </a:t>
            </a:r>
          </a:p>
        </p:txBody>
      </p:sp>
    </p:spTree>
  </p:cSld>
  <p:clrMapOvr>
    <a:masterClrMapping/>
  </p:clrMapOvr>
  <p:transition xmlns:p14="http://schemas.microsoft.com/office/powerpoint/2010/main" spd="med" advClick="1" p14:dur="1000"/>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201" name="Shape 201"/>
          <p:cNvSpPr/>
          <p:nvPr>
            <p:ph type="title"/>
          </p:nvPr>
        </p:nvSpPr>
        <p:spPr>
          <a:prstGeom prst="rect">
            <a:avLst/>
          </a:prstGeom>
        </p:spPr>
        <p:txBody>
          <a:bodyPr/>
          <a:lstStyle>
            <a:lvl1pPr>
              <a:defRPr>
                <a:solidFill>
                  <a:srgbClr val="000000"/>
                </a:solidFill>
                <a:latin typeface="Times New Roman"/>
                <a:ea typeface="Times New Roman"/>
                <a:cs typeface="Times New Roman"/>
                <a:sym typeface="Times New Roman"/>
              </a:defRPr>
            </a:lvl1pPr>
          </a:lstStyle>
          <a:p>
            <a:pPr/>
            <a:r>
              <a:t>Aspekt terytorialny</a:t>
            </a:r>
          </a:p>
        </p:txBody>
      </p:sp>
      <p:sp>
        <p:nvSpPr>
          <p:cNvPr id="202" name="Shape 202"/>
          <p:cNvSpPr/>
          <p:nvPr>
            <p:ph type="body" idx="1"/>
          </p:nvPr>
        </p:nvSpPr>
        <p:spPr>
          <a:prstGeom prst="rect">
            <a:avLst/>
          </a:prstGeom>
        </p:spPr>
        <p:txBody>
          <a:bodyPr/>
          <a:lstStyle/>
          <a:p>
            <a:pPr marL="434340" indent="-434340" defTabSz="554990">
              <a:spcBef>
                <a:spcPts val="3900"/>
              </a:spcBef>
              <a:defRPr sz="3609">
                <a:solidFill>
                  <a:srgbClr val="000000"/>
                </a:solidFill>
                <a:latin typeface="Times New Roman"/>
                <a:ea typeface="Times New Roman"/>
                <a:cs typeface="Times New Roman"/>
                <a:sym typeface="Times New Roman"/>
              </a:defRPr>
            </a:pPr>
            <a:r>
              <a:t>Norma prawna X będzie obowiązywać na określonym terytorium. </a:t>
            </a:r>
          </a:p>
          <a:p>
            <a:pPr marL="434340" indent="-434340" defTabSz="554990">
              <a:spcBef>
                <a:spcPts val="3900"/>
              </a:spcBef>
              <a:defRPr sz="3609">
                <a:solidFill>
                  <a:srgbClr val="000000"/>
                </a:solidFill>
                <a:latin typeface="Times New Roman"/>
                <a:ea typeface="Times New Roman"/>
                <a:cs typeface="Times New Roman"/>
                <a:sym typeface="Times New Roman"/>
              </a:defRPr>
            </a:pPr>
          </a:p>
          <a:p>
            <a:pPr marL="434340" indent="-434340" defTabSz="554990">
              <a:spcBef>
                <a:spcPts val="3900"/>
              </a:spcBef>
              <a:defRPr sz="3609">
                <a:solidFill>
                  <a:srgbClr val="000000"/>
                </a:solidFill>
                <a:latin typeface="Times New Roman"/>
                <a:ea typeface="Times New Roman"/>
                <a:cs typeface="Times New Roman"/>
                <a:sym typeface="Times New Roman"/>
              </a:defRPr>
            </a:pPr>
            <a:r>
              <a:rPr b="1"/>
              <a:t>Terytorium państwa</a:t>
            </a:r>
            <a:r>
              <a:t> - ziemia w obrębie granic państwa, wody wewnętrzne, wody terytorialne, słup powietrza nad obszarem wyodrębnionym granicami oraz słup ziemi pod tym obszarem, a także statki morskie, powietrzne i kosmiczne związane z państwem odpowiednimi przepisami rejestracyjnymi, a także tereny ambasad. </a:t>
            </a:r>
          </a:p>
        </p:txBody>
      </p:sp>
    </p:spTree>
  </p:cSld>
  <p:clrMapOvr>
    <a:masterClrMapping/>
  </p:clrMapOvr>
  <p:transition xmlns:p14="http://schemas.microsoft.com/office/powerpoint/2010/main" spd="med" advClick="1" p14:dur="1000"/>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204" name="Shape 204"/>
          <p:cNvSpPr/>
          <p:nvPr>
            <p:ph type="title"/>
          </p:nvPr>
        </p:nvSpPr>
        <p:spPr>
          <a:prstGeom prst="rect">
            <a:avLst/>
          </a:prstGeom>
        </p:spPr>
        <p:txBody>
          <a:bodyPr/>
          <a:lstStyle>
            <a:lvl1pPr>
              <a:defRPr>
                <a:solidFill>
                  <a:srgbClr val="000000"/>
                </a:solidFill>
                <a:latin typeface="Times New Roman"/>
                <a:ea typeface="Times New Roman"/>
                <a:cs typeface="Times New Roman"/>
                <a:sym typeface="Times New Roman"/>
              </a:defRPr>
            </a:lvl1pPr>
          </a:lstStyle>
          <a:p>
            <a:pPr/>
            <a:r>
              <a:t>Aspekt personalny</a:t>
            </a:r>
          </a:p>
        </p:txBody>
      </p:sp>
      <p:sp>
        <p:nvSpPr>
          <p:cNvPr id="205" name="Shape 205"/>
          <p:cNvSpPr/>
          <p:nvPr>
            <p:ph type="body" idx="1"/>
          </p:nvPr>
        </p:nvSpPr>
        <p:spPr>
          <a:prstGeom prst="rect">
            <a:avLst/>
          </a:prstGeom>
        </p:spPr>
        <p:txBody>
          <a:bodyPr/>
          <a:lstStyle>
            <a:lvl1pPr>
              <a:defRPr>
                <a:solidFill>
                  <a:srgbClr val="000000"/>
                </a:solidFill>
                <a:latin typeface="Times New Roman"/>
                <a:ea typeface="Times New Roman"/>
                <a:cs typeface="Times New Roman"/>
                <a:sym typeface="Times New Roman"/>
              </a:defRPr>
            </a:lvl1pPr>
          </a:lstStyle>
          <a:p>
            <a:pPr/>
            <a:r>
              <a:t>Norma prawna X będzie obowiązywać względem konkretnej osoby (podległej władzy określonego państwa). </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26" name="Shape 126"/>
          <p:cNvSpPr/>
          <p:nvPr>
            <p:ph type="title"/>
          </p:nvPr>
        </p:nvSpPr>
        <p:spPr>
          <a:prstGeom prst="rect">
            <a:avLst/>
          </a:prstGeom>
        </p:spPr>
        <p:txBody>
          <a:bodyPr/>
          <a:lstStyle>
            <a:lvl1pPr>
              <a:defRPr>
                <a:solidFill>
                  <a:srgbClr val="000000"/>
                </a:solidFill>
                <a:latin typeface="Times New Roman"/>
                <a:ea typeface="Times New Roman"/>
                <a:cs typeface="Times New Roman"/>
                <a:sym typeface="Times New Roman"/>
              </a:defRPr>
            </a:lvl1pPr>
          </a:lstStyle>
          <a:p>
            <a:pPr/>
            <a:r>
              <a:t>Pojmowanie prawa</a:t>
            </a:r>
          </a:p>
        </p:txBody>
      </p:sp>
      <p:sp>
        <p:nvSpPr>
          <p:cNvPr id="127" name="Shape 127"/>
          <p:cNvSpPr/>
          <p:nvPr/>
        </p:nvSpPr>
        <p:spPr>
          <a:xfrm flipH="1">
            <a:off x="4291525" y="3428535"/>
            <a:ext cx="845477" cy="1125653"/>
          </a:xfrm>
          <a:prstGeom prst="line">
            <a:avLst/>
          </a:prstGeom>
          <a:ln w="25400">
            <a:solidFill>
              <a:srgbClr val="FFFFFF">
                <a:alpha val="46880"/>
              </a:srgbClr>
            </a:solidFill>
            <a:miter lim="400000"/>
            <a:tailEnd type="triangle"/>
          </a:ln>
        </p:spPr>
        <p:txBody>
          <a:bodyPr lIns="50800" tIns="50800" rIns="50800" bIns="50800" anchor="ctr"/>
          <a:lstStyle/>
          <a:p>
            <a:pPr>
              <a:defRPr sz="2400">
                <a:effectLst>
                  <a:outerShdw sx="100000" sy="100000" kx="0" ky="0" algn="b" rotWithShape="0" blurRad="25400" dist="23998" dir="2700000">
                    <a:srgbClr val="000000">
                      <a:alpha val="31034"/>
                    </a:srgbClr>
                  </a:outerShdw>
                </a:effectLst>
              </a:defRPr>
            </a:pPr>
          </a:p>
        </p:txBody>
      </p:sp>
      <p:sp>
        <p:nvSpPr>
          <p:cNvPr id="128" name="Shape 128"/>
          <p:cNvSpPr/>
          <p:nvPr/>
        </p:nvSpPr>
        <p:spPr>
          <a:xfrm>
            <a:off x="5455602" y="2666999"/>
            <a:ext cx="1839596" cy="685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000000"/>
                </a:solidFill>
              </a:defRPr>
            </a:lvl1pPr>
          </a:lstStyle>
          <a:p>
            <a:pPr/>
            <a:r>
              <a:t>PRAWO</a:t>
            </a:r>
          </a:p>
        </p:txBody>
      </p:sp>
      <p:sp>
        <p:nvSpPr>
          <p:cNvPr id="129" name="Shape 129"/>
          <p:cNvSpPr/>
          <p:nvPr/>
        </p:nvSpPr>
        <p:spPr>
          <a:xfrm>
            <a:off x="7556499" y="3428275"/>
            <a:ext cx="911979" cy="911979"/>
          </a:xfrm>
          <a:prstGeom prst="line">
            <a:avLst/>
          </a:prstGeom>
          <a:ln w="25400">
            <a:solidFill>
              <a:srgbClr val="FFFFFF">
                <a:alpha val="43790"/>
              </a:srgbClr>
            </a:solidFill>
            <a:miter lim="400000"/>
            <a:tailEnd type="triangle"/>
          </a:ln>
        </p:spPr>
        <p:txBody>
          <a:bodyPr lIns="50800" tIns="50800" rIns="50800" bIns="50800" anchor="ctr"/>
          <a:lstStyle/>
          <a:p>
            <a:pPr>
              <a:defRPr sz="2400">
                <a:effectLst>
                  <a:outerShdw sx="100000" sy="100000" kx="0" ky="0" algn="b" rotWithShape="0" blurRad="25400" dist="23998" dir="2700000">
                    <a:srgbClr val="000000">
                      <a:alpha val="31034"/>
                    </a:srgbClr>
                  </a:outerShdw>
                </a:effectLst>
              </a:defRPr>
            </a:pPr>
          </a:p>
        </p:txBody>
      </p:sp>
      <p:sp>
        <p:nvSpPr>
          <p:cNvPr id="130" name="Shape 130"/>
          <p:cNvSpPr/>
          <p:nvPr/>
        </p:nvSpPr>
        <p:spPr>
          <a:xfrm>
            <a:off x="2822981" y="4914899"/>
            <a:ext cx="3117038" cy="685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000000"/>
                </a:solidFill>
              </a:defRPr>
            </a:lvl1pPr>
          </a:lstStyle>
          <a:p>
            <a:pPr/>
            <a:r>
              <a:t>Imperatywizm</a:t>
            </a:r>
          </a:p>
        </p:txBody>
      </p:sp>
      <p:sp>
        <p:nvSpPr>
          <p:cNvPr id="131" name="Shape 131"/>
          <p:cNvSpPr/>
          <p:nvPr/>
        </p:nvSpPr>
        <p:spPr>
          <a:xfrm>
            <a:off x="8573643" y="4533899"/>
            <a:ext cx="4163315" cy="685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000000"/>
                </a:solidFill>
              </a:defRPr>
            </a:lvl1pPr>
          </a:lstStyle>
          <a:p>
            <a:pPr/>
            <a:r>
              <a:t>Realizm prawniczy</a:t>
            </a:r>
          </a:p>
        </p:txBody>
      </p:sp>
      <p:sp>
        <p:nvSpPr>
          <p:cNvPr id="132" name="Shape 132"/>
          <p:cNvSpPr/>
          <p:nvPr/>
        </p:nvSpPr>
        <p:spPr>
          <a:xfrm flipH="1">
            <a:off x="2841080" y="5908868"/>
            <a:ext cx="500955" cy="997684"/>
          </a:xfrm>
          <a:prstGeom prst="line">
            <a:avLst/>
          </a:prstGeom>
          <a:ln w="25400">
            <a:solidFill>
              <a:srgbClr val="FFFFFF">
                <a:alpha val="47913"/>
              </a:srgbClr>
            </a:solidFill>
            <a:miter lim="400000"/>
            <a:tailEnd type="triangle"/>
          </a:ln>
        </p:spPr>
        <p:txBody>
          <a:bodyPr lIns="50800" tIns="50800" rIns="50800" bIns="50800" anchor="ctr"/>
          <a:lstStyle/>
          <a:p>
            <a:pPr>
              <a:defRPr sz="2400">
                <a:effectLst>
                  <a:outerShdw sx="100000" sy="100000" kx="0" ky="0" algn="b" rotWithShape="0" blurRad="25400" dist="23998" dir="2700000">
                    <a:srgbClr val="000000">
                      <a:alpha val="31034"/>
                    </a:srgbClr>
                  </a:outerShdw>
                </a:effectLst>
              </a:defRPr>
            </a:pPr>
          </a:p>
        </p:txBody>
      </p:sp>
      <p:sp>
        <p:nvSpPr>
          <p:cNvPr id="133" name="Shape 133"/>
          <p:cNvSpPr/>
          <p:nvPr/>
        </p:nvSpPr>
        <p:spPr>
          <a:xfrm>
            <a:off x="272237" y="7209103"/>
            <a:ext cx="4967326" cy="685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000000"/>
                </a:solidFill>
              </a:defRPr>
            </a:lvl1pPr>
          </a:lstStyle>
          <a:p>
            <a:pPr/>
            <a:r>
              <a:t>Pozytywizm prawniczy</a:t>
            </a:r>
          </a:p>
        </p:txBody>
      </p:sp>
      <p:sp>
        <p:nvSpPr>
          <p:cNvPr id="134" name="Shape 134"/>
          <p:cNvSpPr/>
          <p:nvPr/>
        </p:nvSpPr>
        <p:spPr>
          <a:xfrm>
            <a:off x="5905499" y="5893410"/>
            <a:ext cx="516855" cy="1028604"/>
          </a:xfrm>
          <a:prstGeom prst="line">
            <a:avLst/>
          </a:prstGeom>
          <a:ln w="25400">
            <a:solidFill>
              <a:srgbClr val="FFFFFF">
                <a:alpha val="43621"/>
              </a:srgbClr>
            </a:solidFill>
            <a:miter lim="400000"/>
            <a:tailEnd type="triangle"/>
          </a:ln>
        </p:spPr>
        <p:txBody>
          <a:bodyPr lIns="50800" tIns="50800" rIns="50800" bIns="50800" anchor="ctr"/>
          <a:lstStyle/>
          <a:p>
            <a:pPr>
              <a:defRPr sz="2400">
                <a:effectLst>
                  <a:outerShdw sx="100000" sy="100000" kx="0" ky="0" algn="b" rotWithShape="0" blurRad="25400" dist="23998" dir="2700000">
                    <a:srgbClr val="000000">
                      <a:alpha val="31034"/>
                    </a:srgbClr>
                  </a:outerShdw>
                </a:effectLst>
              </a:defRPr>
            </a:pPr>
          </a:p>
        </p:txBody>
      </p:sp>
      <p:sp>
        <p:nvSpPr>
          <p:cNvPr id="135" name="Shape 135"/>
          <p:cNvSpPr/>
          <p:nvPr/>
        </p:nvSpPr>
        <p:spPr>
          <a:xfrm>
            <a:off x="5971095" y="7209103"/>
            <a:ext cx="6371210" cy="685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000000"/>
                </a:solidFill>
              </a:defRPr>
            </a:lvl1pPr>
          </a:lstStyle>
          <a:p>
            <a:pPr/>
            <a:r>
              <a:t>Jusnaturalizm (prawo natury)</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37" name="Shape 137"/>
          <p:cNvSpPr/>
          <p:nvPr>
            <p:ph type="title"/>
          </p:nvPr>
        </p:nvSpPr>
        <p:spPr>
          <a:prstGeom prst="rect">
            <a:avLst/>
          </a:prstGeom>
        </p:spPr>
        <p:txBody>
          <a:bodyPr/>
          <a:lstStyle>
            <a:lvl1pPr>
              <a:defRPr>
                <a:solidFill>
                  <a:srgbClr val="000000"/>
                </a:solidFill>
                <a:latin typeface="Times New Roman"/>
                <a:ea typeface="Times New Roman"/>
                <a:cs typeface="Times New Roman"/>
                <a:sym typeface="Times New Roman"/>
              </a:defRPr>
            </a:lvl1pPr>
          </a:lstStyle>
          <a:p>
            <a:pPr/>
            <a:r>
              <a:t>Pozytywizm prawniczy</a:t>
            </a:r>
          </a:p>
        </p:txBody>
      </p:sp>
      <p:sp>
        <p:nvSpPr>
          <p:cNvPr id="138" name="Shape 138"/>
          <p:cNvSpPr/>
          <p:nvPr>
            <p:ph type="body" idx="1"/>
          </p:nvPr>
        </p:nvSpPr>
        <p:spPr>
          <a:prstGeom prst="rect">
            <a:avLst/>
          </a:prstGeom>
        </p:spPr>
        <p:txBody>
          <a:bodyPr/>
          <a:lstStyle/>
          <a:p>
            <a:pPr>
              <a:defRPr>
                <a:solidFill>
                  <a:srgbClr val="000000"/>
                </a:solidFill>
                <a:latin typeface="Times New Roman"/>
                <a:ea typeface="Times New Roman"/>
                <a:cs typeface="Times New Roman"/>
                <a:sym typeface="Times New Roman"/>
              </a:defRPr>
            </a:pPr>
            <a:r>
              <a:t>Pozytywizm zakłada, że prawem jest </a:t>
            </a:r>
            <a:r>
              <a:rPr b="1"/>
              <a:t>zbiór norm ogólnych</a:t>
            </a:r>
            <a:r>
              <a:t> (tj. normy generalne i abstrakcyjne), pochodzących od </a:t>
            </a:r>
            <a:r>
              <a:rPr b="1"/>
              <a:t>organów państwa</a:t>
            </a:r>
            <a:r>
              <a:t>, na których straży stoi </a:t>
            </a:r>
            <a:r>
              <a:rPr b="1"/>
              <a:t>przymus państwowy</a:t>
            </a:r>
            <a:r>
              <a:t>.</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40" name="Shape 140"/>
          <p:cNvSpPr/>
          <p:nvPr>
            <p:ph type="title"/>
          </p:nvPr>
        </p:nvSpPr>
        <p:spPr>
          <a:prstGeom prst="rect">
            <a:avLst/>
          </a:prstGeom>
        </p:spPr>
        <p:txBody>
          <a:bodyPr/>
          <a:lstStyle>
            <a:lvl1pPr>
              <a:defRPr>
                <a:solidFill>
                  <a:srgbClr val="000000"/>
                </a:solidFill>
                <a:latin typeface="Times New Roman"/>
                <a:ea typeface="Times New Roman"/>
                <a:cs typeface="Times New Roman"/>
                <a:sym typeface="Times New Roman"/>
              </a:defRPr>
            </a:lvl1pPr>
          </a:lstStyle>
          <a:p>
            <a:pPr/>
            <a:r>
              <a:t>Jusnaturalizm</a:t>
            </a:r>
          </a:p>
        </p:txBody>
      </p:sp>
      <p:sp>
        <p:nvSpPr>
          <p:cNvPr id="141" name="Shape 141"/>
          <p:cNvSpPr/>
          <p:nvPr>
            <p:ph type="body" idx="1"/>
          </p:nvPr>
        </p:nvSpPr>
        <p:spPr>
          <a:prstGeom prst="rect">
            <a:avLst/>
          </a:prstGeom>
        </p:spPr>
        <p:txBody>
          <a:bodyPr/>
          <a:lstStyle/>
          <a:p>
            <a:pPr>
              <a:defRPr>
                <a:solidFill>
                  <a:srgbClr val="000000"/>
                </a:solidFill>
                <a:latin typeface="Times New Roman"/>
                <a:ea typeface="Times New Roman"/>
                <a:cs typeface="Times New Roman"/>
                <a:sym typeface="Times New Roman"/>
              </a:defRPr>
            </a:pPr>
            <a:r>
              <a:t>Źródłem prawa w ujęciu prawnonaturalnym będzie </a:t>
            </a:r>
            <a:r>
              <a:rPr b="1"/>
              <a:t>Bóg</a:t>
            </a:r>
            <a:r>
              <a:t> (Katolicka koncepcja) bądź </a:t>
            </a:r>
            <a:r>
              <a:rPr b="1"/>
              <a:t>natura człowieka</a:t>
            </a:r>
            <a:r>
              <a:t> czy </a:t>
            </a:r>
            <a:r>
              <a:rPr b="1"/>
              <a:t>zasady współżycia w społeczeństwie</a:t>
            </a:r>
            <a:r>
              <a:t> (Laicka koncepcja). </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43" name="Shape 143"/>
          <p:cNvSpPr/>
          <p:nvPr>
            <p:ph type="title"/>
          </p:nvPr>
        </p:nvSpPr>
        <p:spPr>
          <a:prstGeom prst="rect">
            <a:avLst/>
          </a:prstGeom>
        </p:spPr>
        <p:txBody>
          <a:bodyPr/>
          <a:lstStyle>
            <a:lvl1pPr>
              <a:defRPr>
                <a:solidFill>
                  <a:srgbClr val="000000"/>
                </a:solidFill>
                <a:latin typeface="Times New Roman"/>
                <a:ea typeface="Times New Roman"/>
                <a:cs typeface="Times New Roman"/>
                <a:sym typeface="Times New Roman"/>
              </a:defRPr>
            </a:lvl1pPr>
          </a:lstStyle>
          <a:p>
            <a:pPr/>
            <a:r>
              <a:t>Realizm prawniczy</a:t>
            </a:r>
          </a:p>
        </p:txBody>
      </p:sp>
      <p:sp>
        <p:nvSpPr>
          <p:cNvPr id="144" name="Shape 144"/>
          <p:cNvSpPr/>
          <p:nvPr>
            <p:ph type="body" idx="1"/>
          </p:nvPr>
        </p:nvSpPr>
        <p:spPr>
          <a:prstGeom prst="rect">
            <a:avLst/>
          </a:prstGeom>
        </p:spPr>
        <p:txBody>
          <a:bodyPr/>
          <a:lstStyle/>
          <a:p>
            <a:pPr>
              <a:defRPr>
                <a:solidFill>
                  <a:srgbClr val="000000"/>
                </a:solidFill>
                <a:latin typeface="Times New Roman"/>
                <a:ea typeface="Times New Roman"/>
                <a:cs typeface="Times New Roman"/>
                <a:sym typeface="Times New Roman"/>
              </a:defRPr>
            </a:pPr>
            <a:r>
              <a:t>Prawo należy do sfery bytu ( Sprowadza się do faktycznych decyzji podejmowanych przez prawników ). </a:t>
            </a:r>
          </a:p>
          <a:p>
            <a:pPr>
              <a:defRPr>
                <a:solidFill>
                  <a:srgbClr val="000000"/>
                </a:solidFill>
                <a:latin typeface="Times New Roman"/>
                <a:ea typeface="Times New Roman"/>
                <a:cs typeface="Times New Roman"/>
                <a:sym typeface="Times New Roman"/>
              </a:defRPr>
            </a:pPr>
            <a:r>
              <a:t>W duchu realizmu amerykańskiego należy odróżnić </a:t>
            </a:r>
            <a:r>
              <a:rPr b="1"/>
              <a:t>prawo w książkach</a:t>
            </a:r>
            <a:r>
              <a:t> (law in books) od </a:t>
            </a:r>
            <a:r>
              <a:rPr b="1"/>
              <a:t>prawa w działaniu</a:t>
            </a:r>
            <a:r>
              <a:t> (law in action). Prawo zawarte w ustawie, które w rzeczywistości nie będzie stosowane, nie będzie uważane za prawo.</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46" name="Shape 146"/>
          <p:cNvSpPr/>
          <p:nvPr>
            <p:ph type="title"/>
          </p:nvPr>
        </p:nvSpPr>
        <p:spPr>
          <a:prstGeom prst="rect">
            <a:avLst/>
          </a:prstGeom>
        </p:spPr>
        <p:txBody>
          <a:bodyPr/>
          <a:lstStyle>
            <a:lvl1pPr>
              <a:defRPr sz="6600">
                <a:solidFill>
                  <a:srgbClr val="000000"/>
                </a:solidFill>
                <a:latin typeface="Times New Roman"/>
                <a:ea typeface="Times New Roman"/>
                <a:cs typeface="Times New Roman"/>
                <a:sym typeface="Times New Roman"/>
              </a:defRPr>
            </a:lvl1pPr>
          </a:lstStyle>
          <a:p>
            <a:pPr/>
            <a:r>
              <a:t>Przepis prawny a norma prawna</a:t>
            </a:r>
          </a:p>
        </p:txBody>
      </p:sp>
      <p:sp>
        <p:nvSpPr>
          <p:cNvPr id="147" name="Shape 147"/>
          <p:cNvSpPr/>
          <p:nvPr>
            <p:ph type="body" idx="1"/>
          </p:nvPr>
        </p:nvSpPr>
        <p:spPr>
          <a:prstGeom prst="rect">
            <a:avLst/>
          </a:prstGeom>
        </p:spPr>
        <p:txBody>
          <a:bodyPr/>
          <a:lstStyle/>
          <a:p>
            <a:pPr marL="0" indent="0">
              <a:buSzTx/>
              <a:buNone/>
              <a:defRPr>
                <a:solidFill>
                  <a:srgbClr val="000000"/>
                </a:solidFill>
                <a:latin typeface="Times New Roman"/>
                <a:ea typeface="Times New Roman"/>
                <a:cs typeface="Times New Roman"/>
                <a:sym typeface="Times New Roman"/>
              </a:defRPr>
            </a:pPr>
            <a:r>
              <a:rPr>
                <a:hlinkClick r:id="rId2" invalidUrl="" action="" tgtFrame="" tooltip="" history="1" highlightClick="0" endSnd="0"/>
              </a:rPr>
              <a:t>Art. 431</a:t>
            </a:r>
            <a:r>
              <a:t>. § 1 KC:  Kto </a:t>
            </a:r>
            <a:r>
              <a:rPr>
                <a:hlinkClick r:id="rId3" invalidUrl="" action="" tgtFrame="" tooltip="" history="1" highlightClick="0" endSnd="0"/>
              </a:rPr>
              <a:t>zwierzę</a:t>
            </a:r>
            <a:r>
              <a:t> chowa albo się nim posługuje, obowiązany jest do naprawienia wyrządzonej przez nie szkody niezależnie od tego, czy było pod jego nadzorem, czy też zabłąkało się lub uciekło, chyba że ani on, ani osoba, za którą ponosi odpowiedzialność, nie ponoszą winy.</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49" name="Shape 149"/>
          <p:cNvSpPr/>
          <p:nvPr>
            <p:ph type="title"/>
          </p:nvPr>
        </p:nvSpPr>
        <p:spPr>
          <a:prstGeom prst="rect">
            <a:avLst/>
          </a:prstGeom>
        </p:spPr>
        <p:txBody>
          <a:bodyPr/>
          <a:lstStyle>
            <a:lvl1pPr>
              <a:defRPr sz="6600">
                <a:solidFill>
                  <a:srgbClr val="000000"/>
                </a:solidFill>
                <a:latin typeface="Times New Roman"/>
                <a:ea typeface="Times New Roman"/>
                <a:cs typeface="Times New Roman"/>
                <a:sym typeface="Times New Roman"/>
              </a:defRPr>
            </a:lvl1pPr>
          </a:lstStyle>
          <a:p>
            <a:pPr/>
            <a:r>
              <a:t>Przepis prawny a norma prawna</a:t>
            </a:r>
          </a:p>
        </p:txBody>
      </p:sp>
      <p:sp>
        <p:nvSpPr>
          <p:cNvPr id="150" name="Shape 150"/>
          <p:cNvSpPr/>
          <p:nvPr>
            <p:ph type="body" idx="1"/>
          </p:nvPr>
        </p:nvSpPr>
        <p:spPr>
          <a:prstGeom prst="rect">
            <a:avLst/>
          </a:prstGeom>
        </p:spPr>
        <p:txBody>
          <a:bodyPr/>
          <a:lstStyle/>
          <a:p>
            <a:pPr marL="0" indent="0" defTabSz="457200">
              <a:spcBef>
                <a:spcPts val="0"/>
              </a:spcBef>
              <a:buSzTx/>
              <a:buNone/>
              <a:defRPr sz="4200">
                <a:solidFill>
                  <a:srgbClr val="000000"/>
                </a:solidFill>
                <a:latin typeface="Times New Roman"/>
                <a:ea typeface="Times New Roman"/>
                <a:cs typeface="Times New Roman"/>
                <a:sym typeface="Times New Roman"/>
              </a:defRPr>
            </a:pPr>
            <a:r>
              <a:t>Art. 148. § 1 KK: Kto zabija człowieka,</a:t>
            </a:r>
          </a:p>
          <a:p>
            <a:pPr marL="0" indent="0" defTabSz="457200">
              <a:spcBef>
                <a:spcPts val="0"/>
              </a:spcBef>
              <a:buSzTx/>
              <a:buNone/>
              <a:defRPr sz="4200">
                <a:solidFill>
                  <a:srgbClr val="000000"/>
                </a:solidFill>
                <a:latin typeface="Times New Roman"/>
                <a:ea typeface="Times New Roman"/>
                <a:cs typeface="Times New Roman"/>
                <a:sym typeface="Times New Roman"/>
              </a:defRPr>
            </a:pPr>
            <a:r>
              <a:t>podlega karze pozbawienia wolności na czas nie krótszy od lat 8, karze 25 lat pozbawienia wolności albo karze dożywotniego pozbawienia wolności.</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bg>
      <p:bgPr>
        <a:gradFill flip="none" rotWithShape="1">
          <a:gsLst>
            <a:gs pos="0">
              <a:schemeClr val="accent3">
                <a:lumOff val="5363"/>
              </a:schemeClr>
            </a:gs>
            <a:gs pos="100000">
              <a:schemeClr val="accent3">
                <a:lumOff val="-9685"/>
              </a:schemeClr>
            </a:gs>
          </a:gsLst>
          <a:lin ang="5400000" scaled="0"/>
        </a:gradFill>
      </p:bgPr>
    </p:bg>
    <p:spTree>
      <p:nvGrpSpPr>
        <p:cNvPr id="1" name=""/>
        <p:cNvGrpSpPr/>
        <p:nvPr/>
      </p:nvGrpSpPr>
      <p:grpSpPr>
        <a:xfrm>
          <a:off x="0" y="0"/>
          <a:ext cx="0" cy="0"/>
          <a:chOff x="0" y="0"/>
          <a:chExt cx="0" cy="0"/>
        </a:xfrm>
      </p:grpSpPr>
      <p:sp>
        <p:nvSpPr>
          <p:cNvPr id="152" name="Shape 152"/>
          <p:cNvSpPr/>
          <p:nvPr>
            <p:ph type="title"/>
          </p:nvPr>
        </p:nvSpPr>
        <p:spPr>
          <a:prstGeom prst="rect">
            <a:avLst/>
          </a:prstGeom>
        </p:spPr>
        <p:txBody>
          <a:bodyPr/>
          <a:lstStyle>
            <a:lvl1pPr>
              <a:defRPr sz="6400">
                <a:solidFill>
                  <a:srgbClr val="000000"/>
                </a:solidFill>
                <a:latin typeface="Times New Roman"/>
                <a:ea typeface="Times New Roman"/>
                <a:cs typeface="Times New Roman"/>
                <a:sym typeface="Times New Roman"/>
              </a:defRPr>
            </a:lvl1pPr>
          </a:lstStyle>
          <a:p>
            <a:pPr/>
            <a:r>
              <a:t>Norma generalna i indywidualna</a:t>
            </a:r>
          </a:p>
        </p:txBody>
      </p:sp>
      <p:sp>
        <p:nvSpPr>
          <p:cNvPr id="153" name="Shape 153"/>
          <p:cNvSpPr/>
          <p:nvPr>
            <p:ph type="body" idx="1"/>
          </p:nvPr>
        </p:nvSpPr>
        <p:spPr>
          <a:prstGeom prst="rect">
            <a:avLst/>
          </a:prstGeom>
        </p:spPr>
        <p:txBody>
          <a:bodyPr/>
          <a:lstStyle/>
          <a:p>
            <a:pPr>
              <a:defRPr>
                <a:solidFill>
                  <a:srgbClr val="000000"/>
                </a:solidFill>
                <a:latin typeface="Times New Roman"/>
                <a:ea typeface="Times New Roman"/>
                <a:cs typeface="Times New Roman"/>
                <a:sym typeface="Times New Roman"/>
              </a:defRPr>
            </a:pPr>
            <a:r>
              <a:t>Norma generalna będzie określała adresata za pomocą nazwy generalnej (cechy rodzajowej). Tj. „każdy człowiek”, „żołnierz”, „Prezydent RP”.</a:t>
            </a:r>
          </a:p>
          <a:p>
            <a:pPr>
              <a:defRPr>
                <a:solidFill>
                  <a:srgbClr val="000000"/>
                </a:solidFill>
                <a:latin typeface="Times New Roman"/>
                <a:ea typeface="Times New Roman"/>
                <a:cs typeface="Times New Roman"/>
                <a:sym typeface="Times New Roman"/>
              </a:defRPr>
            </a:pPr>
            <a:r>
              <a:t>Norma indywidualna opisuje adresata przy użyciu nazwy indywidualnej (cechy zindywidualizowanej). Tj. „Jan Kowalski”, „Uniwersytet Gdański”.</a:t>
            </a:r>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