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Tekst tytułowy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–Janek Jabłonka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„Wpisz tu cytat.”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Tekst tytułowy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Tekst tytułowy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Tekst tytułowy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491296036.jpg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61"/>
            <a:extLst/>
          </a:blip>
          <a:srcRect l="23035" t="0" r="12249" b="2003"/>
          <a:stretch>
            <a:fillRect/>
          </a:stretch>
        </p:blipFill>
        <p:spPr>
          <a:xfrm>
            <a:off x="9428643" y="339797"/>
            <a:ext cx="3207858" cy="4857612"/>
          </a:xfrm>
          <a:prstGeom prst="rect">
            <a:avLst/>
          </a:prstGeom>
        </p:spPr>
      </p:pic>
      <p:sp>
        <p:nvSpPr>
          <p:cNvPr id="120" name="Shape 120"/>
          <p:cNvSpPr/>
          <p:nvPr>
            <p:ph type="title"/>
          </p:nvPr>
        </p:nvSpPr>
        <p:spPr>
          <a:xfrm>
            <a:off x="2997200" y="825500"/>
            <a:ext cx="6111925" cy="3411637"/>
          </a:xfrm>
          <a:prstGeom prst="rect">
            <a:avLst/>
          </a:prstGeom>
        </p:spPr>
        <p:txBody>
          <a:bodyPr/>
          <a:lstStyle/>
          <a:p>
            <a:pPr>
              <a:defRPr sz="6600">
                <a:solidFill>
                  <a:srgbClr val="000000"/>
                </a:solidFill>
                <a:latin typeface="Copperplate"/>
                <a:ea typeface="Copperplate"/>
                <a:cs typeface="Copperplate"/>
                <a:sym typeface="Copperplate"/>
              </a:defRPr>
            </a:pPr>
            <a:r>
              <a:t>Propedeutyka prawa</a:t>
            </a:r>
          </a:p>
          <a:p>
            <a:pPr>
              <a:defRPr sz="6600">
                <a:solidFill>
                  <a:srgbClr val="000000"/>
                </a:solidFill>
                <a:latin typeface="Copperplate"/>
                <a:ea typeface="Copperplate"/>
                <a:cs typeface="Copperplate"/>
                <a:sym typeface="Copperplate"/>
              </a:defRPr>
            </a:pPr>
            <a:r>
              <a:t>część 2</a:t>
            </a:r>
          </a:p>
        </p:txBody>
      </p:sp>
      <p:sp>
        <p:nvSpPr>
          <p:cNvPr id="121" name="Shape 121"/>
          <p:cNvSpPr/>
          <p:nvPr/>
        </p:nvSpPr>
        <p:spPr>
          <a:xfrm>
            <a:off x="7304081" y="7312750"/>
            <a:ext cx="4162438" cy="63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mgr Rafał Chybiński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Wnioskowanie a fortiori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Inaczej nazywane wnioskowaniem „do przodu”. </a:t>
            </a:r>
          </a:p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maiori ad minus</a:t>
            </a:r>
          </a:p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minori ad maius.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 maiori ad minus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Wnioskowanie z większego na mniejsze. </a:t>
            </a:r>
          </a:p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Możemy mówić o obowiązywaniu Normy N2 niewyrażonej wprost w przepisach, która nakazuje bądź dozwala mniej niż Norma N1 wyrażona w przepisie.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 minori ad maius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952500" y="1943100"/>
            <a:ext cx="11099800" cy="628650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Wnioskowanie z mniejszego na większe.</a:t>
            </a:r>
          </a:p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Możemy mówić, że obowiązuje Norma N2 niewyrażona wprost w przepisie, która zakazuje czynić więcej niż Norma N1 wprost wyrażona w przepisie.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Wnioskowanie a simili</a:t>
            </a:r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xfrm>
            <a:off x="952500" y="19304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Opiera się na podobieństwie stanów rzeczy bądź dóbr chronionych. </a:t>
            </a:r>
          </a:p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Wnioskowanie Analogia legis,</a:t>
            </a:r>
          </a:p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Wnioskowanie Analogia iuris.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Wnioskowanie Analogia legis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xfrm>
            <a:off x="714201" y="2709564"/>
            <a:ext cx="11347798" cy="4694536"/>
          </a:xfrm>
          <a:prstGeom prst="rect">
            <a:avLst/>
          </a:prstGeom>
        </p:spPr>
        <p:txBody>
          <a:bodyPr/>
          <a:lstStyle/>
          <a:p>
            <a:pPr marL="438911" indent="-438911" defTabSz="560831">
              <a:spcBef>
                <a:spcPts val="4000"/>
              </a:spcBef>
              <a:defRPr sz="3072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Przy założeniu, że obowiązuje Norma N1, która wiąże ze stanem rzeczy S1 konsekwencję K1. W sytuacji, kiedy chcemy orzec o stanie rzeczy nieunormowanym w przepisie, możemy przyjąć, że obowiązuje Norma N2, która wiąże ze stanem rzeczy S2 konsekwencję K1, jeżeli S2 jest podobny do S1. </a:t>
            </a:r>
          </a:p>
          <a:p>
            <a:pPr marL="438911" indent="-438911" defTabSz="560831">
              <a:spcBef>
                <a:spcPts val="4000"/>
              </a:spcBef>
              <a:defRPr sz="3072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Podobnie rzecz ma się w przypadku wnioskowania z Normy N1 (wyrażonej wprost w przepisie) nakazującej/zakazującej zachowania Z o normie N2 (niewyrażonej w przepisie), która nakazuje/zakazuje zachowania Zx, jeżeli Zx jest podobne do Z.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Wnioskowanie Analogia iuris</a:t>
            </a:r>
          </a:p>
        </p:txBody>
      </p:sp>
      <p:sp>
        <p:nvSpPr>
          <p:cNvPr id="163" name="Shape 1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Jeżeli wyrażone w przepisie Normy N1, N2, N3, N… chronią jakąś wartość W bądź dobro prawnie chronione D, to możemy wnioskować, że obowiązuje Norma Nx, która nie jest wyrażona w przepisie, jeżeli także chroni wartość W lub dobro D.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Wnioskowanie a contrario</a:t>
            </a:r>
          </a:p>
        </p:txBody>
      </p:sp>
      <p:sp>
        <p:nvSpPr>
          <p:cNvPr id="166" name="Shape 1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508254">
              <a:spcBef>
                <a:spcPts val="3600"/>
              </a:spcBef>
              <a:buSzTx/>
              <a:buNone/>
              <a:defRPr sz="33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To wnioskowanie można uznać za przeciwieństwo wnioskowania analogia legis. </a:t>
            </a:r>
          </a:p>
          <a:p>
            <a:pPr marL="0" indent="0" defTabSz="508254">
              <a:spcBef>
                <a:spcPts val="3600"/>
              </a:spcBef>
              <a:buSzTx/>
              <a:buNone/>
              <a:defRPr sz="33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97763" indent="-397763" defTabSz="508254">
              <a:spcBef>
                <a:spcPts val="3600"/>
              </a:spcBef>
              <a:defRPr sz="33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Jeżeli obowiązuje Norma N1 (wyrażona w przepisie), która wiąże ze stanem rzeczy S1 konsekwencję K, to nie możemy mówić o wnioskowaniu Normy N2 (niewyrażonej w przepisie) łączącej ze stanem rzeczy S2 konsekwencji K w sytuacji, kiedy stan rzeczy S2 nie jest identyczny ze stanem rzeczy S1.</a:t>
            </a:r>
          </a:p>
          <a:p>
            <a:pPr marL="0" indent="0" defTabSz="508254">
              <a:spcBef>
                <a:spcPts val="3600"/>
              </a:spcBef>
              <a:buSzTx/>
              <a:buNone/>
              <a:defRPr sz="33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To wnioskowanie znajduje najczęściej zastosowanie w prawie karnym i podatkowym.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xfrm>
            <a:off x="698500" y="841226"/>
            <a:ext cx="11406238" cy="8315474"/>
          </a:xfrm>
          <a:prstGeom prst="rect">
            <a:avLst/>
          </a:prstGeom>
        </p:spPr>
        <p:txBody>
          <a:bodyPr/>
          <a:lstStyle/>
          <a:p>
            <a:pPr algn="just" defTabSz="450215">
              <a:lnSpc>
                <a:spcPct val="150000"/>
              </a:lnSpc>
              <a:defRPr b="1" sz="2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450215">
              <a:lnSpc>
                <a:spcPct val="150000"/>
              </a:lnSpc>
              <a:defRPr b="1" sz="2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Istniejące nadzwyczajne środki zaskarżenia prawomocnych orzeczeń sądowych, zapadłych w postępowaniach karnych, stosowane w drodze dopuszczalnej, w tym wypadku wręcz koniecznej, </a:t>
            </a:r>
            <a:r>
              <a:rPr i="1"/>
              <a:t>analogii,</a:t>
            </a:r>
            <a:r>
              <a:t> pozwalają na uchylenie  orzeczeń b. Komisji Specjalnej do Walki z Nadużyciem i Szkodnictwem Gospodarczym we wszystkich przypadkach, w których drastycznie zostały naruszone prawa podmiotowe tych pozasądowych represyjnych postępowań.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Wnioskowanie prawnicze</a:t>
            </a:r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Norma obowiązuje nie tylko w sytuacji jej bezpośredniego ujęcia przez prawodawcę w akcie normatywnym, ale także wtedy, kiedy można daną normę dekodować za pomocą odpowiednich reguł inferencji (</a:t>
            </a:r>
            <a:r>
              <a:rPr b="1"/>
              <a:t>Wnioskowania prawnicze)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Herbert L.A. Hart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Uważał, że system prawa to nie tylko </a:t>
            </a:r>
            <a:r>
              <a:rPr b="1"/>
              <a:t>reguły pierwotne</a:t>
            </a:r>
            <a:r>
              <a:t> (tzn. nakazy i zakazy postępowania ustanowione przez prawodawcę), ale także </a:t>
            </a:r>
            <a:r>
              <a:rPr b="1"/>
              <a:t>reguły wtórne</a:t>
            </a:r>
            <a:r>
              <a:t> (określające sposoby dokonywania różnych działań na prawie. Zaliczał do nich m.in. wnioskowania prawnicze).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Wnioskowanie prawnicze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Możemy wyróżnić trzy kategorie wnioskowań:</a:t>
            </a:r>
          </a:p>
          <a:p>
            <a:pPr marL="685799" indent="-685799">
              <a:buSzPct val="100000"/>
              <a:buAutoNum type="alphaUcPeriod" startAt="1"/>
              <a:defRPr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Wnioskowanie logiczne</a:t>
            </a:r>
          </a:p>
          <a:p>
            <a:pPr marL="685799" indent="-685799">
              <a:buSzPct val="100000"/>
              <a:buAutoNum type="alphaUcPeriod" startAt="1"/>
              <a:defRPr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Wnioskowanie instrumentalne</a:t>
            </a:r>
          </a:p>
          <a:p>
            <a:pPr marL="685799" indent="-685799">
              <a:buSzPct val="100000"/>
              <a:buAutoNum type="alphaUcPeriod" startAt="1"/>
              <a:defRPr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Wnioskowanie aksjologiczne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Wnioskowanie logiczne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 logicznym wynikaniu Normy N2 z Normy N1 możemy mówić wtedy, kiedy </a:t>
            </a:r>
            <a:r>
              <a:rPr b="1"/>
              <a:t>zakres zastosowania</a:t>
            </a:r>
            <a:r>
              <a:t>(kto i w jakich okolicznościach) bądź </a:t>
            </a:r>
            <a:r>
              <a:rPr b="1"/>
              <a:t>zakres normowania</a:t>
            </a:r>
            <a:r>
              <a:t> (jakie zachowanie jest nakazane, zakazane czy  dozwolone) Normy N2 zawiera się </a:t>
            </a:r>
            <a:r>
              <a:rPr b="1"/>
              <a:t>zakresie zastosowania</a:t>
            </a:r>
            <a:r>
              <a:t> lub </a:t>
            </a:r>
            <a:r>
              <a:rPr b="1"/>
              <a:t>zakresie normowania</a:t>
            </a:r>
            <a:r>
              <a:t> normy N1.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xfrm>
            <a:off x="838200" y="533400"/>
            <a:ext cx="11099800" cy="2120900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Wnioskowanie instrumentalne: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xfrm>
            <a:off x="838200" y="14986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505326" indent="-505326" defTabSz="457200">
              <a:spcBef>
                <a:spcPts val="0"/>
              </a:spcBef>
              <a:defRPr sz="4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Reguła instrumentalnego nakazu:</a:t>
            </a:r>
          </a:p>
          <a:p>
            <a:pPr marL="505326" indent="-505326" defTabSz="457200">
              <a:spcBef>
                <a:spcPts val="0"/>
              </a:spcBef>
              <a:defRPr sz="4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Reguła instrumentalnego zakazu</a:t>
            </a:r>
          </a:p>
          <a:p>
            <a:pPr marL="505326" indent="-505326" defTabSz="457200">
              <a:spcBef>
                <a:spcPts val="0"/>
              </a:spcBef>
              <a:defRPr sz="4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05326" indent="-505326" defTabSz="457200">
              <a:spcBef>
                <a:spcPts val="0"/>
              </a:spcBef>
              <a:defRPr sz="4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457200">
              <a:spcBef>
                <a:spcPts val="0"/>
              </a:spcBef>
              <a:buSzTx/>
              <a:buNone/>
              <a:defRPr sz="4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Wnioskowanie to oparte jest na relacji środek-cel. Wnioskuje się tutaj z norm, w których prawodawca ustanowił jakieś cele do realizacji.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Reguła instrumentalnego nakazu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Przy założeniu, że uznajemy za obowiązującą Normę N1 nakazującą swoim adresatom zrealizować/osiągnąć cel C, możemy mówić, że obowiązuje również Norma N2 nakazująca swym adresatom uczynić wszystko, co jest konieczne do zrealizowania celu C.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Reguła instrumentalnego zakazu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Przy założeniu, że obowiązuje Norma N1, która nakazuje swoim adresatom osiągnięcie celu C, możemy mówić także o obowiązywaniu normy N2, która zakazuje swoim adresatom czynić wszystkiego, co byłoby wystarczające do uniemożliwienia zrealizowania celu C.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3">
                <a:lumOff val="5363"/>
              </a:schemeClr>
            </a:gs>
            <a:gs pos="100000">
              <a:schemeClr val="accent3">
                <a:lumOff val="-968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Wnioskowanie aksjologiczne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xfrm>
            <a:off x="952500" y="1447800"/>
            <a:ext cx="11099800" cy="628650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Wnioskowanie a fortiori</a:t>
            </a:r>
          </a:p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Wnioskowanie a simili</a:t>
            </a:r>
          </a:p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Wnioskowanie a contrario</a:t>
            </a:r>
          </a:p>
          <a:p>
            <a:pPr marL="0" indent="0">
              <a:buSzTx/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To wnioskowanie jest oparte na założeniu konsekwencji wyborów aksjologicznych prawodawcy. 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