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9"/>
  </p:notesMasterIdLst>
  <p:sldIdLst>
    <p:sldId id="256" r:id="rId2"/>
    <p:sldId id="281" r:id="rId3"/>
    <p:sldId id="280" r:id="rId4"/>
    <p:sldId id="279" r:id="rId5"/>
    <p:sldId id="259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72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9CE33-34D0-4927-8A9F-4AA3C1DD2F6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9B970EE-2A5C-4118-9CE8-F3E9A28B7A88}">
      <dgm:prSet phldrT="[Tekst]"/>
      <dgm:spPr/>
      <dgm:t>
        <a:bodyPr/>
        <a:lstStyle/>
        <a:p>
          <a:r>
            <a:rPr lang="pl-PL" dirty="0" smtClean="0"/>
            <a:t>materialny </a:t>
          </a:r>
          <a:br>
            <a:rPr lang="pl-PL" dirty="0" smtClean="0"/>
          </a:br>
          <a:r>
            <a:rPr lang="pl-PL" dirty="0" smtClean="0"/>
            <a:t>charakter</a:t>
          </a:r>
          <a:endParaRPr lang="pl-PL" dirty="0"/>
        </a:p>
      </dgm:t>
    </dgm:pt>
    <dgm:pt modelId="{B61C2367-80CA-4304-AB67-D210F8E12BF4}" type="parTrans" cxnId="{8D3471EB-1791-4828-AFF6-8DEE68AD44BE}">
      <dgm:prSet/>
      <dgm:spPr/>
      <dgm:t>
        <a:bodyPr/>
        <a:lstStyle/>
        <a:p>
          <a:endParaRPr lang="pl-PL"/>
        </a:p>
      </dgm:t>
    </dgm:pt>
    <dgm:pt modelId="{4FEFE9AF-959C-4E60-9728-DDD339477C85}" type="sibTrans" cxnId="{8D3471EB-1791-4828-AFF6-8DEE68AD44BE}">
      <dgm:prSet/>
      <dgm:spPr/>
      <dgm:t>
        <a:bodyPr/>
        <a:lstStyle/>
        <a:p>
          <a:endParaRPr lang="pl-PL"/>
        </a:p>
      </dgm:t>
    </dgm:pt>
    <dgm:pt modelId="{86B62E4A-1A21-4356-B525-5DB9B4BF3E68}">
      <dgm:prSet phldrT="[Tekst]"/>
      <dgm:spPr/>
      <dgm:t>
        <a:bodyPr/>
        <a:lstStyle/>
        <a:p>
          <a:r>
            <a:rPr lang="pl-PL" dirty="0" smtClean="0"/>
            <a:t>wyodrębnienie z przyrody</a:t>
          </a:r>
          <a:endParaRPr lang="pl-PL" dirty="0"/>
        </a:p>
      </dgm:t>
    </dgm:pt>
    <dgm:pt modelId="{F6806969-169B-4E6B-A798-9DC70348C091}" type="parTrans" cxnId="{F4906805-1FE5-4116-B5ED-EA8B64795BB0}">
      <dgm:prSet/>
      <dgm:spPr/>
      <dgm:t>
        <a:bodyPr/>
        <a:lstStyle/>
        <a:p>
          <a:endParaRPr lang="pl-PL"/>
        </a:p>
      </dgm:t>
    </dgm:pt>
    <dgm:pt modelId="{96A887D4-808A-4539-BCD9-0F8367E2D1BF}" type="sibTrans" cxnId="{F4906805-1FE5-4116-B5ED-EA8B64795BB0}">
      <dgm:prSet/>
      <dgm:spPr/>
      <dgm:t>
        <a:bodyPr/>
        <a:lstStyle/>
        <a:p>
          <a:endParaRPr lang="pl-PL"/>
        </a:p>
      </dgm:t>
    </dgm:pt>
    <dgm:pt modelId="{5F700D31-5C4C-4267-B5B7-8F16BB186A7E}" type="pres">
      <dgm:prSet presAssocID="{6699CE33-34D0-4927-8A9F-4AA3C1DD2F6C}" presName="Name0" presStyleCnt="0">
        <dgm:presLayoutVars>
          <dgm:dir/>
          <dgm:resizeHandles val="exact"/>
        </dgm:presLayoutVars>
      </dgm:prSet>
      <dgm:spPr/>
    </dgm:pt>
    <dgm:pt modelId="{E9F6E948-02A5-499A-BA33-BDC0E16DBDD2}" type="pres">
      <dgm:prSet presAssocID="{29B970EE-2A5C-4118-9CE8-F3E9A28B7A88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0796A0-DCB6-4616-89BE-104A6A8BB0BE}" type="pres">
      <dgm:prSet presAssocID="{4FEFE9AF-959C-4E60-9728-DDD339477C85}" presName="parSpace" presStyleCnt="0"/>
      <dgm:spPr/>
    </dgm:pt>
    <dgm:pt modelId="{6D33BAE1-56F4-4234-8679-8AEA5031C1BA}" type="pres">
      <dgm:prSet presAssocID="{86B62E4A-1A21-4356-B525-5DB9B4BF3E68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296C61-AFDD-4D17-B531-FEC0941C598C}" type="presOf" srcId="{86B62E4A-1A21-4356-B525-5DB9B4BF3E68}" destId="{6D33BAE1-56F4-4234-8679-8AEA5031C1BA}" srcOrd="0" destOrd="0" presId="urn:microsoft.com/office/officeart/2005/8/layout/hChevron3"/>
    <dgm:cxn modelId="{097ADAC4-C125-4F7D-BE44-34DAA064FA90}" type="presOf" srcId="{6699CE33-34D0-4927-8A9F-4AA3C1DD2F6C}" destId="{5F700D31-5C4C-4267-B5B7-8F16BB186A7E}" srcOrd="0" destOrd="0" presId="urn:microsoft.com/office/officeart/2005/8/layout/hChevron3"/>
    <dgm:cxn modelId="{D67039B4-5D9A-4DA5-BC43-64BAF6BC109A}" type="presOf" srcId="{29B970EE-2A5C-4118-9CE8-F3E9A28B7A88}" destId="{E9F6E948-02A5-499A-BA33-BDC0E16DBDD2}" srcOrd="0" destOrd="0" presId="urn:microsoft.com/office/officeart/2005/8/layout/hChevron3"/>
    <dgm:cxn modelId="{F4906805-1FE5-4116-B5ED-EA8B64795BB0}" srcId="{6699CE33-34D0-4927-8A9F-4AA3C1DD2F6C}" destId="{86B62E4A-1A21-4356-B525-5DB9B4BF3E68}" srcOrd="1" destOrd="0" parTransId="{F6806969-169B-4E6B-A798-9DC70348C091}" sibTransId="{96A887D4-808A-4539-BCD9-0F8367E2D1BF}"/>
    <dgm:cxn modelId="{8D3471EB-1791-4828-AFF6-8DEE68AD44BE}" srcId="{6699CE33-34D0-4927-8A9F-4AA3C1DD2F6C}" destId="{29B970EE-2A5C-4118-9CE8-F3E9A28B7A88}" srcOrd="0" destOrd="0" parTransId="{B61C2367-80CA-4304-AB67-D210F8E12BF4}" sibTransId="{4FEFE9AF-959C-4E60-9728-DDD339477C85}"/>
    <dgm:cxn modelId="{3834F79A-77F4-49F6-ADA2-4B677CDB4FE6}" type="presParOf" srcId="{5F700D31-5C4C-4267-B5B7-8F16BB186A7E}" destId="{E9F6E948-02A5-499A-BA33-BDC0E16DBDD2}" srcOrd="0" destOrd="0" presId="urn:microsoft.com/office/officeart/2005/8/layout/hChevron3"/>
    <dgm:cxn modelId="{6FFB14A3-B098-4F22-8230-73E64B5F6B01}" type="presParOf" srcId="{5F700D31-5C4C-4267-B5B7-8F16BB186A7E}" destId="{900796A0-DCB6-4616-89BE-104A6A8BB0BE}" srcOrd="1" destOrd="0" presId="urn:microsoft.com/office/officeart/2005/8/layout/hChevron3"/>
    <dgm:cxn modelId="{6F2D8CAA-6207-4DEA-B22D-786220ED8785}" type="presParOf" srcId="{5F700D31-5C4C-4267-B5B7-8F16BB186A7E}" destId="{6D33BAE1-56F4-4234-8679-8AEA5031C1BA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F66549-4543-4442-8EDE-01F48190F6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744840D-8C09-4240-8A5B-B721E1C35316}">
      <dgm:prSet phldrT="[Tekst]"/>
      <dgm:spPr/>
      <dgm:t>
        <a:bodyPr/>
        <a:lstStyle/>
        <a:p>
          <a:r>
            <a:rPr lang="pl-PL" b="1" dirty="0" smtClean="0"/>
            <a:t>RZECZY </a:t>
          </a:r>
          <a:endParaRPr lang="pl-PL" b="1" dirty="0"/>
        </a:p>
      </dgm:t>
    </dgm:pt>
    <dgm:pt modelId="{26AAB606-A4E7-4264-940B-1B3A6A22372C}" type="parTrans" cxnId="{9BB3140E-6B5E-4BD0-A38B-276C99C83E34}">
      <dgm:prSet/>
      <dgm:spPr/>
      <dgm:t>
        <a:bodyPr/>
        <a:lstStyle/>
        <a:p>
          <a:endParaRPr lang="pl-PL"/>
        </a:p>
      </dgm:t>
    </dgm:pt>
    <dgm:pt modelId="{CAC73D19-6B85-4CC6-AB4A-160C640AD4F7}" type="sibTrans" cxnId="{9BB3140E-6B5E-4BD0-A38B-276C99C83E34}">
      <dgm:prSet/>
      <dgm:spPr/>
      <dgm:t>
        <a:bodyPr/>
        <a:lstStyle/>
        <a:p>
          <a:endParaRPr lang="pl-PL"/>
        </a:p>
      </dgm:t>
    </dgm:pt>
    <dgm:pt modelId="{9662EBF5-26CB-43D4-B21E-D6B35AC80C01}">
      <dgm:prSet phldrT="[Tekst]"/>
      <dgm:spPr/>
      <dgm:t>
        <a:bodyPr/>
        <a:lstStyle/>
        <a:p>
          <a:r>
            <a:rPr lang="pl-PL" dirty="0" smtClean="0"/>
            <a:t>oznaczone co do gatunku</a:t>
          </a:r>
          <a:endParaRPr lang="pl-PL" dirty="0"/>
        </a:p>
      </dgm:t>
    </dgm:pt>
    <dgm:pt modelId="{4885834E-5681-4C70-827C-FADAD2D27324}" type="parTrans" cxnId="{FE822916-27BB-471D-99C1-B9582952764E}">
      <dgm:prSet/>
      <dgm:spPr/>
      <dgm:t>
        <a:bodyPr/>
        <a:lstStyle/>
        <a:p>
          <a:endParaRPr lang="pl-PL"/>
        </a:p>
      </dgm:t>
    </dgm:pt>
    <dgm:pt modelId="{85BE50BE-1F40-4495-89EF-84D174A0EC32}" type="sibTrans" cxnId="{FE822916-27BB-471D-99C1-B9582952764E}">
      <dgm:prSet/>
      <dgm:spPr/>
      <dgm:t>
        <a:bodyPr/>
        <a:lstStyle/>
        <a:p>
          <a:endParaRPr lang="pl-PL"/>
        </a:p>
      </dgm:t>
    </dgm:pt>
    <dgm:pt modelId="{588B795E-E9A7-41EA-9038-B3F487A1F343}">
      <dgm:prSet phldrT="[Tekst]"/>
      <dgm:spPr/>
      <dgm:t>
        <a:bodyPr/>
        <a:lstStyle/>
        <a:p>
          <a:r>
            <a:rPr lang="pl-PL" dirty="0" smtClean="0"/>
            <a:t>oznaczone co do tożsamości</a:t>
          </a:r>
          <a:endParaRPr lang="pl-PL" dirty="0"/>
        </a:p>
      </dgm:t>
    </dgm:pt>
    <dgm:pt modelId="{9E9616B4-A60D-4855-A75B-C7D12170F97F}" type="parTrans" cxnId="{980600C8-56BB-47AF-BB26-79EFA33D7D12}">
      <dgm:prSet/>
      <dgm:spPr/>
      <dgm:t>
        <a:bodyPr/>
        <a:lstStyle/>
        <a:p>
          <a:endParaRPr lang="pl-PL"/>
        </a:p>
      </dgm:t>
    </dgm:pt>
    <dgm:pt modelId="{EA325F2A-F43C-48ED-A62A-6AE0108DF7F3}" type="sibTrans" cxnId="{980600C8-56BB-47AF-BB26-79EFA33D7D12}">
      <dgm:prSet/>
      <dgm:spPr/>
      <dgm:t>
        <a:bodyPr/>
        <a:lstStyle/>
        <a:p>
          <a:endParaRPr lang="pl-PL"/>
        </a:p>
      </dgm:t>
    </dgm:pt>
    <dgm:pt modelId="{2B122717-F2BE-4881-B9D1-5203B6E9C00E}" type="pres">
      <dgm:prSet presAssocID="{45F66549-4543-4442-8EDE-01F48190F6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CD79C6-636D-42F2-BA34-6EA95C5C34D2}" type="pres">
      <dgm:prSet presAssocID="{F744840D-8C09-4240-8A5B-B721E1C35316}" presName="hierRoot1" presStyleCnt="0"/>
      <dgm:spPr/>
    </dgm:pt>
    <dgm:pt modelId="{4ED64C4A-6D4F-4911-A79F-BF2A51EA6A3E}" type="pres">
      <dgm:prSet presAssocID="{F744840D-8C09-4240-8A5B-B721E1C35316}" presName="composite" presStyleCnt="0"/>
      <dgm:spPr/>
    </dgm:pt>
    <dgm:pt modelId="{7538E1B7-56A1-4D59-97C4-A82274EF653F}" type="pres">
      <dgm:prSet presAssocID="{F744840D-8C09-4240-8A5B-B721E1C35316}" presName="background" presStyleLbl="node0" presStyleIdx="0" presStyleCnt="1"/>
      <dgm:spPr/>
    </dgm:pt>
    <dgm:pt modelId="{E77EF05C-FFD9-46D3-BF06-2371333193C5}" type="pres">
      <dgm:prSet presAssocID="{F744840D-8C09-4240-8A5B-B721E1C353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C0F45F1-1DE4-4190-969B-A1BB21F73A41}" type="pres">
      <dgm:prSet presAssocID="{F744840D-8C09-4240-8A5B-B721E1C35316}" presName="hierChild2" presStyleCnt="0"/>
      <dgm:spPr/>
    </dgm:pt>
    <dgm:pt modelId="{E402BA0D-0BA4-4D3F-8DE1-C3B0A2DFA1FE}" type="pres">
      <dgm:prSet presAssocID="{4885834E-5681-4C70-827C-FADAD2D27324}" presName="Name10" presStyleLbl="parChTrans1D2" presStyleIdx="0" presStyleCnt="2"/>
      <dgm:spPr/>
    </dgm:pt>
    <dgm:pt modelId="{1A166D9D-25E7-4605-A649-CBF7ECF13C67}" type="pres">
      <dgm:prSet presAssocID="{9662EBF5-26CB-43D4-B21E-D6B35AC80C01}" presName="hierRoot2" presStyleCnt="0"/>
      <dgm:spPr/>
    </dgm:pt>
    <dgm:pt modelId="{ED41388D-606B-4470-AC7C-4A9E87EDC00D}" type="pres">
      <dgm:prSet presAssocID="{9662EBF5-26CB-43D4-B21E-D6B35AC80C01}" presName="composite2" presStyleCnt="0"/>
      <dgm:spPr/>
    </dgm:pt>
    <dgm:pt modelId="{9B9F717A-3FA8-4885-94AB-F21B14F62CFE}" type="pres">
      <dgm:prSet presAssocID="{9662EBF5-26CB-43D4-B21E-D6B35AC80C01}" presName="background2" presStyleLbl="node2" presStyleIdx="0" presStyleCnt="2"/>
      <dgm:spPr/>
    </dgm:pt>
    <dgm:pt modelId="{D316C110-93D3-4F52-AB84-A80B8AC9A9C0}" type="pres">
      <dgm:prSet presAssocID="{9662EBF5-26CB-43D4-B21E-D6B35AC80C0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FFB3D95-DE8F-4FA6-8872-C3B1D719A3E3}" type="pres">
      <dgm:prSet presAssocID="{9662EBF5-26CB-43D4-B21E-D6B35AC80C01}" presName="hierChild3" presStyleCnt="0"/>
      <dgm:spPr/>
    </dgm:pt>
    <dgm:pt modelId="{697EE3D9-1456-41B1-A8B3-EF502B2B02C0}" type="pres">
      <dgm:prSet presAssocID="{9E9616B4-A60D-4855-A75B-C7D12170F97F}" presName="Name10" presStyleLbl="parChTrans1D2" presStyleIdx="1" presStyleCnt="2"/>
      <dgm:spPr/>
    </dgm:pt>
    <dgm:pt modelId="{F80952E2-3726-42DB-AA69-6CE6794492CA}" type="pres">
      <dgm:prSet presAssocID="{588B795E-E9A7-41EA-9038-B3F487A1F343}" presName="hierRoot2" presStyleCnt="0"/>
      <dgm:spPr/>
    </dgm:pt>
    <dgm:pt modelId="{30B373B5-B38D-4EAC-924F-AA98F0D6EE52}" type="pres">
      <dgm:prSet presAssocID="{588B795E-E9A7-41EA-9038-B3F487A1F343}" presName="composite2" presStyleCnt="0"/>
      <dgm:spPr/>
    </dgm:pt>
    <dgm:pt modelId="{6F861DD1-8677-40C0-BA87-3E6F14BB3555}" type="pres">
      <dgm:prSet presAssocID="{588B795E-E9A7-41EA-9038-B3F487A1F343}" presName="background2" presStyleLbl="node2" presStyleIdx="1" presStyleCnt="2"/>
      <dgm:spPr/>
    </dgm:pt>
    <dgm:pt modelId="{852F8331-C577-414C-B1F5-99EF9DB855A7}" type="pres">
      <dgm:prSet presAssocID="{588B795E-E9A7-41EA-9038-B3F487A1F34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D679B19-86E7-4C97-8B4C-6AC8ED0E973C}" type="pres">
      <dgm:prSet presAssocID="{588B795E-E9A7-41EA-9038-B3F487A1F343}" presName="hierChild3" presStyleCnt="0"/>
      <dgm:spPr/>
    </dgm:pt>
  </dgm:ptLst>
  <dgm:cxnLst>
    <dgm:cxn modelId="{CEA48A88-A62D-4CC9-A136-DB3656480557}" type="presOf" srcId="{F744840D-8C09-4240-8A5B-B721E1C35316}" destId="{E77EF05C-FFD9-46D3-BF06-2371333193C5}" srcOrd="0" destOrd="0" presId="urn:microsoft.com/office/officeart/2005/8/layout/hierarchy1"/>
    <dgm:cxn modelId="{D5F4A439-507E-44A7-9644-B4307143B068}" type="presOf" srcId="{9E9616B4-A60D-4855-A75B-C7D12170F97F}" destId="{697EE3D9-1456-41B1-A8B3-EF502B2B02C0}" srcOrd="0" destOrd="0" presId="urn:microsoft.com/office/officeart/2005/8/layout/hierarchy1"/>
    <dgm:cxn modelId="{9BB3140E-6B5E-4BD0-A38B-276C99C83E34}" srcId="{45F66549-4543-4442-8EDE-01F48190F6F4}" destId="{F744840D-8C09-4240-8A5B-B721E1C35316}" srcOrd="0" destOrd="0" parTransId="{26AAB606-A4E7-4264-940B-1B3A6A22372C}" sibTransId="{CAC73D19-6B85-4CC6-AB4A-160C640AD4F7}"/>
    <dgm:cxn modelId="{7428A519-5DF9-493F-B8AB-A057269463E1}" type="presOf" srcId="{45F66549-4543-4442-8EDE-01F48190F6F4}" destId="{2B122717-F2BE-4881-B9D1-5203B6E9C00E}" srcOrd="0" destOrd="0" presId="urn:microsoft.com/office/officeart/2005/8/layout/hierarchy1"/>
    <dgm:cxn modelId="{0127A673-8894-4117-B7E6-18149D727C5D}" type="presOf" srcId="{9662EBF5-26CB-43D4-B21E-D6B35AC80C01}" destId="{D316C110-93D3-4F52-AB84-A80B8AC9A9C0}" srcOrd="0" destOrd="0" presId="urn:microsoft.com/office/officeart/2005/8/layout/hierarchy1"/>
    <dgm:cxn modelId="{C7646F7E-E3A0-4F2D-B47E-64965CB13364}" type="presOf" srcId="{4885834E-5681-4C70-827C-FADAD2D27324}" destId="{E402BA0D-0BA4-4D3F-8DE1-C3B0A2DFA1FE}" srcOrd="0" destOrd="0" presId="urn:microsoft.com/office/officeart/2005/8/layout/hierarchy1"/>
    <dgm:cxn modelId="{FE822916-27BB-471D-99C1-B9582952764E}" srcId="{F744840D-8C09-4240-8A5B-B721E1C35316}" destId="{9662EBF5-26CB-43D4-B21E-D6B35AC80C01}" srcOrd="0" destOrd="0" parTransId="{4885834E-5681-4C70-827C-FADAD2D27324}" sibTransId="{85BE50BE-1F40-4495-89EF-84D174A0EC32}"/>
    <dgm:cxn modelId="{E3229B18-8C36-401B-967B-6B595AADDEE0}" type="presOf" srcId="{588B795E-E9A7-41EA-9038-B3F487A1F343}" destId="{852F8331-C577-414C-B1F5-99EF9DB855A7}" srcOrd="0" destOrd="0" presId="urn:microsoft.com/office/officeart/2005/8/layout/hierarchy1"/>
    <dgm:cxn modelId="{980600C8-56BB-47AF-BB26-79EFA33D7D12}" srcId="{F744840D-8C09-4240-8A5B-B721E1C35316}" destId="{588B795E-E9A7-41EA-9038-B3F487A1F343}" srcOrd="1" destOrd="0" parTransId="{9E9616B4-A60D-4855-A75B-C7D12170F97F}" sibTransId="{EA325F2A-F43C-48ED-A62A-6AE0108DF7F3}"/>
    <dgm:cxn modelId="{DBB02604-9B79-4BCB-9AB6-9C99EB4115F2}" type="presParOf" srcId="{2B122717-F2BE-4881-B9D1-5203B6E9C00E}" destId="{DECD79C6-636D-42F2-BA34-6EA95C5C34D2}" srcOrd="0" destOrd="0" presId="urn:microsoft.com/office/officeart/2005/8/layout/hierarchy1"/>
    <dgm:cxn modelId="{594685C6-8522-4F98-A2F0-0AD042A0AB8F}" type="presParOf" srcId="{DECD79C6-636D-42F2-BA34-6EA95C5C34D2}" destId="{4ED64C4A-6D4F-4911-A79F-BF2A51EA6A3E}" srcOrd="0" destOrd="0" presId="urn:microsoft.com/office/officeart/2005/8/layout/hierarchy1"/>
    <dgm:cxn modelId="{062F931B-4AA5-4502-AAD0-90A1BCE1B6A9}" type="presParOf" srcId="{4ED64C4A-6D4F-4911-A79F-BF2A51EA6A3E}" destId="{7538E1B7-56A1-4D59-97C4-A82274EF653F}" srcOrd="0" destOrd="0" presId="urn:microsoft.com/office/officeart/2005/8/layout/hierarchy1"/>
    <dgm:cxn modelId="{13EDF2DD-8B91-470C-9D0D-C135C550A4B3}" type="presParOf" srcId="{4ED64C4A-6D4F-4911-A79F-BF2A51EA6A3E}" destId="{E77EF05C-FFD9-46D3-BF06-2371333193C5}" srcOrd="1" destOrd="0" presId="urn:microsoft.com/office/officeart/2005/8/layout/hierarchy1"/>
    <dgm:cxn modelId="{E482EB2C-0946-40CF-AFDA-9AA5A67E128E}" type="presParOf" srcId="{DECD79C6-636D-42F2-BA34-6EA95C5C34D2}" destId="{CC0F45F1-1DE4-4190-969B-A1BB21F73A41}" srcOrd="1" destOrd="0" presId="urn:microsoft.com/office/officeart/2005/8/layout/hierarchy1"/>
    <dgm:cxn modelId="{C2A72E89-BB66-413D-A347-B2FA5A39160D}" type="presParOf" srcId="{CC0F45F1-1DE4-4190-969B-A1BB21F73A41}" destId="{E402BA0D-0BA4-4D3F-8DE1-C3B0A2DFA1FE}" srcOrd="0" destOrd="0" presId="urn:microsoft.com/office/officeart/2005/8/layout/hierarchy1"/>
    <dgm:cxn modelId="{5046568B-90E9-4497-99AD-5196325F07A8}" type="presParOf" srcId="{CC0F45F1-1DE4-4190-969B-A1BB21F73A41}" destId="{1A166D9D-25E7-4605-A649-CBF7ECF13C67}" srcOrd="1" destOrd="0" presId="urn:microsoft.com/office/officeart/2005/8/layout/hierarchy1"/>
    <dgm:cxn modelId="{F05F12FF-7977-43F1-B2D5-0F572A9A70C0}" type="presParOf" srcId="{1A166D9D-25E7-4605-A649-CBF7ECF13C67}" destId="{ED41388D-606B-4470-AC7C-4A9E87EDC00D}" srcOrd="0" destOrd="0" presId="urn:microsoft.com/office/officeart/2005/8/layout/hierarchy1"/>
    <dgm:cxn modelId="{24581255-ACBB-4734-AE90-6835610A2530}" type="presParOf" srcId="{ED41388D-606B-4470-AC7C-4A9E87EDC00D}" destId="{9B9F717A-3FA8-4885-94AB-F21B14F62CFE}" srcOrd="0" destOrd="0" presId="urn:microsoft.com/office/officeart/2005/8/layout/hierarchy1"/>
    <dgm:cxn modelId="{29D23955-6338-4360-B72F-41881A3E413A}" type="presParOf" srcId="{ED41388D-606B-4470-AC7C-4A9E87EDC00D}" destId="{D316C110-93D3-4F52-AB84-A80B8AC9A9C0}" srcOrd="1" destOrd="0" presId="urn:microsoft.com/office/officeart/2005/8/layout/hierarchy1"/>
    <dgm:cxn modelId="{3DA199D0-03FD-4C76-A7D4-C1A29528D5C8}" type="presParOf" srcId="{1A166D9D-25E7-4605-A649-CBF7ECF13C67}" destId="{FFFB3D95-DE8F-4FA6-8872-C3B1D719A3E3}" srcOrd="1" destOrd="0" presId="urn:microsoft.com/office/officeart/2005/8/layout/hierarchy1"/>
    <dgm:cxn modelId="{FB50EDD5-9511-4A3D-94FC-9C45FFE615F8}" type="presParOf" srcId="{CC0F45F1-1DE4-4190-969B-A1BB21F73A41}" destId="{697EE3D9-1456-41B1-A8B3-EF502B2B02C0}" srcOrd="2" destOrd="0" presId="urn:microsoft.com/office/officeart/2005/8/layout/hierarchy1"/>
    <dgm:cxn modelId="{CBD88D4F-4F1E-43CC-80CC-107D13714807}" type="presParOf" srcId="{CC0F45F1-1DE4-4190-969B-A1BB21F73A41}" destId="{F80952E2-3726-42DB-AA69-6CE6794492CA}" srcOrd="3" destOrd="0" presId="urn:microsoft.com/office/officeart/2005/8/layout/hierarchy1"/>
    <dgm:cxn modelId="{949F8986-C27D-4245-BBA8-C7852FB62DE3}" type="presParOf" srcId="{F80952E2-3726-42DB-AA69-6CE6794492CA}" destId="{30B373B5-B38D-4EAC-924F-AA98F0D6EE52}" srcOrd="0" destOrd="0" presId="urn:microsoft.com/office/officeart/2005/8/layout/hierarchy1"/>
    <dgm:cxn modelId="{57DE01D8-51B2-4163-BD3C-56294AC93906}" type="presParOf" srcId="{30B373B5-B38D-4EAC-924F-AA98F0D6EE52}" destId="{6F861DD1-8677-40C0-BA87-3E6F14BB3555}" srcOrd="0" destOrd="0" presId="urn:microsoft.com/office/officeart/2005/8/layout/hierarchy1"/>
    <dgm:cxn modelId="{E7C1F4F6-BE8C-489A-BE03-D58791ED6D70}" type="presParOf" srcId="{30B373B5-B38D-4EAC-924F-AA98F0D6EE52}" destId="{852F8331-C577-414C-B1F5-99EF9DB855A7}" srcOrd="1" destOrd="0" presId="urn:microsoft.com/office/officeart/2005/8/layout/hierarchy1"/>
    <dgm:cxn modelId="{10BAEAA3-C18F-4D62-B459-7F2DED3216B3}" type="presParOf" srcId="{F80952E2-3726-42DB-AA69-6CE6794492CA}" destId="{5D679B19-86E7-4C97-8B4C-6AC8ED0E97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6E948-02A5-499A-BA33-BDC0E16DBDD2}">
      <dsp:nvSpPr>
        <dsp:cNvPr id="0" name=""/>
        <dsp:cNvSpPr/>
      </dsp:nvSpPr>
      <dsp:spPr>
        <a:xfrm>
          <a:off x="6429" y="1350009"/>
          <a:ext cx="4564856" cy="1825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materialny </a:t>
          </a:r>
          <a:br>
            <a:rPr lang="pl-PL" sz="2800" kern="1200" dirty="0" smtClean="0"/>
          </a:br>
          <a:r>
            <a:rPr lang="pl-PL" sz="2800" kern="1200" dirty="0" smtClean="0"/>
            <a:t>charakter</a:t>
          </a:r>
          <a:endParaRPr lang="pl-PL" sz="2800" kern="1200" dirty="0"/>
        </a:p>
      </dsp:txBody>
      <dsp:txXfrm>
        <a:off x="6429" y="1350009"/>
        <a:ext cx="4564856" cy="1825942"/>
      </dsp:txXfrm>
    </dsp:sp>
    <dsp:sp modelId="{6D33BAE1-56F4-4234-8679-8AEA5031C1BA}">
      <dsp:nvSpPr>
        <dsp:cNvPr id="0" name=""/>
        <dsp:cNvSpPr/>
      </dsp:nvSpPr>
      <dsp:spPr>
        <a:xfrm>
          <a:off x="3658314" y="1350009"/>
          <a:ext cx="4564856" cy="18259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wyodrębnienie z przyrody</a:t>
          </a:r>
          <a:endParaRPr lang="pl-PL" sz="2800" kern="1200" dirty="0"/>
        </a:p>
      </dsp:txBody>
      <dsp:txXfrm>
        <a:off x="3658314" y="1350009"/>
        <a:ext cx="4564856" cy="18259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7EE3D9-1456-41B1-A8B3-EF502B2B02C0}">
      <dsp:nvSpPr>
        <dsp:cNvPr id="0" name=""/>
        <dsp:cNvSpPr/>
      </dsp:nvSpPr>
      <dsp:spPr>
        <a:xfrm>
          <a:off x="3940202" y="1998320"/>
          <a:ext cx="1920574" cy="914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877"/>
              </a:lnTo>
              <a:lnTo>
                <a:pt x="1920574" y="622877"/>
              </a:lnTo>
              <a:lnTo>
                <a:pt x="1920574" y="91401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2BA0D-0BA4-4D3F-8DE1-C3B0A2DFA1FE}">
      <dsp:nvSpPr>
        <dsp:cNvPr id="0" name=""/>
        <dsp:cNvSpPr/>
      </dsp:nvSpPr>
      <dsp:spPr>
        <a:xfrm>
          <a:off x="2019627" y="1998320"/>
          <a:ext cx="1920574" cy="914019"/>
        </a:xfrm>
        <a:custGeom>
          <a:avLst/>
          <a:gdLst/>
          <a:ahLst/>
          <a:cxnLst/>
          <a:rect l="0" t="0" r="0" b="0"/>
          <a:pathLst>
            <a:path>
              <a:moveTo>
                <a:pt x="1920574" y="0"/>
              </a:moveTo>
              <a:lnTo>
                <a:pt x="1920574" y="622877"/>
              </a:lnTo>
              <a:lnTo>
                <a:pt x="0" y="622877"/>
              </a:lnTo>
              <a:lnTo>
                <a:pt x="0" y="91401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8E1B7-56A1-4D59-97C4-A82274EF653F}">
      <dsp:nvSpPr>
        <dsp:cNvPr id="0" name=""/>
        <dsp:cNvSpPr/>
      </dsp:nvSpPr>
      <dsp:spPr>
        <a:xfrm>
          <a:off x="2368822" y="2668"/>
          <a:ext cx="3142758" cy="1995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EF05C-FFD9-46D3-BF06-2371333193C5}">
      <dsp:nvSpPr>
        <dsp:cNvPr id="0" name=""/>
        <dsp:cNvSpPr/>
      </dsp:nvSpPr>
      <dsp:spPr>
        <a:xfrm>
          <a:off x="2718018" y="334404"/>
          <a:ext cx="3142758" cy="1995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b="1" kern="1200" dirty="0" smtClean="0"/>
            <a:t>RZECZY </a:t>
          </a:r>
          <a:endParaRPr lang="pl-PL" sz="3100" b="1" kern="1200" dirty="0"/>
        </a:p>
      </dsp:txBody>
      <dsp:txXfrm>
        <a:off x="2718018" y="334404"/>
        <a:ext cx="3142758" cy="1995651"/>
      </dsp:txXfrm>
    </dsp:sp>
    <dsp:sp modelId="{9B9F717A-3FA8-4885-94AB-F21B14F62CFE}">
      <dsp:nvSpPr>
        <dsp:cNvPr id="0" name=""/>
        <dsp:cNvSpPr/>
      </dsp:nvSpPr>
      <dsp:spPr>
        <a:xfrm>
          <a:off x="448247" y="2912339"/>
          <a:ext cx="3142758" cy="1995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6C110-93D3-4F52-AB84-A80B8AC9A9C0}">
      <dsp:nvSpPr>
        <dsp:cNvPr id="0" name=""/>
        <dsp:cNvSpPr/>
      </dsp:nvSpPr>
      <dsp:spPr>
        <a:xfrm>
          <a:off x="797443" y="3244075"/>
          <a:ext cx="3142758" cy="1995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oznaczone co do gatunku</a:t>
          </a:r>
          <a:endParaRPr lang="pl-PL" sz="3100" kern="1200" dirty="0"/>
        </a:p>
      </dsp:txBody>
      <dsp:txXfrm>
        <a:off x="797443" y="3244075"/>
        <a:ext cx="3142758" cy="1995651"/>
      </dsp:txXfrm>
    </dsp:sp>
    <dsp:sp modelId="{6F861DD1-8677-40C0-BA87-3E6F14BB3555}">
      <dsp:nvSpPr>
        <dsp:cNvPr id="0" name=""/>
        <dsp:cNvSpPr/>
      </dsp:nvSpPr>
      <dsp:spPr>
        <a:xfrm>
          <a:off x="4289397" y="2912339"/>
          <a:ext cx="3142758" cy="1995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F8331-C577-414C-B1F5-99EF9DB855A7}">
      <dsp:nvSpPr>
        <dsp:cNvPr id="0" name=""/>
        <dsp:cNvSpPr/>
      </dsp:nvSpPr>
      <dsp:spPr>
        <a:xfrm>
          <a:off x="4638593" y="3244075"/>
          <a:ext cx="3142758" cy="1995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oznaczone co do tożsamości</a:t>
          </a:r>
          <a:endParaRPr lang="pl-PL" sz="3100" kern="1200" dirty="0"/>
        </a:p>
      </dsp:txBody>
      <dsp:txXfrm>
        <a:off x="4638593" y="3244075"/>
        <a:ext cx="3142758" cy="1995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24E4D-41DE-4475-A198-E43D280C8D2D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6F7F3-62D4-4EA4-85F0-C77C1A9482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829761"/>
          </a:xfrm>
        </p:spPr>
        <p:txBody>
          <a:bodyPr/>
          <a:lstStyle/>
          <a:p>
            <a:r>
              <a:rPr lang="pl-PL" dirty="0" smtClean="0"/>
              <a:t>Przedmioty stosunku</a:t>
            </a:r>
            <a:br>
              <a:rPr lang="pl-PL" dirty="0" smtClean="0"/>
            </a:br>
            <a:r>
              <a:rPr lang="pl-PL" dirty="0" smtClean="0"/>
              <a:t>cywilnoprawnego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3861048"/>
            <a:ext cx="6192688" cy="864096"/>
          </a:xfrm>
        </p:spPr>
        <p:txBody>
          <a:bodyPr>
            <a:normAutofit fontScale="47500" lnSpcReduction="20000"/>
          </a:bodyPr>
          <a:lstStyle/>
          <a:p>
            <a:r>
              <a:rPr lang="pl-PL" sz="4500" dirty="0" smtClean="0"/>
              <a:t>Mgr Aleksandra Spisz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Instytut Prawa Cywilnego</a:t>
            </a:r>
            <a:br>
              <a:rPr lang="pl-PL" dirty="0" smtClean="0"/>
            </a:br>
            <a:r>
              <a:rPr lang="pl-PL" dirty="0" smtClean="0"/>
              <a:t>Wydział Prawa, Administracji i Ekonomii</a:t>
            </a:r>
            <a:br>
              <a:rPr lang="pl-PL" dirty="0" smtClean="0"/>
            </a:br>
            <a:r>
              <a:rPr lang="pl-PL" dirty="0" smtClean="0"/>
              <a:t>Uniwersytetu Wrocławskiego</a:t>
            </a:r>
            <a:endParaRPr lang="pl-PL" dirty="0"/>
          </a:p>
        </p:txBody>
      </p:sp>
      <p:pic>
        <p:nvPicPr>
          <p:cNvPr id="4" name="Obraz 3" descr="logo_uwr_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9"/>
            <a:ext cx="2952327" cy="9469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PRZEDMIOTY INNE NIŻ RZECZY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</a:t>
            </a:r>
            <a:r>
              <a:rPr lang="pl-PL" dirty="0" smtClean="0"/>
              <a:t>rzedmioty materialne niebędące rzeczami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</a:t>
            </a:r>
            <a:r>
              <a:rPr lang="pl-PL" dirty="0" smtClean="0"/>
              <a:t>rzedmioty niematerialne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przedsiębiorstwa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PRZEDSIĘBIORSTWO</a:t>
            </a:r>
            <a:br>
              <a:rPr lang="pl-PL" dirty="0" smtClean="0"/>
            </a:br>
            <a:r>
              <a:rPr lang="pl-PL" sz="2700" dirty="0" smtClean="0"/>
              <a:t>w znaczeniu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podmiotowym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PRZEDMIOTOWYM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funkcjonalnym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3285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pl-PL" sz="5000" b="1" dirty="0" smtClean="0"/>
              <a:t>art. 55</a:t>
            </a:r>
            <a:r>
              <a:rPr lang="pl-PL" sz="5000" b="1" baseline="30000" dirty="0" smtClean="0"/>
              <a:t>1</a:t>
            </a:r>
            <a:r>
              <a:rPr lang="pl-PL" sz="5000" b="1" dirty="0" smtClean="0"/>
              <a:t>k.c. </a:t>
            </a:r>
            <a:r>
              <a:rPr lang="pl-PL" sz="5000" b="1" dirty="0" smtClean="0"/>
              <a:t>Przedsiębiorstwo </a:t>
            </a:r>
            <a:r>
              <a:rPr lang="pl-PL" sz="5000" b="1" dirty="0" smtClean="0"/>
              <a:t>jest zorganizowanym zespołem składników niematerialnych i materialnych przeznaczonym do prowadzenia działalności gospodarczej.</a:t>
            </a:r>
            <a:r>
              <a:rPr lang="pl-PL" sz="5000" dirty="0" smtClean="0"/>
              <a:t/>
            </a:r>
            <a:br>
              <a:rPr lang="pl-PL" sz="5000" dirty="0" smtClean="0"/>
            </a:br>
            <a:r>
              <a:rPr lang="pl-PL" sz="5000" dirty="0" smtClean="0"/>
              <a:t>Obejmuje ono w szczególności:</a:t>
            </a:r>
            <a:br>
              <a:rPr lang="pl-PL" sz="5000" dirty="0" smtClean="0"/>
            </a:br>
            <a:r>
              <a:rPr lang="pl-PL" sz="5000" dirty="0" smtClean="0"/>
              <a:t>1) oznaczenie indywidualizujące przedsiębiorstwo lub jego wyodrębnione części (nazwa przedsiębiorstwa);</a:t>
            </a:r>
            <a:br>
              <a:rPr lang="pl-PL" sz="5000" dirty="0" smtClean="0"/>
            </a:br>
            <a:r>
              <a:rPr lang="pl-PL" sz="5000" dirty="0" smtClean="0"/>
              <a:t>2) własność nieruchomości lub ruchomości, w tym urządzeń, materiałów, towarów i wyrobów, oraz inne prawa rzeczowe do nieruchomości lub ruchomości;</a:t>
            </a:r>
            <a:br>
              <a:rPr lang="pl-PL" sz="5000" dirty="0" smtClean="0"/>
            </a:br>
            <a:r>
              <a:rPr lang="pl-PL" sz="5000" dirty="0" smtClean="0"/>
              <a:t>3) prawa wynikające z umów najmu i dzierżawy nieruchomości lub ruchomości oraz prawa do korzystania z nieruchomości lub ruchomości wynikające z innych stosunków prawnych;</a:t>
            </a:r>
            <a:br>
              <a:rPr lang="pl-PL" sz="5000" dirty="0" smtClean="0"/>
            </a:br>
            <a:r>
              <a:rPr lang="pl-PL" sz="5000" dirty="0" smtClean="0"/>
              <a:t>4) wierzytelności, prawa z papierów wartościowych i środki pieniężne;</a:t>
            </a:r>
            <a:br>
              <a:rPr lang="pl-PL" sz="5000" dirty="0" smtClean="0"/>
            </a:br>
            <a:r>
              <a:rPr lang="pl-PL" sz="5000" dirty="0" smtClean="0"/>
              <a:t>5) koncesje, licencje i zezwolenia;</a:t>
            </a:r>
            <a:br>
              <a:rPr lang="pl-PL" sz="5000" dirty="0" smtClean="0"/>
            </a:br>
            <a:r>
              <a:rPr lang="pl-PL" sz="5000" dirty="0" smtClean="0"/>
              <a:t>6) patenty i inne prawa własności przemysłowej;</a:t>
            </a:r>
            <a:br>
              <a:rPr lang="pl-PL" sz="5000" dirty="0" smtClean="0"/>
            </a:br>
            <a:r>
              <a:rPr lang="pl-PL" sz="5000" dirty="0" smtClean="0"/>
              <a:t>7) majątkowe prawa autorskie i majątkowe prawa pokrewne;</a:t>
            </a:r>
            <a:br>
              <a:rPr lang="pl-PL" sz="5000" dirty="0" smtClean="0"/>
            </a:br>
            <a:r>
              <a:rPr lang="pl-PL" sz="5000" dirty="0" smtClean="0"/>
              <a:t>8) tajemnice przedsiębiorstwa;</a:t>
            </a:r>
            <a:br>
              <a:rPr lang="pl-PL" sz="5000" dirty="0" smtClean="0"/>
            </a:br>
            <a:r>
              <a:rPr lang="pl-PL" sz="5000" dirty="0" smtClean="0"/>
              <a:t>9) księgi i dokumenty związane z prowadzeniem działalności gospodarczej.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PRZEDSIĘBIORSTWO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art</a:t>
            </a:r>
            <a:r>
              <a:rPr lang="pl-PL" dirty="0" smtClean="0"/>
              <a:t>. 55</a:t>
            </a:r>
            <a:r>
              <a:rPr lang="pl-PL" baseline="30000" dirty="0" smtClean="0"/>
              <a:t>3 </a:t>
            </a:r>
            <a:r>
              <a:rPr lang="pl-PL" dirty="0" smtClean="0"/>
              <a:t>k.c. </a:t>
            </a:r>
            <a:endParaRPr lang="pl-PL" dirty="0" smtClean="0"/>
          </a:p>
          <a:p>
            <a:r>
              <a:rPr lang="pl-PL" dirty="0" smtClean="0"/>
              <a:t>Za gospodarstwo rolne uważa się grunty rolne wraz z gruntami leśnymi, budynkami lub ich częściami, urządzeniami i inwentarzem, jeżeli stanowią lub mogą stanowić zorganizowaną całość gospodarczą, oraz prawami związanymi z prowadzeniem gospodarstwa rolnego.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GOSPODARSTWO ROLNE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art</a:t>
            </a:r>
            <a:r>
              <a:rPr lang="pl-PL" dirty="0" smtClean="0"/>
              <a:t>. </a:t>
            </a:r>
            <a:r>
              <a:rPr lang="pl-PL" dirty="0" smtClean="0"/>
              <a:t>55</a:t>
            </a:r>
            <a:r>
              <a:rPr lang="pl-PL" baseline="30000" dirty="0" smtClean="0"/>
              <a:t>2 </a:t>
            </a:r>
            <a:r>
              <a:rPr lang="pl-PL" dirty="0" smtClean="0"/>
              <a:t>k.c. </a:t>
            </a:r>
            <a:endParaRPr lang="pl-PL" dirty="0" smtClean="0"/>
          </a:p>
          <a:p>
            <a:r>
              <a:rPr lang="pl-PL" dirty="0" smtClean="0"/>
              <a:t>Czynność prawna mająca za przedmiot przedsiębiorstwo obejmuje wszystko, co wchodzi w skład przedsiębiorstwa, chyba że co innego wynika z treści czynności prawnej albo z przepisów szczególnych</a:t>
            </a:r>
            <a:r>
              <a:rPr lang="pl-PL" dirty="0" smtClean="0"/>
              <a:t>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ZBYCIE PRZEDSIĘBIORSTWA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art</a:t>
            </a:r>
            <a:r>
              <a:rPr lang="pl-PL" dirty="0" smtClean="0"/>
              <a:t>. </a:t>
            </a:r>
            <a:r>
              <a:rPr lang="pl-PL" dirty="0" smtClean="0"/>
              <a:t>55</a:t>
            </a:r>
            <a:r>
              <a:rPr lang="pl-PL" baseline="30000" dirty="0" smtClean="0"/>
              <a:t>4 </a:t>
            </a:r>
            <a:r>
              <a:rPr lang="pl-PL" dirty="0" smtClean="0"/>
              <a:t>k.c. </a:t>
            </a:r>
            <a:endParaRPr lang="pl-PL" dirty="0" smtClean="0"/>
          </a:p>
          <a:p>
            <a:r>
              <a:rPr lang="pl-PL" dirty="0" smtClean="0"/>
              <a:t>Nabywca przedsiębiorstwa lub gospodarstwa rolnego jest odpowiedzialny solidarnie ze zbywcą za jego zobowiązania związane z prowadzeniem przedsiębiorstwa lub gospodarstwa, chyba że w chwili nabycia nie wiedział o tych zobowiązaniach, mimo zachowania należytej staranności. Odpowiedzialność nabywcy ogranicza się do wartości nabytego przedsiębiorstwa lub gospodarstwa według stanu w chwili nabycia, a według cen w chwili zaspokojenia wierzyciela. Odpowiedzialności tej nie można bez zgody wierzyciela wyłączyć ani ograniczyć.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ODPOWIEDZIALNOŚĆ ZA DŁUGI ZWIĄZANE Z PROWADZENIEM ZBYTEGO PRZEDSIĘBIORSTWA</a:t>
            </a:r>
            <a:endParaRPr lang="pl-PL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MAJĄTEK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Znaczenie węższe-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AKTYWA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Znaczenie </a:t>
            </a:r>
            <a:r>
              <a:rPr lang="pl-PL" dirty="0" smtClean="0"/>
              <a:t>szersze-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AKTYWA + PASYWA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art</a:t>
            </a:r>
            <a:r>
              <a:rPr lang="pl-PL" dirty="0" smtClean="0"/>
              <a:t>. </a:t>
            </a:r>
            <a:r>
              <a:rPr lang="pl-PL" dirty="0" smtClean="0"/>
              <a:t>44</a:t>
            </a:r>
            <a:r>
              <a:rPr lang="pl-PL" baseline="30000" dirty="0" smtClean="0"/>
              <a:t> </a:t>
            </a:r>
            <a:r>
              <a:rPr lang="pl-PL" dirty="0" smtClean="0"/>
              <a:t>k.c. </a:t>
            </a:r>
            <a:endParaRPr lang="pl-PL" dirty="0" smtClean="0"/>
          </a:p>
          <a:p>
            <a:r>
              <a:rPr lang="pl-PL" dirty="0" smtClean="0"/>
              <a:t>Mieniem jest własność i inne prawa majątkowe. </a:t>
            </a:r>
          </a:p>
          <a:p>
            <a:r>
              <a:rPr lang="pl-PL" dirty="0" smtClean="0"/>
              <a:t>Zawsze odnosi się tylko do aktywów. </a:t>
            </a:r>
          </a:p>
          <a:p>
            <a:r>
              <a:rPr lang="pl-PL" dirty="0" smtClean="0"/>
              <a:t>Pojęcie używane bez relatywizacji do oznaczonej osoby.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MIENIE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RZECZY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3131840" y="620688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RZECZY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2843808" y="364502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GRUNTY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4932040" y="220486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N</a:t>
            </a:r>
            <a:r>
              <a:rPr lang="pl-PL" sz="1400" dirty="0" smtClean="0"/>
              <a:t>IERUCHOMOŚCI</a:t>
            </a:r>
            <a:endParaRPr lang="pl-PL" sz="1600" dirty="0"/>
          </a:p>
        </p:txBody>
      </p:sp>
      <p:sp>
        <p:nvSpPr>
          <p:cNvPr id="12" name="Prostokąt 11"/>
          <p:cNvSpPr/>
          <p:nvPr/>
        </p:nvSpPr>
        <p:spPr>
          <a:xfrm>
            <a:off x="1331640" y="220486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RUCHOMOŚCI</a:t>
            </a:r>
            <a:endParaRPr lang="pl-PL" sz="1400" dirty="0"/>
          </a:p>
        </p:txBody>
      </p:sp>
      <p:sp>
        <p:nvSpPr>
          <p:cNvPr id="13" name="Prostokąt 12"/>
          <p:cNvSpPr/>
          <p:nvPr/>
        </p:nvSpPr>
        <p:spPr>
          <a:xfrm>
            <a:off x="6948264" y="364502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CZĘŚCI BUDYNKÓW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4932040" y="364502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BUDYNKI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547664" y="508518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ROLNE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4067944" y="5085184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NIEROLNE</a:t>
            </a:r>
            <a:endParaRPr lang="pl-PL" dirty="0"/>
          </a:p>
        </p:txBody>
      </p:sp>
      <p:cxnSp>
        <p:nvCxnSpPr>
          <p:cNvPr id="22" name="Łącznik prosty 21"/>
          <p:cNvCxnSpPr>
            <a:stCxn id="12" idx="0"/>
          </p:cNvCxnSpPr>
          <p:nvPr/>
        </p:nvCxnSpPr>
        <p:spPr>
          <a:xfrm flipV="1">
            <a:off x="2195736" y="198884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2195736" y="198884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 flipV="1">
            <a:off x="5796136" y="198884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stCxn id="9" idx="2"/>
          </p:cNvCxnSpPr>
          <p:nvPr/>
        </p:nvCxnSpPr>
        <p:spPr>
          <a:xfrm>
            <a:off x="3995936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>
            <a:stCxn id="10" idx="0"/>
          </p:cNvCxnSpPr>
          <p:nvPr/>
        </p:nvCxnSpPr>
        <p:spPr>
          <a:xfrm flipV="1">
            <a:off x="3707904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flipV="1">
            <a:off x="7812360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>
            <a:stCxn id="11" idx="2"/>
            <a:endCxn id="14" idx="0"/>
          </p:cNvCxnSpPr>
          <p:nvPr/>
        </p:nvCxnSpPr>
        <p:spPr>
          <a:xfrm>
            <a:off x="5796136" y="32849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3707904" y="3429000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>
            <a:stCxn id="15" idx="0"/>
          </p:cNvCxnSpPr>
          <p:nvPr/>
        </p:nvCxnSpPr>
        <p:spPr>
          <a:xfrm flipV="1">
            <a:off x="2411760" y="49411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/>
          <p:cNvCxnSpPr/>
          <p:nvPr/>
        </p:nvCxnSpPr>
        <p:spPr>
          <a:xfrm flipV="1">
            <a:off x="4860032" y="49411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/>
          <p:cNvCxnSpPr/>
          <p:nvPr/>
        </p:nvCxnSpPr>
        <p:spPr>
          <a:xfrm>
            <a:off x="2411760" y="494116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/>
          <p:cNvCxnSpPr>
            <a:stCxn id="10" idx="2"/>
          </p:cNvCxnSpPr>
          <p:nvPr/>
        </p:nvCxnSpPr>
        <p:spPr>
          <a:xfrm>
            <a:off x="3707904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24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Art. 47 k.c. </a:t>
            </a:r>
            <a:br>
              <a:rPr lang="pl-PL" dirty="0" smtClean="0"/>
            </a:br>
            <a:r>
              <a:rPr lang="pl-PL" dirty="0" smtClean="0"/>
              <a:t>§ </a:t>
            </a:r>
            <a:r>
              <a:rPr lang="pl-PL" dirty="0" smtClean="0"/>
              <a:t>1. Część składowa rzeczy nie może być odrębnym przedmiotem własności i innych praw rzeczowych.</a:t>
            </a:r>
            <a:br>
              <a:rPr lang="pl-PL" dirty="0" smtClean="0"/>
            </a:br>
            <a:r>
              <a:rPr lang="pl-PL" dirty="0" smtClean="0"/>
              <a:t>§ 2. Częścią składową rzeczy jest wszystko, co nie może być od niej odłączone bez uszkodzenia lub istotnej zmiany całości albo bez uszkodzenia lub istotnej zmiany przedmiotu odłączonego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>
                <a:solidFill>
                  <a:srgbClr val="00B0F0"/>
                </a:solidFill>
              </a:rPr>
              <a:t>(więź fizykalno-przestrzenna i funkcjonalna)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§ 3. Przedmioty połączone z rzeczą tylko dla przemijającego użytku nie stanowią jej części składowych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00B0F0"/>
                </a:solidFill>
              </a:rPr>
              <a:t>(połączenie o charakterze trwałym)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CZĘŚĆ SKŁADOWA RZECZY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	Art. 51 k.c. </a:t>
            </a:r>
            <a:br>
              <a:rPr lang="pl-PL" dirty="0" smtClean="0"/>
            </a:br>
            <a:r>
              <a:rPr lang="pl-PL" dirty="0" smtClean="0"/>
              <a:t>§ 1. </a:t>
            </a:r>
            <a:r>
              <a:rPr lang="pl-PL" dirty="0" err="1" smtClean="0"/>
              <a:t>Przynależnościami</a:t>
            </a:r>
            <a:r>
              <a:rPr lang="pl-PL" dirty="0" smtClean="0"/>
              <a:t> są rzeczy ruchome potrzebne do korzystania z innej rzeczy (</a:t>
            </a:r>
            <a:r>
              <a:rPr lang="pl-PL" dirty="0" err="1" smtClean="0"/>
              <a:t>rzeczy</a:t>
            </a:r>
            <a:r>
              <a:rPr lang="pl-PL" dirty="0" smtClean="0"/>
              <a:t> głównej) zgodnie z jej przeznaczeniem, jeżeli pozostają z nią w faktycznym związku odpowiadającym temu celowi.</a:t>
            </a:r>
            <a:br>
              <a:rPr lang="pl-PL" dirty="0" smtClean="0"/>
            </a:br>
            <a:r>
              <a:rPr lang="pl-PL" dirty="0" smtClean="0"/>
              <a:t>§ 2. Nie może być przynależnością rzecz nie należąca do właściciela rzeczy głównej.</a:t>
            </a:r>
            <a:br>
              <a:rPr lang="pl-PL" dirty="0" smtClean="0"/>
            </a:br>
            <a:r>
              <a:rPr lang="pl-PL" dirty="0" smtClean="0"/>
              <a:t>§ 3. Przynależność nie traci tego charakteru przez przemijające pozbawienie jej faktycznego związku z rzeczą główną.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PRZYNALEŻNOŚĆ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Właścicielem rzeczy głównej i przynależności jest </a:t>
            </a:r>
            <a:r>
              <a:rPr lang="pl-PL" dirty="0" smtClean="0">
                <a:solidFill>
                  <a:srgbClr val="00B0F0"/>
                </a:solidFill>
              </a:rPr>
              <a:t>ta sama osoba</a:t>
            </a:r>
            <a:r>
              <a:rPr lang="pl-PL" dirty="0" smtClean="0"/>
              <a:t>;</a:t>
            </a:r>
          </a:p>
          <a:p>
            <a:r>
              <a:rPr lang="pl-PL" dirty="0" smtClean="0"/>
              <a:t>Przynależność jest </a:t>
            </a:r>
            <a:r>
              <a:rPr lang="pl-PL" dirty="0" smtClean="0">
                <a:solidFill>
                  <a:srgbClr val="00B0F0"/>
                </a:solidFill>
              </a:rPr>
              <a:t>potrzebna do korzystania </a:t>
            </a:r>
            <a:r>
              <a:rPr lang="pl-PL" dirty="0" smtClean="0"/>
              <a:t>z rzeczy głównej zgodnie z jej przeznaczeniem; </a:t>
            </a:r>
          </a:p>
          <a:p>
            <a:r>
              <a:rPr lang="pl-PL" dirty="0" smtClean="0"/>
              <a:t>Przynależność jest z rzeczą główną w </a:t>
            </a:r>
            <a:r>
              <a:rPr lang="pl-PL" dirty="0" smtClean="0">
                <a:solidFill>
                  <a:srgbClr val="00B0F0"/>
                </a:solidFill>
              </a:rPr>
              <a:t>faktycznym i stałym związku </a:t>
            </a:r>
            <a:r>
              <a:rPr lang="pl-PL" dirty="0" smtClean="0"/>
              <a:t>odpowiadającym wspomnianemu celowi (ale przemijające pozbawienie jej faktycznego związku z rzeczą główną nie powoduje utraty charakteru przynależności).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Związek rzeczy głównej z przynależnością: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POŻYTKI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naturalne rzeczy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cywilne rzeczy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prawa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Art. 55 k.c.</a:t>
            </a:r>
          </a:p>
          <a:p>
            <a:r>
              <a:rPr lang="pl-PL" dirty="0" smtClean="0"/>
              <a:t>§ </a:t>
            </a:r>
            <a:r>
              <a:rPr lang="pl-PL" dirty="0" smtClean="0"/>
              <a:t>1. Uprawnionemu do pobierania pożytków przypadają pożytki naturalne, które zostały odłączone od rzeczy w czasie trwania jego uprawnienia, a pożytki cywilne - w stosunku do czasu trwania tego uprawnienia.</a:t>
            </a:r>
          </a:p>
          <a:p>
            <a:r>
              <a:rPr lang="pl-PL" dirty="0" smtClean="0"/>
              <a:t>§ 2. Jeżeli uprawniony do pobierania pożytków poczynił nakłady w celu uzyskania pożytków, które przypadły innej osobie, należy mu się od niej wynagrodzenie za te nakłady. Wynagrodzenie nie może przenosić wartości pożytków.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POŻYTKI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1022</TotalTime>
  <Words>135</Words>
  <Application>Microsoft Office PowerPoint</Application>
  <PresentationFormat>Pokaz na ekranie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Hol</vt:lpstr>
      <vt:lpstr>Przedmioty stosunku cywilnoprawnego</vt:lpstr>
      <vt:lpstr>RZECZY</vt:lpstr>
      <vt:lpstr>Slajd 3</vt:lpstr>
      <vt:lpstr>Slajd 4</vt:lpstr>
      <vt:lpstr>CZĘŚĆ SKŁADOWA RZECZY</vt:lpstr>
      <vt:lpstr>PRZYNALEŻNOŚĆ</vt:lpstr>
      <vt:lpstr>Związek rzeczy głównej z przynależnością:</vt:lpstr>
      <vt:lpstr>POŻYTKI</vt:lpstr>
      <vt:lpstr>POŻYTKI</vt:lpstr>
      <vt:lpstr>PRZEDMIOTY INNE NIŻ RZECZY</vt:lpstr>
      <vt:lpstr>PRZEDSIĘBIORSTWO w znaczeniu</vt:lpstr>
      <vt:lpstr>PRZEDSIĘBIORSTWO</vt:lpstr>
      <vt:lpstr>GOSPODARSTWO ROLNE</vt:lpstr>
      <vt:lpstr>ZBYCIE PRZEDSIĘBIORSTWA</vt:lpstr>
      <vt:lpstr>ODPOWIEDZIALNOŚĆ ZA DŁUGI ZWIĄZANE Z PROWADZENIEM ZBYTEGO PRZEDSIĘBIORSTWA</vt:lpstr>
      <vt:lpstr>MAJĄTEK</vt:lpstr>
      <vt:lpstr>MIENIE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Ogólne wiadomości  o prawie cywilnym</dc:title>
  <dc:creator>Ola</dc:creator>
  <cp:lastModifiedBy>Darek jach</cp:lastModifiedBy>
  <cp:revision>66</cp:revision>
  <dcterms:created xsi:type="dcterms:W3CDTF">2017-02-18T17:07:19Z</dcterms:created>
  <dcterms:modified xsi:type="dcterms:W3CDTF">2017-03-01T19:20:19Z</dcterms:modified>
</cp:coreProperties>
</file>