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73996D46-AF0B-4A59-807E-FA24C6D1DD76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0AF-FD39-4A8C-8C01-4FDDF4A5279F}" type="datetimeFigureOut">
              <a:rPr lang="pl-PL" smtClean="0"/>
              <a:t>2017-04-11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DA4D-6E9D-47EA-935C-45BC4A35B9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728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0AF-FD39-4A8C-8C01-4FDDF4A5279F}" type="datetimeFigureOut">
              <a:rPr lang="pl-PL" smtClean="0"/>
              <a:t>2017-04-11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DA4D-6E9D-47EA-935C-45BC4A35B9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7009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0AF-FD39-4A8C-8C01-4FDDF4A5279F}" type="datetimeFigureOut">
              <a:rPr lang="pl-PL" smtClean="0"/>
              <a:t>2017-04-11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DA4D-6E9D-47EA-935C-45BC4A35B9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5358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0AF-FD39-4A8C-8C01-4FDDF4A5279F}" type="datetimeFigureOut">
              <a:rPr lang="pl-PL" smtClean="0"/>
              <a:t>2017-04-11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DA4D-6E9D-47EA-935C-45BC4A35B9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611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0AF-FD39-4A8C-8C01-4FDDF4A5279F}" type="datetimeFigureOut">
              <a:rPr lang="pl-PL" smtClean="0"/>
              <a:t>2017-04-11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DA4D-6E9D-47EA-935C-45BC4A35B9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550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0AF-FD39-4A8C-8C01-4FDDF4A5279F}" type="datetimeFigureOut">
              <a:rPr lang="pl-PL" smtClean="0"/>
              <a:t>2017-04-11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DA4D-6E9D-47EA-935C-45BC4A35B9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040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0AF-FD39-4A8C-8C01-4FDDF4A5279F}" type="datetimeFigureOut">
              <a:rPr lang="pl-PL" smtClean="0"/>
              <a:t>2017-04-11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DA4D-6E9D-47EA-935C-45BC4A35B9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704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0AF-FD39-4A8C-8C01-4FDDF4A5279F}" type="datetimeFigureOut">
              <a:rPr lang="pl-PL" smtClean="0"/>
              <a:t>2017-04-11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DA4D-6E9D-47EA-935C-45BC4A35B9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1514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0AF-FD39-4A8C-8C01-4FDDF4A5279F}" type="datetimeFigureOut">
              <a:rPr lang="pl-PL" smtClean="0"/>
              <a:t>2017-04-11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DA4D-6E9D-47EA-935C-45BC4A35B9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7634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0AF-FD39-4A8C-8C01-4FDDF4A5279F}" type="datetimeFigureOut">
              <a:rPr lang="pl-PL" smtClean="0"/>
              <a:t>2017-04-11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DA4D-6E9D-47EA-935C-45BC4A35B9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623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0AF-FD39-4A8C-8C01-4FDDF4A5279F}" type="datetimeFigureOut">
              <a:rPr lang="pl-PL" smtClean="0"/>
              <a:t>2017-04-11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DA4D-6E9D-47EA-935C-45BC4A35B9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72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C60AF-FD39-4A8C-8C01-4FDDF4A5279F}" type="datetimeFigureOut">
              <a:rPr lang="pl-PL" smtClean="0"/>
              <a:t>2017-04-11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6DA4D-6E9D-47EA-935C-45BC4A35B9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981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bg1"/>
                </a:solidFill>
              </a:rPr>
              <a:t>Przedstawicielstwo </a:t>
            </a:r>
            <a:r>
              <a:rPr lang="pl-PL" b="1" dirty="0" smtClean="0">
                <a:solidFill>
                  <a:schemeClr val="bg1"/>
                </a:solidFill>
              </a:rPr>
              <a:t/>
            </a:r>
            <a:br>
              <a:rPr lang="pl-PL" b="1" dirty="0" smtClean="0">
                <a:solidFill>
                  <a:schemeClr val="bg1"/>
                </a:solidFill>
              </a:rPr>
            </a:br>
            <a:r>
              <a:rPr lang="pl-PL" b="1" dirty="0" smtClean="0">
                <a:solidFill>
                  <a:schemeClr val="bg1"/>
                </a:solidFill>
              </a:rPr>
              <a:t>i </a:t>
            </a:r>
            <a:r>
              <a:rPr lang="pl-PL" b="1" dirty="0" smtClean="0">
                <a:solidFill>
                  <a:schemeClr val="bg1"/>
                </a:solidFill>
              </a:rPr>
              <a:t>pełnomocnictwo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5450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4400" b="1" dirty="0" smtClean="0">
                <a:solidFill>
                  <a:schemeClr val="bg1"/>
                </a:solidFill>
              </a:rPr>
              <a:t>9. 60-letnia </a:t>
            </a:r>
            <a:r>
              <a:rPr lang="pl-PL" sz="4400" b="1" dirty="0">
                <a:solidFill>
                  <a:schemeClr val="bg1"/>
                </a:solidFill>
              </a:rPr>
              <a:t>Gertruda udzieliła pełnomocnictwa ogólnego, wysyłając do swojego sąsiada e-maila. Czy ta czynność jest ważna i skuteczna?</a:t>
            </a:r>
          </a:p>
          <a:p>
            <a:endParaRPr lang="pl-PL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708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4400" b="1" dirty="0" smtClean="0">
                <a:solidFill>
                  <a:schemeClr val="bg1"/>
                </a:solidFill>
              </a:rPr>
              <a:t>10. </a:t>
            </a:r>
            <a:r>
              <a:rPr lang="pl-PL" sz="4400" b="1" dirty="0">
                <a:solidFill>
                  <a:schemeClr val="bg1"/>
                </a:solidFill>
              </a:rPr>
              <a:t>Jan jest pełnomocnikiem ogólnym Karola. Karol jest właścicielem mieszkania, które wynajmuje studentom. Jan pobiera czynsz od tych studentów. Na jakiej podstawie?</a:t>
            </a:r>
          </a:p>
          <a:p>
            <a:pPr marL="0" indent="0">
              <a:buNone/>
            </a:pPr>
            <a:endParaRPr lang="pl-PL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039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4400" b="1" dirty="0" smtClean="0">
                <a:solidFill>
                  <a:schemeClr val="bg1"/>
                </a:solidFill>
              </a:rPr>
              <a:t>11. </a:t>
            </a:r>
            <a:r>
              <a:rPr lang="pl-PL" sz="4400" b="1" dirty="0">
                <a:solidFill>
                  <a:schemeClr val="bg1"/>
                </a:solidFill>
              </a:rPr>
              <a:t>Jan, na podstawie pełnomocnictwa ogólnego w formie aktu notarialnego, sprzedał nieruchomość należącą do Karola. Czy ta czynność jest ważna i skuteczna?</a:t>
            </a:r>
          </a:p>
          <a:p>
            <a:pPr marL="0" indent="0">
              <a:buNone/>
            </a:pPr>
            <a:endParaRPr lang="pl-PL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542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4400" b="1" dirty="0" smtClean="0">
                <a:solidFill>
                  <a:schemeClr val="bg1"/>
                </a:solidFill>
              </a:rPr>
              <a:t>12. </a:t>
            </a:r>
            <a:r>
              <a:rPr lang="pl-PL" sz="4400" b="1" dirty="0">
                <a:solidFill>
                  <a:schemeClr val="bg1"/>
                </a:solidFill>
              </a:rPr>
              <a:t>Anna w imieniu własnym obdarowała  Beatę samochodem, a jednocześnie – jako jej pełnomocnik – darowiznę tę przyjęła. Czy taka sytuacja jest dopuszczalna?</a:t>
            </a:r>
          </a:p>
          <a:p>
            <a:pPr marL="0" indent="0">
              <a:buNone/>
            </a:pPr>
            <a:endParaRPr lang="pl-PL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417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4400" b="1" dirty="0" smtClean="0">
                <a:solidFill>
                  <a:schemeClr val="bg1"/>
                </a:solidFill>
              </a:rPr>
              <a:t>13. </a:t>
            </a:r>
            <a:r>
              <a:rPr lang="pl-PL" sz="4400" b="1" dirty="0">
                <a:solidFill>
                  <a:schemeClr val="bg1"/>
                </a:solidFill>
              </a:rPr>
              <a:t>Anna, zmuszona do wyjazdu, zostawiła Beacie pełnomocnictwo do wynajęcia pokoju. Beata jednak odmówiła. Czy miała taką możliwość?</a:t>
            </a:r>
          </a:p>
          <a:p>
            <a:pPr marL="0" indent="0">
              <a:buNone/>
            </a:pPr>
            <a:endParaRPr lang="pl-PL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373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4400" b="1" dirty="0" smtClean="0">
                <a:solidFill>
                  <a:schemeClr val="bg1"/>
                </a:solidFill>
              </a:rPr>
              <a:t>14. </a:t>
            </a:r>
            <a:r>
              <a:rPr lang="pl-PL" sz="4400" b="1" dirty="0">
                <a:solidFill>
                  <a:schemeClr val="bg1"/>
                </a:solidFill>
              </a:rPr>
              <a:t>Anna, prowadząca działalność gospodarczą w postaci prowadzenia sklepu spożywczego, zatrudnia Beatę. Jaś kupił w tym sklepie bułki, gdy Beata akurat pracowała. Kto jest stroną tej umowy?</a:t>
            </a:r>
          </a:p>
          <a:p>
            <a:pPr marL="0" indent="0">
              <a:buNone/>
            </a:pPr>
            <a:endParaRPr lang="pl-PL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053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4400" b="1" dirty="0" smtClean="0">
                <a:solidFill>
                  <a:schemeClr val="bg1"/>
                </a:solidFill>
              </a:rPr>
              <a:t>15. </a:t>
            </a:r>
            <a:r>
              <a:rPr lang="pl-PL" sz="4400" b="1" dirty="0">
                <a:solidFill>
                  <a:schemeClr val="bg1"/>
                </a:solidFill>
              </a:rPr>
              <a:t>60-letnia Genowefa, która udzieliła pełnomocnictwa ogólnego Urszuli, zmarła. Jakie są konsekwencje śmierci Genowefy?</a:t>
            </a:r>
          </a:p>
          <a:p>
            <a:pPr marL="0" indent="0">
              <a:buNone/>
            </a:pPr>
            <a:endParaRPr lang="pl-PL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906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4400" b="1" dirty="0" smtClean="0">
                <a:solidFill>
                  <a:schemeClr val="bg1"/>
                </a:solidFill>
              </a:rPr>
              <a:t>16. </a:t>
            </a:r>
            <a:r>
              <a:rPr lang="pl-PL" sz="4400" b="1" dirty="0">
                <a:solidFill>
                  <a:schemeClr val="bg1"/>
                </a:solidFill>
              </a:rPr>
              <a:t>Pełnomocnik Genowefy,  60-letnia Urszula, zmarła. Jakie są konsekwencje śmierci Urszuli?</a:t>
            </a:r>
          </a:p>
          <a:p>
            <a:pPr marL="0" indent="0">
              <a:buNone/>
            </a:pPr>
            <a:endParaRPr lang="pl-PL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288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4400" b="1" dirty="0" smtClean="0">
                <a:solidFill>
                  <a:schemeClr val="bg1"/>
                </a:solidFill>
              </a:rPr>
              <a:t>17. </a:t>
            </a:r>
            <a:r>
              <a:rPr lang="pl-PL" sz="4400" b="1" dirty="0">
                <a:solidFill>
                  <a:schemeClr val="bg1"/>
                </a:solidFill>
              </a:rPr>
              <a:t>Tomasz był umocowany do kupna od Jana samochodu używanego Fiat 125p za 1.2000 zł. Zawarli jednak umowę na 12.000 zł. Czy umowa ta jest ważna?</a:t>
            </a:r>
          </a:p>
          <a:p>
            <a:pPr marL="0" indent="0">
              <a:buNone/>
            </a:pPr>
            <a:endParaRPr lang="pl-PL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1787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4400" b="1" dirty="0" smtClean="0">
                <a:solidFill>
                  <a:schemeClr val="bg1"/>
                </a:solidFill>
              </a:rPr>
              <a:t>18. </a:t>
            </a:r>
            <a:r>
              <a:rPr lang="pl-PL" sz="4400" b="1" dirty="0">
                <a:solidFill>
                  <a:schemeClr val="bg1"/>
                </a:solidFill>
              </a:rPr>
              <a:t>Tomasz, syn Marioli, właścicieli nieruchomości, która jest wynajmowana studentom, podpisywał bez umocowania umowy najmu. Czy umowy te były ważne?</a:t>
            </a:r>
          </a:p>
          <a:p>
            <a:pPr marL="0" indent="0">
              <a:buNone/>
            </a:pPr>
            <a:endParaRPr lang="pl-PL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0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4400" b="1" dirty="0" smtClean="0">
                <a:solidFill>
                  <a:schemeClr val="bg1"/>
                </a:solidFill>
              </a:rPr>
              <a:t>1.	Dyrektor Biblioteki Miejskiej we Wrocławiu nabył 3 laptopy dla tej instytucji. Na jakiej podstawie?</a:t>
            </a:r>
            <a:endParaRPr lang="pl-PL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4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4000" b="1" dirty="0" smtClean="0">
                <a:solidFill>
                  <a:schemeClr val="bg1"/>
                </a:solidFill>
              </a:rPr>
              <a:t>19. </a:t>
            </a:r>
            <a:r>
              <a:rPr lang="pl-PL" sz="4000" b="1" dirty="0">
                <a:solidFill>
                  <a:schemeClr val="bg1"/>
                </a:solidFill>
              </a:rPr>
              <a:t>Anna, prowadząca działalność gospodarczą w postaci prowadzenia sklepu spożywczego, zatrudnia Beata. Ta jednak wypowiedziała umowę o pracę. Gdy poszła do tego sklepu na zakupy, sprzedała sąsiadce masło. Czy umowa była ważna?</a:t>
            </a:r>
          </a:p>
          <a:p>
            <a:pPr marL="0" indent="0">
              <a:buNone/>
            </a:pPr>
            <a:endParaRPr lang="pl-PL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697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4000" b="1" dirty="0" smtClean="0">
                <a:solidFill>
                  <a:schemeClr val="bg1"/>
                </a:solidFill>
              </a:rPr>
              <a:t>20. </a:t>
            </a:r>
            <a:r>
              <a:rPr lang="pl-PL" sz="4000" b="1" dirty="0">
                <a:solidFill>
                  <a:schemeClr val="bg1"/>
                </a:solidFill>
              </a:rPr>
              <a:t>Klara jest córką Rozalii. Rozalia nabyła nową sukienkę w </a:t>
            </a:r>
            <a:r>
              <a:rPr lang="pl-PL" sz="4000" b="1" dirty="0" err="1">
                <a:solidFill>
                  <a:schemeClr val="bg1"/>
                </a:solidFill>
              </a:rPr>
              <a:t>Mohito</a:t>
            </a:r>
            <a:r>
              <a:rPr lang="pl-PL" sz="4000" b="1" dirty="0">
                <a:solidFill>
                  <a:schemeClr val="bg1"/>
                </a:solidFill>
              </a:rPr>
              <a:t>. Po kilku dniach Klara poszła do sklepu z przedmiotową sukienką i oznajmiła, że w imieniu mamy odstępuje od umowy. Czy jest to czynność ważna i skuteczna?</a:t>
            </a:r>
          </a:p>
          <a:p>
            <a:pPr marL="0" indent="0">
              <a:buNone/>
            </a:pPr>
            <a:endParaRPr lang="pl-PL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0287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pl-PL" sz="4000" b="1" dirty="0" smtClean="0">
                <a:solidFill>
                  <a:schemeClr val="bg1"/>
                </a:solidFill>
              </a:rPr>
              <a:t>21. </a:t>
            </a:r>
            <a:r>
              <a:rPr lang="pl-PL" sz="4000" b="1" dirty="0">
                <a:solidFill>
                  <a:schemeClr val="bg1"/>
                </a:solidFill>
              </a:rPr>
              <a:t>Tobiasz był pełnomocnikiem Hieronima do zawierania w jego imieniu umów najmu. Hieronim odwołał to pełnomocnictwo, jednak nie nakazał Tobiaszowi oddać dokumentu. Po tym Tobiasz zawarł umowę najmu. Czy umowa ta jest ważna i skuteczna?</a:t>
            </a:r>
          </a:p>
          <a:p>
            <a:pPr marL="0" indent="0">
              <a:buNone/>
            </a:pPr>
            <a:endParaRPr lang="pl-PL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2855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4400" b="1" dirty="0" smtClean="0">
                <a:solidFill>
                  <a:schemeClr val="bg1"/>
                </a:solidFill>
              </a:rPr>
              <a:t>22. </a:t>
            </a:r>
            <a:r>
              <a:rPr lang="pl-PL" sz="4400" b="1" dirty="0">
                <a:solidFill>
                  <a:schemeClr val="bg1"/>
                </a:solidFill>
              </a:rPr>
              <a:t>Tobiasz był pełnomocnikiem Hieronima do zawierania w jego imieniu umów najmu. Tobiasz udzielił pełnomocnictwa swojemu synowi, Grzegorzowi, który zawierał </a:t>
            </a:r>
            <a:r>
              <a:rPr lang="pl-PL" sz="4400" b="1" dirty="0" smtClean="0">
                <a:solidFill>
                  <a:schemeClr val="bg1"/>
                </a:solidFill>
              </a:rPr>
              <a:t>przedmiotowe umowy</a:t>
            </a:r>
            <a:r>
              <a:rPr lang="pl-PL" sz="4400" b="1" dirty="0">
                <a:solidFill>
                  <a:schemeClr val="bg1"/>
                </a:solidFill>
              </a:rPr>
              <a:t>. Czy były one ważne i skuteczne?</a:t>
            </a:r>
          </a:p>
          <a:p>
            <a:pPr marL="0" indent="0">
              <a:buNone/>
            </a:pPr>
            <a:endParaRPr lang="pl-PL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8944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4400" b="1" dirty="0" smtClean="0">
                <a:solidFill>
                  <a:schemeClr val="bg1"/>
                </a:solidFill>
              </a:rPr>
              <a:t>23. </a:t>
            </a:r>
            <a:r>
              <a:rPr lang="pl-PL" sz="4400" b="1" dirty="0">
                <a:solidFill>
                  <a:schemeClr val="bg1"/>
                </a:solidFill>
              </a:rPr>
              <a:t>Paweł udzielił pełnomocnictwa ogólnego Rozalii, Jackowi i Marcinowi. Czy było to możliwe?</a:t>
            </a:r>
          </a:p>
          <a:p>
            <a:pPr marL="0" indent="0">
              <a:buNone/>
            </a:pPr>
            <a:endParaRPr lang="pl-PL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243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4400" b="1" dirty="0" smtClean="0">
                <a:solidFill>
                  <a:schemeClr val="bg1"/>
                </a:solidFill>
              </a:rPr>
              <a:t>2. 14-Jaś </a:t>
            </a:r>
            <a:r>
              <a:rPr lang="pl-PL" sz="4400" b="1" dirty="0">
                <a:solidFill>
                  <a:schemeClr val="bg1"/>
                </a:solidFill>
              </a:rPr>
              <a:t>został wysłany przez swojego ojca po zakup nowego telewizora. </a:t>
            </a:r>
            <a:r>
              <a:rPr lang="pl-PL" sz="4400" b="1" dirty="0" smtClean="0">
                <a:solidFill>
                  <a:schemeClr val="bg1"/>
                </a:solidFill>
              </a:rPr>
              <a:t>Otrzymał od niego na </a:t>
            </a:r>
            <a:r>
              <a:rPr lang="pl-PL" sz="4400" b="1" dirty="0" smtClean="0">
                <a:solidFill>
                  <a:schemeClr val="bg1"/>
                </a:solidFill>
              </a:rPr>
              <a:t>ten cel pieniądze. Czy było to możliwe</a:t>
            </a:r>
            <a:r>
              <a:rPr lang="pl-PL" sz="4400" b="1" dirty="0" smtClean="0">
                <a:solidFill>
                  <a:schemeClr val="bg1"/>
                </a:solidFill>
              </a:rPr>
              <a:t>?</a:t>
            </a:r>
            <a:endParaRPr lang="pl-PL" sz="4400" b="1" dirty="0">
              <a:solidFill>
                <a:schemeClr val="bg1"/>
              </a:solidFill>
            </a:endParaRPr>
          </a:p>
          <a:p>
            <a:endParaRPr lang="pl-PL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2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4400" b="1" dirty="0" smtClean="0">
                <a:solidFill>
                  <a:schemeClr val="bg1"/>
                </a:solidFill>
              </a:rPr>
              <a:t>3. 14-Krzyś</a:t>
            </a:r>
            <a:r>
              <a:rPr lang="pl-PL" sz="4400" b="1" dirty="0">
                <a:solidFill>
                  <a:schemeClr val="bg1"/>
                </a:solidFill>
              </a:rPr>
              <a:t>, ubezwłasnowolniony całkowicie, ma 16-letniego brata – Tomka. Mieszkają wspólnie z matką. </a:t>
            </a:r>
            <a:r>
              <a:rPr lang="pl-PL" sz="4400" b="1" dirty="0" smtClean="0">
                <a:solidFill>
                  <a:schemeClr val="bg1"/>
                </a:solidFill>
              </a:rPr>
              <a:t>Ojciec nie żyje. Kto </a:t>
            </a:r>
            <a:r>
              <a:rPr lang="pl-PL" sz="4400" b="1" dirty="0">
                <a:solidFill>
                  <a:schemeClr val="bg1"/>
                </a:solidFill>
              </a:rPr>
              <a:t>jest ich przedstawicielem ustawowym?</a:t>
            </a:r>
          </a:p>
          <a:p>
            <a:endParaRPr lang="pl-PL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487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4400" b="1" dirty="0" smtClean="0">
                <a:solidFill>
                  <a:schemeClr val="bg1"/>
                </a:solidFill>
              </a:rPr>
              <a:t>4. Bandyci </a:t>
            </a:r>
            <a:r>
              <a:rPr lang="pl-PL" sz="4400" b="1" dirty="0">
                <a:solidFill>
                  <a:schemeClr val="bg1"/>
                </a:solidFill>
              </a:rPr>
              <a:t>po sterroryzowaniu urzędników bankowych przyjmowali wpłaty w okienku kasowym. Czy czynności te są ważne i skuteczne?</a:t>
            </a:r>
          </a:p>
          <a:p>
            <a:endParaRPr lang="pl-PL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611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4400" b="1" dirty="0" smtClean="0">
                <a:solidFill>
                  <a:schemeClr val="bg1"/>
                </a:solidFill>
              </a:rPr>
              <a:t>5. </a:t>
            </a:r>
            <a:r>
              <a:rPr lang="pl-PL" sz="4400" b="1" dirty="0">
                <a:solidFill>
                  <a:schemeClr val="bg1"/>
                </a:solidFill>
              </a:rPr>
              <a:t>10-letni Adaś udzielił pełnomocnictwa do sprzedaży swojej nieruchomości. Czy </a:t>
            </a:r>
            <a:r>
              <a:rPr lang="pl-PL" sz="4400" b="1" dirty="0" smtClean="0">
                <a:solidFill>
                  <a:schemeClr val="bg1"/>
                </a:solidFill>
              </a:rPr>
              <a:t>czynność ta na podstawie tak udzielonego pełnomocnictwa jest ważna i skuteczna</a:t>
            </a:r>
            <a:r>
              <a:rPr lang="pl-PL" sz="4400" b="1" dirty="0" smtClean="0">
                <a:solidFill>
                  <a:schemeClr val="bg1"/>
                </a:solidFill>
              </a:rPr>
              <a:t>?</a:t>
            </a:r>
            <a:endParaRPr lang="pl-PL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927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4400" b="1" dirty="0" smtClean="0">
                <a:solidFill>
                  <a:schemeClr val="bg1"/>
                </a:solidFill>
              </a:rPr>
              <a:t>6. </a:t>
            </a:r>
            <a:r>
              <a:rPr lang="pl-PL" sz="4400" b="1" dirty="0">
                <a:solidFill>
                  <a:schemeClr val="bg1"/>
                </a:solidFill>
              </a:rPr>
              <a:t>Janina udzieliła pełnomocnictwa do sprzedaży swojemu 20-letniemu wnukowi jej nieruchomości w formie pisemnej. Czy umowa sprzedaży nieruchomości będzie ważna?</a:t>
            </a:r>
          </a:p>
          <a:p>
            <a:endParaRPr lang="pl-PL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727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4400" b="1" dirty="0" smtClean="0">
                <a:solidFill>
                  <a:schemeClr val="bg1"/>
                </a:solidFill>
              </a:rPr>
              <a:t>7. </a:t>
            </a:r>
            <a:r>
              <a:rPr lang="pl-PL" sz="4400" b="1" dirty="0">
                <a:solidFill>
                  <a:schemeClr val="bg1"/>
                </a:solidFill>
              </a:rPr>
              <a:t>Janina udzieliła pełnomocnictwa w formie aktu notarialnego do sprzedaży nieruchomości swojemu 14-letniemu wnukowi. Czy  umowa sprzedaży będzie ważna?</a:t>
            </a:r>
          </a:p>
          <a:p>
            <a:pPr marL="0" indent="0">
              <a:buNone/>
            </a:pPr>
            <a:endParaRPr lang="pl-PL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417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4400" b="1" dirty="0" smtClean="0">
                <a:solidFill>
                  <a:schemeClr val="bg1"/>
                </a:solidFill>
              </a:rPr>
              <a:t>8. </a:t>
            </a:r>
            <a:r>
              <a:rPr lang="pl-PL" sz="4400" b="1" dirty="0">
                <a:solidFill>
                  <a:schemeClr val="bg1"/>
                </a:solidFill>
              </a:rPr>
              <a:t>Janina udzieliła pełnomocnictwa w formie aktu notarialnego do sprzedaży nieruchomości swojemu 14-letniemu wnukowi. W końcu sama tę umowę zawarła. Czy mogła?</a:t>
            </a:r>
          </a:p>
        </p:txBody>
      </p:sp>
    </p:spTree>
    <p:extLst>
      <p:ext uri="{BB962C8B-B14F-4D97-AF65-F5344CB8AC3E}">
        <p14:creationId xmlns:p14="http://schemas.microsoft.com/office/powerpoint/2010/main" val="233609996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602</Words>
  <Application>Microsoft Office PowerPoint</Application>
  <PresentationFormat>Pokaz na ekranie (4:3)</PresentationFormat>
  <Paragraphs>24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Motyw pakietu Office</vt:lpstr>
      <vt:lpstr>Przedstawicielstwo  i pełnomocnictwo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Przedstawicielstwo i pełnomocnictwo</dc:title>
  <dc:creator>Paweł</dc:creator>
  <cp:lastModifiedBy>Paweł</cp:lastModifiedBy>
  <cp:revision>5</cp:revision>
  <dcterms:created xsi:type="dcterms:W3CDTF">2017-04-09T14:27:30Z</dcterms:created>
  <dcterms:modified xsi:type="dcterms:W3CDTF">2017-04-11T20:00:34Z</dcterms:modified>
</cp:coreProperties>
</file>