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3" r:id="rId24"/>
    <p:sldId id="275" r:id="rId25"/>
    <p:sldId id="276" r:id="rId26"/>
    <p:sldId id="284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468051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PRZEDSTAWICIELSTWO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Ad 1) </a:t>
            </a:r>
            <a:r>
              <a:rPr lang="pl-PL" dirty="0" smtClean="0"/>
              <a:t>art. 95 § 2 k.c. – skutki bezpośrednio dla reprezentowanego pociąga za sobą dokonanie czynności prawnej przez przedstawiciela w granicach umocowania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umocowanie może się opierać na ustawie (przedstawicielstwo ustawowe) albo na oświadczeniu woli reprezentowanego (pełnomocnictwo)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podział przedstawicielstwa na czynne i bierne w zależności od tego, czy chodzi o umocowanie do składania czy do odbioru oświadczeń woli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Najważniejsze przypadki przedstawicielstwa ustawowego: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rodzice</a:t>
            </a:r>
          </a:p>
          <a:p>
            <a:endParaRPr lang="pl-PL" dirty="0" smtClean="0"/>
          </a:p>
          <a:p>
            <a:r>
              <a:rPr lang="pl-PL" dirty="0" smtClean="0"/>
              <a:t> opiekun</a:t>
            </a:r>
          </a:p>
          <a:p>
            <a:endParaRPr lang="pl-PL" dirty="0" smtClean="0"/>
          </a:p>
          <a:p>
            <a:r>
              <a:rPr lang="pl-PL" dirty="0" smtClean="0"/>
              <a:t> kurator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</a:t>
            </a:r>
            <a:r>
              <a:rPr lang="pl-PL" b="1" dirty="0" smtClean="0"/>
              <a:t>Rzekomy (pozorny) pełnomocnik</a:t>
            </a:r>
          </a:p>
          <a:p>
            <a:pPr algn="just">
              <a:buNone/>
            </a:pPr>
            <a:r>
              <a:rPr lang="pl-PL" b="1" dirty="0" smtClean="0"/>
              <a:t>  tzw. falsus procurator:</a:t>
            </a:r>
            <a:endParaRPr lang="pl-PL" dirty="0" smtClean="0"/>
          </a:p>
          <a:p>
            <a:r>
              <a:rPr lang="pl-PL" dirty="0" smtClean="0"/>
              <a:t>działanie jako pełnomocnik przez osobę, która nie ma umocowania albo przez pełnomocnika, który przekracza zakres swego umocowania </a:t>
            </a:r>
          </a:p>
          <a:p>
            <a:r>
              <a:rPr lang="pl-PL" dirty="0"/>
              <a:t>z</a:t>
            </a:r>
            <a:r>
              <a:rPr lang="pl-PL" dirty="0" smtClean="0"/>
              <a:t>asada ogólna: nie występują skutki bezpośrednio dla reprezentowanego (art</a:t>
            </a:r>
            <a:r>
              <a:rPr lang="pl-PL" dirty="0"/>
              <a:t>. 95 § 2 k.c</a:t>
            </a:r>
            <a:r>
              <a:rPr lang="pl-PL" dirty="0" smtClean="0"/>
              <a:t>.)</a:t>
            </a:r>
          </a:p>
          <a:p>
            <a:r>
              <a:rPr lang="pl-PL" dirty="0" smtClean="0"/>
              <a:t>jednostronne czynności prawne, w których oświadczenie woli nie jest skierowane do określonej osoby są </a:t>
            </a:r>
            <a:r>
              <a:rPr lang="pl-PL" dirty="0" smtClean="0"/>
              <a:t>nieważne  </a:t>
            </a:r>
            <a:r>
              <a:rPr lang="pl-PL" dirty="0" smtClean="0"/>
              <a:t>(art. 104 k.c.)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r>
              <a:rPr lang="pl-PL" sz="2500" dirty="0"/>
              <a:t>u</a:t>
            </a:r>
            <a:r>
              <a:rPr lang="pl-PL" sz="2500" dirty="0" smtClean="0"/>
              <a:t>mowa zawarta przez rzekomego pełnomocnika nie jest bezwzględnie nieważna, może zostać potwierdzona przez </a:t>
            </a:r>
            <a:r>
              <a:rPr lang="pl-PL" sz="2500" dirty="0" smtClean="0"/>
              <a:t>osobę, w której imieniu umowa została zawarta</a:t>
            </a:r>
          </a:p>
          <a:p>
            <a:pPr marL="82296" indent="0">
              <a:buNone/>
            </a:pPr>
            <a:r>
              <a:rPr lang="pl-PL" sz="2500" dirty="0"/>
              <a:t> </a:t>
            </a:r>
            <a:r>
              <a:rPr lang="pl-PL" sz="2500" dirty="0" smtClean="0"/>
              <a:t>  </a:t>
            </a:r>
            <a:r>
              <a:rPr lang="pl-PL" sz="2500" dirty="0" smtClean="0"/>
              <a:t>(art</a:t>
            </a:r>
            <a:r>
              <a:rPr lang="pl-PL" sz="2500" dirty="0"/>
              <a:t>. </a:t>
            </a:r>
            <a:r>
              <a:rPr lang="pl-PL" sz="2500" dirty="0" smtClean="0"/>
              <a:t>103 § </a:t>
            </a:r>
            <a:r>
              <a:rPr lang="pl-PL" sz="2500" dirty="0"/>
              <a:t>1 k.c</a:t>
            </a:r>
            <a:r>
              <a:rPr lang="pl-PL" sz="2500" dirty="0" smtClean="0"/>
              <a:t>.) </a:t>
            </a:r>
          </a:p>
          <a:p>
            <a:r>
              <a:rPr lang="pl-PL" sz="2500" dirty="0" smtClean="0"/>
              <a:t>jednostronne czynności prawne, w których oświadczenie woli jest skierowane do określonej osoby – jeżeli adresat zgodził się na działanie bez umocowania,  stosuje się odpowiednio przepisy o zawarciu umowy bez umocowania</a:t>
            </a:r>
          </a:p>
          <a:p>
            <a:pPr>
              <a:buNone/>
            </a:pPr>
            <a:r>
              <a:rPr lang="pl-PL" sz="2500" dirty="0" smtClean="0"/>
              <a:t>  (art. 104 k.c.)</a:t>
            </a:r>
          </a:p>
          <a:p>
            <a:r>
              <a:rPr lang="pl-PL" sz="2500" dirty="0" smtClean="0"/>
              <a:t> bezskuteczność zawieszona czynności prawnej</a:t>
            </a:r>
          </a:p>
          <a:p>
            <a:pPr marL="82296" indent="0" algn="just">
              <a:buNone/>
            </a:pPr>
            <a:endParaRPr lang="pl-PL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druga strona może wyznaczyć osobie, w której imieniu zawarto umowę odpowiedni termin do potwierdzenia; </a:t>
            </a:r>
          </a:p>
          <a:p>
            <a:pPr>
              <a:buNone/>
            </a:pPr>
            <a:r>
              <a:rPr lang="pl-PL" dirty="0" smtClean="0"/>
              <a:t>   staje się ona wolna po bezskutecznym upływie tego terminu (art. 103 § 2 k.c.)</a:t>
            </a:r>
          </a:p>
          <a:p>
            <a:endParaRPr lang="pl-PL" dirty="0" smtClean="0"/>
          </a:p>
          <a:p>
            <a:r>
              <a:rPr lang="pl-PL" dirty="0" smtClean="0"/>
              <a:t> w braku potwierdzenia falsus procurator obowiązany jest do zwrotu tego, co otrzymał od drugiej strony w wykonaniu umowy oraz do naprawienia szkody, którą druga strona poniosła przez to, że zawarła umowę nie wiedząc o braku umocowania lub o przekroczeniu jego zakresu (art. 103 § 3 k.c.)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27712"/>
          </a:xfrm>
        </p:spPr>
        <p:txBody>
          <a:bodyPr/>
          <a:lstStyle/>
          <a:p>
            <a:r>
              <a:rPr lang="pl-PL" dirty="0"/>
              <a:t>art. 105 k.c.: „Jeżeli pełnomocnik po wygaśnięciu umocowania dokona w imieniu mocodawcy czynności prawnej w granicach pierwotnego umocowania, czynność prawna jest ważna, chyba że druga strona o wygaśnięciu umocowania wiedziała lub z łatwością mogła się dowiedzieć”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84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Dokonywanie tzw. czynności z samym sobą:</a:t>
            </a:r>
          </a:p>
          <a:p>
            <a:r>
              <a:rPr lang="pl-PL" dirty="0" smtClean="0"/>
              <a:t> pełnomocnik ma być drugą stroną czynności prawnej, której dokonuje w imieniu mocodawcy</a:t>
            </a:r>
          </a:p>
          <a:p>
            <a:pPr>
              <a:buNone/>
            </a:pPr>
            <a:r>
              <a:rPr lang="pl-PL" dirty="0" smtClean="0"/>
              <a:t>   bądź pełnomocnik ma reprezentować obie strony czynności prawnej</a:t>
            </a:r>
          </a:p>
          <a:p>
            <a:r>
              <a:rPr lang="pl-PL" dirty="0" smtClean="0"/>
              <a:t>art. 108 k.c.:</a:t>
            </a:r>
          </a:p>
          <a:p>
            <a:pPr>
              <a:buNone/>
            </a:pPr>
            <a:r>
              <a:rPr lang="pl-PL" dirty="0" smtClean="0"/>
              <a:t>   co do zasady pełnomocnik nie może być drugą stroną czynności prawnej, której dokonuje w imieniu mocodawcy; nie może też reprezentować równocześnie dwóch stron umowy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wyjątki: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I)</a:t>
            </a:r>
            <a:r>
              <a:rPr lang="pl-PL" dirty="0" smtClean="0"/>
              <a:t> jeżeli co innego wynika z treści pełnomocnictwa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II) </a:t>
            </a:r>
            <a:r>
              <a:rPr lang="pl-PL" dirty="0" smtClean="0"/>
              <a:t>jeżeli ze względu na treść czynności prawnej wyłączona jest możliwość naruszenia interesów mocodawcy</a:t>
            </a:r>
          </a:p>
          <a:p>
            <a:pPr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	Ad 2) </a:t>
            </a:r>
            <a:r>
              <a:rPr lang="pl-PL" dirty="0" smtClean="0"/>
              <a:t>przedstawiciel musi mieć </a:t>
            </a:r>
            <a:r>
              <a:rPr lang="pl-PL" b="1" dirty="0" smtClean="0"/>
              <a:t>zdolność do reprezentowania</a:t>
            </a:r>
            <a:endParaRPr lang="pl-PL" dirty="0" smtClean="0"/>
          </a:p>
          <a:p>
            <a:r>
              <a:rPr lang="pl-PL" dirty="0" smtClean="0"/>
              <a:t>rodzice – muszą mieć władzę rodzicielską, sama pełna zdolność do czynności prawnych nie wystarcza</a:t>
            </a:r>
          </a:p>
          <a:p>
            <a:r>
              <a:rPr lang="pl-PL" dirty="0" smtClean="0"/>
              <a:t>przedstawiciel ustawowy – musi mieć pełną zdolność do czynności prawnych</a:t>
            </a:r>
          </a:p>
          <a:p>
            <a:r>
              <a:rPr lang="pl-PL" dirty="0" smtClean="0"/>
              <a:t>pełnomocnik – art. 100 k.c. </a:t>
            </a:r>
          </a:p>
          <a:p>
            <a:pPr>
              <a:buNone/>
            </a:pPr>
            <a:r>
              <a:rPr lang="pl-PL" dirty="0" smtClean="0"/>
              <a:t>   wystarcza ograniczona zdolność do czynności prawnych</a:t>
            </a:r>
          </a:p>
          <a:p>
            <a:r>
              <a:rPr lang="pl-PL" dirty="0" smtClean="0"/>
              <a:t>ocena ze względu na chwilę dokonania czynności prawnej, a nie moment udzielenia pełnomocnictwa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60648"/>
            <a:ext cx="7962088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	Ad 3) działanie w imieniu reprezentowanego</a:t>
            </a:r>
            <a:endParaRPr lang="pl-PL" dirty="0" smtClean="0"/>
          </a:p>
          <a:p>
            <a:r>
              <a:rPr lang="pl-PL" dirty="0" smtClean="0"/>
              <a:t>może być ono ujawnione w sposób wyraźny albo dorozumiany</a:t>
            </a:r>
          </a:p>
          <a:p>
            <a:r>
              <a:rPr lang="pl-PL" dirty="0" smtClean="0"/>
              <a:t>w razie zatajenia przez „przedstawiciela” roli, w jakiej występuje (tzn. faktu działania w imieniu reprezentowanego) skutki czynności prawnej wystąpią w jego sferze prawnej, a nie w sferze prawnej reprezentowanego</a:t>
            </a:r>
          </a:p>
          <a:p>
            <a:r>
              <a:rPr lang="pl-PL" dirty="0" smtClean="0"/>
              <a:t>to samo dotyczy sytuacji, gdy przedstawiciel nie chce ujawnić, kto jest mocodawcą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Istota przedstawicielstwa:</a:t>
            </a:r>
            <a:endParaRPr lang="pl-PL" b="1" dirty="0"/>
          </a:p>
          <a:p>
            <a:pPr algn="just">
              <a:buNone/>
            </a:pPr>
            <a:r>
              <a:rPr lang="pl-PL" dirty="0" smtClean="0"/>
              <a:t>   Jedna osoba (przedstawiciel) dokonuje w imieniu drugiej osoby (reprezentowanego) czynności prawnej, która - jeżeli mieści się w granicach upoważnienia przedstawiciela do działania w cudzym imieniu (umocowania) -pociąga za sobą skutki bezpośrednio dla reprezentowanego (art. 95 § 2 k.c.)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	Ad 4) dopuszczalność działania przez przedstawiciela</a:t>
            </a:r>
            <a:endParaRPr lang="pl-PL" dirty="0" smtClean="0"/>
          </a:p>
          <a:p>
            <a:r>
              <a:rPr lang="pl-PL" b="1" dirty="0" smtClean="0"/>
              <a:t>zasada:</a:t>
            </a:r>
            <a:r>
              <a:rPr lang="pl-PL" dirty="0" smtClean="0"/>
              <a:t> dopuszczalne jest dokonywanie czynności prawnych przez przedstawiciela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(art. 95 § 1 k.c.)</a:t>
            </a:r>
          </a:p>
          <a:p>
            <a:r>
              <a:rPr lang="pl-PL" b="1" dirty="0" smtClean="0"/>
              <a:t>wyjątki: </a:t>
            </a:r>
            <a:r>
              <a:rPr lang="pl-PL" dirty="0" smtClean="0"/>
              <a:t>przewidziane w ustawie albo wynikające z właściwości czynności prawnej</a:t>
            </a:r>
          </a:p>
          <a:p>
            <a:pPr>
              <a:buNone/>
            </a:pPr>
            <a:r>
              <a:rPr lang="pl-PL" dirty="0" smtClean="0"/>
              <a:t>I) sporządzenie i odwołanie testamentu przez przedstawiciela (art. 944 § 2 k.c.)</a:t>
            </a:r>
          </a:p>
          <a:p>
            <a:pPr>
              <a:buNone/>
            </a:pPr>
            <a:r>
              <a:rPr lang="pl-PL" dirty="0" smtClean="0"/>
              <a:t>II) zawarcie małżeństwa za pośrednictwem przedstawiciela ustawowego (art. 1 § </a:t>
            </a:r>
            <a:r>
              <a:rPr lang="pl-PL" dirty="0" err="1" smtClean="0"/>
              <a:t>1</a:t>
            </a:r>
            <a:r>
              <a:rPr lang="pl-PL" dirty="0" smtClean="0"/>
              <a:t> k.r.o.)</a:t>
            </a:r>
          </a:p>
          <a:p>
            <a:pPr>
              <a:buNone/>
            </a:pPr>
            <a:r>
              <a:rPr lang="pl-PL" dirty="0" smtClean="0"/>
              <a:t>III) działanie przez przedstawiciela w przypadku czynności prawnych o ściśle osobistym charakterze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Znaczenia pojęcia „pełnomocnictwo”:</a:t>
            </a:r>
            <a:br>
              <a:rPr lang="pl-PL" b="1" dirty="0" smtClean="0"/>
            </a:br>
            <a:endParaRPr lang="pl-PL" dirty="0" smtClean="0"/>
          </a:p>
          <a:p>
            <a:pPr>
              <a:buNone/>
            </a:pPr>
            <a:r>
              <a:rPr lang="pl-PL" b="1" dirty="0" smtClean="0"/>
              <a:t>1)</a:t>
            </a:r>
            <a:r>
              <a:rPr lang="pl-PL" dirty="0" smtClean="0"/>
              <a:t> umocowanie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2)</a:t>
            </a:r>
            <a:r>
              <a:rPr lang="pl-PL" dirty="0" smtClean="0"/>
              <a:t> czynność prawna będąca źródłem umocowania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dokument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Forma udzielenia pełnomocnictwa:</a:t>
            </a:r>
            <a:endParaRPr lang="pl-PL" dirty="0" smtClean="0"/>
          </a:p>
          <a:p>
            <a:r>
              <a:rPr lang="pl-PL" b="1" dirty="0" smtClean="0"/>
              <a:t>zasada:</a:t>
            </a:r>
            <a:r>
              <a:rPr lang="pl-PL" dirty="0" smtClean="0"/>
              <a:t> swoboda formy</a:t>
            </a:r>
          </a:p>
          <a:p>
            <a:r>
              <a:rPr lang="pl-PL" b="1" dirty="0" smtClean="0"/>
              <a:t>wyjątki: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I) </a:t>
            </a:r>
            <a:r>
              <a:rPr lang="pl-PL" dirty="0" smtClean="0"/>
              <a:t>pełnomocnictwo ogólne – forma pisemna pod rygorem nieważności (art. 99 § 2 k.c.)</a:t>
            </a:r>
          </a:p>
          <a:p>
            <a:pPr>
              <a:buNone/>
            </a:pPr>
            <a:r>
              <a:rPr lang="pl-PL" b="1" dirty="0" smtClean="0"/>
              <a:t>II)</a:t>
            </a:r>
            <a:r>
              <a:rPr lang="pl-PL" dirty="0" smtClean="0"/>
              <a:t> jeżeli do ważności czynności prawnej potrzebna jest szczególna forma, pełnomocnictwo do jej dokonania powinno być udzielone w tej samej formie (art. 99 § 1 k.c.) – tzw. forma pochodna</a:t>
            </a:r>
          </a:p>
          <a:p>
            <a:pPr>
              <a:buNone/>
            </a:pPr>
            <a:r>
              <a:rPr lang="pl-PL" dirty="0" smtClean="0"/>
              <a:t>	np. do zawarcia umowy przeniesienia własności nieruchomości</a:t>
            </a:r>
          </a:p>
          <a:p>
            <a:pPr>
              <a:buNone/>
            </a:pPr>
            <a:r>
              <a:rPr lang="pl-PL" b="1" dirty="0" smtClean="0"/>
              <a:t>III) </a:t>
            </a:r>
            <a:r>
              <a:rPr lang="pl-PL" dirty="0" smtClean="0"/>
              <a:t>wymóg zachowania formy szczególnej może wynikać z</a:t>
            </a:r>
            <a:r>
              <a:rPr lang="pl-PL" b="1" dirty="0" smtClean="0"/>
              <a:t> </a:t>
            </a:r>
            <a:r>
              <a:rPr lang="pl-PL" dirty="0" smtClean="0"/>
              <a:t>przepisów dotyczących danej czynności prawnej </a:t>
            </a:r>
          </a:p>
          <a:p>
            <a:pPr>
              <a:buNone/>
            </a:pP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Stosunek prawny będący podstawą pełnomocnictwa</a:t>
            </a:r>
          </a:p>
          <a:p>
            <a:pPr>
              <a:buNone/>
            </a:pPr>
            <a:r>
              <a:rPr lang="pl-PL" dirty="0" smtClean="0"/>
              <a:t>   (tzw.</a:t>
            </a:r>
            <a:r>
              <a:rPr lang="pl-PL" b="1" dirty="0" smtClean="0"/>
              <a:t> </a:t>
            </a:r>
            <a:r>
              <a:rPr lang="pl-PL" dirty="0" smtClean="0"/>
              <a:t>podstawowy, wewnętrzny)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podstawą pełnomocnictwa jest często jakiś stosunek prawny między mocodawcą a pełnomocnikiem, na mocy którego pełnomocnik jest zobowiązany do działania w imieniu mocodawcy, np. umowa o pracę, umowa zlecenia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jego istnienie nie jest niezbędne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 jego braku pełnomocnik nie jest zobowiązany do korzystania z przysługującego mu umocowania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Rodzaje pełnomocnictwa: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1) pełnomocnictwo łączne i rozłączne</a:t>
            </a:r>
            <a:endParaRPr lang="pl-PL" dirty="0" smtClean="0"/>
          </a:p>
          <a:p>
            <a:r>
              <a:rPr lang="pl-PL" dirty="0" smtClean="0"/>
              <a:t>pełnomocnictwo może być udzielone kilku osobom jednocześnie, z takim samym zakresem umocowania; wówczas treść pełnomocnictwa rozstrzyga, czy mają one działać łącznie (pełnomocnictwo łączne), czy też każda z nich może działać oddzielnie; w razie braku zastrzeżenia każda osoba może działać oddzielnie (art. 107 k.c.)</a:t>
            </a:r>
          </a:p>
          <a:p>
            <a:r>
              <a:rPr lang="pl-PL" dirty="0" smtClean="0"/>
              <a:t>pełnomocnicy łączni mogą działać wspólnie i jednocześnie albo oddzielnie i kolejno</a:t>
            </a:r>
          </a:p>
          <a:p>
            <a:r>
              <a:rPr lang="pl-PL" dirty="0" smtClean="0"/>
              <a:t>czynność prawna kulejąca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b="1" dirty="0" smtClean="0"/>
              <a:t>2)</a:t>
            </a:r>
            <a:r>
              <a:rPr lang="pl-PL" dirty="0" smtClean="0"/>
              <a:t> </a:t>
            </a:r>
            <a:r>
              <a:rPr lang="pl-PL" b="1" dirty="0" smtClean="0"/>
              <a:t>pełnomocnictwo wspólne</a:t>
            </a:r>
            <a:r>
              <a:rPr lang="pl-PL" dirty="0" smtClean="0"/>
              <a:t> – kilka osób ustanawia pełnomocnikiem tę samą osobę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ze względu na zakres umocowania wyróżniamy: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I)</a:t>
            </a:r>
            <a:r>
              <a:rPr lang="pl-PL" dirty="0" smtClean="0"/>
              <a:t> </a:t>
            </a:r>
            <a:r>
              <a:rPr lang="pl-PL" b="1" dirty="0" smtClean="0"/>
              <a:t>pełnomocnictwo do poszczególnej czynności prawnej</a:t>
            </a:r>
          </a:p>
          <a:p>
            <a:pPr>
              <a:buNone/>
            </a:pPr>
            <a:r>
              <a:rPr lang="pl-PL" dirty="0" smtClean="0"/>
              <a:t>   (tzw. pełnomocnictwo szczególne)</a:t>
            </a:r>
          </a:p>
          <a:p>
            <a:pPr>
              <a:buNone/>
            </a:pPr>
            <a:r>
              <a:rPr lang="pl-PL" b="1" dirty="0" smtClean="0"/>
              <a:t>II) pełnomocnictwo rodzajowe  </a:t>
            </a:r>
            <a:r>
              <a:rPr lang="pl-PL" dirty="0" smtClean="0"/>
              <a:t>(gatunkowe)</a:t>
            </a:r>
          </a:p>
          <a:p>
            <a:pPr>
              <a:buNone/>
            </a:pPr>
            <a:r>
              <a:rPr lang="pl-PL" b="1" dirty="0" smtClean="0"/>
              <a:t>III)</a:t>
            </a:r>
            <a:r>
              <a:rPr lang="pl-PL" dirty="0" smtClean="0"/>
              <a:t> </a:t>
            </a:r>
            <a:r>
              <a:rPr lang="pl-PL" b="1" dirty="0" smtClean="0"/>
              <a:t>pełnomocnictwo ogólne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786112" cy="56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4) pełnomocnictwo główne i   substytucyjne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ze względu na to, że istotny jest element zaufania mocodawcy do pełnomocnika, pełnomocnik co do zasady nie może ustanawiać dalszych pełnomocników, chyba że takie uprawnienie wynika z pełnomocnictwa,  z ustawy lub ze stosunku prawnego będącego podstawą pełnomocnictwa (art. 106 k.c.)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działanie substytuta w imieniu mocodawcy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Przyczyny wygaśnięcia pełnomocnictwa: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1)</a:t>
            </a:r>
            <a:r>
              <a:rPr lang="pl-PL" dirty="0" smtClean="0"/>
              <a:t> odwołanie pełnomocnictwa przez mocodawcę</a:t>
            </a:r>
          </a:p>
          <a:p>
            <a:r>
              <a:rPr lang="pl-PL" dirty="0" smtClean="0"/>
              <a:t> możliwość zrzeczenia się</a:t>
            </a:r>
            <a:r>
              <a:rPr lang="pl-PL" dirty="0"/>
              <a:t> </a:t>
            </a:r>
            <a:r>
              <a:rPr lang="pl-PL" dirty="0" smtClean="0"/>
              <a:t>przez mocodawcę odwołania </a:t>
            </a:r>
            <a:r>
              <a:rPr lang="pl-PL" dirty="0"/>
              <a:t>pełnomocnictwa z przyczyn uzasadnionych treścią stosunku prawnego będącego podstawą </a:t>
            </a:r>
            <a:r>
              <a:rPr lang="pl-PL" dirty="0" smtClean="0"/>
              <a:t>pełnomocnictwa (art. </a:t>
            </a:r>
            <a:r>
              <a:rPr lang="pl-PL" dirty="0"/>
              <a:t>101 </a:t>
            </a:r>
            <a:r>
              <a:rPr lang="pl-PL" dirty="0" smtClean="0"/>
              <a:t>§ 1 k.c.)</a:t>
            </a:r>
          </a:p>
          <a:p>
            <a:pPr>
              <a:buNone/>
            </a:pPr>
            <a:r>
              <a:rPr lang="pl-PL" b="1" dirty="0" smtClean="0"/>
              <a:t>2)</a:t>
            </a:r>
            <a:r>
              <a:rPr lang="pl-PL" dirty="0" smtClean="0"/>
              <a:t> zrzeczenie się przez pełnomocnika</a:t>
            </a:r>
          </a:p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śmierć mocodawcy lub pełnomocnika</a:t>
            </a:r>
          </a:p>
          <a:p>
            <a:r>
              <a:rPr lang="pl-PL" dirty="0"/>
              <a:t>c</a:t>
            </a:r>
            <a:r>
              <a:rPr lang="pl-PL" dirty="0" smtClean="0"/>
              <a:t>hyba że w </a:t>
            </a:r>
            <a:r>
              <a:rPr lang="pl-PL" dirty="0"/>
              <a:t>pełnomocnictwie inaczej zastrzeżono z przyczyn uzasadnionych treścią stosunku prawnego będącego podstawą pełnomocnictwa  (art. 101 § </a:t>
            </a:r>
            <a:r>
              <a:rPr lang="pl-PL" dirty="0" smtClean="0"/>
              <a:t>2 </a:t>
            </a:r>
            <a:r>
              <a:rPr lang="pl-PL" dirty="0"/>
              <a:t>k.c.)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4)</a:t>
            </a:r>
            <a:r>
              <a:rPr lang="pl-PL" dirty="0" smtClean="0"/>
              <a:t> okoliczności wskazane w treści pełnomocnictwa</a:t>
            </a:r>
          </a:p>
          <a:p>
            <a:pPr>
              <a:buNone/>
            </a:pPr>
            <a:r>
              <a:rPr lang="pl-PL" dirty="0" smtClean="0"/>
              <a:t>   np. upływ czasu,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ziszczenie się warunku rozwiązującego, dokonanie przez pełnomocnika czynności prawnej, do której został umocowany, jeżeli pełnomocnictwo było udzielone tylko do tej czynności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5)</a:t>
            </a:r>
            <a:r>
              <a:rPr lang="pl-PL" dirty="0" smtClean="0"/>
              <a:t> utrata zdolności do czynności prawnych przez pełnomocnika (Z. Radwański)</a:t>
            </a:r>
          </a:p>
          <a:p>
            <a:r>
              <a:rPr lang="pl-PL" dirty="0" smtClean="0"/>
              <a:t>M. Pazdan: powoduje jedynie niemożność korzystania z kompetencji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6)</a:t>
            </a:r>
            <a:r>
              <a:rPr lang="pl-PL" dirty="0" smtClean="0"/>
              <a:t> wygaśnięcie stosunku prawnego, będącego podstawą pełnomocnictwa, gdy pełnomocnictwo stanowiło jego efekt ustawowy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332656"/>
            <a:ext cx="7920880" cy="59157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	Prokura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szczególny rodzaj pełnomocnictwa</a:t>
            </a:r>
          </a:p>
          <a:p>
            <a:endParaRPr lang="pl-PL" dirty="0" smtClean="0"/>
          </a:p>
          <a:p>
            <a:r>
              <a:rPr lang="pl-PL" dirty="0" smtClean="0"/>
              <a:t> prokury może udzielić przedsiębiorca podlegający obowiązkowi wpisu do rejestru przedsiębiorców (art. 109¹ k.c.)</a:t>
            </a:r>
          </a:p>
          <a:p>
            <a:endParaRPr lang="pl-PL" dirty="0" smtClean="0"/>
          </a:p>
          <a:p>
            <a:r>
              <a:rPr lang="pl-PL" dirty="0" smtClean="0"/>
              <a:t> prokurentem może być tylko osoba fizyczna posiadająca pełną zdolności do czynności prawnych (art. 109² § 2  k.c.)</a:t>
            </a:r>
          </a:p>
          <a:p>
            <a:endParaRPr lang="pl-PL" dirty="0" smtClean="0"/>
          </a:p>
          <a:p>
            <a:r>
              <a:rPr lang="pl-PL" dirty="0" smtClean="0"/>
              <a:t> z oświadczenia woli o udzieleniu prokury musi wynikać, że chodzi o prokurę, a nie o inny rodzaj pełnomocnictwa</a:t>
            </a:r>
          </a:p>
          <a:p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 109² § 1 k.c</a:t>
            </a:r>
            <a:r>
              <a:rPr lang="pl-PL" dirty="0" smtClean="0"/>
              <a:t>.:</a:t>
            </a:r>
          </a:p>
          <a:p>
            <a:pPr marL="82296" indent="0">
              <a:buNone/>
            </a:pPr>
            <a:r>
              <a:rPr lang="pl-PL" dirty="0" smtClean="0"/>
              <a:t>   udziela się jej w formie pisemnej pod rygorem nieważności;</a:t>
            </a:r>
          </a:p>
          <a:p>
            <a:pPr>
              <a:buNone/>
            </a:pPr>
            <a:r>
              <a:rPr lang="pl-PL" dirty="0" smtClean="0"/>
              <a:t>	wyłączenie przy prokurze art. 99 § 1 k.c. 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Przedstawiciela należy odróżniać od posłańca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Posłaniec:</a:t>
            </a:r>
          </a:p>
          <a:p>
            <a:r>
              <a:rPr lang="pl-PL" dirty="0" smtClean="0"/>
              <a:t> przenosi cudze oświadczenie woli</a:t>
            </a:r>
          </a:p>
          <a:p>
            <a:r>
              <a:rPr lang="pl-PL" dirty="0" smtClean="0"/>
              <a:t> nie musi posiadać zdolności do czynności prawnych</a:t>
            </a:r>
          </a:p>
          <a:p>
            <a:r>
              <a:rPr lang="pl-PL" dirty="0" smtClean="0"/>
              <a:t> nie musi znać ani rozumieć treści przekazywanego przez siebie cudzego oświadczenia woli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192688"/>
          </a:xfrm>
        </p:spPr>
        <p:txBody>
          <a:bodyPr>
            <a:noAutofit/>
          </a:bodyPr>
          <a:lstStyle/>
          <a:p>
            <a:r>
              <a:rPr lang="pl-PL" sz="2200" dirty="0" smtClean="0"/>
              <a:t>udzielenie i wygaśnięcie prokury przedsiębiorca powinien zgłosić do rejestru przedsiębiorców (art. 109</a:t>
            </a:r>
            <a:r>
              <a:rPr lang="pl-PL" sz="2200" b="1" baseline="30000" dirty="0" smtClean="0"/>
              <a:t>8</a:t>
            </a:r>
            <a:r>
              <a:rPr lang="pl-PL" sz="2200" dirty="0"/>
              <a:t> </a:t>
            </a:r>
            <a:r>
              <a:rPr lang="pl-PL" sz="2200" dirty="0" smtClean="0"/>
              <a:t>§ 1 k.c.)</a:t>
            </a:r>
          </a:p>
          <a:p>
            <a:pPr>
              <a:buNone/>
            </a:pPr>
            <a:r>
              <a:rPr lang="pl-PL" sz="2200" dirty="0" smtClean="0"/>
              <a:t>	wpis do rejestru jest obligatoryjny, choć deklaratoryjny</a:t>
            </a:r>
          </a:p>
          <a:p>
            <a:r>
              <a:rPr lang="pl-PL" sz="2200" dirty="0" smtClean="0"/>
              <a:t>zgłoszenie o udzieleniu prokury powinno określać jej rodzaj, a w przypadku prokury łącznej także sposób jej wykonywania</a:t>
            </a:r>
          </a:p>
          <a:p>
            <a:pPr marL="82296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(art. 109</a:t>
            </a:r>
            <a:r>
              <a:rPr lang="pl-PL" sz="2200" b="1" baseline="30000" dirty="0" smtClean="0"/>
              <a:t>8</a:t>
            </a:r>
            <a:r>
              <a:rPr lang="pl-PL" sz="2200" dirty="0" smtClean="0"/>
              <a:t> § 2 k.c.)</a:t>
            </a:r>
          </a:p>
          <a:p>
            <a:pPr>
              <a:buNone/>
            </a:pPr>
            <a:endParaRPr lang="pl-PL" sz="2200" dirty="0" smtClean="0"/>
          </a:p>
          <a:p>
            <a:r>
              <a:rPr lang="pl-PL" sz="2200" dirty="0" smtClean="0"/>
              <a:t>zakres umocowania prokurenta określa ustawa:</a:t>
            </a:r>
          </a:p>
          <a:p>
            <a:pPr>
              <a:buNone/>
            </a:pPr>
            <a:r>
              <a:rPr lang="pl-PL" sz="2200" dirty="0" smtClean="0"/>
              <a:t>	prokura obejmuje umocowanie do czynności sądowych i pozasądowych związanych z prowadzeniem przedsiębiorstwa</a:t>
            </a:r>
            <a:r>
              <a:rPr lang="pl-PL" sz="2200" dirty="0"/>
              <a:t> </a:t>
            </a:r>
            <a:r>
              <a:rPr lang="pl-PL" sz="2200" dirty="0" smtClean="0"/>
              <a:t>(art. 109¹ </a:t>
            </a:r>
            <a:r>
              <a:rPr lang="pl-PL" sz="2200" dirty="0"/>
              <a:t>§ </a:t>
            </a:r>
            <a:r>
              <a:rPr lang="pl-PL" sz="2200" dirty="0" smtClean="0"/>
              <a:t> 1 k.c.)</a:t>
            </a:r>
          </a:p>
          <a:p>
            <a:pPr>
              <a:buNone/>
            </a:pPr>
            <a:r>
              <a:rPr lang="pl-PL" sz="2200" dirty="0" smtClean="0"/>
              <a:t>    </a:t>
            </a:r>
          </a:p>
          <a:p>
            <a:r>
              <a:rPr lang="pl-PL" sz="2200" dirty="0"/>
              <a:t>art. 109¹ § 2 </a:t>
            </a:r>
            <a:r>
              <a:rPr lang="pl-PL" sz="2200" dirty="0" smtClean="0"/>
              <a:t>k.c.: nie </a:t>
            </a:r>
            <a:r>
              <a:rPr lang="pl-PL" sz="2200" dirty="0"/>
              <a:t>można ograniczyć prokury ze skutkiem wobec osób trzecich, chyba że przepis szczególny stanowi </a:t>
            </a:r>
            <a:r>
              <a:rPr lang="pl-PL" sz="2200" dirty="0" smtClean="0"/>
              <a:t>inaczej</a:t>
            </a:r>
          </a:p>
          <a:p>
            <a:pPr>
              <a:buNone/>
            </a:pPr>
            <a:r>
              <a:rPr lang="pl-PL" sz="2200" dirty="0" smtClean="0"/>
              <a:t>	np. prokura oddziałowa (art. 109</a:t>
            </a:r>
            <a:r>
              <a:rPr lang="pl-PL" sz="2200" b="1" baseline="30000" dirty="0" smtClean="0"/>
              <a:t>5</a:t>
            </a:r>
            <a:r>
              <a:rPr lang="pl-PL" sz="2200" dirty="0" smtClean="0"/>
              <a:t> k.c.)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60648"/>
            <a:ext cx="7962088" cy="5987752"/>
          </a:xfrm>
        </p:spPr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sz="3000" dirty="0" smtClean="0"/>
              <a:t>do zbycia przedsiębiorstwa, oddania go do czasowego korzystania oraz do zbywania i obciążania nieruchomości wymagane jest pełnomocnictwo do poszczególnej czynności (art. 109³ k.c.)</a:t>
            </a:r>
          </a:p>
          <a:p>
            <a:pPr>
              <a:buNone/>
            </a:pPr>
            <a:endParaRPr lang="pl-PL" sz="3000" dirty="0" smtClean="0"/>
          </a:p>
          <a:p>
            <a:r>
              <a:rPr lang="pl-PL" sz="3000" dirty="0" smtClean="0"/>
              <a:t>prokura nie może być przeniesiona;</a:t>
            </a:r>
            <a:r>
              <a:rPr lang="pl-PL" sz="3000" b="1" dirty="0" smtClean="0"/>
              <a:t> </a:t>
            </a:r>
            <a:r>
              <a:rPr lang="pl-PL" sz="3000" dirty="0" smtClean="0"/>
              <a:t>prokurent może ustanowić pełnomocnika do poszczególnej czynności lub pewnego rodzaju czynności (</a:t>
            </a:r>
            <a:r>
              <a:rPr lang="pl-PL" sz="3000" dirty="0"/>
              <a:t>art. 109</a:t>
            </a:r>
            <a:r>
              <a:rPr lang="pl-PL" sz="2800" b="1" baseline="30000" dirty="0"/>
              <a:t> 6</a:t>
            </a:r>
            <a:r>
              <a:rPr lang="pl-PL" sz="2800" dirty="0"/>
              <a:t> </a:t>
            </a:r>
            <a:r>
              <a:rPr lang="pl-PL" sz="3000" dirty="0"/>
              <a:t>k.c.)</a:t>
            </a:r>
          </a:p>
          <a:p>
            <a:pPr>
              <a:buNone/>
            </a:pPr>
            <a:endParaRPr lang="pl-PL" sz="3000" dirty="0" smtClean="0"/>
          </a:p>
          <a:p>
            <a:r>
              <a:rPr lang="pl-PL" sz="3000" dirty="0" smtClean="0"/>
              <a:t> prokura łączna (art. 109</a:t>
            </a:r>
            <a:r>
              <a:rPr lang="pl-PL" sz="2800" b="1" baseline="30000" dirty="0" smtClean="0"/>
              <a:t>4</a:t>
            </a:r>
            <a:r>
              <a:rPr lang="pl-PL" sz="3000" dirty="0" smtClean="0"/>
              <a:t> k.c.)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Przyczyny wygaśnięcia prokury: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1)</a:t>
            </a:r>
            <a:r>
              <a:rPr lang="pl-PL" dirty="0" smtClean="0"/>
              <a:t> odwołanie prokury (art. 109</a:t>
            </a:r>
            <a:r>
              <a:rPr lang="pl-PL" b="1" baseline="30000" dirty="0" smtClean="0"/>
              <a:t>7</a:t>
            </a:r>
            <a:r>
              <a:rPr lang="pl-PL" dirty="0" smtClean="0"/>
              <a:t> § 1 k.c.)</a:t>
            </a:r>
          </a:p>
          <a:p>
            <a:pPr>
              <a:buNone/>
            </a:pPr>
            <a:r>
              <a:rPr lang="pl-PL" b="1" dirty="0" smtClean="0"/>
              <a:t>2)</a:t>
            </a:r>
            <a:r>
              <a:rPr lang="pl-PL" dirty="0" smtClean="0"/>
              <a:t> art. 109</a:t>
            </a:r>
            <a:r>
              <a:rPr lang="pl-PL" b="1" baseline="30000" dirty="0" smtClean="0"/>
              <a:t>7</a:t>
            </a:r>
            <a:r>
              <a:rPr lang="pl-PL" dirty="0"/>
              <a:t> </a:t>
            </a:r>
            <a:r>
              <a:rPr lang="pl-PL" dirty="0" smtClean="0"/>
              <a:t>§ 2 k.c.:</a:t>
            </a:r>
          </a:p>
          <a:p>
            <a:r>
              <a:rPr lang="pl-PL" dirty="0" smtClean="0"/>
              <a:t>wykreślenie przedsiębiorcy z rejestru</a:t>
            </a:r>
          </a:p>
          <a:p>
            <a:r>
              <a:rPr lang="pl-PL" dirty="0" smtClean="0"/>
              <a:t>ogłoszenie upadłości albo otwarcie likwidacji przedsiębiorcy</a:t>
            </a:r>
          </a:p>
          <a:p>
            <a:r>
              <a:rPr lang="pl-PL" dirty="0" smtClean="0"/>
              <a:t>przekształcenie przedsiębiorcy</a:t>
            </a:r>
          </a:p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śmierć prokurenta (art. 109</a:t>
            </a:r>
            <a:r>
              <a:rPr lang="pl-PL" b="1" baseline="30000" dirty="0" smtClean="0"/>
              <a:t>7</a:t>
            </a:r>
            <a:r>
              <a:rPr lang="pl-PL" dirty="0"/>
              <a:t> </a:t>
            </a:r>
            <a:r>
              <a:rPr lang="pl-PL" dirty="0" smtClean="0"/>
              <a:t>§ 3 k.c.)</a:t>
            </a:r>
          </a:p>
          <a:p>
            <a:r>
              <a:rPr lang="pl-PL" dirty="0" smtClean="0"/>
              <a:t>śmierć przedsiębiorcy ani utrata przez niego zdolności do czynności prawnych nie powoduje wygaśnięcia prokury (art. 109</a:t>
            </a:r>
            <a:r>
              <a:rPr lang="pl-PL" b="1" baseline="30000" dirty="0" smtClean="0"/>
              <a:t>7</a:t>
            </a:r>
            <a:r>
              <a:rPr lang="pl-PL" dirty="0" smtClean="0"/>
              <a:t> § 4 k.c.)</a:t>
            </a:r>
          </a:p>
          <a:p>
            <a:pPr>
              <a:buNone/>
            </a:pPr>
            <a:r>
              <a:rPr lang="pl-PL" b="1" dirty="0" smtClean="0"/>
              <a:t>4)</a:t>
            </a:r>
            <a:r>
              <a:rPr lang="pl-PL" dirty="0" smtClean="0"/>
              <a:t> odrzucenie prokury przez prokurenta</a:t>
            </a:r>
          </a:p>
          <a:p>
            <a:pPr>
              <a:buNone/>
            </a:pPr>
            <a:r>
              <a:rPr lang="pl-PL" b="1" dirty="0" smtClean="0"/>
              <a:t>5)</a:t>
            </a:r>
            <a:r>
              <a:rPr lang="pl-PL" dirty="0" smtClean="0"/>
              <a:t> zrzeczenie się prokury przez prokurenta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Przedstawiciela należy odróżniać od organu osoby prawnej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oświadczenie woli organu przypisuje się samej osobie prawnej, przedstawiciel składa własne oświadczenie woli, choć w cudzym imieniu</a:t>
            </a:r>
          </a:p>
          <a:p>
            <a:r>
              <a:rPr lang="pl-PL" dirty="0" smtClean="0"/>
              <a:t> organ wchodzi w skład struktury organizacyjnej osoby prawnej, przedstawiciel jest samodzielnym podmiotem</a:t>
            </a:r>
          </a:p>
          <a:p>
            <a:r>
              <a:rPr lang="pl-PL" dirty="0" smtClean="0"/>
              <a:t> kompetencje organu wyznaczają przepisy ustrojowe danej osoby prawnej, pełnomocnika – </a:t>
            </a:r>
            <a:r>
              <a:rPr lang="pl-PL" smtClean="0"/>
              <a:t>pełnomocnictwo,</a:t>
            </a:r>
          </a:p>
          <a:p>
            <a:r>
              <a:rPr lang="pl-PL" dirty="0" smtClean="0"/>
              <a:t>istnienie organów osoby prawnej jest obligatoryjne, powołanie pełnomocnika jest fakultatywne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5976664"/>
          </a:xfrm>
        </p:spPr>
        <p:txBody>
          <a:bodyPr/>
          <a:lstStyle/>
          <a:p>
            <a:pPr marL="82296" indent="0">
              <a:buNone/>
            </a:pPr>
            <a:r>
              <a:rPr lang="pl-PL" b="1" dirty="0" smtClean="0"/>
              <a:t>Przedstawiciela należy odróżniać także między innymi od: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astępcy pośredniego</a:t>
            </a:r>
          </a:p>
          <a:p>
            <a:r>
              <a:rPr lang="pl-PL" dirty="0"/>
              <a:t>o</a:t>
            </a:r>
            <a:r>
              <a:rPr lang="pl-PL" dirty="0" smtClean="0"/>
              <a:t>soby tylko faktycznie pomagającej przy dokonywaniu czynności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6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	</a:t>
            </a:r>
          </a:p>
          <a:p>
            <a:pPr algn="ctr">
              <a:buNone/>
            </a:pPr>
            <a:r>
              <a:rPr lang="pl-PL" b="1" dirty="0" smtClean="0"/>
              <a:t>PRZEDSTAWICIELSTWO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XIX wiek - </a:t>
            </a:r>
            <a:r>
              <a:rPr lang="pl-PL" b="1" dirty="0" smtClean="0"/>
              <a:t>teoria reprezentowanego </a:t>
            </a:r>
            <a:r>
              <a:rPr lang="pl-PL" dirty="0" smtClean="0"/>
              <a:t>–</a:t>
            </a:r>
          </a:p>
          <a:p>
            <a:pPr>
              <a:buNone/>
            </a:pPr>
            <a:r>
              <a:rPr lang="pl-PL" dirty="0" smtClean="0"/>
              <a:t>  F.C. von Savigny</a:t>
            </a:r>
          </a:p>
          <a:p>
            <a:endParaRPr lang="pl-PL" dirty="0" smtClean="0"/>
          </a:p>
          <a:p>
            <a:r>
              <a:rPr lang="pl-PL" dirty="0" smtClean="0"/>
              <a:t>za dokonującego czynności prawnej należy uważać samego reprezentowanego, przedstawiciel jedynie przenosi i wyraża jego wolę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548680"/>
            <a:ext cx="7498080" cy="5832648"/>
          </a:xfrm>
        </p:spPr>
        <p:txBody>
          <a:bodyPr/>
          <a:lstStyle/>
          <a:p>
            <a:r>
              <a:rPr lang="pl-PL" b="1" dirty="0" smtClean="0"/>
              <a:t>teoria reprezentacji </a:t>
            </a:r>
            <a:r>
              <a:rPr lang="pl-PL" dirty="0" smtClean="0"/>
              <a:t>– R. Ihering</a:t>
            </a:r>
          </a:p>
          <a:p>
            <a:pPr marL="82296" indent="0">
              <a:buNone/>
            </a:pPr>
            <a:r>
              <a:rPr lang="pl-PL" dirty="0"/>
              <a:t>p</a:t>
            </a:r>
            <a:r>
              <a:rPr lang="pl-PL" dirty="0" smtClean="0"/>
              <a:t>rzedstawiciel składa własne oświadczenie woli, a więc to on dokonuje czynności prawnej, ale czyni to w imieniu i ze skutkami dla reprezentowanego</a:t>
            </a:r>
          </a:p>
          <a:p>
            <a:r>
              <a:rPr lang="pl-PL"/>
              <a:t>t</a:t>
            </a:r>
            <a:r>
              <a:rPr lang="pl-PL" smtClean="0"/>
              <a:t>eoria reprezentacji jest obecnie powszechnie przyjmowana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b="1" dirty="0" smtClean="0"/>
              <a:t>teoria pośrednia </a:t>
            </a:r>
            <a:r>
              <a:rPr lang="pl-PL" dirty="0" smtClean="0"/>
              <a:t>– L. Mitteis, A. Lenel</a:t>
            </a:r>
          </a:p>
          <a:p>
            <a:pPr marL="82296" indent="0">
              <a:buNone/>
            </a:pPr>
            <a:r>
              <a:rPr lang="pl-PL" dirty="0"/>
              <a:t>z</a:t>
            </a:r>
            <a:r>
              <a:rPr lang="pl-PL" dirty="0" smtClean="0"/>
              <a:t>a działających należy uznać zarówno reprezentowanego, jak i przedstawiciela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4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Co do zasady o wadach oświadczenia woli oraz o dobrej lub złej wierze należy rozstrzygać na podstawie okoliczności zachodzących po stronie przedstawiciela, ale: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jeżeli skutki prawne zależą dobrej albo złej wiary, wiedzy albo niewiedzy, bądź chodzi o wady oświadczeń woli – oceniamy biorąc pod uwagę również okoliczności dotyczące mocodawcy</a:t>
            </a:r>
          </a:p>
          <a:p>
            <a:r>
              <a:rPr lang="pl-PL" dirty="0" smtClean="0"/>
              <a:t> jeżeli mocodawca działał pod wpływem podstępu albo groźby, może się uchylić od skutków prawnych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Warunki skuteczności przedstawicielstwa: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1)</a:t>
            </a:r>
            <a:r>
              <a:rPr lang="pl-PL" dirty="0" smtClean="0"/>
              <a:t> przedstawiciel musi mieć umocowanie i działać w jego granicach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2)</a:t>
            </a:r>
            <a:r>
              <a:rPr lang="pl-PL" dirty="0" smtClean="0"/>
              <a:t> przedstawiciel musi mieć zdolność do reprezentowania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przedstawiciel musi działać w imieniu reprezentowanego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4)</a:t>
            </a:r>
            <a:r>
              <a:rPr lang="pl-PL" dirty="0" smtClean="0"/>
              <a:t> czynność prawna nie może należeć do grupy czynności, przy których dokonywaniu zastępstwo jest prawnie wyłączone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356</TotalTime>
  <Words>838</Words>
  <Application>Microsoft Office PowerPoint</Application>
  <PresentationFormat>Pokaz na ekranie (4:3)</PresentationFormat>
  <Paragraphs>194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Arial</vt:lpstr>
      <vt:lpstr>Gill Sans MT</vt:lpstr>
      <vt:lpstr>Verdana</vt:lpstr>
      <vt:lpstr>Wingdings 2</vt:lpstr>
      <vt:lpstr>Przesilenie</vt:lpstr>
      <vt:lpstr>PRZEDSTAWICIELSTWO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68</cp:revision>
  <dcterms:created xsi:type="dcterms:W3CDTF">2013-10-05T07:34:23Z</dcterms:created>
  <dcterms:modified xsi:type="dcterms:W3CDTF">2016-05-25T08:02:14Z</dcterms:modified>
</cp:coreProperties>
</file>