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59" r:id="rId7"/>
    <p:sldId id="264" r:id="rId8"/>
    <p:sldId id="260" r:id="rId9"/>
    <p:sldId id="265" r:id="rId10"/>
    <p:sldId id="267" r:id="rId11"/>
    <p:sldId id="266" r:id="rId12"/>
    <p:sldId id="268" r:id="rId13"/>
    <p:sldId id="269" r:id="rId14"/>
    <p:sldId id="270" r:id="rId15"/>
    <p:sldId id="271" r:id="rId16"/>
    <p:sldId id="275" r:id="rId17"/>
    <p:sldId id="278" r:id="rId18"/>
    <p:sldId id="279" r:id="rId19"/>
    <p:sldId id="280" r:id="rId20"/>
    <p:sldId id="276" r:id="rId21"/>
    <p:sldId id="277" r:id="rId22"/>
    <p:sldId id="282" r:id="rId23"/>
    <p:sldId id="284" r:id="rId24"/>
    <p:sldId id="283" r:id="rId25"/>
    <p:sldId id="281" r:id="rId26"/>
    <p:sldId id="286" r:id="rId27"/>
    <p:sldId id="272" r:id="rId28"/>
    <p:sldId id="273" r:id="rId29"/>
    <p:sldId id="274" r:id="rId30"/>
    <p:sldId id="285" r:id="rId31"/>
    <p:sldId id="287" r:id="rId3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4" autoAdjust="0"/>
    <p:restoredTop sz="94624" autoAdjust="0"/>
  </p:normalViewPr>
  <p:slideViewPr>
    <p:cSldViewPr>
      <p:cViewPr>
        <p:scale>
          <a:sx n="66" d="100"/>
          <a:sy n="66" d="100"/>
        </p:scale>
        <p:origin x="-864" y="-84"/>
      </p:cViewPr>
      <p:guideLst>
        <p:guide orient="horz" pos="2160"/>
        <p:guide pos="2880"/>
      </p:guideLst>
    </p:cSldViewPr>
  </p:slideViewPr>
  <p:outlineViewPr>
    <p:cViewPr>
      <p:scale>
        <a:sx n="33" d="100"/>
        <a:sy n="33" d="100"/>
      </p:scale>
      <p:origin x="0" y="3208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3F9E7DE1-6ECB-4164-B10E-63D51B46C556}" type="datetimeFigureOut">
              <a:rPr lang="pl-PL" smtClean="0"/>
              <a:pPr/>
              <a:t>2013-12-14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4287FE7-C7C8-46A5-8953-D30B8129F2B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F9E7DE1-6ECB-4164-B10E-63D51B46C556}" type="datetimeFigureOut">
              <a:rPr lang="pl-PL" smtClean="0"/>
              <a:pPr/>
              <a:t>2013-12-14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4287FE7-C7C8-46A5-8953-D30B8129F2B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F9E7DE1-6ECB-4164-B10E-63D51B46C556}" type="datetimeFigureOut">
              <a:rPr lang="pl-PL" smtClean="0"/>
              <a:pPr/>
              <a:t>2013-12-14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4287FE7-C7C8-46A5-8953-D30B8129F2B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F9E7DE1-6ECB-4164-B10E-63D51B46C556}" type="datetimeFigureOut">
              <a:rPr lang="pl-PL" smtClean="0"/>
              <a:pPr/>
              <a:t>2013-12-14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4287FE7-C7C8-46A5-8953-D30B8129F2B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F9E7DE1-6ECB-4164-B10E-63D51B46C556}" type="datetimeFigureOut">
              <a:rPr lang="pl-PL" smtClean="0"/>
              <a:pPr/>
              <a:t>2013-12-14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4287FE7-C7C8-46A5-8953-D30B8129F2B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F9E7DE1-6ECB-4164-B10E-63D51B46C556}" type="datetimeFigureOut">
              <a:rPr lang="pl-PL" smtClean="0"/>
              <a:pPr/>
              <a:t>2013-12-14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4287FE7-C7C8-46A5-8953-D30B8129F2B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3F9E7DE1-6ECB-4164-B10E-63D51B46C556}" type="datetimeFigureOut">
              <a:rPr lang="pl-PL" smtClean="0"/>
              <a:pPr/>
              <a:t>2013-12-14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4287FE7-C7C8-46A5-8953-D30B8129F2B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3F9E7DE1-6ECB-4164-B10E-63D51B46C556}" type="datetimeFigureOut">
              <a:rPr lang="pl-PL" smtClean="0"/>
              <a:pPr/>
              <a:t>2013-12-14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4287FE7-C7C8-46A5-8953-D30B8129F2B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F9E7DE1-6ECB-4164-B10E-63D51B46C556}" type="datetimeFigureOut">
              <a:rPr lang="pl-PL" smtClean="0"/>
              <a:pPr/>
              <a:t>2013-12-14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4287FE7-C7C8-46A5-8953-D30B8129F2B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F9E7DE1-6ECB-4164-B10E-63D51B46C556}" type="datetimeFigureOut">
              <a:rPr lang="pl-PL" smtClean="0"/>
              <a:pPr/>
              <a:t>2013-12-14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4287FE7-C7C8-46A5-8953-D30B8129F2B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F9E7DE1-6ECB-4164-B10E-63D51B46C556}" type="datetimeFigureOut">
              <a:rPr lang="pl-PL" smtClean="0"/>
              <a:pPr/>
              <a:t>2013-12-14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4287FE7-C7C8-46A5-8953-D30B8129F2B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0"/>
              </a:schemeClr>
            </a:gs>
            <a:gs pos="30000">
              <a:schemeClr val="accent4">
                <a:lumMod val="75000"/>
                <a:alpha val="77000"/>
              </a:schemeClr>
            </a:gs>
            <a:gs pos="100000">
              <a:schemeClr val="accent4">
                <a:lumMod val="75000"/>
              </a:schemeClr>
            </a:gs>
          </a:gsLst>
          <a:lin ang="90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E7DE1-6ECB-4164-B10E-63D51B46C556}" type="datetimeFigureOut">
              <a:rPr lang="pl-PL" smtClean="0"/>
              <a:pPr/>
              <a:t>2013-12-14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87FE7-C7C8-46A5-8953-D30B8129F2B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solidFill>
                  <a:schemeClr val="bg1"/>
                </a:solidFill>
              </a:rPr>
              <a:t>Przekaz</a:t>
            </a:r>
            <a:br>
              <a:rPr lang="pl-PL" dirty="0" smtClean="0">
                <a:solidFill>
                  <a:schemeClr val="bg1"/>
                </a:solidFill>
              </a:rPr>
            </a:br>
            <a:r>
              <a:rPr lang="pl-PL" dirty="0" smtClean="0">
                <a:solidFill>
                  <a:schemeClr val="bg1"/>
                </a:solidFill>
              </a:rPr>
              <a:t>Papiery wartościowe w ogólności</a:t>
            </a:r>
            <a:endParaRPr lang="pl-PL" dirty="0">
              <a:solidFill>
                <a:schemeClr val="bg1"/>
              </a:solidFill>
            </a:endParaRPr>
          </a:p>
        </p:txBody>
      </p:sp>
      <p:sp>
        <p:nvSpPr>
          <p:cNvPr id="3" name="Podtytuł 2"/>
          <p:cNvSpPr>
            <a:spLocks noGrp="1"/>
          </p:cNvSpPr>
          <p:nvPr>
            <p:ph type="subTitle" idx="1"/>
          </p:nvPr>
        </p:nvSpPr>
        <p:spPr/>
        <p:txBody>
          <a:bodyPr/>
          <a:lstStyle/>
          <a:p>
            <a:r>
              <a:rPr lang="pl-PL" dirty="0" smtClean="0">
                <a:solidFill>
                  <a:schemeClr val="bg1"/>
                </a:solidFill>
              </a:rPr>
              <a:t>mgr Robert Drożdż</a:t>
            </a:r>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chemeClr val="bg1"/>
                </a:solidFill>
              </a:rPr>
              <a:t>Skutki przyjęcia</a:t>
            </a:r>
            <a:endParaRPr lang="pl-PL" dirty="0">
              <a:solidFill>
                <a:schemeClr val="bg1"/>
              </a:solidFill>
            </a:endParaRPr>
          </a:p>
        </p:txBody>
      </p:sp>
      <p:sp>
        <p:nvSpPr>
          <p:cNvPr id="3" name="Symbol zastępczy zawartości 2"/>
          <p:cNvSpPr>
            <a:spLocks noGrp="1"/>
          </p:cNvSpPr>
          <p:nvPr>
            <p:ph idx="1"/>
          </p:nvPr>
        </p:nvSpPr>
        <p:spPr/>
        <p:txBody>
          <a:bodyPr>
            <a:normAutofit fontScale="77500" lnSpcReduction="20000"/>
          </a:bodyPr>
          <a:lstStyle/>
          <a:p>
            <a:r>
              <a:rPr lang="pl-PL" dirty="0" smtClean="0">
                <a:solidFill>
                  <a:schemeClr val="bg1"/>
                </a:solidFill>
              </a:rPr>
              <a:t>Akcept kreuje zobowiązanie o charakterze abstrakcyjnym po stronie przekazanego, co wyraża się w ograniczeniu jego zarzutów do:</a:t>
            </a:r>
          </a:p>
          <a:p>
            <a:pPr lvl="1"/>
            <a:r>
              <a:rPr lang="pl-PL" dirty="0" smtClean="0">
                <a:solidFill>
                  <a:schemeClr val="bg1"/>
                </a:solidFill>
              </a:rPr>
              <a:t>Zarzutu wadliwości samego akceptu (np. wadę oświadczenia o przyjęciu);</a:t>
            </a:r>
          </a:p>
          <a:p>
            <a:pPr lvl="1"/>
            <a:r>
              <a:rPr lang="pl-PL" dirty="0" smtClean="0">
                <a:solidFill>
                  <a:schemeClr val="bg1"/>
                </a:solidFill>
              </a:rPr>
              <a:t>Zarzutu wynikającego z treści przekazu (np. co do terminu wskazanego w przyjęciu -&gt; brak wymagalności, lub kwestii właściwego wyliczenia odsetek) </a:t>
            </a:r>
          </a:p>
          <a:p>
            <a:pPr lvl="1"/>
            <a:r>
              <a:rPr lang="pl-PL" dirty="0" smtClean="0">
                <a:solidFill>
                  <a:schemeClr val="bg1"/>
                </a:solidFill>
              </a:rPr>
              <a:t>zarzutu, który przysługuje mu osobiście względem odbiorcy np. potrącenia.</a:t>
            </a:r>
          </a:p>
          <a:p>
            <a:r>
              <a:rPr lang="pl-PL" dirty="0" smtClean="0">
                <a:solidFill>
                  <a:schemeClr val="bg1"/>
                </a:solidFill>
              </a:rPr>
              <a:t>Wobec konstrukcji przelewu najistotniejszą różnicą jest wyłączenie możliwości powoływania się na zarzuty ze stosunku podstawowego (np. wadliwości sprzedanego </a:t>
            </a:r>
            <a:r>
              <a:rPr lang="pl-PL" u="sng" dirty="0" smtClean="0">
                <a:solidFill>
                  <a:schemeClr val="bg1"/>
                </a:solidFill>
              </a:rPr>
              <a:t>przekazującemu</a:t>
            </a:r>
            <a:r>
              <a:rPr lang="pl-PL" dirty="0" smtClean="0">
                <a:solidFill>
                  <a:schemeClr val="bg1"/>
                </a:solidFill>
              </a:rPr>
              <a:t> towaru).</a:t>
            </a:r>
            <a:endParaRPr lang="pl-PL"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chemeClr val="bg1"/>
                </a:solidFill>
              </a:rPr>
              <a:t>Obowiązek zadośćuczynienia przekazowi, a akcept</a:t>
            </a:r>
            <a:endParaRPr lang="pl-PL" dirty="0">
              <a:solidFill>
                <a:schemeClr val="bg1"/>
              </a:solidFill>
            </a:endParaRPr>
          </a:p>
        </p:txBody>
      </p:sp>
      <p:sp>
        <p:nvSpPr>
          <p:cNvPr id="3" name="Symbol zastępczy zawartości 2"/>
          <p:cNvSpPr>
            <a:spLocks noGrp="1"/>
          </p:cNvSpPr>
          <p:nvPr>
            <p:ph idx="1"/>
          </p:nvPr>
        </p:nvSpPr>
        <p:spPr/>
        <p:txBody>
          <a:bodyPr>
            <a:normAutofit fontScale="92500"/>
          </a:bodyPr>
          <a:lstStyle/>
          <a:p>
            <a:pPr>
              <a:buNone/>
            </a:pPr>
            <a:r>
              <a:rPr lang="pl-PL" dirty="0" smtClean="0">
                <a:solidFill>
                  <a:schemeClr val="bg1"/>
                </a:solidFill>
              </a:rPr>
              <a:t>Art. 921</a:t>
            </a:r>
            <a:r>
              <a:rPr lang="pl-PL" baseline="30000" dirty="0" smtClean="0">
                <a:solidFill>
                  <a:schemeClr val="bg1"/>
                </a:solidFill>
              </a:rPr>
              <a:t>4</a:t>
            </a:r>
            <a:r>
              <a:rPr lang="pl-PL" dirty="0" smtClean="0">
                <a:solidFill>
                  <a:schemeClr val="bg1"/>
                </a:solidFill>
              </a:rPr>
              <a:t>. k.c.:</a:t>
            </a:r>
          </a:p>
          <a:p>
            <a:pPr>
              <a:buNone/>
            </a:pPr>
            <a:r>
              <a:rPr lang="pl-PL" dirty="0" smtClean="0">
                <a:solidFill>
                  <a:schemeClr val="bg1"/>
                </a:solidFill>
              </a:rPr>
              <a:t>Jeżeli przekazany jest dłużnikiem </a:t>
            </a:r>
            <a:r>
              <a:rPr lang="pl-PL" u="sng" dirty="0" smtClean="0">
                <a:solidFill>
                  <a:schemeClr val="bg1"/>
                </a:solidFill>
              </a:rPr>
              <a:t>przekazującego</a:t>
            </a:r>
            <a:r>
              <a:rPr lang="pl-PL" dirty="0" smtClean="0">
                <a:solidFill>
                  <a:schemeClr val="bg1"/>
                </a:solidFill>
              </a:rPr>
              <a:t> co do przekazanego świadczenia, jest on obowiązany </a:t>
            </a:r>
            <a:r>
              <a:rPr lang="pl-PL" u="sng" dirty="0" smtClean="0">
                <a:solidFill>
                  <a:schemeClr val="bg1"/>
                </a:solidFill>
              </a:rPr>
              <a:t>względem niego </a:t>
            </a:r>
            <a:r>
              <a:rPr lang="pl-PL" dirty="0" smtClean="0">
                <a:solidFill>
                  <a:schemeClr val="bg1"/>
                </a:solidFill>
              </a:rPr>
              <a:t>do zadośćuczynienia przekazowi.</a:t>
            </a:r>
          </a:p>
          <a:p>
            <a:r>
              <a:rPr lang="pl-PL" dirty="0" smtClean="0">
                <a:solidFill>
                  <a:schemeClr val="bg1"/>
                </a:solidFill>
              </a:rPr>
              <a:t>Obowiązek powyższy nie rodzi roszczenia o świadczenie po stronie odbiorcy przekazu wobec przekazanego. </a:t>
            </a:r>
          </a:p>
          <a:p>
            <a:r>
              <a:rPr lang="pl-PL" dirty="0" smtClean="0">
                <a:solidFill>
                  <a:schemeClr val="bg1"/>
                </a:solidFill>
              </a:rPr>
              <a:t>Tymczasem wraz z przyjęciem (akceptem) odbiorca uzyskuje takie roszczenie.</a:t>
            </a:r>
          </a:p>
          <a:p>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500034" y="2714620"/>
            <a:ext cx="8229600" cy="1143000"/>
          </a:xfrm>
        </p:spPr>
        <p:txBody>
          <a:bodyPr>
            <a:noAutofit/>
          </a:bodyPr>
          <a:lstStyle/>
          <a:p>
            <a:r>
              <a:rPr lang="pl-PL" sz="8000" dirty="0" smtClean="0">
                <a:solidFill>
                  <a:schemeClr val="bg1"/>
                </a:solidFill>
              </a:rPr>
              <a:t>PAPIERY WARTOŚCIOWE </a:t>
            </a:r>
            <a:br>
              <a:rPr lang="pl-PL" sz="8000" dirty="0" smtClean="0">
                <a:solidFill>
                  <a:schemeClr val="bg1"/>
                </a:solidFill>
              </a:rPr>
            </a:br>
            <a:r>
              <a:rPr lang="pl-PL" sz="8000" dirty="0" smtClean="0">
                <a:solidFill>
                  <a:schemeClr val="bg1"/>
                </a:solidFill>
              </a:rPr>
              <a:t>W OGÓLNOŚCI</a:t>
            </a:r>
            <a:endParaRPr lang="pl-PL" sz="8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28596" y="0"/>
            <a:ext cx="8229600" cy="1143000"/>
          </a:xfrm>
        </p:spPr>
        <p:txBody>
          <a:bodyPr>
            <a:normAutofit/>
          </a:bodyPr>
          <a:lstStyle/>
          <a:p>
            <a:r>
              <a:rPr lang="pl-PL" dirty="0" smtClean="0">
                <a:solidFill>
                  <a:schemeClr val="bg1"/>
                </a:solidFill>
              </a:rPr>
              <a:t>Definicja papieru wartościowego</a:t>
            </a:r>
            <a:endParaRPr lang="pl-PL" dirty="0">
              <a:solidFill>
                <a:schemeClr val="bg1"/>
              </a:solidFill>
            </a:endParaRPr>
          </a:p>
        </p:txBody>
      </p:sp>
      <p:sp>
        <p:nvSpPr>
          <p:cNvPr id="4" name="Symbol zastępczy zawartości 3"/>
          <p:cNvSpPr>
            <a:spLocks noGrp="1"/>
          </p:cNvSpPr>
          <p:nvPr>
            <p:ph idx="1"/>
          </p:nvPr>
        </p:nvSpPr>
        <p:spPr>
          <a:xfrm>
            <a:off x="214282" y="928670"/>
            <a:ext cx="8715436" cy="5572164"/>
          </a:xfrm>
        </p:spPr>
        <p:txBody>
          <a:bodyPr>
            <a:normAutofit fontScale="47500" lnSpcReduction="20000"/>
          </a:bodyPr>
          <a:lstStyle/>
          <a:p>
            <a:pPr marL="0" indent="0" algn="just">
              <a:buNone/>
            </a:pPr>
            <a:r>
              <a:rPr lang="pl-PL" sz="3900" dirty="0" smtClean="0">
                <a:solidFill>
                  <a:schemeClr val="bg1"/>
                </a:solidFill>
              </a:rPr>
              <a:t>Brak jest definicji legalnej (okoliczność oceniana pozytywnie – brak nieuzasadnionego zawężania pojęcia). Regulacja ogólna (art. 921</a:t>
            </a:r>
            <a:r>
              <a:rPr lang="pl-PL" sz="3900" baseline="30000" dirty="0" smtClean="0">
                <a:solidFill>
                  <a:schemeClr val="bg1"/>
                </a:solidFill>
              </a:rPr>
              <a:t>6 </a:t>
            </a:r>
            <a:r>
              <a:rPr lang="pl-PL" sz="3900" dirty="0" smtClean="0">
                <a:solidFill>
                  <a:schemeClr val="bg1"/>
                </a:solidFill>
              </a:rPr>
              <a:t>– 921</a:t>
            </a:r>
            <a:r>
              <a:rPr lang="pl-PL" sz="3900" baseline="30000" dirty="0" smtClean="0">
                <a:solidFill>
                  <a:schemeClr val="bg1"/>
                </a:solidFill>
              </a:rPr>
              <a:t>16 </a:t>
            </a:r>
            <a:r>
              <a:rPr lang="pl-PL" sz="3900" dirty="0" smtClean="0">
                <a:solidFill>
                  <a:schemeClr val="bg1"/>
                </a:solidFill>
              </a:rPr>
              <a:t>z wyłączeniem 921</a:t>
            </a:r>
            <a:r>
              <a:rPr lang="pl-PL" sz="3900" baseline="30000" dirty="0" smtClean="0">
                <a:solidFill>
                  <a:schemeClr val="bg1"/>
                </a:solidFill>
              </a:rPr>
              <a:t>15 </a:t>
            </a:r>
            <a:r>
              <a:rPr lang="pl-PL" sz="3900" dirty="0" smtClean="0">
                <a:solidFill>
                  <a:schemeClr val="bg1"/>
                </a:solidFill>
              </a:rPr>
              <a:t>k.c. – przepisy należące do </a:t>
            </a:r>
            <a:r>
              <a:rPr lang="pl-PL" sz="3900" dirty="0" smtClean="0">
                <a:solidFill>
                  <a:srgbClr val="FFFF00"/>
                </a:solidFill>
              </a:rPr>
              <a:t>części ogólnej zobowiązań</a:t>
            </a:r>
            <a:r>
              <a:rPr lang="pl-PL" sz="3900" dirty="0" smtClean="0">
                <a:solidFill>
                  <a:schemeClr val="bg1"/>
                </a:solidFill>
              </a:rPr>
              <a:t>).</a:t>
            </a:r>
          </a:p>
          <a:p>
            <a:pPr marL="0" indent="0">
              <a:buNone/>
            </a:pPr>
            <a:r>
              <a:rPr lang="pl-PL" sz="3900" dirty="0" smtClean="0">
                <a:solidFill>
                  <a:schemeClr val="bg1"/>
                </a:solidFill>
              </a:rPr>
              <a:t>Definicja naukowa – </a:t>
            </a:r>
            <a:r>
              <a:rPr lang="pl-PL" sz="3900" b="1" dirty="0" smtClean="0">
                <a:solidFill>
                  <a:schemeClr val="bg1"/>
                </a:solidFill>
              </a:rPr>
              <a:t>Papier wartościowy to</a:t>
            </a:r>
            <a:r>
              <a:rPr lang="pl-PL" sz="3900" dirty="0" smtClean="0">
                <a:solidFill>
                  <a:schemeClr val="bg1"/>
                </a:solidFill>
              </a:rPr>
              <a:t>:</a:t>
            </a:r>
          </a:p>
          <a:p>
            <a:pPr>
              <a:buFont typeface="Wingdings" pitchFamily="2" charset="2"/>
              <a:buChar char="Ø"/>
            </a:pPr>
            <a:r>
              <a:rPr lang="pl-PL" sz="3900" b="1" u="sng" dirty="0" smtClean="0">
                <a:solidFill>
                  <a:schemeClr val="bg1"/>
                </a:solidFill>
              </a:rPr>
              <a:t>dokument</a:t>
            </a:r>
            <a:r>
              <a:rPr lang="pl-PL" sz="3900" dirty="0" smtClean="0">
                <a:solidFill>
                  <a:schemeClr val="bg1"/>
                </a:solidFill>
              </a:rPr>
              <a:t> (z zastrzeżeniem dematerializacji, co będzie omówione na odrębnych zajęciach);</a:t>
            </a:r>
          </a:p>
          <a:p>
            <a:pPr>
              <a:buFont typeface="Wingdings" pitchFamily="2" charset="2"/>
              <a:buChar char="Ø"/>
            </a:pPr>
            <a:r>
              <a:rPr lang="pl-PL" sz="3900" b="1" dirty="0">
                <a:solidFill>
                  <a:schemeClr val="bg1"/>
                </a:solidFill>
              </a:rPr>
              <a:t>i</a:t>
            </a:r>
            <a:r>
              <a:rPr lang="pl-PL" sz="3900" b="1" dirty="0" smtClean="0">
                <a:solidFill>
                  <a:schemeClr val="bg1"/>
                </a:solidFill>
              </a:rPr>
              <a:t>nkorporujący prawo podmiotowe </a:t>
            </a:r>
            <a:r>
              <a:rPr lang="pl-PL" sz="3900" b="1" u="sng" dirty="0" smtClean="0">
                <a:solidFill>
                  <a:schemeClr val="bg1"/>
                </a:solidFill>
              </a:rPr>
              <a:t>majątkowe</a:t>
            </a:r>
            <a:r>
              <a:rPr lang="pl-PL" sz="3900" b="1" dirty="0" smtClean="0">
                <a:solidFill>
                  <a:schemeClr val="bg1"/>
                </a:solidFill>
              </a:rPr>
              <a:t> </a:t>
            </a:r>
            <a:r>
              <a:rPr lang="pl-PL" sz="3900" dirty="0" smtClean="0">
                <a:solidFill>
                  <a:schemeClr val="bg1"/>
                </a:solidFill>
              </a:rPr>
              <a:t>w taki sposób, że realizacja danego prawa bez posiadania dokumentu nie jest możliwa (koncepcja pierwsza) lub w taki sposób, że rozporządzenie danym dokumentem pociąga za sobą rozporządzenie prawem (koncepcja druga)</a:t>
            </a:r>
          </a:p>
          <a:p>
            <a:pPr>
              <a:buFont typeface="Wingdings" pitchFamily="2" charset="2"/>
              <a:buChar char="Ø"/>
            </a:pPr>
            <a:r>
              <a:rPr lang="pl-PL" sz="3900" dirty="0">
                <a:solidFill>
                  <a:schemeClr val="bg1"/>
                </a:solidFill>
              </a:rPr>
              <a:t>m</a:t>
            </a:r>
            <a:r>
              <a:rPr lang="pl-PL" sz="3900" dirty="0" smtClean="0">
                <a:solidFill>
                  <a:schemeClr val="bg1"/>
                </a:solidFill>
              </a:rPr>
              <a:t>ający </a:t>
            </a:r>
            <a:r>
              <a:rPr lang="pl-PL" sz="3900" b="1" dirty="0" smtClean="0">
                <a:solidFill>
                  <a:schemeClr val="bg1"/>
                </a:solidFill>
              </a:rPr>
              <a:t>charakter obiegowy </a:t>
            </a:r>
            <a:r>
              <a:rPr lang="pl-PL" sz="3900" dirty="0" smtClean="0">
                <a:solidFill>
                  <a:schemeClr val="bg1"/>
                </a:solidFill>
              </a:rPr>
              <a:t>– niekiedy wskazuje się, że obiegowość to przymiot zbyt wąski i postuluje się zastąpienie go przymiotem zbywalności (tak: Prof. Zbigniew Radwański). Przy „obiegowości” papiery wartościowe imienne nie powinny być za papiery wartościowe uznawane. </a:t>
            </a:r>
            <a:br>
              <a:rPr lang="pl-PL" sz="3900" dirty="0" smtClean="0">
                <a:solidFill>
                  <a:schemeClr val="bg1"/>
                </a:solidFill>
              </a:rPr>
            </a:br>
            <a:r>
              <a:rPr lang="pl-PL" sz="3900" dirty="0" smtClean="0">
                <a:solidFill>
                  <a:schemeClr val="bg1"/>
                </a:solidFill>
              </a:rPr>
              <a:t>Czasem kwestię obiegowości ujmuje się nie tyle, jako przymiot, co funkcję papieru wartościowego.</a:t>
            </a:r>
          </a:p>
          <a:p>
            <a:pPr marL="0" indent="0" algn="ctr">
              <a:buNone/>
            </a:pPr>
            <a:r>
              <a:rPr lang="pl-PL" sz="3900" b="1" dirty="0" smtClean="0">
                <a:solidFill>
                  <a:schemeClr val="bg1"/>
                </a:solidFill>
              </a:rPr>
              <a:t>Posiadanie papieru wartościowego jest warunkiem koniecznym i wystarczającym (modelowo) do korzystania z tego prawa.</a:t>
            </a:r>
          </a:p>
          <a:p>
            <a:pPr marL="0" indent="0" algn="ctr">
              <a:buNone/>
            </a:pPr>
            <a:r>
              <a:rPr lang="pl-PL" sz="3900" b="1" dirty="0" smtClean="0">
                <a:solidFill>
                  <a:schemeClr val="bg1"/>
                </a:solidFill>
              </a:rPr>
              <a:t>W większości przyjmuje się, że papier wartościowy może mieć charakter abstrakcyjny.</a:t>
            </a:r>
          </a:p>
          <a:p>
            <a:pPr>
              <a:buNone/>
            </a:pPr>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chemeClr val="bg1"/>
                </a:solidFill>
              </a:rPr>
              <a:t>Schemat działania konstrukcji papieru wartościowego</a:t>
            </a:r>
            <a:endParaRPr lang="pl-PL" dirty="0">
              <a:solidFill>
                <a:schemeClr val="bg1"/>
              </a:solidFill>
            </a:endParaRPr>
          </a:p>
        </p:txBody>
      </p:sp>
      <p:sp>
        <p:nvSpPr>
          <p:cNvPr id="4" name="pole tekstowe 3"/>
          <p:cNvSpPr txBox="1"/>
          <p:nvPr/>
        </p:nvSpPr>
        <p:spPr>
          <a:xfrm>
            <a:off x="214282" y="3143248"/>
            <a:ext cx="2500330" cy="1015663"/>
          </a:xfrm>
          <a:prstGeom prst="rect">
            <a:avLst/>
          </a:prstGeom>
          <a:noFill/>
        </p:spPr>
        <p:txBody>
          <a:bodyPr wrap="square" rtlCol="0">
            <a:spAutoFit/>
          </a:bodyPr>
          <a:lstStyle/>
          <a:p>
            <a:r>
              <a:rPr lang="pl-PL" sz="2000" b="1" dirty="0" smtClean="0">
                <a:solidFill>
                  <a:schemeClr val="bg1"/>
                </a:solidFill>
              </a:rPr>
              <a:t>A – WYSTAWIAJĄCY PAPIER WARTOŚCIOWY</a:t>
            </a:r>
            <a:endParaRPr lang="pl-PL" sz="2000" b="1" dirty="0">
              <a:solidFill>
                <a:schemeClr val="bg1"/>
              </a:solidFill>
            </a:endParaRPr>
          </a:p>
        </p:txBody>
      </p:sp>
      <p:sp>
        <p:nvSpPr>
          <p:cNvPr id="5" name="pole tekstowe 4"/>
          <p:cNvSpPr txBox="1"/>
          <p:nvPr/>
        </p:nvSpPr>
        <p:spPr>
          <a:xfrm>
            <a:off x="6500826" y="3143248"/>
            <a:ext cx="2428892" cy="1015663"/>
          </a:xfrm>
          <a:prstGeom prst="rect">
            <a:avLst/>
          </a:prstGeom>
          <a:noFill/>
        </p:spPr>
        <p:txBody>
          <a:bodyPr wrap="square" rtlCol="0">
            <a:spAutoFit/>
          </a:bodyPr>
          <a:lstStyle/>
          <a:p>
            <a:r>
              <a:rPr lang="pl-PL" sz="2000" b="1" dirty="0" smtClean="0">
                <a:solidFill>
                  <a:schemeClr val="bg1"/>
                </a:solidFill>
              </a:rPr>
              <a:t>B – UPRAWNIONY </a:t>
            </a:r>
            <a:br>
              <a:rPr lang="pl-PL" sz="2000" b="1" dirty="0" smtClean="0">
                <a:solidFill>
                  <a:schemeClr val="bg1"/>
                </a:solidFill>
              </a:rPr>
            </a:br>
            <a:r>
              <a:rPr lang="pl-PL" sz="2000" b="1" dirty="0" smtClean="0">
                <a:solidFill>
                  <a:schemeClr val="bg1"/>
                </a:solidFill>
              </a:rPr>
              <a:t>Z PAPIERU WARTOŚCIOWEGO</a:t>
            </a:r>
            <a:endParaRPr lang="pl-PL" sz="2000" b="1" dirty="0">
              <a:solidFill>
                <a:schemeClr val="bg1"/>
              </a:solidFill>
            </a:endParaRPr>
          </a:p>
        </p:txBody>
      </p:sp>
      <p:sp>
        <p:nvSpPr>
          <p:cNvPr id="7" name="Strzałka w lewo i prawo 6"/>
          <p:cNvSpPr/>
          <p:nvPr/>
        </p:nvSpPr>
        <p:spPr>
          <a:xfrm>
            <a:off x="2500298" y="1500174"/>
            <a:ext cx="4286280" cy="2214578"/>
          </a:xfrm>
          <a:prstGeom prst="leftRightArrow">
            <a:avLst>
              <a:gd name="adj1" fmla="val 78837"/>
              <a:gd name="adj2" fmla="val 5000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pl-PL"/>
          </a:p>
        </p:txBody>
      </p:sp>
      <p:sp>
        <p:nvSpPr>
          <p:cNvPr id="8" name="pole tekstowe 7"/>
          <p:cNvSpPr txBox="1"/>
          <p:nvPr/>
        </p:nvSpPr>
        <p:spPr>
          <a:xfrm>
            <a:off x="3214678" y="1857364"/>
            <a:ext cx="2928958" cy="1477328"/>
          </a:xfrm>
          <a:prstGeom prst="rect">
            <a:avLst/>
          </a:prstGeom>
          <a:noFill/>
        </p:spPr>
        <p:txBody>
          <a:bodyPr wrap="square" rtlCol="0">
            <a:spAutoFit/>
          </a:bodyPr>
          <a:lstStyle/>
          <a:p>
            <a:r>
              <a:rPr lang="pl-PL" b="1" dirty="0" smtClean="0">
                <a:solidFill>
                  <a:schemeClr val="accent4">
                    <a:lumMod val="50000"/>
                  </a:schemeClr>
                </a:solidFill>
              </a:rPr>
              <a:t>ŁĄCZĄCY STRONY  STOSUNEK PODSTAWOWY, </a:t>
            </a:r>
            <a:br>
              <a:rPr lang="pl-PL" b="1" dirty="0" smtClean="0">
                <a:solidFill>
                  <a:schemeClr val="accent4">
                    <a:lumMod val="50000"/>
                  </a:schemeClr>
                </a:solidFill>
              </a:rPr>
            </a:br>
            <a:r>
              <a:rPr lang="pl-PL" b="1" dirty="0" smtClean="0">
                <a:solidFill>
                  <a:schemeClr val="accent4">
                    <a:lumMod val="50000"/>
                  </a:schemeClr>
                </a:solidFill>
              </a:rPr>
              <a:t>Z KTÓREGO WYNIKA PRAWO, NP. STOSUNEK KREDYTU, STOSUNEK SPÓŁKI</a:t>
            </a:r>
            <a:endParaRPr lang="pl-PL" b="1" dirty="0">
              <a:solidFill>
                <a:schemeClr val="accent4">
                  <a:lumMod val="50000"/>
                </a:schemeClr>
              </a:solidFill>
            </a:endParaRPr>
          </a:p>
        </p:txBody>
      </p:sp>
      <p:sp>
        <p:nvSpPr>
          <p:cNvPr id="9" name="Strzałka w lewo 8"/>
          <p:cNvSpPr/>
          <p:nvPr/>
        </p:nvSpPr>
        <p:spPr>
          <a:xfrm rot="10800000">
            <a:off x="2714612" y="3714752"/>
            <a:ext cx="4071966" cy="2286016"/>
          </a:xfrm>
          <a:prstGeom prst="leftArrow">
            <a:avLst>
              <a:gd name="adj1" fmla="val 76501"/>
              <a:gd name="adj2" fmla="val 27032"/>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pl-PL"/>
          </a:p>
        </p:txBody>
      </p:sp>
      <p:sp>
        <p:nvSpPr>
          <p:cNvPr id="10" name="pole tekstowe 9"/>
          <p:cNvSpPr txBox="1"/>
          <p:nvPr/>
        </p:nvSpPr>
        <p:spPr>
          <a:xfrm>
            <a:off x="2786050" y="4000504"/>
            <a:ext cx="3857652" cy="1754326"/>
          </a:xfrm>
          <a:prstGeom prst="rect">
            <a:avLst/>
          </a:prstGeom>
          <a:noFill/>
        </p:spPr>
        <p:txBody>
          <a:bodyPr wrap="square" rtlCol="0">
            <a:spAutoFit/>
          </a:bodyPr>
          <a:lstStyle/>
          <a:p>
            <a:r>
              <a:rPr lang="pl-PL" b="1" dirty="0" smtClean="0">
                <a:solidFill>
                  <a:schemeClr val="bg1"/>
                </a:solidFill>
              </a:rPr>
              <a:t>WYSTAWIENIE PAPIERU WARTOŚCIOWEGO, STANOWIĄCEGO ŹRÓDŁO LEGITYMACJI DO KORZYSTANIA Z PRAWA OSOBIE, KTÓRA JEST UPRAWNIONA Z PAPIERU WARTOŚCIOWEGO</a:t>
            </a:r>
            <a:endParaRPr lang="pl-PL" b="1" dirty="0">
              <a:solidFill>
                <a:schemeClr val="bg1"/>
              </a:solidFill>
            </a:endParaRPr>
          </a:p>
        </p:txBody>
      </p:sp>
      <p:sp>
        <p:nvSpPr>
          <p:cNvPr id="11" name="Strzałka zawracania 10"/>
          <p:cNvSpPr/>
          <p:nvPr/>
        </p:nvSpPr>
        <p:spPr>
          <a:xfrm rot="10800000">
            <a:off x="357158" y="4214818"/>
            <a:ext cx="7929618" cy="2643182"/>
          </a:xfrm>
          <a:prstGeom prst="uturnArrow">
            <a:avLst>
              <a:gd name="adj1" fmla="val 25000"/>
              <a:gd name="adj2" fmla="val 25000"/>
              <a:gd name="adj3" fmla="val 31040"/>
              <a:gd name="adj4" fmla="val 26388"/>
              <a:gd name="adj5" fmla="val 98063"/>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pl-PL">
              <a:solidFill>
                <a:schemeClr val="tx1"/>
              </a:solidFill>
            </a:endParaRPr>
          </a:p>
        </p:txBody>
      </p:sp>
      <p:sp>
        <p:nvSpPr>
          <p:cNvPr id="12" name="pole tekstowe 11"/>
          <p:cNvSpPr txBox="1"/>
          <p:nvPr/>
        </p:nvSpPr>
        <p:spPr>
          <a:xfrm>
            <a:off x="1142976" y="6215082"/>
            <a:ext cx="6786610" cy="646331"/>
          </a:xfrm>
          <a:prstGeom prst="rect">
            <a:avLst/>
          </a:prstGeom>
          <a:noFill/>
        </p:spPr>
        <p:txBody>
          <a:bodyPr wrap="square" rtlCol="0">
            <a:spAutoFit/>
          </a:bodyPr>
          <a:lstStyle/>
          <a:p>
            <a:pPr algn="ctr"/>
            <a:r>
              <a:rPr lang="pl-PL" b="1" dirty="0" smtClean="0">
                <a:solidFill>
                  <a:schemeClr val="tx2">
                    <a:lumMod val="75000"/>
                  </a:schemeClr>
                </a:solidFill>
              </a:rPr>
              <a:t>SKORZYSTANIE Z PRAWA PODMIOTOWEGO WYŁĄCZNIE ZA WYKAZANIEM GO POPRZEZ PAPIER WARTOŚCIOWY</a:t>
            </a:r>
            <a:endParaRPr lang="pl-PL" b="1"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2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20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20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animBg="1"/>
      <p:bldP spid="8" grpId="0"/>
      <p:bldP spid="9" grpId="0" animBg="1"/>
      <p:bldP spid="10" grpId="0"/>
      <p:bldP spid="11" grpId="0" animBg="1"/>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chemeClr val="bg1"/>
                </a:solidFill>
              </a:rPr>
              <a:t>Powstanie papieru wartościowego</a:t>
            </a:r>
            <a:endParaRPr lang="pl-PL" dirty="0">
              <a:solidFill>
                <a:schemeClr val="bg1"/>
              </a:solidFill>
            </a:endParaRPr>
          </a:p>
        </p:txBody>
      </p:sp>
      <p:sp>
        <p:nvSpPr>
          <p:cNvPr id="3" name="Symbol zastępczy zawartości 2"/>
          <p:cNvSpPr>
            <a:spLocks noGrp="1"/>
          </p:cNvSpPr>
          <p:nvPr>
            <p:ph idx="1"/>
          </p:nvPr>
        </p:nvSpPr>
        <p:spPr>
          <a:xfrm>
            <a:off x="214282" y="1600200"/>
            <a:ext cx="8786874" cy="4525963"/>
          </a:xfrm>
        </p:spPr>
        <p:txBody>
          <a:bodyPr>
            <a:noAutofit/>
          </a:bodyPr>
          <a:lstStyle/>
          <a:p>
            <a:pPr>
              <a:buNone/>
            </a:pPr>
            <a:r>
              <a:rPr lang="pl-PL" sz="2200" dirty="0" smtClean="0">
                <a:solidFill>
                  <a:schemeClr val="bg1"/>
                </a:solidFill>
              </a:rPr>
              <a:t>Pojęcia tego nie należy mylić z powstaniem </a:t>
            </a:r>
            <a:r>
              <a:rPr lang="pl-PL" sz="2200" b="1" u="sng" dirty="0" smtClean="0">
                <a:solidFill>
                  <a:srgbClr val="FFFF00"/>
                </a:solidFill>
              </a:rPr>
              <a:t>prawa z</a:t>
            </a:r>
            <a:r>
              <a:rPr lang="pl-PL" sz="2200" b="1" dirty="0" smtClean="0">
                <a:solidFill>
                  <a:srgbClr val="FFFF00"/>
                </a:solidFill>
              </a:rPr>
              <a:t> </a:t>
            </a:r>
            <a:r>
              <a:rPr lang="pl-PL" sz="2200" dirty="0" smtClean="0">
                <a:solidFill>
                  <a:schemeClr val="bg1"/>
                </a:solidFill>
              </a:rPr>
              <a:t>papieru wartościowego.</a:t>
            </a:r>
          </a:p>
          <a:p>
            <a:pPr>
              <a:buNone/>
            </a:pPr>
            <a:r>
              <a:rPr lang="pl-PL" sz="2200" dirty="0" smtClean="0">
                <a:solidFill>
                  <a:schemeClr val="bg1"/>
                </a:solidFill>
              </a:rPr>
              <a:t>Występują następujące koncepcje powstania papieru wartościowego:</a:t>
            </a:r>
          </a:p>
          <a:p>
            <a:pPr>
              <a:buFont typeface="Wingdings" pitchFamily="2" charset="2"/>
              <a:buChar char="Ø"/>
            </a:pPr>
            <a:r>
              <a:rPr lang="pl-PL" sz="2200" dirty="0" smtClean="0">
                <a:solidFill>
                  <a:schemeClr val="bg1"/>
                </a:solidFill>
              </a:rPr>
              <a:t>W teorii </a:t>
            </a:r>
            <a:r>
              <a:rPr lang="pl-PL" sz="2200" b="1" dirty="0" smtClean="0">
                <a:solidFill>
                  <a:schemeClr val="bg1"/>
                </a:solidFill>
              </a:rPr>
              <a:t>jednostronnego oświadczenia woli </a:t>
            </a:r>
            <a:r>
              <a:rPr lang="pl-PL" sz="2200" dirty="0" smtClean="0">
                <a:solidFill>
                  <a:schemeClr val="bg1"/>
                </a:solidFill>
              </a:rPr>
              <a:t>(p.w., jako powstający z jednostronnego, </a:t>
            </a:r>
            <a:r>
              <a:rPr lang="pl-PL" sz="2200" u="sng" dirty="0" smtClean="0">
                <a:solidFill>
                  <a:srgbClr val="FFFF00"/>
                </a:solidFill>
              </a:rPr>
              <a:t>abstrakcyjnego</a:t>
            </a:r>
            <a:r>
              <a:rPr lang="pl-PL" sz="2200" dirty="0" smtClean="0">
                <a:solidFill>
                  <a:schemeClr val="bg1"/>
                </a:solidFill>
              </a:rPr>
              <a:t> oświadczenia woli wystawcy:</a:t>
            </a:r>
          </a:p>
          <a:p>
            <a:pPr lvl="1">
              <a:buFont typeface="Arial" pitchFamily="34" charset="0"/>
              <a:buChar char="•"/>
            </a:pPr>
            <a:r>
              <a:rPr lang="pl-PL" sz="2200" dirty="0" smtClean="0">
                <a:solidFill>
                  <a:schemeClr val="bg1"/>
                </a:solidFill>
              </a:rPr>
              <a:t>Teoria kreacyjna – p.w. powstaje wraz jego podpisaniem;</a:t>
            </a:r>
          </a:p>
          <a:p>
            <a:pPr lvl="1">
              <a:buFont typeface="Arial" pitchFamily="34" charset="0"/>
              <a:buChar char="•"/>
            </a:pPr>
            <a:r>
              <a:rPr lang="pl-PL" sz="2200" dirty="0" smtClean="0">
                <a:solidFill>
                  <a:schemeClr val="bg1"/>
                </a:solidFill>
              </a:rPr>
              <a:t>Teoria emisyjna – p.w. powstaje wraz z jego wydaniem (wprowadzeniem do obiegu);</a:t>
            </a:r>
          </a:p>
          <a:p>
            <a:pPr lvl="1">
              <a:buFont typeface="Arial" pitchFamily="34" charset="0"/>
              <a:buChar char="•"/>
            </a:pPr>
            <a:r>
              <a:rPr lang="pl-PL" sz="2200" dirty="0" smtClean="0">
                <a:solidFill>
                  <a:schemeClr val="bg1"/>
                </a:solidFill>
              </a:rPr>
              <a:t>Teoria dobrej wiary – p.w. powstaje wraz z nabyciem osoby działającej w dobrej wierze.</a:t>
            </a:r>
          </a:p>
          <a:p>
            <a:r>
              <a:rPr lang="pl-PL" sz="2200" dirty="0" smtClean="0">
                <a:solidFill>
                  <a:schemeClr val="bg1"/>
                </a:solidFill>
              </a:rPr>
              <a:t>W teorii </a:t>
            </a:r>
            <a:r>
              <a:rPr lang="pl-PL" sz="2200" b="1" dirty="0" smtClean="0">
                <a:solidFill>
                  <a:schemeClr val="bg1"/>
                </a:solidFill>
              </a:rPr>
              <a:t>umownej</a:t>
            </a:r>
            <a:r>
              <a:rPr lang="pl-PL" sz="2200" dirty="0" smtClean="0">
                <a:solidFill>
                  <a:schemeClr val="bg1"/>
                </a:solidFill>
              </a:rPr>
              <a:t> – źródłem powstania p.w. jest </a:t>
            </a:r>
            <a:r>
              <a:rPr lang="pl-PL" sz="2200" u="sng" dirty="0" smtClean="0">
                <a:solidFill>
                  <a:srgbClr val="FFFF00"/>
                </a:solidFill>
              </a:rPr>
              <a:t>kauzalna</a:t>
            </a:r>
            <a:r>
              <a:rPr lang="pl-PL" sz="2200" dirty="0" smtClean="0">
                <a:solidFill>
                  <a:schemeClr val="bg1"/>
                </a:solidFill>
              </a:rPr>
              <a:t> umowa o wydanie dokumentu, a abstrakcyjnym papier wartościowy staje się dopiero w dalszym obiegu.</a:t>
            </a:r>
            <a:endParaRPr lang="pl-PL" sz="22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chemeClr val="bg1"/>
                </a:solidFill>
              </a:rPr>
              <a:t>Rodzaje papierów wartościowych</a:t>
            </a:r>
            <a:endParaRPr lang="pl-PL" dirty="0">
              <a:solidFill>
                <a:schemeClr val="bg1"/>
              </a:solidFill>
            </a:endParaRPr>
          </a:p>
        </p:txBody>
      </p:sp>
      <p:sp>
        <p:nvSpPr>
          <p:cNvPr id="3" name="Symbol zastępczy zawartości 2"/>
          <p:cNvSpPr>
            <a:spLocks noGrp="1"/>
          </p:cNvSpPr>
          <p:nvPr>
            <p:ph idx="1"/>
          </p:nvPr>
        </p:nvSpPr>
        <p:spPr>
          <a:xfrm>
            <a:off x="457200" y="1600200"/>
            <a:ext cx="8229600" cy="4900634"/>
          </a:xfrm>
        </p:spPr>
        <p:txBody>
          <a:bodyPr>
            <a:normAutofit fontScale="92500" lnSpcReduction="10000"/>
          </a:bodyPr>
          <a:lstStyle/>
          <a:p>
            <a:r>
              <a:rPr lang="pl-PL" dirty="0" smtClean="0">
                <a:solidFill>
                  <a:schemeClr val="bg1"/>
                </a:solidFill>
              </a:rPr>
              <a:t>Podział ze względu na zależność między powstaniem dokumentu, a powstaniem prawa (kryterium naukowe):</a:t>
            </a:r>
          </a:p>
          <a:p>
            <a:pPr lvl="1"/>
            <a:r>
              <a:rPr lang="pl-PL" dirty="0" smtClean="0">
                <a:solidFill>
                  <a:schemeClr val="bg1"/>
                </a:solidFill>
              </a:rPr>
              <a:t>Deklaratywne – papier wartościowy służy jedynie do legitymowania do skorzystania z prawa. Samo prawo powstaje odrębnie (np. akcja przy uchwaleniu emisji);</a:t>
            </a:r>
          </a:p>
          <a:p>
            <a:pPr lvl="1"/>
            <a:r>
              <a:rPr lang="pl-PL" dirty="0" smtClean="0">
                <a:solidFill>
                  <a:schemeClr val="bg1"/>
                </a:solidFill>
              </a:rPr>
              <a:t>Konstytutywne – wystawienie papieru wartościowego jest konieczne dla powstania inkorporowanego prawa (np. weksel, czek).</a:t>
            </a:r>
            <a:br>
              <a:rPr lang="pl-PL" dirty="0" smtClean="0">
                <a:solidFill>
                  <a:schemeClr val="bg1"/>
                </a:solidFill>
              </a:rPr>
            </a:br>
            <a:r>
              <a:rPr lang="pl-PL" dirty="0" smtClean="0">
                <a:solidFill>
                  <a:schemeClr val="bg1"/>
                </a:solidFill>
              </a:rPr>
              <a:t>W tym przypadku wystawianie papierów wartościowych cechuje daleki formalizm (np. wymogi co do formy weksla).</a:t>
            </a:r>
          </a:p>
          <a:p>
            <a:pPr lvl="1"/>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chemeClr val="bg1"/>
                </a:solidFill>
              </a:rPr>
              <a:t>Rodzaje papierów wartościowych</a:t>
            </a:r>
            <a:endParaRPr lang="pl-PL" dirty="0">
              <a:solidFill>
                <a:schemeClr val="bg1"/>
              </a:solidFill>
            </a:endParaRPr>
          </a:p>
        </p:txBody>
      </p:sp>
      <p:sp>
        <p:nvSpPr>
          <p:cNvPr id="3" name="Symbol zastępczy zawartości 2"/>
          <p:cNvSpPr>
            <a:spLocks noGrp="1"/>
          </p:cNvSpPr>
          <p:nvPr>
            <p:ph idx="1"/>
          </p:nvPr>
        </p:nvSpPr>
        <p:spPr>
          <a:xfrm>
            <a:off x="457200" y="1600200"/>
            <a:ext cx="8229600" cy="4900634"/>
          </a:xfrm>
        </p:spPr>
        <p:txBody>
          <a:bodyPr>
            <a:normAutofit/>
          </a:bodyPr>
          <a:lstStyle/>
          <a:p>
            <a:r>
              <a:rPr lang="pl-PL" dirty="0" smtClean="0">
                <a:solidFill>
                  <a:schemeClr val="bg1"/>
                </a:solidFill>
              </a:rPr>
              <a:t>Podział ze względu na nośnik (kryterium naukowe):</a:t>
            </a:r>
          </a:p>
          <a:p>
            <a:pPr lvl="1"/>
            <a:r>
              <a:rPr lang="pl-PL" dirty="0" smtClean="0">
                <a:solidFill>
                  <a:schemeClr val="bg1"/>
                </a:solidFill>
              </a:rPr>
              <a:t>Forma dokumentu („papierowa”);</a:t>
            </a:r>
          </a:p>
          <a:p>
            <a:pPr lvl="1"/>
            <a:r>
              <a:rPr lang="pl-PL" dirty="0" smtClean="0">
                <a:solidFill>
                  <a:schemeClr val="bg1"/>
                </a:solidFill>
              </a:rPr>
              <a:t>Papiery wartościowe zdematerializowane – zapisywane na rachunkach papierów wartościowych w zorganizowanym obrocie.</a:t>
            </a:r>
          </a:p>
          <a:p>
            <a:pPr lvl="1"/>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chemeClr val="bg1"/>
                </a:solidFill>
              </a:rPr>
              <a:t>Rodzaje papierów wartościowych</a:t>
            </a:r>
            <a:endParaRPr lang="pl-PL" dirty="0">
              <a:solidFill>
                <a:schemeClr val="bg1"/>
              </a:solidFill>
            </a:endParaRPr>
          </a:p>
        </p:txBody>
      </p:sp>
      <p:sp>
        <p:nvSpPr>
          <p:cNvPr id="3" name="Symbol zastępczy zawartości 2"/>
          <p:cNvSpPr>
            <a:spLocks noGrp="1"/>
          </p:cNvSpPr>
          <p:nvPr>
            <p:ph idx="1"/>
          </p:nvPr>
        </p:nvSpPr>
        <p:spPr>
          <a:xfrm>
            <a:off x="457200" y="1600200"/>
            <a:ext cx="8229600" cy="4900634"/>
          </a:xfrm>
        </p:spPr>
        <p:txBody>
          <a:bodyPr>
            <a:normAutofit/>
          </a:bodyPr>
          <a:lstStyle/>
          <a:p>
            <a:r>
              <a:rPr lang="pl-PL" dirty="0" smtClean="0">
                <a:solidFill>
                  <a:schemeClr val="bg1"/>
                </a:solidFill>
              </a:rPr>
              <a:t>Podział ze względu na przedmiot inkorporowanych praw (kryterium normatywne – art. 921</a:t>
            </a:r>
            <a:r>
              <a:rPr lang="pl-PL" baseline="30000" dirty="0" smtClean="0">
                <a:solidFill>
                  <a:schemeClr val="bg1"/>
                </a:solidFill>
              </a:rPr>
              <a:t>16</a:t>
            </a:r>
            <a:r>
              <a:rPr lang="pl-PL" dirty="0" smtClean="0">
                <a:solidFill>
                  <a:schemeClr val="bg1"/>
                </a:solidFill>
              </a:rPr>
              <a:t> k.c.):</a:t>
            </a:r>
          </a:p>
          <a:p>
            <a:pPr lvl="1"/>
            <a:r>
              <a:rPr lang="pl-PL" dirty="0" smtClean="0">
                <a:solidFill>
                  <a:schemeClr val="bg1"/>
                </a:solidFill>
              </a:rPr>
              <a:t>Wierzycielskie – inkorporujące wierzytelności, a więc roszczenia o wykonanie zobowiązania (zarówno </a:t>
            </a:r>
            <a:r>
              <a:rPr lang="pl-PL" b="1" dirty="0" smtClean="0">
                <a:solidFill>
                  <a:schemeClr val="bg1"/>
                </a:solidFill>
              </a:rPr>
              <a:t>pieniężne</a:t>
            </a:r>
            <a:r>
              <a:rPr lang="pl-PL" dirty="0" smtClean="0">
                <a:solidFill>
                  <a:schemeClr val="bg1"/>
                </a:solidFill>
              </a:rPr>
              <a:t>, np. weksel, jak </a:t>
            </a:r>
            <a:r>
              <a:rPr lang="pl-PL" b="1" dirty="0" smtClean="0">
                <a:solidFill>
                  <a:schemeClr val="bg1"/>
                </a:solidFill>
              </a:rPr>
              <a:t>niepieniężne</a:t>
            </a:r>
            <a:r>
              <a:rPr lang="pl-PL" dirty="0" smtClean="0">
                <a:solidFill>
                  <a:schemeClr val="bg1"/>
                </a:solidFill>
              </a:rPr>
              <a:t>, np. warrant subskrypcyjny oraz </a:t>
            </a:r>
            <a:r>
              <a:rPr lang="pl-PL" b="1" dirty="0" smtClean="0">
                <a:solidFill>
                  <a:schemeClr val="bg1"/>
                </a:solidFill>
              </a:rPr>
              <a:t>mieszane</a:t>
            </a:r>
            <a:r>
              <a:rPr lang="pl-PL" dirty="0" smtClean="0">
                <a:solidFill>
                  <a:schemeClr val="bg1"/>
                </a:solidFill>
              </a:rPr>
              <a:t>, np. obligacja zamienna);</a:t>
            </a:r>
          </a:p>
          <a:p>
            <a:pPr lvl="1"/>
            <a:r>
              <a:rPr lang="pl-PL" dirty="0" smtClean="0">
                <a:solidFill>
                  <a:schemeClr val="bg1"/>
                </a:solidFill>
              </a:rPr>
              <a:t>Inkorporujące inne wierzytelności, np. akcja inkorporująca prawa korporacyjne.</a:t>
            </a:r>
          </a:p>
          <a:p>
            <a:pPr lvl="1"/>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chemeClr val="bg1"/>
                </a:solidFill>
              </a:rPr>
              <a:t>Rodzaje papierów wartościowych</a:t>
            </a:r>
            <a:endParaRPr lang="pl-PL" dirty="0">
              <a:solidFill>
                <a:schemeClr val="bg1"/>
              </a:solidFill>
            </a:endParaRPr>
          </a:p>
        </p:txBody>
      </p:sp>
      <p:sp>
        <p:nvSpPr>
          <p:cNvPr id="3" name="Symbol zastępczy zawartości 2"/>
          <p:cNvSpPr>
            <a:spLocks noGrp="1"/>
          </p:cNvSpPr>
          <p:nvPr>
            <p:ph idx="1"/>
          </p:nvPr>
        </p:nvSpPr>
        <p:spPr>
          <a:xfrm>
            <a:off x="457200" y="1285860"/>
            <a:ext cx="8229600" cy="5214974"/>
          </a:xfrm>
        </p:spPr>
        <p:txBody>
          <a:bodyPr>
            <a:normAutofit fontScale="92500" lnSpcReduction="20000"/>
          </a:bodyPr>
          <a:lstStyle/>
          <a:p>
            <a:r>
              <a:rPr lang="pl-PL" dirty="0" smtClean="0">
                <a:solidFill>
                  <a:schemeClr val="bg1"/>
                </a:solidFill>
              </a:rPr>
              <a:t>Podział ze względu na sposób określenia osoby uprawnionej i w konsekwencji formę obrotu (kryterium normatywne – art. 921</a:t>
            </a:r>
            <a:r>
              <a:rPr lang="pl-PL" baseline="30000" dirty="0" smtClean="0">
                <a:solidFill>
                  <a:schemeClr val="bg1"/>
                </a:solidFill>
              </a:rPr>
              <a:t>8</a:t>
            </a:r>
            <a:r>
              <a:rPr lang="pl-PL" dirty="0" smtClean="0">
                <a:solidFill>
                  <a:schemeClr val="bg1"/>
                </a:solidFill>
              </a:rPr>
              <a:t> – 921</a:t>
            </a:r>
            <a:r>
              <a:rPr lang="pl-PL" baseline="30000" dirty="0" smtClean="0">
                <a:solidFill>
                  <a:schemeClr val="bg1"/>
                </a:solidFill>
              </a:rPr>
              <a:t>12</a:t>
            </a:r>
            <a:r>
              <a:rPr lang="pl-PL" dirty="0" smtClean="0">
                <a:solidFill>
                  <a:schemeClr val="bg1"/>
                </a:solidFill>
              </a:rPr>
              <a:t> k.c.):</a:t>
            </a:r>
          </a:p>
          <a:p>
            <a:pPr lvl="1"/>
            <a:r>
              <a:rPr lang="pl-PL" dirty="0" smtClean="0">
                <a:solidFill>
                  <a:schemeClr val="bg1"/>
                </a:solidFill>
              </a:rPr>
              <a:t>Imienne – wymieniające osobę uprawnionego w treści, jako wyłącznie uprawnioną. Zbycie praw z takiego papieru następuje poprzez </a:t>
            </a:r>
            <a:r>
              <a:rPr lang="pl-PL" dirty="0" smtClean="0">
                <a:solidFill>
                  <a:srgbClr val="FFFF00"/>
                </a:solidFill>
              </a:rPr>
              <a:t>wydanie</a:t>
            </a:r>
            <a:r>
              <a:rPr lang="pl-PL" dirty="0" smtClean="0">
                <a:solidFill>
                  <a:schemeClr val="bg1"/>
                </a:solidFill>
              </a:rPr>
              <a:t> papieru oraz przelew (cesję) praw (w rozumieniu art. 509 i n. k.c.);</a:t>
            </a:r>
          </a:p>
          <a:p>
            <a:pPr lvl="1"/>
            <a:r>
              <a:rPr lang="pl-PL" dirty="0" smtClean="0">
                <a:solidFill>
                  <a:schemeClr val="bg1"/>
                </a:solidFill>
              </a:rPr>
              <a:t>Na zlecenie – legitymują osobę w nich wymienioną, ale mogą być zbyte w uproszczonej formie: przez </a:t>
            </a:r>
            <a:r>
              <a:rPr lang="pl-PL" dirty="0" smtClean="0">
                <a:solidFill>
                  <a:srgbClr val="FFFF00"/>
                </a:solidFill>
              </a:rPr>
              <a:t>wydanie</a:t>
            </a:r>
            <a:r>
              <a:rPr lang="pl-PL" dirty="0" smtClean="0">
                <a:solidFill>
                  <a:schemeClr val="bg1"/>
                </a:solidFill>
              </a:rPr>
              <a:t> oraz indos;</a:t>
            </a:r>
          </a:p>
          <a:p>
            <a:pPr lvl="1"/>
            <a:r>
              <a:rPr lang="pl-PL" dirty="0" smtClean="0">
                <a:solidFill>
                  <a:schemeClr val="bg1"/>
                </a:solidFill>
              </a:rPr>
              <a:t>Na okaziciela – legitymują każdego posiadacza dokumentu. Zbycie następuje wyłącznie poprzez </a:t>
            </a:r>
            <a:r>
              <a:rPr lang="pl-PL" dirty="0" smtClean="0">
                <a:solidFill>
                  <a:srgbClr val="FFFF00"/>
                </a:solidFill>
              </a:rPr>
              <a:t>wydanie</a:t>
            </a:r>
            <a:r>
              <a:rPr lang="pl-PL" dirty="0" smtClean="0">
                <a:solidFill>
                  <a:schemeClr val="bg1"/>
                </a:solidFill>
              </a:rPr>
              <a:t> dokumentu.</a:t>
            </a:r>
          </a:p>
          <a:p>
            <a:pPr lvl="1"/>
            <a:endParaRPr lang="pl-PL" dirty="0" smtClean="0">
              <a:solidFill>
                <a:schemeClr val="bg1"/>
              </a:solidFill>
            </a:endParaRPr>
          </a:p>
          <a:p>
            <a:pPr lvl="1"/>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500034" y="2714620"/>
            <a:ext cx="8229600" cy="1143000"/>
          </a:xfrm>
        </p:spPr>
        <p:txBody>
          <a:bodyPr>
            <a:noAutofit/>
          </a:bodyPr>
          <a:lstStyle/>
          <a:p>
            <a:r>
              <a:rPr lang="pl-PL" sz="8000" dirty="0" smtClean="0">
                <a:solidFill>
                  <a:schemeClr val="bg1"/>
                </a:solidFill>
              </a:rPr>
              <a:t>PRZEKAZ</a:t>
            </a:r>
            <a:endParaRPr lang="pl-PL" sz="80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chemeClr val="bg1"/>
                </a:solidFill>
              </a:rPr>
              <a:t>Rodzaje papierów wartościowych ze względu na określenie uprawnionego i zbycie</a:t>
            </a:r>
            <a:endParaRPr lang="pl-PL" dirty="0">
              <a:solidFill>
                <a:schemeClr val="bg1"/>
              </a:solidFill>
            </a:endParaRPr>
          </a:p>
        </p:txBody>
      </p:sp>
      <p:sp>
        <p:nvSpPr>
          <p:cNvPr id="3" name="Symbol zastępczy zawartości 2"/>
          <p:cNvSpPr>
            <a:spLocks noGrp="1"/>
          </p:cNvSpPr>
          <p:nvPr>
            <p:ph idx="1"/>
          </p:nvPr>
        </p:nvSpPr>
        <p:spPr>
          <a:xfrm>
            <a:off x="457200" y="1928802"/>
            <a:ext cx="8229600" cy="4197361"/>
          </a:xfrm>
        </p:spPr>
        <p:txBody>
          <a:bodyPr>
            <a:normAutofit lnSpcReduction="10000"/>
          </a:bodyPr>
          <a:lstStyle/>
          <a:p>
            <a:r>
              <a:rPr lang="pl-PL" dirty="0" smtClean="0">
                <a:solidFill>
                  <a:schemeClr val="bg1"/>
                </a:solidFill>
              </a:rPr>
              <a:t>Ustawa może przewidywać kilka dopuszczalnych postaci papierów wartościowych, co do tego kryterium (np. akcja może być na okaziciela lub imienna), ale konkretny papier wartościowy zawsze może występować tylko w jednej z tych form. </a:t>
            </a:r>
          </a:p>
          <a:p>
            <a:r>
              <a:rPr lang="pl-PL" dirty="0" smtClean="0">
                <a:solidFill>
                  <a:schemeClr val="bg1"/>
                </a:solidFill>
              </a:rPr>
              <a:t>Do zbycia prawa z papieru wartościowego w każdym przypadku niezbędne jest jego </a:t>
            </a:r>
            <a:r>
              <a:rPr lang="pl-PL" dirty="0" smtClean="0">
                <a:solidFill>
                  <a:srgbClr val="FFFF00"/>
                </a:solidFill>
              </a:rPr>
              <a:t>wydanie</a:t>
            </a:r>
            <a:r>
              <a:rPr lang="pl-PL" dirty="0" smtClean="0">
                <a:solidFill>
                  <a:schemeClr val="bg1"/>
                </a:solidFill>
              </a:rPr>
              <a:t>.</a:t>
            </a:r>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chemeClr val="bg1"/>
                </a:solidFill>
              </a:rPr>
              <a:t>Zbywanie papierów wartościowych na zlecenie – indos</a:t>
            </a:r>
            <a:endParaRPr lang="pl-PL" dirty="0">
              <a:solidFill>
                <a:schemeClr val="bg1"/>
              </a:solidFill>
            </a:endParaRPr>
          </a:p>
        </p:txBody>
      </p:sp>
      <p:sp>
        <p:nvSpPr>
          <p:cNvPr id="3" name="Symbol zastępczy zawartości 2"/>
          <p:cNvSpPr>
            <a:spLocks noGrp="1"/>
          </p:cNvSpPr>
          <p:nvPr>
            <p:ph idx="1"/>
          </p:nvPr>
        </p:nvSpPr>
        <p:spPr>
          <a:xfrm>
            <a:off x="214282" y="1600200"/>
            <a:ext cx="8715436" cy="4829196"/>
          </a:xfrm>
        </p:spPr>
        <p:txBody>
          <a:bodyPr>
            <a:normAutofit fontScale="70000" lnSpcReduction="20000"/>
          </a:bodyPr>
          <a:lstStyle/>
          <a:p>
            <a:r>
              <a:rPr lang="pl-PL" dirty="0" smtClean="0">
                <a:solidFill>
                  <a:schemeClr val="bg1"/>
                </a:solidFill>
              </a:rPr>
              <a:t>Art. 921</a:t>
            </a:r>
            <a:r>
              <a:rPr lang="pl-PL" baseline="30000" dirty="0" smtClean="0">
                <a:solidFill>
                  <a:schemeClr val="bg1"/>
                </a:solidFill>
              </a:rPr>
              <a:t>9</a:t>
            </a:r>
            <a:r>
              <a:rPr lang="pl-PL" dirty="0" smtClean="0">
                <a:solidFill>
                  <a:schemeClr val="bg1"/>
                </a:solidFill>
              </a:rPr>
              <a:t> k.c.: </a:t>
            </a:r>
          </a:p>
          <a:p>
            <a:pPr>
              <a:buNone/>
            </a:pPr>
            <a:r>
              <a:rPr lang="pl-PL" i="1" dirty="0" smtClean="0">
                <a:solidFill>
                  <a:schemeClr val="bg1"/>
                </a:solidFill>
              </a:rPr>
              <a:t>§ 2. Indos jest pisemnym oświadczeniem umieszczonym na papierze wartościowym na zlecenie i zawierającym co najmniej podpis zbywcy, oznaczającym przeniesienie praw na inną osobę.</a:t>
            </a:r>
          </a:p>
          <a:p>
            <a:pPr>
              <a:buNone/>
            </a:pPr>
            <a:r>
              <a:rPr lang="pl-PL" i="1" dirty="0" smtClean="0">
                <a:solidFill>
                  <a:schemeClr val="bg1"/>
                </a:solidFill>
              </a:rPr>
              <a:t>§ 3. Do przeniesienia praw z dokumentu potrzebne jest jego wydanie oraz istnienie nieprzerwanego szeregu indosów.</a:t>
            </a:r>
          </a:p>
          <a:p>
            <a:pPr>
              <a:buNone/>
            </a:pPr>
            <a:r>
              <a:rPr lang="pl-PL" dirty="0" smtClean="0">
                <a:solidFill>
                  <a:schemeClr val="bg1"/>
                </a:solidFill>
              </a:rPr>
              <a:t>Indos jest uproszczoną formą zbycia praw z p.w., polegającą wyłącznie na złożeniu podpisu na dokumencie, który stwierdza zbycie praw. Oznacza zawarcie na dokumencie klauzuli o legitymującej indosatariusza).</a:t>
            </a:r>
          </a:p>
          <a:p>
            <a:pPr>
              <a:buNone/>
            </a:pPr>
            <a:r>
              <a:rPr lang="pl-PL" dirty="0" smtClean="0">
                <a:solidFill>
                  <a:schemeClr val="bg1"/>
                </a:solidFill>
              </a:rPr>
              <a:t>W regulacjach szczególnych (np. Prawo wekslowe) można znaleźć instytucję indosu na okaziciela. </a:t>
            </a:r>
          </a:p>
          <a:p>
            <a:pPr>
              <a:buNone/>
            </a:pPr>
            <a:r>
              <a:rPr lang="pl-PL" dirty="0" smtClean="0">
                <a:solidFill>
                  <a:schemeClr val="bg1"/>
                </a:solidFill>
              </a:rPr>
              <a:t>Nieprzerwany szereg indosów – kolejne podpisy, pozwalające na odtworzenie ciągu podmiotów zbywających.</a:t>
            </a:r>
          </a:p>
          <a:p>
            <a:endParaRPr lang="pl-PL" dirty="0" smtClean="0">
              <a:solidFill>
                <a:schemeClr val="bg1"/>
              </a:solidFill>
            </a:endParaRPr>
          </a:p>
          <a:p>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chemeClr val="bg1"/>
                </a:solidFill>
              </a:rPr>
              <a:t>Abstrakcyjność papierów wartościowych</a:t>
            </a:r>
            <a:endParaRPr lang="pl-PL" dirty="0">
              <a:solidFill>
                <a:schemeClr val="bg1"/>
              </a:solidFill>
            </a:endParaRPr>
          </a:p>
        </p:txBody>
      </p:sp>
      <p:sp>
        <p:nvSpPr>
          <p:cNvPr id="3" name="Symbol zastępczy zawartości 2"/>
          <p:cNvSpPr>
            <a:spLocks noGrp="1"/>
          </p:cNvSpPr>
          <p:nvPr>
            <p:ph idx="1"/>
          </p:nvPr>
        </p:nvSpPr>
        <p:spPr>
          <a:xfrm>
            <a:off x="457200" y="1600200"/>
            <a:ext cx="8229600" cy="5043510"/>
          </a:xfrm>
        </p:spPr>
        <p:txBody>
          <a:bodyPr>
            <a:normAutofit fontScale="92500" lnSpcReduction="20000"/>
          </a:bodyPr>
          <a:lstStyle/>
          <a:p>
            <a:pPr>
              <a:buNone/>
            </a:pPr>
            <a:r>
              <a:rPr lang="pl-PL" dirty="0" smtClean="0">
                <a:solidFill>
                  <a:schemeClr val="bg1"/>
                </a:solidFill>
              </a:rPr>
              <a:t>Papier wartościowy może zostać uznany za abstrakcyjny (z zastrzeżeniem występującej czasem w ogóle krytyki co do wyróżniania takich czynności) nie od momentu jego wystawienia, ale od momentu </a:t>
            </a:r>
            <a:r>
              <a:rPr lang="pl-PL" u="sng" dirty="0" smtClean="0">
                <a:solidFill>
                  <a:srgbClr val="FFFF00"/>
                </a:solidFill>
              </a:rPr>
              <a:t>zbycia w dobrej wierze</a:t>
            </a:r>
            <a:r>
              <a:rPr lang="pl-PL" dirty="0" smtClean="0">
                <a:solidFill>
                  <a:schemeClr val="bg1"/>
                </a:solidFill>
              </a:rPr>
              <a:t>. </a:t>
            </a:r>
          </a:p>
          <a:p>
            <a:pPr>
              <a:buNone/>
            </a:pPr>
            <a:r>
              <a:rPr lang="pl-PL" dirty="0" smtClean="0">
                <a:solidFill>
                  <a:schemeClr val="bg1"/>
                </a:solidFill>
              </a:rPr>
              <a:t>Art. 921</a:t>
            </a:r>
            <a:r>
              <a:rPr lang="pl-PL" baseline="30000" dirty="0" smtClean="0">
                <a:solidFill>
                  <a:schemeClr val="bg1"/>
                </a:solidFill>
              </a:rPr>
              <a:t>13</a:t>
            </a:r>
            <a:r>
              <a:rPr lang="pl-PL" dirty="0" smtClean="0">
                <a:solidFill>
                  <a:schemeClr val="bg1"/>
                </a:solidFill>
              </a:rPr>
              <a:t>. k.c.:</a:t>
            </a:r>
          </a:p>
          <a:p>
            <a:pPr>
              <a:buNone/>
            </a:pPr>
            <a:r>
              <a:rPr lang="pl-PL" i="1" dirty="0" smtClean="0">
                <a:solidFill>
                  <a:schemeClr val="bg1"/>
                </a:solidFill>
              </a:rPr>
              <a:t>Dłużnik może powołać się względem wierzyciela na zarzuty, które dotyczą ważności dokumentu lub wynikają z jego treści albo służą mu osobiście przeciw wierzycielowi. Dłużnik może także powołać się na zarzuty, które mu służą przeciw poprzedniemu wierzycielowi, jeżeli nabywca dokumentu działał świadomie na szkodę dłużnika.</a:t>
            </a:r>
          </a:p>
          <a:p>
            <a:pPr>
              <a:buNone/>
            </a:pPr>
            <a:endParaRPr lang="pl-PL" dirty="0" smtClean="0">
              <a:solidFill>
                <a:schemeClr val="bg1"/>
              </a:solidFill>
            </a:endParaRPr>
          </a:p>
          <a:p>
            <a:pPr>
              <a:buNone/>
            </a:pPr>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chemeClr val="bg1"/>
                </a:solidFill>
              </a:rPr>
              <a:t>Abstrakcyjność papierów wartościowych</a:t>
            </a:r>
            <a:endParaRPr lang="pl-PL" dirty="0">
              <a:solidFill>
                <a:schemeClr val="bg1"/>
              </a:solidFill>
            </a:endParaRPr>
          </a:p>
        </p:txBody>
      </p:sp>
      <p:sp>
        <p:nvSpPr>
          <p:cNvPr id="3" name="Symbol zastępczy zawartości 2"/>
          <p:cNvSpPr>
            <a:spLocks noGrp="1"/>
          </p:cNvSpPr>
          <p:nvPr>
            <p:ph idx="1"/>
          </p:nvPr>
        </p:nvSpPr>
        <p:spPr>
          <a:xfrm>
            <a:off x="457200" y="1600200"/>
            <a:ext cx="8229600" cy="5043510"/>
          </a:xfrm>
        </p:spPr>
        <p:txBody>
          <a:bodyPr>
            <a:normAutofit fontScale="92500" lnSpcReduction="20000"/>
          </a:bodyPr>
          <a:lstStyle/>
          <a:p>
            <a:pPr>
              <a:buNone/>
            </a:pPr>
            <a:r>
              <a:rPr lang="pl-PL" dirty="0" smtClean="0">
                <a:solidFill>
                  <a:schemeClr val="bg1"/>
                </a:solidFill>
              </a:rPr>
              <a:t>Zarzuty służące dłużnikowi z papieru wartościowego:</a:t>
            </a:r>
          </a:p>
          <a:p>
            <a:pPr>
              <a:buFont typeface="Wingdings" pitchFamily="2" charset="2"/>
              <a:buChar char="Ø"/>
            </a:pPr>
            <a:r>
              <a:rPr lang="pl-PL" dirty="0">
                <a:solidFill>
                  <a:schemeClr val="bg1"/>
                </a:solidFill>
              </a:rPr>
              <a:t>d</a:t>
            </a:r>
            <a:r>
              <a:rPr lang="pl-PL" dirty="0" smtClean="0">
                <a:solidFill>
                  <a:schemeClr val="bg1"/>
                </a:solidFill>
              </a:rPr>
              <a:t>otyczące ważności dokumentu (np. wystawienie sprzeczne z ustawą)</a:t>
            </a:r>
          </a:p>
          <a:p>
            <a:pPr>
              <a:buFont typeface="Wingdings" pitchFamily="2" charset="2"/>
              <a:buChar char="Ø"/>
            </a:pPr>
            <a:r>
              <a:rPr lang="pl-PL" dirty="0" smtClean="0">
                <a:solidFill>
                  <a:schemeClr val="bg1"/>
                </a:solidFill>
              </a:rPr>
              <a:t>wynikające z jego treści (np. brak wymagalności ze względu na zastrzeżony w papierze termin)</a:t>
            </a:r>
          </a:p>
          <a:p>
            <a:pPr>
              <a:buFont typeface="Wingdings" pitchFamily="2" charset="2"/>
              <a:buChar char="Ø"/>
            </a:pPr>
            <a:r>
              <a:rPr lang="pl-PL" dirty="0" smtClean="0">
                <a:solidFill>
                  <a:schemeClr val="bg1"/>
                </a:solidFill>
              </a:rPr>
              <a:t>służące osobiście </a:t>
            </a:r>
            <a:r>
              <a:rPr lang="pl-PL" dirty="0">
                <a:solidFill>
                  <a:schemeClr val="bg1"/>
                </a:solidFill>
              </a:rPr>
              <a:t>d</a:t>
            </a:r>
            <a:r>
              <a:rPr lang="pl-PL" dirty="0" smtClean="0">
                <a:solidFill>
                  <a:schemeClr val="bg1"/>
                </a:solidFill>
              </a:rPr>
              <a:t>łużnikowi przeciw wierzycielowi (np. potrącenie). UWAGA! W TEJ KATEGORII MIESZCZĄ SIĘ TAKŻE ZARZUTY ZE STOSUNKU PODSTAWOWEGO (np. pożyczki zabezpieczonej wekslem) POMIĘDZY WIERZYCIELEM, A DŁUŻNIKIEM.</a:t>
            </a:r>
          </a:p>
          <a:p>
            <a:pPr>
              <a:buNone/>
            </a:pPr>
            <a:endParaRPr lang="pl-PL" dirty="0" smtClean="0">
              <a:solidFill>
                <a:schemeClr val="bg1"/>
              </a:solidFill>
            </a:endParaRPr>
          </a:p>
          <a:p>
            <a:pPr>
              <a:buNone/>
            </a:pPr>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chemeClr val="bg1"/>
                </a:solidFill>
              </a:rPr>
              <a:t>Abstrakcyjność papierów wartościowych</a:t>
            </a:r>
            <a:endParaRPr lang="pl-PL" dirty="0">
              <a:solidFill>
                <a:schemeClr val="bg1"/>
              </a:solidFill>
            </a:endParaRPr>
          </a:p>
        </p:txBody>
      </p:sp>
      <p:sp>
        <p:nvSpPr>
          <p:cNvPr id="4" name="pole tekstowe 3"/>
          <p:cNvSpPr txBox="1"/>
          <p:nvPr/>
        </p:nvSpPr>
        <p:spPr>
          <a:xfrm>
            <a:off x="0" y="1643050"/>
            <a:ext cx="2857520" cy="1323439"/>
          </a:xfrm>
          <a:prstGeom prst="rect">
            <a:avLst/>
          </a:prstGeom>
          <a:noFill/>
        </p:spPr>
        <p:txBody>
          <a:bodyPr wrap="square" rtlCol="0">
            <a:spAutoFit/>
          </a:bodyPr>
          <a:lstStyle/>
          <a:p>
            <a:r>
              <a:rPr lang="pl-PL" sz="1600" b="1" dirty="0" smtClean="0">
                <a:solidFill>
                  <a:schemeClr val="bg1"/>
                </a:solidFill>
              </a:rPr>
              <a:t>A – WYSTAWCA PAPIERU WARTOŚCIOWEGO (NP. POŻYCZKOBIORCA WYSTAWIAJĄCY WEKSEL NA ZABEZPIECZENIE</a:t>
            </a:r>
            <a:endParaRPr lang="pl-PL" sz="1600" b="1" dirty="0">
              <a:solidFill>
                <a:schemeClr val="bg1"/>
              </a:solidFill>
            </a:endParaRPr>
          </a:p>
        </p:txBody>
      </p:sp>
      <p:sp>
        <p:nvSpPr>
          <p:cNvPr id="6" name="pole tekstowe 5"/>
          <p:cNvSpPr txBox="1"/>
          <p:nvPr/>
        </p:nvSpPr>
        <p:spPr>
          <a:xfrm>
            <a:off x="6143636" y="1714488"/>
            <a:ext cx="2714644" cy="830997"/>
          </a:xfrm>
          <a:prstGeom prst="rect">
            <a:avLst/>
          </a:prstGeom>
          <a:noFill/>
        </p:spPr>
        <p:txBody>
          <a:bodyPr wrap="square" rtlCol="0">
            <a:spAutoFit/>
          </a:bodyPr>
          <a:lstStyle/>
          <a:p>
            <a:pPr algn="r"/>
            <a:r>
              <a:rPr lang="pl-PL" sz="1600" b="1" dirty="0" smtClean="0">
                <a:solidFill>
                  <a:schemeClr val="bg1"/>
                </a:solidFill>
              </a:rPr>
              <a:t>B – POSIADACZ PAPIERU WARTOŚCIOWEGO (NP. REMITENT WEKSLOWY)</a:t>
            </a:r>
            <a:endParaRPr lang="pl-PL" sz="1600" b="1" dirty="0">
              <a:solidFill>
                <a:schemeClr val="bg1"/>
              </a:solidFill>
            </a:endParaRPr>
          </a:p>
        </p:txBody>
      </p:sp>
      <p:sp>
        <p:nvSpPr>
          <p:cNvPr id="9" name="Strzałka w lewo i prawo 8"/>
          <p:cNvSpPr/>
          <p:nvPr/>
        </p:nvSpPr>
        <p:spPr>
          <a:xfrm>
            <a:off x="2571736" y="1357298"/>
            <a:ext cx="3929090" cy="1571636"/>
          </a:xfrm>
          <a:prstGeom prst="leftRightArrow">
            <a:avLst>
              <a:gd name="adj1" fmla="val 85094"/>
              <a:gd name="adj2" fmla="val 50000"/>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pl-PL"/>
          </a:p>
        </p:txBody>
      </p:sp>
      <p:sp>
        <p:nvSpPr>
          <p:cNvPr id="10" name="pole tekstowe 9"/>
          <p:cNvSpPr txBox="1"/>
          <p:nvPr/>
        </p:nvSpPr>
        <p:spPr>
          <a:xfrm>
            <a:off x="3071802" y="1643050"/>
            <a:ext cx="3000396" cy="1200329"/>
          </a:xfrm>
          <a:prstGeom prst="rect">
            <a:avLst/>
          </a:prstGeom>
          <a:noFill/>
        </p:spPr>
        <p:txBody>
          <a:bodyPr wrap="square" rtlCol="0">
            <a:spAutoFit/>
          </a:bodyPr>
          <a:lstStyle/>
          <a:p>
            <a:pPr algn="ctr"/>
            <a:r>
              <a:rPr lang="pl-PL" b="1" dirty="0" smtClean="0">
                <a:solidFill>
                  <a:schemeClr val="accent4"/>
                </a:solidFill>
              </a:rPr>
              <a:t>STOSUNEK PODSTAWOWY (POŻYCZKA)</a:t>
            </a:r>
          </a:p>
          <a:p>
            <a:pPr algn="ctr"/>
            <a:r>
              <a:rPr lang="pl-PL" b="1" u="sng" dirty="0" smtClean="0">
                <a:solidFill>
                  <a:schemeClr val="accent4"/>
                </a:solidFill>
              </a:rPr>
              <a:t>Np. z naruszeniem przepisów o odsetkach maksymalnych</a:t>
            </a:r>
            <a:endParaRPr lang="pl-PL" b="1" u="sng" dirty="0">
              <a:solidFill>
                <a:schemeClr val="accent4"/>
              </a:solidFill>
            </a:endParaRPr>
          </a:p>
        </p:txBody>
      </p:sp>
      <p:sp>
        <p:nvSpPr>
          <p:cNvPr id="11" name="Strzałka w prawo 10"/>
          <p:cNvSpPr/>
          <p:nvPr/>
        </p:nvSpPr>
        <p:spPr>
          <a:xfrm>
            <a:off x="2500298" y="2928934"/>
            <a:ext cx="4572032" cy="571504"/>
          </a:xfrm>
          <a:prstGeom prst="rightArrow">
            <a:avLst>
              <a:gd name="adj1" fmla="val 75619"/>
              <a:gd name="adj2" fmla="val 50000"/>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pl-PL"/>
          </a:p>
        </p:txBody>
      </p:sp>
      <p:sp>
        <p:nvSpPr>
          <p:cNvPr id="12" name="pole tekstowe 11"/>
          <p:cNvSpPr txBox="1"/>
          <p:nvPr/>
        </p:nvSpPr>
        <p:spPr>
          <a:xfrm>
            <a:off x="2500298" y="3071810"/>
            <a:ext cx="4500594" cy="369332"/>
          </a:xfrm>
          <a:prstGeom prst="rect">
            <a:avLst/>
          </a:prstGeom>
          <a:noFill/>
        </p:spPr>
        <p:txBody>
          <a:bodyPr wrap="square" rtlCol="0">
            <a:spAutoFit/>
          </a:bodyPr>
          <a:lstStyle/>
          <a:p>
            <a:r>
              <a:rPr lang="pl-PL" b="1" dirty="0" smtClean="0">
                <a:solidFill>
                  <a:schemeClr val="bg1"/>
                </a:solidFill>
              </a:rPr>
              <a:t>WYSTAWIENIE WEKSLA NA ZABEZPIECZENIE</a:t>
            </a:r>
            <a:endParaRPr lang="pl-PL" b="1" dirty="0">
              <a:solidFill>
                <a:schemeClr val="bg1"/>
              </a:solidFill>
            </a:endParaRPr>
          </a:p>
        </p:txBody>
      </p:sp>
      <p:sp>
        <p:nvSpPr>
          <p:cNvPr id="13" name="pole tekstowe 12"/>
          <p:cNvSpPr txBox="1"/>
          <p:nvPr/>
        </p:nvSpPr>
        <p:spPr>
          <a:xfrm>
            <a:off x="3000364" y="5857892"/>
            <a:ext cx="3571900" cy="646331"/>
          </a:xfrm>
          <a:prstGeom prst="rect">
            <a:avLst/>
          </a:prstGeom>
          <a:noFill/>
        </p:spPr>
        <p:txBody>
          <a:bodyPr wrap="square" rtlCol="0">
            <a:spAutoFit/>
          </a:bodyPr>
          <a:lstStyle/>
          <a:p>
            <a:r>
              <a:rPr lang="pl-PL" b="1" dirty="0" smtClean="0">
                <a:solidFill>
                  <a:schemeClr val="bg1"/>
                </a:solidFill>
              </a:rPr>
              <a:t>C – NABYWCA WEKSLA (BEZ PRZELEWU PRAW Z POŻYCZKI)</a:t>
            </a:r>
            <a:endParaRPr lang="pl-PL" b="1" dirty="0">
              <a:solidFill>
                <a:schemeClr val="bg1"/>
              </a:solidFill>
            </a:endParaRPr>
          </a:p>
        </p:txBody>
      </p:sp>
      <p:cxnSp>
        <p:nvCxnSpPr>
          <p:cNvPr id="15" name="Łącznik prosty ze strzałką 14"/>
          <p:cNvCxnSpPr/>
          <p:nvPr/>
        </p:nvCxnSpPr>
        <p:spPr>
          <a:xfrm rot="5400000">
            <a:off x="5214942" y="3214686"/>
            <a:ext cx="3214710" cy="2071702"/>
          </a:xfrm>
          <a:prstGeom prst="straightConnector1">
            <a:avLst/>
          </a:prstGeom>
          <a:ln>
            <a:solidFill>
              <a:schemeClr val="bg1"/>
            </a:solidFill>
            <a:tailEnd type="arrow"/>
          </a:ln>
        </p:spPr>
        <p:style>
          <a:lnRef idx="3">
            <a:schemeClr val="accent2"/>
          </a:lnRef>
          <a:fillRef idx="0">
            <a:schemeClr val="accent2"/>
          </a:fillRef>
          <a:effectRef idx="2">
            <a:schemeClr val="accent2"/>
          </a:effectRef>
          <a:fontRef idx="minor">
            <a:schemeClr val="tx1"/>
          </a:fontRef>
        </p:style>
      </p:cxnSp>
      <p:sp>
        <p:nvSpPr>
          <p:cNvPr id="16" name="pole tekstowe 15"/>
          <p:cNvSpPr txBox="1"/>
          <p:nvPr/>
        </p:nvSpPr>
        <p:spPr>
          <a:xfrm>
            <a:off x="6929454" y="4429132"/>
            <a:ext cx="2000232" cy="1477328"/>
          </a:xfrm>
          <a:prstGeom prst="rect">
            <a:avLst/>
          </a:prstGeom>
          <a:noFill/>
        </p:spPr>
        <p:txBody>
          <a:bodyPr wrap="square" rtlCol="0">
            <a:spAutoFit/>
          </a:bodyPr>
          <a:lstStyle/>
          <a:p>
            <a:r>
              <a:rPr lang="pl-PL" b="1" dirty="0" smtClean="0">
                <a:solidFill>
                  <a:schemeClr val="bg1"/>
                </a:solidFill>
              </a:rPr>
              <a:t>C NABYWA SAM WEKSEL:</a:t>
            </a:r>
          </a:p>
          <a:p>
            <a:r>
              <a:rPr lang="pl-PL" b="1" dirty="0" smtClean="0">
                <a:solidFill>
                  <a:srgbClr val="FFFF00"/>
                </a:solidFill>
              </a:rPr>
              <a:t>a) W DOBREJ WIERZE</a:t>
            </a:r>
          </a:p>
          <a:p>
            <a:r>
              <a:rPr lang="pl-PL" b="1" dirty="0" smtClean="0">
                <a:solidFill>
                  <a:srgbClr val="92D050"/>
                </a:solidFill>
              </a:rPr>
              <a:t>b) W ZŁEJ WIERZE </a:t>
            </a:r>
            <a:endParaRPr lang="pl-PL" b="1" dirty="0">
              <a:solidFill>
                <a:srgbClr val="92D050"/>
              </a:solidFill>
            </a:endParaRPr>
          </a:p>
        </p:txBody>
      </p:sp>
      <p:sp>
        <p:nvSpPr>
          <p:cNvPr id="17" name="Wygięta strzałka 16"/>
          <p:cNvSpPr/>
          <p:nvPr/>
        </p:nvSpPr>
        <p:spPr>
          <a:xfrm rot="10800000" flipH="1">
            <a:off x="214282" y="3071810"/>
            <a:ext cx="2786082" cy="3571900"/>
          </a:xfrm>
          <a:prstGeom prst="bentArrow">
            <a:avLst>
              <a:gd name="adj1" fmla="val 12497"/>
              <a:gd name="adj2" fmla="val 17186"/>
              <a:gd name="adj3" fmla="val 31251"/>
              <a:gd name="adj4" fmla="val 13014"/>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pl-PL">
              <a:solidFill>
                <a:schemeClr val="tx1"/>
              </a:solidFill>
            </a:endParaRPr>
          </a:p>
        </p:txBody>
      </p:sp>
      <p:sp>
        <p:nvSpPr>
          <p:cNvPr id="19" name="pole tekstowe 18"/>
          <p:cNvSpPr txBox="1"/>
          <p:nvPr/>
        </p:nvSpPr>
        <p:spPr>
          <a:xfrm>
            <a:off x="642910" y="3429000"/>
            <a:ext cx="1857388" cy="2585323"/>
          </a:xfrm>
          <a:prstGeom prst="rect">
            <a:avLst/>
          </a:prstGeom>
          <a:noFill/>
        </p:spPr>
        <p:txBody>
          <a:bodyPr wrap="square" rtlCol="0">
            <a:spAutoFit/>
          </a:bodyPr>
          <a:lstStyle/>
          <a:p>
            <a:r>
              <a:rPr lang="pl-PL" b="1" dirty="0" smtClean="0">
                <a:solidFill>
                  <a:srgbClr val="92D050"/>
                </a:solidFill>
              </a:rPr>
              <a:t>MOŻLIWOŚĆ PODNIESIENIA </a:t>
            </a:r>
          </a:p>
          <a:p>
            <a:r>
              <a:rPr lang="pl-PL" b="1" dirty="0" smtClean="0">
                <a:solidFill>
                  <a:srgbClr val="92D050"/>
                </a:solidFill>
              </a:rPr>
              <a:t>WOBEC C ZARZUTU  </a:t>
            </a:r>
            <a:r>
              <a:rPr lang="pl-PL" b="1" u="sng" dirty="0" smtClean="0">
                <a:solidFill>
                  <a:srgbClr val="92D050"/>
                </a:solidFill>
              </a:rPr>
              <a:t>OSOBISTEGO: </a:t>
            </a:r>
            <a:r>
              <a:rPr lang="pl-PL" b="1" dirty="0" smtClean="0">
                <a:solidFill>
                  <a:srgbClr val="92D050"/>
                </a:solidFill>
              </a:rPr>
              <a:t>SPRZECZNOŚCI Z PRAWEM WYSOKOŚCI ODSETEK</a:t>
            </a:r>
            <a:endParaRPr lang="pl-PL" b="1" dirty="0">
              <a:solidFill>
                <a:srgbClr val="92D050"/>
              </a:solidFill>
            </a:endParaRPr>
          </a:p>
        </p:txBody>
      </p:sp>
      <p:cxnSp>
        <p:nvCxnSpPr>
          <p:cNvPr id="21" name="Łącznik prosty ze strzałką 20"/>
          <p:cNvCxnSpPr/>
          <p:nvPr/>
        </p:nvCxnSpPr>
        <p:spPr>
          <a:xfrm rot="16200000" flipV="1">
            <a:off x="1571604" y="3214686"/>
            <a:ext cx="2714644" cy="2428892"/>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
        <p:nvSpPr>
          <p:cNvPr id="25" name="pole tekstowe 24"/>
          <p:cNvSpPr txBox="1"/>
          <p:nvPr/>
        </p:nvSpPr>
        <p:spPr>
          <a:xfrm>
            <a:off x="2500298" y="3786190"/>
            <a:ext cx="2786082" cy="1477328"/>
          </a:xfrm>
          <a:prstGeom prst="rect">
            <a:avLst/>
          </a:prstGeom>
          <a:noFill/>
        </p:spPr>
        <p:txBody>
          <a:bodyPr wrap="square" rtlCol="0">
            <a:spAutoFit/>
          </a:bodyPr>
          <a:lstStyle/>
          <a:p>
            <a:pPr algn="r"/>
            <a:r>
              <a:rPr lang="pl-PL" b="1" dirty="0" smtClean="0">
                <a:solidFill>
                  <a:srgbClr val="FFFF00"/>
                </a:solidFill>
              </a:rPr>
              <a:t>BRAK ZARZUTU WOBEC C,</a:t>
            </a:r>
          </a:p>
          <a:p>
            <a:pPr algn="r"/>
            <a:r>
              <a:rPr lang="pl-PL" b="1" dirty="0" smtClean="0">
                <a:solidFill>
                  <a:srgbClr val="FFFF00"/>
                </a:solidFill>
              </a:rPr>
              <a:t>ROSZCZENIE BEZWZGLĘDNE </a:t>
            </a:r>
          </a:p>
          <a:p>
            <a:pPr algn="r"/>
            <a:r>
              <a:rPr lang="pl-PL" b="1" dirty="0" smtClean="0">
                <a:solidFill>
                  <a:srgbClr val="FFFF00"/>
                </a:solidFill>
              </a:rPr>
              <a:t>C WOBEC A </a:t>
            </a:r>
          </a:p>
          <a:p>
            <a:pPr algn="r"/>
            <a:r>
              <a:rPr lang="pl-PL" b="1" dirty="0" smtClean="0">
                <a:solidFill>
                  <a:srgbClr val="FFFF00"/>
                </a:solidFill>
              </a:rPr>
              <a:t>Z WEKSLA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2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20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20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2000"/>
                                        <p:tgtEl>
                                          <p:spTgt spid="1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20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6">
                                            <p:txEl>
                                              <p:pRg st="0" end="0"/>
                                            </p:txEl>
                                          </p:spTgt>
                                        </p:tgtEl>
                                        <p:attrNameLst>
                                          <p:attrName>style.visibility</p:attrName>
                                        </p:attrNameLst>
                                      </p:cBhvr>
                                      <p:to>
                                        <p:strVal val="visible"/>
                                      </p:to>
                                    </p:set>
                                    <p:animEffect transition="in" filter="fade">
                                      <p:cBhvr>
                                        <p:cTn id="41" dur="2000"/>
                                        <p:tgtEl>
                                          <p:spTgt spid="16">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6">
                                            <p:txEl>
                                              <p:pRg st="1" end="1"/>
                                            </p:txEl>
                                          </p:spTgt>
                                        </p:tgtEl>
                                        <p:attrNameLst>
                                          <p:attrName>style.visibility</p:attrName>
                                        </p:attrNameLst>
                                      </p:cBhvr>
                                      <p:to>
                                        <p:strVal val="visible"/>
                                      </p:to>
                                    </p:set>
                                    <p:animEffect transition="in" filter="fade">
                                      <p:cBhvr>
                                        <p:cTn id="46" dur="2000"/>
                                        <p:tgtEl>
                                          <p:spTgt spid="16">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2000"/>
                                        <p:tgtEl>
                                          <p:spTgt spid="25"/>
                                        </p:tgtEl>
                                      </p:cBhvr>
                                    </p:animEffect>
                                  </p:childTnLst>
                                </p:cTn>
                              </p:par>
                              <p:par>
                                <p:cTn id="52" presetID="10" presetClass="entr" presetSubtype="0" fill="hold"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20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6">
                                            <p:txEl>
                                              <p:pRg st="2" end="2"/>
                                            </p:txEl>
                                          </p:spTgt>
                                        </p:tgtEl>
                                        <p:attrNameLst>
                                          <p:attrName>style.visibility</p:attrName>
                                        </p:attrNameLst>
                                      </p:cBhvr>
                                      <p:to>
                                        <p:strVal val="visible"/>
                                      </p:to>
                                    </p:set>
                                    <p:animEffect transition="in" filter="fade">
                                      <p:cBhvr>
                                        <p:cTn id="59" dur="2000"/>
                                        <p:tgtEl>
                                          <p:spTgt spid="16">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fade">
                                      <p:cBhvr>
                                        <p:cTn id="64" dur="2000"/>
                                        <p:tgtEl>
                                          <p:spTgt spid="17"/>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fade">
                                      <p:cBhvr>
                                        <p:cTn id="6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animBg="1"/>
      <p:bldP spid="10" grpId="0"/>
      <p:bldP spid="11" grpId="0" animBg="1"/>
      <p:bldP spid="12" grpId="0"/>
      <p:bldP spid="13" grpId="0"/>
      <p:bldP spid="17" grpId="0" animBg="1"/>
      <p:bldP spid="19" grpId="0"/>
      <p:bldP spid="2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chemeClr val="bg1"/>
                </a:solidFill>
              </a:rPr>
              <a:t>Wykonywanie praw z papierów wartościowych</a:t>
            </a:r>
            <a:endParaRPr lang="pl-PL" dirty="0">
              <a:solidFill>
                <a:schemeClr val="bg1"/>
              </a:solidFill>
            </a:endParaRPr>
          </a:p>
        </p:txBody>
      </p:sp>
      <p:sp>
        <p:nvSpPr>
          <p:cNvPr id="3" name="Symbol zastępczy zawartości 2"/>
          <p:cNvSpPr>
            <a:spLocks noGrp="1"/>
          </p:cNvSpPr>
          <p:nvPr>
            <p:ph idx="1"/>
          </p:nvPr>
        </p:nvSpPr>
        <p:spPr>
          <a:xfrm>
            <a:off x="457200" y="1600200"/>
            <a:ext cx="8229600" cy="4829196"/>
          </a:xfrm>
        </p:spPr>
        <p:txBody>
          <a:bodyPr>
            <a:normAutofit fontScale="85000" lnSpcReduction="20000"/>
          </a:bodyPr>
          <a:lstStyle/>
          <a:p>
            <a:r>
              <a:rPr lang="pl-PL" dirty="0" smtClean="0">
                <a:solidFill>
                  <a:schemeClr val="bg1"/>
                </a:solidFill>
              </a:rPr>
              <a:t>Abstrakcyjność papierów wartościowych wyraża się w tym, że dłużnik nie ma obowiązku badać materialnoprawnej podstawy prawa inkorporowanego (a po zbyciu p.w. ma ograniczone możliwości powoływania zarzutów osobistych).</a:t>
            </a:r>
          </a:p>
          <a:p>
            <a:r>
              <a:rPr lang="pl-PL" dirty="0" smtClean="0">
                <a:solidFill>
                  <a:schemeClr val="bg1"/>
                </a:solidFill>
              </a:rPr>
              <a:t>Dłużnik ma – co do zasady – świadczyć na rzecz osoby legitymowanej według dokumentu, a nie według stosunku podstawowego.</a:t>
            </a:r>
            <a:br>
              <a:rPr lang="pl-PL" dirty="0" smtClean="0">
                <a:solidFill>
                  <a:schemeClr val="bg1"/>
                </a:solidFill>
              </a:rPr>
            </a:br>
            <a:r>
              <a:rPr lang="pl-PL" dirty="0" smtClean="0">
                <a:solidFill>
                  <a:schemeClr val="bg1"/>
                </a:solidFill>
              </a:rPr>
              <a:t>Wątpliwość co do takiej legitymacji z dokumentu nie zwalnia ze świadczenia, a jedynie uprawnia do złożenia świadczenia do depozytu sądowego.</a:t>
            </a:r>
          </a:p>
          <a:p>
            <a:r>
              <a:rPr lang="pl-PL" dirty="0" smtClean="0">
                <a:solidFill>
                  <a:schemeClr val="bg1"/>
                </a:solidFill>
              </a:rPr>
              <a:t>Nawet dług pieniężny ma charakter odbiorczy (w przeciwieństwie do 454 § 1 </a:t>
            </a:r>
            <a:r>
              <a:rPr lang="pl-PL" dirty="0" err="1" smtClean="0">
                <a:solidFill>
                  <a:schemeClr val="bg1"/>
                </a:solidFill>
              </a:rPr>
              <a:t>zd</a:t>
            </a:r>
            <a:r>
              <a:rPr lang="pl-PL" dirty="0" smtClean="0">
                <a:solidFill>
                  <a:schemeClr val="bg1"/>
                </a:solidFill>
              </a:rPr>
              <a:t>. 2 k.c., tu: oddawczy).</a:t>
            </a:r>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chemeClr val="bg1"/>
                </a:solidFill>
              </a:rPr>
              <a:t>Funkcje papierów wartościowych</a:t>
            </a:r>
            <a:endParaRPr lang="pl-PL" dirty="0">
              <a:solidFill>
                <a:schemeClr val="bg1"/>
              </a:solidFill>
            </a:endParaRPr>
          </a:p>
        </p:txBody>
      </p:sp>
      <p:sp>
        <p:nvSpPr>
          <p:cNvPr id="3" name="Symbol zastępczy zawartości 2"/>
          <p:cNvSpPr>
            <a:spLocks noGrp="1"/>
          </p:cNvSpPr>
          <p:nvPr>
            <p:ph idx="1"/>
          </p:nvPr>
        </p:nvSpPr>
        <p:spPr/>
        <p:txBody>
          <a:bodyPr>
            <a:normAutofit fontScale="62500" lnSpcReduction="20000"/>
          </a:bodyPr>
          <a:lstStyle/>
          <a:p>
            <a:r>
              <a:rPr lang="pl-PL" dirty="0" smtClean="0">
                <a:solidFill>
                  <a:schemeClr val="bg1"/>
                </a:solidFill>
              </a:rPr>
              <a:t>Ogólne (wynikające z istoty wszystkich p.w.):</a:t>
            </a:r>
          </a:p>
          <a:p>
            <a:pPr lvl="1"/>
            <a:r>
              <a:rPr lang="pl-PL" dirty="0" smtClean="0">
                <a:solidFill>
                  <a:schemeClr val="bg1"/>
                </a:solidFill>
              </a:rPr>
              <a:t>funkcja legitymacyjna;</a:t>
            </a:r>
          </a:p>
          <a:p>
            <a:pPr lvl="1"/>
            <a:r>
              <a:rPr lang="pl-PL" dirty="0" smtClean="0">
                <a:solidFill>
                  <a:schemeClr val="bg1"/>
                </a:solidFill>
              </a:rPr>
              <a:t>funkcja obiegowa (papiery wartościowe ułatwiają obrót, głównie dzięki przymiotowi abstrakcyjności, co ma mniejsze znaczenie przy p.w. na okaziciela)</a:t>
            </a:r>
          </a:p>
          <a:p>
            <a:r>
              <a:rPr lang="pl-PL" dirty="0" smtClean="0">
                <a:solidFill>
                  <a:schemeClr val="bg1"/>
                </a:solidFill>
              </a:rPr>
              <a:t>Szczegółowe (wynikające z istoty danego typu papieru wartościowego).</a:t>
            </a:r>
          </a:p>
          <a:p>
            <a:pPr lvl="1"/>
            <a:r>
              <a:rPr lang="pl-PL" dirty="0">
                <a:solidFill>
                  <a:schemeClr val="bg1"/>
                </a:solidFill>
              </a:rPr>
              <a:t>l</a:t>
            </a:r>
            <a:r>
              <a:rPr lang="pl-PL" dirty="0" smtClean="0">
                <a:solidFill>
                  <a:schemeClr val="bg1"/>
                </a:solidFill>
              </a:rPr>
              <a:t>okacyjna (np. dla </a:t>
            </a:r>
            <a:r>
              <a:rPr lang="pl-PL" dirty="0" err="1" smtClean="0">
                <a:solidFill>
                  <a:schemeClr val="bg1"/>
                </a:solidFill>
              </a:rPr>
              <a:t>obligatariusza</a:t>
            </a:r>
            <a:r>
              <a:rPr lang="pl-PL" dirty="0" smtClean="0">
                <a:solidFill>
                  <a:schemeClr val="bg1"/>
                </a:solidFill>
              </a:rPr>
              <a:t>);</a:t>
            </a:r>
          </a:p>
          <a:p>
            <a:pPr lvl="1"/>
            <a:r>
              <a:rPr lang="pl-PL" dirty="0">
                <a:solidFill>
                  <a:schemeClr val="bg1"/>
                </a:solidFill>
              </a:rPr>
              <a:t>k</a:t>
            </a:r>
            <a:r>
              <a:rPr lang="pl-PL" dirty="0" smtClean="0">
                <a:solidFill>
                  <a:schemeClr val="bg1"/>
                </a:solidFill>
              </a:rPr>
              <a:t>redytowa krótkoterminowa (np. dla wystawcy weksla) lub długoterminowa (np. dla emitenta obligacji);</a:t>
            </a:r>
          </a:p>
          <a:p>
            <a:pPr lvl="1"/>
            <a:r>
              <a:rPr lang="pl-PL" dirty="0" smtClean="0">
                <a:solidFill>
                  <a:schemeClr val="bg1"/>
                </a:solidFill>
              </a:rPr>
              <a:t>gwarancyjna (np. weksel </a:t>
            </a:r>
            <a:r>
              <a:rPr lang="pl-PL" i="1" dirty="0" err="1" smtClean="0">
                <a:solidFill>
                  <a:schemeClr val="bg1"/>
                </a:solidFill>
              </a:rPr>
              <a:t>in</a:t>
            </a:r>
            <a:r>
              <a:rPr lang="pl-PL" i="1" dirty="0" smtClean="0">
                <a:solidFill>
                  <a:schemeClr val="bg1"/>
                </a:solidFill>
              </a:rPr>
              <a:t> blanco</a:t>
            </a:r>
            <a:r>
              <a:rPr lang="pl-PL" dirty="0" smtClean="0">
                <a:solidFill>
                  <a:schemeClr val="bg1"/>
                </a:solidFill>
              </a:rPr>
              <a:t>);</a:t>
            </a:r>
          </a:p>
          <a:p>
            <a:pPr lvl="1"/>
            <a:r>
              <a:rPr lang="pl-PL" dirty="0" smtClean="0">
                <a:solidFill>
                  <a:schemeClr val="bg1"/>
                </a:solidFill>
              </a:rPr>
              <a:t>płatnicza (np. czek, weksel);</a:t>
            </a:r>
          </a:p>
          <a:p>
            <a:pPr lvl="1"/>
            <a:r>
              <a:rPr lang="pl-PL" dirty="0" err="1" smtClean="0">
                <a:solidFill>
                  <a:schemeClr val="bg1"/>
                </a:solidFill>
              </a:rPr>
              <a:t>fnansowanie</a:t>
            </a:r>
            <a:r>
              <a:rPr lang="pl-PL" dirty="0" smtClean="0">
                <a:solidFill>
                  <a:schemeClr val="bg1"/>
                </a:solidFill>
              </a:rPr>
              <a:t> hybrydowe (np. obligacje zamienne);</a:t>
            </a:r>
          </a:p>
          <a:p>
            <a:pPr lvl="1"/>
            <a:r>
              <a:rPr lang="pl-PL" dirty="0" smtClean="0">
                <a:solidFill>
                  <a:schemeClr val="bg1"/>
                </a:solidFill>
              </a:rPr>
              <a:t>udziałowa (np. akcje, świadectwa tymczasowe, kwity depozytowe, certyfikaty inwestycyjne)</a:t>
            </a:r>
          </a:p>
          <a:p>
            <a:pPr lvl="1"/>
            <a:r>
              <a:rPr lang="pl-PL" dirty="0" smtClean="0">
                <a:solidFill>
                  <a:schemeClr val="bg1"/>
                </a:solidFill>
              </a:rPr>
              <a:t>spekulacyjna (np. akcje, prawa pochodne);</a:t>
            </a:r>
          </a:p>
          <a:p>
            <a:pPr lvl="1"/>
            <a:r>
              <a:rPr lang="pl-PL" dirty="0">
                <a:solidFill>
                  <a:schemeClr val="bg1"/>
                </a:solidFill>
              </a:rPr>
              <a:t>m</a:t>
            </a:r>
            <a:r>
              <a:rPr lang="pl-PL" dirty="0" smtClean="0">
                <a:solidFill>
                  <a:schemeClr val="bg1"/>
                </a:solidFill>
              </a:rPr>
              <a:t>otywacyjna (np. warranty subskrypcyjne);</a:t>
            </a:r>
          </a:p>
          <a:p>
            <a:pPr lvl="1"/>
            <a:r>
              <a:rPr lang="pl-PL" dirty="0">
                <a:solidFill>
                  <a:schemeClr val="bg1"/>
                </a:solidFill>
              </a:rPr>
              <a:t>p</a:t>
            </a:r>
            <a:r>
              <a:rPr lang="pl-PL" dirty="0" smtClean="0">
                <a:solidFill>
                  <a:schemeClr val="bg1"/>
                </a:solidFill>
              </a:rPr>
              <a:t>okwitowania (np. konosament).</a:t>
            </a:r>
          </a:p>
          <a:p>
            <a:pPr lvl="1"/>
            <a:endParaRPr lang="pl-PL" dirty="0" smtClean="0">
              <a:solidFill>
                <a:schemeClr val="bg1"/>
              </a:solidFill>
            </a:endParaRPr>
          </a:p>
          <a:p>
            <a:pPr lvl="1"/>
            <a:endParaRPr lang="pl-PL" dirty="0" smtClean="0">
              <a:solidFill>
                <a:schemeClr val="bg1"/>
              </a:solidFill>
            </a:endParaRPr>
          </a:p>
          <a:p>
            <a:pPr lvl="1"/>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linds(horizontal)">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chemeClr val="bg1"/>
                </a:solidFill>
              </a:rPr>
              <a:t>Zasada </a:t>
            </a:r>
            <a:r>
              <a:rPr lang="pl-PL" i="1" dirty="0" err="1" smtClean="0">
                <a:solidFill>
                  <a:schemeClr val="bg1"/>
                </a:solidFill>
              </a:rPr>
              <a:t>nummerus</a:t>
            </a:r>
            <a:r>
              <a:rPr lang="pl-PL" i="1" dirty="0" smtClean="0">
                <a:solidFill>
                  <a:schemeClr val="bg1"/>
                </a:solidFill>
              </a:rPr>
              <a:t> </a:t>
            </a:r>
            <a:r>
              <a:rPr lang="pl-PL" i="1" dirty="0" err="1" smtClean="0">
                <a:solidFill>
                  <a:schemeClr val="bg1"/>
                </a:solidFill>
              </a:rPr>
              <a:t>clausus</a:t>
            </a:r>
            <a:r>
              <a:rPr lang="pl-PL" i="1" dirty="0" smtClean="0">
                <a:solidFill>
                  <a:schemeClr val="bg1"/>
                </a:solidFill>
              </a:rPr>
              <a:t> </a:t>
            </a:r>
            <a:r>
              <a:rPr lang="pl-PL" dirty="0" smtClean="0">
                <a:solidFill>
                  <a:schemeClr val="bg1"/>
                </a:solidFill>
              </a:rPr>
              <a:t>papierów wartościowych</a:t>
            </a:r>
            <a:endParaRPr lang="pl-PL" dirty="0">
              <a:solidFill>
                <a:schemeClr val="bg1"/>
              </a:solidFill>
            </a:endParaRPr>
          </a:p>
        </p:txBody>
      </p:sp>
      <p:sp>
        <p:nvSpPr>
          <p:cNvPr id="3" name="Symbol zastępczy zawartości 2"/>
          <p:cNvSpPr>
            <a:spLocks noGrp="1"/>
          </p:cNvSpPr>
          <p:nvPr>
            <p:ph idx="1"/>
          </p:nvPr>
        </p:nvSpPr>
        <p:spPr/>
        <p:txBody>
          <a:bodyPr>
            <a:normAutofit fontScale="85000" lnSpcReduction="20000"/>
          </a:bodyPr>
          <a:lstStyle/>
          <a:p>
            <a:pPr>
              <a:buNone/>
            </a:pPr>
            <a:r>
              <a:rPr lang="pl-PL" dirty="0" smtClean="0">
                <a:solidFill>
                  <a:schemeClr val="bg1"/>
                </a:solidFill>
              </a:rPr>
              <a:t>W doktrynie wątpliwości budzi, czy można kreować mocą czynności prawnych papiery wartościowe, nieprzewidziane przez ustawodawcę.</a:t>
            </a:r>
          </a:p>
          <a:p>
            <a:pPr>
              <a:buNone/>
            </a:pPr>
            <a:endParaRPr lang="pl-PL" dirty="0" smtClean="0">
              <a:solidFill>
                <a:schemeClr val="bg1"/>
              </a:solidFill>
            </a:endParaRPr>
          </a:p>
          <a:p>
            <a:pPr>
              <a:buNone/>
            </a:pPr>
            <a:r>
              <a:rPr lang="pl-PL" dirty="0" smtClean="0">
                <a:solidFill>
                  <a:schemeClr val="bg1"/>
                </a:solidFill>
              </a:rPr>
              <a:t>Art. 225. Rozporządzenia Prezydenta RP z mocą ustawy z dnia 27 października 1933 r. Kodeks zobowiązań:</a:t>
            </a:r>
          </a:p>
          <a:p>
            <a:pPr>
              <a:buNone/>
            </a:pPr>
            <a:r>
              <a:rPr lang="pl-PL" i="1" dirty="0" smtClean="0">
                <a:solidFill>
                  <a:schemeClr val="bg1"/>
                </a:solidFill>
              </a:rPr>
              <a:t>Kto wystawi dokument, w którym zobowiąże się spełnić świadczenie na żądanie okaziciela, obowiązany jest do świadczenia za zwrotem wydanego dokumentu, a w razie częściowego świadczenia za zaznaczeniem o </a:t>
            </a:r>
            <a:r>
              <a:rPr lang="pl-PL" i="1" dirty="0" err="1" smtClean="0">
                <a:solidFill>
                  <a:schemeClr val="bg1"/>
                </a:solidFill>
              </a:rPr>
              <a:t>tem</a:t>
            </a:r>
            <a:r>
              <a:rPr lang="pl-PL" i="1" dirty="0" smtClean="0">
                <a:solidFill>
                  <a:schemeClr val="bg1"/>
                </a:solidFill>
              </a:rPr>
              <a:t> na okazanym dokumencie.</a:t>
            </a:r>
          </a:p>
          <a:p>
            <a:pPr>
              <a:buNone/>
            </a:pPr>
            <a:r>
              <a:rPr lang="pl-PL" dirty="0" smtClean="0">
                <a:solidFill>
                  <a:schemeClr val="bg1"/>
                </a:solidFill>
              </a:rPr>
              <a:t>(tzw. zapis długu na okaziciela)</a:t>
            </a:r>
          </a:p>
          <a:p>
            <a:pPr>
              <a:buNone/>
            </a:pPr>
            <a:endParaRPr lang="pl-PL" dirty="0" smtClean="0">
              <a:solidFill>
                <a:schemeClr val="bg1"/>
              </a:solidFill>
            </a:endParaRPr>
          </a:p>
          <a:p>
            <a:pPr>
              <a:buNone/>
            </a:pPr>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chemeClr val="bg1"/>
                </a:solidFill>
              </a:rPr>
              <a:t>Zasada </a:t>
            </a:r>
            <a:r>
              <a:rPr lang="pl-PL" i="1" dirty="0" err="1" smtClean="0">
                <a:solidFill>
                  <a:schemeClr val="bg1"/>
                </a:solidFill>
              </a:rPr>
              <a:t>nummerus</a:t>
            </a:r>
            <a:r>
              <a:rPr lang="pl-PL" i="1" dirty="0" smtClean="0">
                <a:solidFill>
                  <a:schemeClr val="bg1"/>
                </a:solidFill>
              </a:rPr>
              <a:t> </a:t>
            </a:r>
            <a:r>
              <a:rPr lang="pl-PL" i="1" dirty="0" err="1" smtClean="0">
                <a:solidFill>
                  <a:schemeClr val="bg1"/>
                </a:solidFill>
              </a:rPr>
              <a:t>clausus</a:t>
            </a:r>
            <a:r>
              <a:rPr lang="pl-PL" i="1" dirty="0" smtClean="0">
                <a:solidFill>
                  <a:schemeClr val="bg1"/>
                </a:solidFill>
              </a:rPr>
              <a:t> </a:t>
            </a:r>
            <a:r>
              <a:rPr lang="pl-PL" dirty="0" smtClean="0">
                <a:solidFill>
                  <a:schemeClr val="bg1"/>
                </a:solidFill>
              </a:rPr>
              <a:t>papierów wartościowych</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solidFill>
                  <a:schemeClr val="bg1"/>
                </a:solidFill>
              </a:rPr>
              <a:t>Argumenty za (koncepcja przeważająca):</a:t>
            </a:r>
          </a:p>
          <a:p>
            <a:pPr lvl="1"/>
            <a:r>
              <a:rPr lang="pl-PL" dirty="0" smtClean="0">
                <a:solidFill>
                  <a:schemeClr val="bg1"/>
                </a:solidFill>
              </a:rPr>
              <a:t>Abstrakcyjny charakter przemawia za regulacją prawną dla bezpieczeństwa obrotu (w szczególności przy papierach na okaziciela;</a:t>
            </a:r>
          </a:p>
          <a:p>
            <a:pPr lvl="1"/>
            <a:r>
              <a:rPr lang="pl-PL" dirty="0" smtClean="0">
                <a:solidFill>
                  <a:schemeClr val="bg1"/>
                </a:solidFill>
              </a:rPr>
              <a:t>Abstrakcyjny charakter jest nie do pogodzenia z obowiązującą (wg dużej części poglądów) zasadą kauzalności, co wymaga regulacji expressis </a:t>
            </a:r>
            <a:r>
              <a:rPr lang="pl-PL" dirty="0" err="1" smtClean="0">
                <a:solidFill>
                  <a:schemeClr val="bg1"/>
                </a:solidFill>
              </a:rPr>
              <a:t>verbis</a:t>
            </a:r>
            <a:r>
              <a:rPr lang="pl-PL" dirty="0" smtClean="0">
                <a:solidFill>
                  <a:schemeClr val="bg1"/>
                </a:solidFill>
              </a:rPr>
              <a:t>;</a:t>
            </a:r>
          </a:p>
          <a:p>
            <a:pPr lvl="1"/>
            <a:r>
              <a:rPr lang="pl-PL" dirty="0" smtClean="0">
                <a:solidFill>
                  <a:schemeClr val="bg1"/>
                </a:solidFill>
              </a:rPr>
              <a:t>Uznanie teorii </a:t>
            </a:r>
            <a:r>
              <a:rPr lang="pl-PL" u="sng" dirty="0" smtClean="0">
                <a:solidFill>
                  <a:schemeClr val="bg1"/>
                </a:solidFill>
              </a:rPr>
              <a:t>jednostronnego</a:t>
            </a:r>
            <a:r>
              <a:rPr lang="pl-PL" dirty="0" smtClean="0">
                <a:solidFill>
                  <a:schemeClr val="bg1"/>
                </a:solidFill>
              </a:rPr>
              <a:t> oświadczenia woli (co wyłącza swobodę </a:t>
            </a:r>
            <a:r>
              <a:rPr lang="pl-PL" u="sng" dirty="0" smtClean="0">
                <a:solidFill>
                  <a:schemeClr val="bg1"/>
                </a:solidFill>
              </a:rPr>
              <a:t>umów</a:t>
            </a:r>
            <a:r>
              <a:rPr lang="pl-PL" dirty="0" smtClean="0">
                <a:solidFill>
                  <a:schemeClr val="bg1"/>
                </a:solidFill>
              </a:rPr>
              <a:t>);</a:t>
            </a:r>
          </a:p>
          <a:p>
            <a:pPr lvl="1"/>
            <a:r>
              <a:rPr lang="pl-PL" dirty="0" smtClean="0">
                <a:solidFill>
                  <a:schemeClr val="bg1"/>
                </a:solidFill>
              </a:rPr>
              <a:t>Brak odzwierciedlenia w/</a:t>
            </a:r>
            <a:r>
              <a:rPr lang="pl-PL" dirty="0" err="1" smtClean="0">
                <a:solidFill>
                  <a:schemeClr val="bg1"/>
                </a:solidFill>
              </a:rPr>
              <a:t>w</a:t>
            </a:r>
            <a:r>
              <a:rPr lang="pl-PL" dirty="0" smtClean="0">
                <a:solidFill>
                  <a:schemeClr val="bg1"/>
                </a:solidFill>
              </a:rPr>
              <a:t> regulacji </a:t>
            </a:r>
            <a:r>
              <a:rPr lang="pl-PL" dirty="0" err="1" smtClean="0">
                <a:solidFill>
                  <a:schemeClr val="bg1"/>
                </a:solidFill>
              </a:rPr>
              <a:t>K.z</a:t>
            </a:r>
            <a:r>
              <a:rPr lang="pl-PL" dirty="0" smtClean="0">
                <a:solidFill>
                  <a:schemeClr val="bg1"/>
                </a:solidFill>
              </a:rPr>
              <a:t>.;</a:t>
            </a:r>
          </a:p>
          <a:p>
            <a:pPr lvl="1"/>
            <a:r>
              <a:rPr lang="pl-PL" dirty="0" smtClean="0">
                <a:solidFill>
                  <a:schemeClr val="bg1"/>
                </a:solidFill>
              </a:rPr>
              <a:t>Formalizm wystawiania papierów wartościowych.</a:t>
            </a:r>
          </a:p>
          <a:p>
            <a:pPr lvl="1"/>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chemeClr val="bg1"/>
                </a:solidFill>
              </a:rPr>
              <a:t>Zasada </a:t>
            </a:r>
            <a:r>
              <a:rPr lang="pl-PL" i="1" dirty="0" err="1" smtClean="0">
                <a:solidFill>
                  <a:schemeClr val="bg1"/>
                </a:solidFill>
              </a:rPr>
              <a:t>nummerus</a:t>
            </a:r>
            <a:r>
              <a:rPr lang="pl-PL" i="1" dirty="0" smtClean="0">
                <a:solidFill>
                  <a:schemeClr val="bg1"/>
                </a:solidFill>
              </a:rPr>
              <a:t> </a:t>
            </a:r>
            <a:r>
              <a:rPr lang="pl-PL" i="1" dirty="0" err="1" smtClean="0">
                <a:solidFill>
                  <a:schemeClr val="bg1"/>
                </a:solidFill>
              </a:rPr>
              <a:t>clausus</a:t>
            </a:r>
            <a:r>
              <a:rPr lang="pl-PL" i="1" dirty="0" smtClean="0">
                <a:solidFill>
                  <a:schemeClr val="bg1"/>
                </a:solidFill>
              </a:rPr>
              <a:t> </a:t>
            </a:r>
            <a:r>
              <a:rPr lang="pl-PL" dirty="0" smtClean="0">
                <a:solidFill>
                  <a:schemeClr val="bg1"/>
                </a:solidFill>
              </a:rPr>
              <a:t>papierów wartościowych</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solidFill>
                  <a:schemeClr val="bg1"/>
                </a:solidFill>
              </a:rPr>
              <a:t>Argumenty przeciw:</a:t>
            </a:r>
          </a:p>
          <a:p>
            <a:pPr lvl="1"/>
            <a:r>
              <a:rPr lang="pl-PL" dirty="0" smtClean="0">
                <a:solidFill>
                  <a:schemeClr val="bg1"/>
                </a:solidFill>
              </a:rPr>
              <a:t>Istnienie precyzyjnej regulacji zarzutów oraz legitymacji formalnej (art. 921</a:t>
            </a:r>
            <a:r>
              <a:rPr lang="pl-PL" baseline="30000" dirty="0" smtClean="0">
                <a:solidFill>
                  <a:schemeClr val="bg1"/>
                </a:solidFill>
              </a:rPr>
              <a:t>7</a:t>
            </a:r>
            <a:r>
              <a:rPr lang="pl-PL" dirty="0" smtClean="0">
                <a:solidFill>
                  <a:schemeClr val="bg1"/>
                </a:solidFill>
              </a:rPr>
              <a:t> oraz 921</a:t>
            </a:r>
            <a:r>
              <a:rPr lang="pl-PL" baseline="30000" dirty="0" smtClean="0">
                <a:solidFill>
                  <a:schemeClr val="bg1"/>
                </a:solidFill>
              </a:rPr>
              <a:t>13 </a:t>
            </a:r>
            <a:r>
              <a:rPr lang="pl-PL" dirty="0" smtClean="0">
                <a:solidFill>
                  <a:schemeClr val="bg1"/>
                </a:solidFill>
              </a:rPr>
              <a:t>k.c.) – a więc istnieje wystarczająca </a:t>
            </a:r>
            <a:r>
              <a:rPr lang="pl-PL" dirty="0">
                <a:solidFill>
                  <a:schemeClr val="bg1"/>
                </a:solidFill>
              </a:rPr>
              <a:t>o</a:t>
            </a:r>
            <a:r>
              <a:rPr lang="pl-PL" dirty="0" smtClean="0">
                <a:solidFill>
                  <a:schemeClr val="bg1"/>
                </a:solidFill>
              </a:rPr>
              <a:t>chrona obrotu;</a:t>
            </a:r>
          </a:p>
          <a:p>
            <a:pPr lvl="1"/>
            <a:r>
              <a:rPr lang="pl-PL" dirty="0" smtClean="0">
                <a:solidFill>
                  <a:schemeClr val="bg1"/>
                </a:solidFill>
              </a:rPr>
              <a:t>Przy koncepcji umownego powstania – swoboda umów (art. 353</a:t>
            </a:r>
            <a:r>
              <a:rPr lang="pl-PL" baseline="30000" dirty="0" smtClean="0">
                <a:solidFill>
                  <a:schemeClr val="bg1"/>
                </a:solidFill>
              </a:rPr>
              <a:t>1</a:t>
            </a:r>
            <a:r>
              <a:rPr lang="pl-PL" dirty="0" smtClean="0">
                <a:solidFill>
                  <a:schemeClr val="bg1"/>
                </a:solidFill>
              </a:rPr>
              <a:t> k.c.);</a:t>
            </a:r>
          </a:p>
          <a:p>
            <a:pPr lvl="1"/>
            <a:r>
              <a:rPr lang="pl-PL" dirty="0" smtClean="0">
                <a:solidFill>
                  <a:schemeClr val="bg1"/>
                </a:solidFill>
              </a:rPr>
              <a:t>Postępująca w orzecznictwie krytyka zasady domniemania kauzalnej konstrukcji czynności prawnych;</a:t>
            </a:r>
          </a:p>
          <a:p>
            <a:pPr lvl="1"/>
            <a:r>
              <a:rPr lang="pl-PL" dirty="0" smtClean="0">
                <a:solidFill>
                  <a:schemeClr val="bg1"/>
                </a:solidFill>
              </a:rPr>
              <a:t>Katalog zamknięty papierów wartościowych w ustawie o obrocie instrumentami finansowymi (art. 3 </a:t>
            </a:r>
            <a:r>
              <a:rPr lang="pl-PL" dirty="0" err="1" smtClean="0">
                <a:solidFill>
                  <a:schemeClr val="bg1"/>
                </a:solidFill>
              </a:rPr>
              <a:t>pkt</a:t>
            </a:r>
            <a:r>
              <a:rPr lang="pl-PL" dirty="0" smtClean="0">
                <a:solidFill>
                  <a:schemeClr val="bg1"/>
                </a:solidFill>
              </a:rPr>
              <a:t> 1), </a:t>
            </a:r>
            <a:br>
              <a:rPr lang="pl-PL" dirty="0" smtClean="0">
                <a:solidFill>
                  <a:schemeClr val="bg1"/>
                </a:solidFill>
              </a:rPr>
            </a:br>
            <a:r>
              <a:rPr lang="pl-PL" i="1" dirty="0" smtClean="0">
                <a:solidFill>
                  <a:schemeClr val="bg1"/>
                </a:solidFill>
              </a:rPr>
              <a:t>a </a:t>
            </a:r>
            <a:r>
              <a:rPr lang="pl-PL" i="1" dirty="0" err="1" smtClean="0">
                <a:solidFill>
                  <a:schemeClr val="bg1"/>
                </a:solidFill>
              </a:rPr>
              <a:t>contrario</a:t>
            </a:r>
            <a:r>
              <a:rPr lang="pl-PL" i="1" dirty="0" smtClean="0">
                <a:solidFill>
                  <a:schemeClr val="bg1"/>
                </a:solidFill>
              </a:rPr>
              <a:t> </a:t>
            </a:r>
            <a:r>
              <a:rPr lang="pl-PL" dirty="0" smtClean="0">
                <a:solidFill>
                  <a:schemeClr val="bg1"/>
                </a:solidFill>
              </a:rPr>
              <a:t>przemawia za przyjęciem koncepcji otwartego katalogu poza obrotem regulowanym.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chemeClr val="bg1"/>
                </a:solidFill>
              </a:rPr>
              <a:t>Konstrukcja przekazu</a:t>
            </a:r>
            <a:endParaRPr lang="pl-PL" dirty="0">
              <a:solidFill>
                <a:schemeClr val="bg1"/>
              </a:solidFill>
            </a:endParaRPr>
          </a:p>
        </p:txBody>
      </p:sp>
      <p:sp>
        <p:nvSpPr>
          <p:cNvPr id="3" name="Symbol zastępczy zawartości 2"/>
          <p:cNvSpPr>
            <a:spLocks noGrp="1"/>
          </p:cNvSpPr>
          <p:nvPr>
            <p:ph idx="1"/>
          </p:nvPr>
        </p:nvSpPr>
        <p:spPr>
          <a:xfrm>
            <a:off x="457200" y="1214422"/>
            <a:ext cx="8229600" cy="4911741"/>
          </a:xfrm>
        </p:spPr>
        <p:txBody>
          <a:bodyPr>
            <a:normAutofit fontScale="85000" lnSpcReduction="20000"/>
          </a:bodyPr>
          <a:lstStyle/>
          <a:p>
            <a:r>
              <a:rPr lang="pl-PL" dirty="0" smtClean="0">
                <a:solidFill>
                  <a:schemeClr val="bg1"/>
                </a:solidFill>
              </a:rPr>
              <a:t>art. 921</a:t>
            </a:r>
            <a:r>
              <a:rPr lang="pl-PL" baseline="30000" dirty="0" smtClean="0">
                <a:solidFill>
                  <a:schemeClr val="bg1"/>
                </a:solidFill>
              </a:rPr>
              <a:t>1</a:t>
            </a:r>
            <a:r>
              <a:rPr lang="pl-PL" dirty="0" smtClean="0">
                <a:solidFill>
                  <a:schemeClr val="bg1"/>
                </a:solidFill>
              </a:rPr>
              <a:t> – 921</a:t>
            </a:r>
            <a:r>
              <a:rPr lang="pl-PL" baseline="30000" dirty="0" smtClean="0">
                <a:solidFill>
                  <a:schemeClr val="bg1"/>
                </a:solidFill>
              </a:rPr>
              <a:t>5</a:t>
            </a:r>
            <a:r>
              <a:rPr lang="pl-PL" dirty="0" smtClean="0">
                <a:solidFill>
                  <a:schemeClr val="bg1"/>
                </a:solidFill>
              </a:rPr>
              <a:t> k.c.:</a:t>
            </a:r>
          </a:p>
          <a:p>
            <a:pPr marL="0" indent="0" algn="just">
              <a:buNone/>
            </a:pPr>
            <a:r>
              <a:rPr lang="pl-PL" i="1" dirty="0" smtClean="0">
                <a:solidFill>
                  <a:schemeClr val="bg1"/>
                </a:solidFill>
              </a:rPr>
              <a:t>Kto przekazuje drugiemu (odbiorcy przekazu) świadczenie osoby trzeciej (przekazanego), upoważnia tym samym odbiorcę przekazu do przyjęcia, a przekazanego do spełnienia świadczenia na rachunek przekazującego.</a:t>
            </a:r>
          </a:p>
          <a:p>
            <a:endParaRPr lang="pl-PL" dirty="0" smtClean="0">
              <a:solidFill>
                <a:schemeClr val="bg1"/>
              </a:solidFill>
            </a:endParaRPr>
          </a:p>
          <a:p>
            <a:endParaRPr lang="pl-PL" dirty="0" smtClean="0">
              <a:solidFill>
                <a:schemeClr val="bg1"/>
              </a:solidFill>
            </a:endParaRPr>
          </a:p>
          <a:p>
            <a:r>
              <a:rPr lang="pl-PL" dirty="0" smtClean="0">
                <a:solidFill>
                  <a:schemeClr val="bg1"/>
                </a:solidFill>
              </a:rPr>
              <a:t>Istotą są dwa upoważnienia (nie zobowiązania):</a:t>
            </a:r>
          </a:p>
          <a:p>
            <a:pPr lvl="1"/>
            <a:r>
              <a:rPr lang="pl-PL" dirty="0" smtClean="0">
                <a:solidFill>
                  <a:schemeClr val="bg1"/>
                </a:solidFill>
              </a:rPr>
              <a:t>upoważnienie odbiorcy do odbioru świadczenia;</a:t>
            </a:r>
          </a:p>
          <a:p>
            <a:pPr lvl="1"/>
            <a:r>
              <a:rPr lang="pl-PL" dirty="0" smtClean="0">
                <a:solidFill>
                  <a:schemeClr val="bg1"/>
                </a:solidFill>
              </a:rPr>
              <a:t>upoważnienie przekazanego do świadczenia na rzecz osoby trzeciej;</a:t>
            </a:r>
          </a:p>
          <a:p>
            <a:r>
              <a:rPr lang="pl-PL" dirty="0" smtClean="0">
                <a:solidFill>
                  <a:schemeClr val="bg1"/>
                </a:solidFill>
              </a:rPr>
              <a:t>Przekazany działa </a:t>
            </a:r>
            <a:r>
              <a:rPr lang="pl-PL" u="sng" dirty="0" smtClean="0">
                <a:solidFill>
                  <a:schemeClr val="bg1"/>
                </a:solidFill>
              </a:rPr>
              <a:t>na rachunek</a:t>
            </a:r>
            <a:r>
              <a:rPr lang="pl-PL" dirty="0" smtClean="0">
                <a:solidFill>
                  <a:schemeClr val="bg1"/>
                </a:solidFill>
              </a:rPr>
              <a:t> Przekazującego.</a:t>
            </a:r>
          </a:p>
        </p:txBody>
      </p:sp>
      <p:sp>
        <p:nvSpPr>
          <p:cNvPr id="6" name="Strzałka w dół 5"/>
          <p:cNvSpPr/>
          <p:nvPr/>
        </p:nvSpPr>
        <p:spPr>
          <a:xfrm>
            <a:off x="2714612" y="3071810"/>
            <a:ext cx="2857520" cy="71438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chemeClr val="bg1"/>
                </a:solidFill>
              </a:rPr>
              <a:t>Papier wartościowy, a znak legitymacyjny</a:t>
            </a:r>
            <a:endParaRPr lang="pl-PL" dirty="0">
              <a:solidFill>
                <a:schemeClr val="bg1"/>
              </a:solidFill>
            </a:endParaRPr>
          </a:p>
        </p:txBody>
      </p:sp>
      <p:sp>
        <p:nvSpPr>
          <p:cNvPr id="3" name="Symbol zastępczy zawartości 2"/>
          <p:cNvSpPr>
            <a:spLocks noGrp="1"/>
          </p:cNvSpPr>
          <p:nvPr>
            <p:ph idx="1"/>
          </p:nvPr>
        </p:nvSpPr>
        <p:spPr/>
        <p:txBody>
          <a:bodyPr/>
          <a:lstStyle/>
          <a:p>
            <a:r>
              <a:rPr lang="pl-PL" dirty="0" smtClean="0">
                <a:solidFill>
                  <a:schemeClr val="bg1"/>
                </a:solidFill>
              </a:rPr>
              <a:t>Znak legitymacyjny służy wyłącznie celom dowodowym – domniemanie, że osoba, która się nim posługuje jest legitymowana.</a:t>
            </a:r>
            <a:br>
              <a:rPr lang="pl-PL" dirty="0" smtClean="0">
                <a:solidFill>
                  <a:schemeClr val="bg1"/>
                </a:solidFill>
              </a:rPr>
            </a:br>
            <a:r>
              <a:rPr lang="pl-PL" dirty="0" smtClean="0">
                <a:solidFill>
                  <a:schemeClr val="bg1"/>
                </a:solidFill>
              </a:rPr>
              <a:t>Stwierdza wyłącznie obowiązek świadczenia.</a:t>
            </a:r>
          </a:p>
          <a:p>
            <a:r>
              <a:rPr lang="pl-PL" dirty="0" smtClean="0">
                <a:solidFill>
                  <a:schemeClr val="bg1"/>
                </a:solidFill>
              </a:rPr>
              <a:t>Nie musi mieć charakteru papierowego (np. numerek w szatni, bransoletka na basenie).</a:t>
            </a:r>
          </a:p>
          <a:p>
            <a:r>
              <a:rPr lang="pl-PL" dirty="0" smtClean="0">
                <a:solidFill>
                  <a:schemeClr val="bg1"/>
                </a:solidFill>
              </a:rPr>
              <a:t>Np. karta gwarancyjna, karnet na basen.</a:t>
            </a:r>
          </a:p>
          <a:p>
            <a:endParaRPr lang="pl-PL" dirty="0" smtClean="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chemeClr val="bg1"/>
                </a:solidFill>
              </a:rPr>
              <a:t>Na zakończenie – casus</a:t>
            </a:r>
            <a:endParaRPr lang="pl-PL" dirty="0">
              <a:solidFill>
                <a:schemeClr val="bg1"/>
              </a:solidFill>
            </a:endParaRPr>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solidFill>
                  <a:schemeClr val="bg1"/>
                </a:solidFill>
              </a:rPr>
              <a:t>Jan Kowalski, który – jak wiadomo z poprzednich zajęć – często podróżuje kupił w kasie PKP bilet kolejowy, za który zapłacił poprzez bankowe rozliczenie pieniężne bezgotówkowe, tj. kartą płatniczą.</a:t>
            </a:r>
          </a:p>
          <a:p>
            <a:pPr marL="0" indent="0">
              <a:buNone/>
            </a:pPr>
            <a:r>
              <a:rPr lang="pl-PL" dirty="0" smtClean="0">
                <a:solidFill>
                  <a:schemeClr val="bg1"/>
                </a:solidFill>
              </a:rPr>
              <a:t>Jan Kowalski wsiadł do pociągu, jednakże przy okazji kontroli biletów okazało się, że zgubił bilet. W kieszeni znalazł wyłącznie potwierdzenie dokonania transakcji kartą płatniczą (które nie jest paragonem, ani biletem). Nieubłagany konduktor wskazał, że podróżny może poruszać się pociągiem tylko po wykupieniu biletu, którego Jan Kowalski nie ma, wobec czego wystawił Janowi Kowalskiemu bilet, doliczył opłatę manipulacyjną za jego wystawienie oraz opłatę dodatkową (tzw. „</a:t>
            </a:r>
            <a:r>
              <a:rPr lang="pl-PL" i="1" dirty="0" smtClean="0">
                <a:solidFill>
                  <a:schemeClr val="bg1"/>
                </a:solidFill>
              </a:rPr>
              <a:t>karną</a:t>
            </a:r>
            <a:r>
              <a:rPr lang="pl-PL" dirty="0" smtClean="0">
                <a:solidFill>
                  <a:schemeClr val="bg1"/>
                </a:solidFill>
              </a:rPr>
              <a:t>”) za jazdę bez ważnego biletu przez połowę podróży na kwotę łączną 350 zł. Jednocześnie wręczył wydrukowane od razu wezwanie do zapłacenia w/</a:t>
            </a:r>
            <a:r>
              <a:rPr lang="pl-PL" dirty="0" err="1" smtClean="0">
                <a:solidFill>
                  <a:schemeClr val="bg1"/>
                </a:solidFill>
              </a:rPr>
              <a:t>w</a:t>
            </a:r>
            <a:r>
              <a:rPr lang="pl-PL" dirty="0" smtClean="0">
                <a:solidFill>
                  <a:schemeClr val="bg1"/>
                </a:solidFill>
              </a:rPr>
              <a:t> kwoty w terminie 7 dni pod rygorem skierowania sprawy do Sądu.</a:t>
            </a:r>
          </a:p>
          <a:p>
            <a:pPr>
              <a:buNone/>
            </a:pPr>
            <a:r>
              <a:rPr lang="pl-PL" dirty="0" smtClean="0">
                <a:solidFill>
                  <a:schemeClr val="bg1"/>
                </a:solidFill>
              </a:rPr>
              <a:t>Jak powinien zachować się Jan Kowalski?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chemeClr val="bg1"/>
                </a:solidFill>
              </a:rPr>
              <a:t>Istotna regulacja na poziomie ogólnym dla odbiorcy</a:t>
            </a:r>
            <a:endParaRPr lang="pl-PL" dirty="0">
              <a:solidFill>
                <a:schemeClr val="bg1"/>
              </a:solidFill>
            </a:endParaRPr>
          </a:p>
        </p:txBody>
      </p:sp>
      <p:sp>
        <p:nvSpPr>
          <p:cNvPr id="3" name="Symbol zastępczy zawartości 2"/>
          <p:cNvSpPr>
            <a:spLocks noGrp="1"/>
          </p:cNvSpPr>
          <p:nvPr>
            <p:ph idx="1"/>
          </p:nvPr>
        </p:nvSpPr>
        <p:spPr/>
        <p:txBody>
          <a:bodyPr/>
          <a:lstStyle/>
          <a:p>
            <a:pPr algn="just">
              <a:buNone/>
            </a:pPr>
            <a:r>
              <a:rPr lang="pl-PL" dirty="0" smtClean="0">
                <a:solidFill>
                  <a:schemeClr val="bg1"/>
                </a:solidFill>
              </a:rPr>
              <a:t>Art. 356 §</a:t>
            </a:r>
            <a:r>
              <a:rPr lang="pl-PL" dirty="0">
                <a:solidFill>
                  <a:schemeClr val="bg1"/>
                </a:solidFill>
              </a:rPr>
              <a:t> 2. </a:t>
            </a:r>
            <a:r>
              <a:rPr lang="pl-PL" dirty="0" smtClean="0">
                <a:solidFill>
                  <a:schemeClr val="bg1"/>
                </a:solidFill>
              </a:rPr>
              <a:t>k.c.:</a:t>
            </a:r>
          </a:p>
          <a:p>
            <a:pPr algn="just">
              <a:buNone/>
            </a:pPr>
            <a:r>
              <a:rPr lang="pl-PL" dirty="0" smtClean="0">
                <a:solidFill>
                  <a:schemeClr val="bg1"/>
                </a:solidFill>
              </a:rPr>
              <a:t>Jeżeli </a:t>
            </a:r>
            <a:r>
              <a:rPr lang="pl-PL" dirty="0">
                <a:solidFill>
                  <a:schemeClr val="bg1"/>
                </a:solidFill>
              </a:rPr>
              <a:t>wierzytelność pieniężna jest wymagalna, wierzyciel </a:t>
            </a:r>
            <a:r>
              <a:rPr lang="pl-PL" u="sng" dirty="0">
                <a:solidFill>
                  <a:schemeClr val="bg1"/>
                </a:solidFill>
              </a:rPr>
              <a:t>nie może odmówić przyjęcia świadczenia od osoby trzeciej</a:t>
            </a:r>
            <a:r>
              <a:rPr lang="pl-PL" dirty="0">
                <a:solidFill>
                  <a:schemeClr val="bg1"/>
                </a:solidFill>
              </a:rPr>
              <a:t>, chociażby działała bez wiedzy dłużnika.</a:t>
            </a:r>
          </a:p>
          <a:p>
            <a:endParaRPr lang="pl-PL" dirty="0"/>
          </a:p>
          <a:p>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chemeClr val="bg1"/>
                </a:solidFill>
              </a:rPr>
              <a:t>Formy </a:t>
            </a:r>
            <a:r>
              <a:rPr lang="pl-PL" i="1" dirty="0" err="1" smtClean="0">
                <a:solidFill>
                  <a:schemeClr val="bg1"/>
                </a:solidFill>
              </a:rPr>
              <a:t>causae</a:t>
            </a:r>
            <a:r>
              <a:rPr lang="pl-PL" dirty="0" smtClean="0">
                <a:solidFill>
                  <a:schemeClr val="bg1"/>
                </a:solidFill>
              </a:rPr>
              <a:t> przekazu </a:t>
            </a:r>
            <a:br>
              <a:rPr lang="pl-PL" dirty="0" smtClean="0">
                <a:solidFill>
                  <a:schemeClr val="bg1"/>
                </a:solidFill>
              </a:rPr>
            </a:br>
            <a:r>
              <a:rPr lang="pl-PL" dirty="0" smtClean="0">
                <a:solidFill>
                  <a:schemeClr val="bg1"/>
                </a:solidFill>
              </a:rPr>
              <a:t>(w stosunku pokrycia)</a:t>
            </a:r>
            <a:endParaRPr lang="pl-PL" dirty="0">
              <a:solidFill>
                <a:schemeClr val="bg1"/>
              </a:solidFill>
            </a:endParaRPr>
          </a:p>
        </p:txBody>
      </p:sp>
      <p:sp>
        <p:nvSpPr>
          <p:cNvPr id="3" name="Symbol zastępczy zawartości 2"/>
          <p:cNvSpPr>
            <a:spLocks noGrp="1"/>
          </p:cNvSpPr>
          <p:nvPr>
            <p:ph idx="1"/>
          </p:nvPr>
        </p:nvSpPr>
        <p:spPr/>
        <p:txBody>
          <a:bodyPr>
            <a:normAutofit fontScale="92500" lnSpcReduction="10000"/>
          </a:bodyPr>
          <a:lstStyle/>
          <a:p>
            <a:pPr marL="0" indent="0">
              <a:buNone/>
            </a:pPr>
            <a:r>
              <a:rPr lang="pl-PL" i="1" dirty="0" smtClean="0">
                <a:solidFill>
                  <a:schemeClr val="bg1"/>
                </a:solidFill>
              </a:rPr>
              <a:t>Causa</a:t>
            </a:r>
            <a:r>
              <a:rPr lang="pl-PL" dirty="0" smtClean="0">
                <a:solidFill>
                  <a:schemeClr val="bg1"/>
                </a:solidFill>
              </a:rPr>
              <a:t> przekazu to odpowiedź na pytanie, jaka jest przyczyna świadczenia Przekazanego na rzecz Odbiorcy:</a:t>
            </a:r>
          </a:p>
          <a:p>
            <a:r>
              <a:rPr lang="pl-PL" dirty="0" smtClean="0">
                <a:solidFill>
                  <a:schemeClr val="bg1"/>
                </a:solidFill>
              </a:rPr>
              <a:t>Przekaz w dług – przekazany jest dłużnikiem przekazującego (wtedy jest obowiązany do zadośćuczynienia przekazowi);</a:t>
            </a:r>
          </a:p>
          <a:p>
            <a:r>
              <a:rPr lang="pl-PL" dirty="0" smtClean="0">
                <a:solidFill>
                  <a:schemeClr val="bg1"/>
                </a:solidFill>
              </a:rPr>
              <a:t>Przekaz w kredyt – przekazany świadczy na rzecz odbiorcy, niejako „zamiast” przekazującego, tym samym udzielając mu kredytu w rozumieniu ekonomicznym.</a:t>
            </a:r>
          </a:p>
          <a:p>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chemeClr val="bg1"/>
                </a:solidFill>
              </a:rPr>
              <a:t>Konstrukcja przekazu w dług</a:t>
            </a:r>
            <a:endParaRPr lang="pl-PL" dirty="0">
              <a:solidFill>
                <a:schemeClr val="bg1"/>
              </a:solidFill>
            </a:endParaRPr>
          </a:p>
        </p:txBody>
      </p:sp>
      <p:sp>
        <p:nvSpPr>
          <p:cNvPr id="5" name="pole tekstowe 4"/>
          <p:cNvSpPr txBox="1"/>
          <p:nvPr/>
        </p:nvSpPr>
        <p:spPr>
          <a:xfrm>
            <a:off x="3500430" y="1714488"/>
            <a:ext cx="2214578" cy="830997"/>
          </a:xfrm>
          <a:prstGeom prst="rect">
            <a:avLst/>
          </a:prstGeom>
          <a:noFill/>
        </p:spPr>
        <p:txBody>
          <a:bodyPr wrap="square" rtlCol="0">
            <a:spAutoFit/>
          </a:bodyPr>
          <a:lstStyle/>
          <a:p>
            <a:pPr algn="ctr"/>
            <a:r>
              <a:rPr lang="pl-PL" sz="2400" b="1" dirty="0" smtClean="0">
                <a:solidFill>
                  <a:schemeClr val="bg1"/>
                </a:solidFill>
              </a:rPr>
              <a:t>A PRZEKAZUJĄCY</a:t>
            </a:r>
            <a:endParaRPr lang="pl-PL" sz="2400" b="1" dirty="0">
              <a:solidFill>
                <a:schemeClr val="bg1"/>
              </a:solidFill>
            </a:endParaRPr>
          </a:p>
        </p:txBody>
      </p:sp>
      <p:cxnSp>
        <p:nvCxnSpPr>
          <p:cNvPr id="7" name="Łącznik prosty ze strzałką 6"/>
          <p:cNvCxnSpPr/>
          <p:nvPr/>
        </p:nvCxnSpPr>
        <p:spPr>
          <a:xfrm rot="5400000">
            <a:off x="607191" y="2464587"/>
            <a:ext cx="2928958" cy="2714644"/>
          </a:xfrm>
          <a:prstGeom prst="straightConnector1">
            <a:avLst/>
          </a:prstGeom>
          <a:ln>
            <a:solidFill>
              <a:schemeClr val="accent6">
                <a:lumMod val="75000"/>
              </a:schemeClr>
            </a:solidFill>
            <a:tailEnd type="arrow"/>
          </a:ln>
        </p:spPr>
        <p:style>
          <a:lnRef idx="3">
            <a:schemeClr val="accent4"/>
          </a:lnRef>
          <a:fillRef idx="0">
            <a:schemeClr val="accent4"/>
          </a:fillRef>
          <a:effectRef idx="2">
            <a:schemeClr val="accent4"/>
          </a:effectRef>
          <a:fontRef idx="minor">
            <a:schemeClr val="tx1"/>
          </a:fontRef>
        </p:style>
      </p:cxnSp>
      <p:sp>
        <p:nvSpPr>
          <p:cNvPr id="8" name="pole tekstowe 7"/>
          <p:cNvSpPr txBox="1"/>
          <p:nvPr/>
        </p:nvSpPr>
        <p:spPr>
          <a:xfrm>
            <a:off x="500034" y="5429264"/>
            <a:ext cx="2714644" cy="461665"/>
          </a:xfrm>
          <a:prstGeom prst="rect">
            <a:avLst/>
          </a:prstGeom>
          <a:noFill/>
        </p:spPr>
        <p:txBody>
          <a:bodyPr wrap="square" rtlCol="0">
            <a:spAutoFit/>
          </a:bodyPr>
          <a:lstStyle/>
          <a:p>
            <a:r>
              <a:rPr lang="pl-PL" sz="2400" b="1" dirty="0" smtClean="0">
                <a:solidFill>
                  <a:schemeClr val="bg1"/>
                </a:solidFill>
              </a:rPr>
              <a:t>B - PRZEKAZANY</a:t>
            </a:r>
            <a:endParaRPr lang="pl-PL" sz="2400" b="1" dirty="0">
              <a:solidFill>
                <a:schemeClr val="bg1"/>
              </a:solidFill>
            </a:endParaRPr>
          </a:p>
        </p:txBody>
      </p:sp>
      <p:sp>
        <p:nvSpPr>
          <p:cNvPr id="11" name="pole tekstowe 10"/>
          <p:cNvSpPr txBox="1"/>
          <p:nvPr/>
        </p:nvSpPr>
        <p:spPr>
          <a:xfrm>
            <a:off x="357158" y="1857364"/>
            <a:ext cx="2571768" cy="1754326"/>
          </a:xfrm>
          <a:prstGeom prst="rect">
            <a:avLst/>
          </a:prstGeom>
          <a:noFill/>
        </p:spPr>
        <p:txBody>
          <a:bodyPr wrap="square" rtlCol="0">
            <a:spAutoFit/>
          </a:bodyPr>
          <a:lstStyle/>
          <a:p>
            <a:r>
              <a:rPr lang="pl-PL" b="1" u="sng" dirty="0" smtClean="0">
                <a:solidFill>
                  <a:schemeClr val="accent6">
                    <a:lumMod val="60000"/>
                    <a:lumOff val="40000"/>
                  </a:schemeClr>
                </a:solidFill>
              </a:rPr>
              <a:t>STOSUNEK POKRYCIA:</a:t>
            </a:r>
          </a:p>
          <a:p>
            <a:r>
              <a:rPr lang="pl-PL" b="1" dirty="0" smtClean="0">
                <a:solidFill>
                  <a:schemeClr val="accent6">
                    <a:lumMod val="60000"/>
                    <a:lumOff val="40000"/>
                  </a:schemeClr>
                </a:solidFill>
              </a:rPr>
              <a:t>A JEST WIERZYCIELEM NP. Z TYTUŁU ZAPŁATY CENY ZA SPRZEDANY TOWAR </a:t>
            </a:r>
          </a:p>
          <a:p>
            <a:r>
              <a:rPr lang="pl-PL" b="1" dirty="0" smtClean="0">
                <a:solidFill>
                  <a:schemeClr val="accent6">
                    <a:lumMod val="60000"/>
                    <a:lumOff val="40000"/>
                  </a:schemeClr>
                </a:solidFill>
              </a:rPr>
              <a:t>(100 ZŁ) </a:t>
            </a:r>
            <a:endParaRPr lang="pl-PL" b="1" dirty="0">
              <a:solidFill>
                <a:schemeClr val="accent6">
                  <a:lumMod val="60000"/>
                  <a:lumOff val="40000"/>
                </a:schemeClr>
              </a:solidFill>
            </a:endParaRPr>
          </a:p>
        </p:txBody>
      </p:sp>
      <p:sp>
        <p:nvSpPr>
          <p:cNvPr id="13" name="pole tekstowe 12"/>
          <p:cNvSpPr txBox="1"/>
          <p:nvPr/>
        </p:nvSpPr>
        <p:spPr>
          <a:xfrm>
            <a:off x="6715108" y="5143512"/>
            <a:ext cx="2428892" cy="830997"/>
          </a:xfrm>
          <a:prstGeom prst="rect">
            <a:avLst/>
          </a:prstGeom>
          <a:noFill/>
        </p:spPr>
        <p:txBody>
          <a:bodyPr wrap="square" rtlCol="0">
            <a:spAutoFit/>
          </a:bodyPr>
          <a:lstStyle/>
          <a:p>
            <a:r>
              <a:rPr lang="pl-PL" sz="2400" b="1" dirty="0" smtClean="0">
                <a:solidFill>
                  <a:schemeClr val="bg1"/>
                </a:solidFill>
              </a:rPr>
              <a:t>C – ODBIORCA  PRZEKAZU</a:t>
            </a:r>
            <a:endParaRPr lang="pl-PL" sz="2400" b="1" dirty="0">
              <a:solidFill>
                <a:schemeClr val="bg1"/>
              </a:solidFill>
            </a:endParaRPr>
          </a:p>
        </p:txBody>
      </p:sp>
      <p:cxnSp>
        <p:nvCxnSpPr>
          <p:cNvPr id="15" name="Łącznik prosty ze strzałką 14"/>
          <p:cNvCxnSpPr/>
          <p:nvPr/>
        </p:nvCxnSpPr>
        <p:spPr>
          <a:xfrm rot="16200000" flipV="1">
            <a:off x="5643570" y="2571744"/>
            <a:ext cx="2643206" cy="221457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6" name="pole tekstowe 15"/>
          <p:cNvSpPr txBox="1"/>
          <p:nvPr/>
        </p:nvSpPr>
        <p:spPr>
          <a:xfrm>
            <a:off x="6286512" y="2071678"/>
            <a:ext cx="2286016" cy="2308324"/>
          </a:xfrm>
          <a:prstGeom prst="rect">
            <a:avLst/>
          </a:prstGeom>
          <a:noFill/>
        </p:spPr>
        <p:txBody>
          <a:bodyPr wrap="square" rtlCol="0">
            <a:spAutoFit/>
          </a:bodyPr>
          <a:lstStyle/>
          <a:p>
            <a:pPr algn="r"/>
            <a:r>
              <a:rPr lang="pl-PL" b="1" u="sng" dirty="0" smtClean="0">
                <a:solidFill>
                  <a:schemeClr val="accent3">
                    <a:lumMod val="60000"/>
                    <a:lumOff val="40000"/>
                  </a:schemeClr>
                </a:solidFill>
              </a:rPr>
              <a:t>STOSUNEK WALUTY:</a:t>
            </a:r>
          </a:p>
          <a:p>
            <a:pPr algn="r"/>
            <a:r>
              <a:rPr lang="pl-PL" b="1" dirty="0" smtClean="0">
                <a:solidFill>
                  <a:schemeClr val="accent3">
                    <a:lumMod val="60000"/>
                    <a:lumOff val="40000"/>
                  </a:schemeClr>
                </a:solidFill>
              </a:rPr>
              <a:t>C JEST WIERZYCIELEM A NP. Z TYTUŁU ROSZCZENIA O ZWROT </a:t>
            </a:r>
          </a:p>
          <a:p>
            <a:pPr algn="r"/>
            <a:r>
              <a:rPr lang="pl-PL" b="1" dirty="0" smtClean="0">
                <a:solidFill>
                  <a:schemeClr val="accent3">
                    <a:lumMod val="60000"/>
                    <a:lumOff val="40000"/>
                  </a:schemeClr>
                </a:solidFill>
              </a:rPr>
              <a:t>UDZIELONEJ POŻYCZKI</a:t>
            </a:r>
          </a:p>
          <a:p>
            <a:pPr algn="r"/>
            <a:r>
              <a:rPr lang="pl-PL" b="1" dirty="0" smtClean="0">
                <a:solidFill>
                  <a:schemeClr val="accent3">
                    <a:lumMod val="60000"/>
                    <a:lumOff val="40000"/>
                  </a:schemeClr>
                </a:solidFill>
              </a:rPr>
              <a:t>(100 ZŁ)</a:t>
            </a:r>
            <a:endParaRPr lang="pl-PL" b="1" dirty="0">
              <a:solidFill>
                <a:schemeClr val="accent3">
                  <a:lumMod val="60000"/>
                  <a:lumOff val="40000"/>
                </a:schemeClr>
              </a:solidFill>
            </a:endParaRPr>
          </a:p>
        </p:txBody>
      </p:sp>
      <p:cxnSp>
        <p:nvCxnSpPr>
          <p:cNvPr id="18" name="Łącznik prosty ze strzałką 17"/>
          <p:cNvCxnSpPr/>
          <p:nvPr/>
        </p:nvCxnSpPr>
        <p:spPr>
          <a:xfrm rot="5400000">
            <a:off x="1321571" y="2607463"/>
            <a:ext cx="2714644" cy="2500330"/>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cxnSp>
        <p:nvCxnSpPr>
          <p:cNvPr id="19" name="Łącznik prosty ze strzałką 18"/>
          <p:cNvCxnSpPr/>
          <p:nvPr/>
        </p:nvCxnSpPr>
        <p:spPr>
          <a:xfrm rot="16200000" flipH="1">
            <a:off x="5322099" y="2821777"/>
            <a:ext cx="2571768" cy="2071702"/>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sp>
        <p:nvSpPr>
          <p:cNvPr id="23" name="pole tekstowe 22"/>
          <p:cNvSpPr txBox="1"/>
          <p:nvPr/>
        </p:nvSpPr>
        <p:spPr>
          <a:xfrm>
            <a:off x="2357422" y="3714752"/>
            <a:ext cx="2143140" cy="1200329"/>
          </a:xfrm>
          <a:prstGeom prst="rect">
            <a:avLst/>
          </a:prstGeom>
          <a:noFill/>
        </p:spPr>
        <p:txBody>
          <a:bodyPr wrap="square" rtlCol="0">
            <a:spAutoFit/>
          </a:bodyPr>
          <a:lstStyle/>
          <a:p>
            <a:pPr algn="r"/>
            <a:r>
              <a:rPr lang="pl-PL" b="1" dirty="0" smtClean="0">
                <a:solidFill>
                  <a:schemeClr val="bg1"/>
                </a:solidFill>
              </a:rPr>
              <a:t>UPOWAŻNIENIE </a:t>
            </a:r>
          </a:p>
          <a:p>
            <a:pPr algn="r"/>
            <a:r>
              <a:rPr lang="pl-PL" b="1" dirty="0" smtClean="0">
                <a:solidFill>
                  <a:schemeClr val="bg1"/>
                </a:solidFill>
              </a:rPr>
              <a:t>DO SPEŁNIENIA ŚWIADCZENIA NA RZECZ C</a:t>
            </a:r>
            <a:endParaRPr lang="pl-PL" b="1" dirty="0">
              <a:solidFill>
                <a:schemeClr val="bg1"/>
              </a:solidFill>
            </a:endParaRPr>
          </a:p>
        </p:txBody>
      </p:sp>
      <p:sp>
        <p:nvSpPr>
          <p:cNvPr id="24" name="pole tekstowe 23"/>
          <p:cNvSpPr txBox="1"/>
          <p:nvPr/>
        </p:nvSpPr>
        <p:spPr>
          <a:xfrm>
            <a:off x="4643438" y="3357562"/>
            <a:ext cx="2071702" cy="1477328"/>
          </a:xfrm>
          <a:prstGeom prst="rect">
            <a:avLst/>
          </a:prstGeom>
          <a:noFill/>
        </p:spPr>
        <p:txBody>
          <a:bodyPr wrap="square" rtlCol="0">
            <a:spAutoFit/>
          </a:bodyPr>
          <a:lstStyle/>
          <a:p>
            <a:r>
              <a:rPr lang="pl-PL" b="1" dirty="0" smtClean="0">
                <a:solidFill>
                  <a:schemeClr val="bg1"/>
                </a:solidFill>
              </a:rPr>
              <a:t>UPOWAŻNIENIE </a:t>
            </a:r>
          </a:p>
          <a:p>
            <a:r>
              <a:rPr lang="pl-PL" b="1" dirty="0" smtClean="0">
                <a:solidFill>
                  <a:schemeClr val="bg1"/>
                </a:solidFill>
              </a:rPr>
              <a:t>I ZOBOWIĄZANIE </a:t>
            </a:r>
          </a:p>
          <a:p>
            <a:r>
              <a:rPr lang="pl-PL" b="1" dirty="0" smtClean="0">
                <a:solidFill>
                  <a:schemeClr val="bg1"/>
                </a:solidFill>
              </a:rPr>
              <a:t>(ART. 356 § 2 K.C.) </a:t>
            </a:r>
          </a:p>
          <a:p>
            <a:r>
              <a:rPr lang="pl-PL" b="1" dirty="0" smtClean="0">
                <a:solidFill>
                  <a:schemeClr val="bg1"/>
                </a:solidFill>
              </a:rPr>
              <a:t>DO ODBIORU ŚWIADCZENIA OD B</a:t>
            </a:r>
            <a:endParaRPr lang="pl-PL" b="1" dirty="0">
              <a:solidFill>
                <a:schemeClr val="bg1"/>
              </a:solidFill>
            </a:endParaRPr>
          </a:p>
        </p:txBody>
      </p:sp>
      <p:sp>
        <p:nvSpPr>
          <p:cNvPr id="25" name="Strzałka w prawo 24"/>
          <p:cNvSpPr/>
          <p:nvPr/>
        </p:nvSpPr>
        <p:spPr>
          <a:xfrm>
            <a:off x="2714612" y="4714884"/>
            <a:ext cx="4000528" cy="2143116"/>
          </a:xfrm>
          <a:prstGeom prst="rightArrow">
            <a:avLst>
              <a:gd name="adj1" fmla="val 78614"/>
              <a:gd name="adj2" fmla="val 3664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pl-PL"/>
          </a:p>
        </p:txBody>
      </p:sp>
      <p:sp>
        <p:nvSpPr>
          <p:cNvPr id="26" name="pole tekstowe 25"/>
          <p:cNvSpPr txBox="1"/>
          <p:nvPr/>
        </p:nvSpPr>
        <p:spPr>
          <a:xfrm>
            <a:off x="2714612" y="5072074"/>
            <a:ext cx="3714776" cy="1477328"/>
          </a:xfrm>
          <a:prstGeom prst="rect">
            <a:avLst/>
          </a:prstGeom>
          <a:noFill/>
        </p:spPr>
        <p:txBody>
          <a:bodyPr wrap="square" rtlCol="0">
            <a:spAutoFit/>
          </a:bodyPr>
          <a:lstStyle/>
          <a:p>
            <a:r>
              <a:rPr lang="pl-PL" b="1" u="sng" dirty="0" smtClean="0">
                <a:solidFill>
                  <a:schemeClr val="accent4">
                    <a:lumMod val="50000"/>
                  </a:schemeClr>
                </a:solidFill>
              </a:rPr>
              <a:t>STOSUNEK ZAPŁATY:</a:t>
            </a:r>
          </a:p>
          <a:p>
            <a:r>
              <a:rPr lang="pl-PL" b="1" dirty="0" smtClean="0">
                <a:solidFill>
                  <a:schemeClr val="accent4">
                    <a:lumMod val="50000"/>
                  </a:schemeClr>
                </a:solidFill>
              </a:rPr>
              <a:t>B ŚWIADCZY 100 ZŁ NA RZECZ C </a:t>
            </a:r>
          </a:p>
          <a:p>
            <a:r>
              <a:rPr lang="pl-PL" b="1" dirty="0" smtClean="0">
                <a:solidFill>
                  <a:schemeClr val="accent4">
                    <a:lumMod val="50000"/>
                  </a:schemeClr>
                </a:solidFill>
              </a:rPr>
              <a:t>I TYM SAMYM ZWALNIA:</a:t>
            </a:r>
          </a:p>
          <a:p>
            <a:pPr>
              <a:buFont typeface="Arial" pitchFamily="34" charset="0"/>
              <a:buChar char="•"/>
            </a:pPr>
            <a:r>
              <a:rPr lang="pl-PL" b="1" dirty="0" smtClean="0">
                <a:solidFill>
                  <a:schemeClr val="accent4">
                    <a:lumMod val="50000"/>
                  </a:schemeClr>
                </a:solidFill>
              </a:rPr>
              <a:t>SIEBIE WOBEC A </a:t>
            </a:r>
          </a:p>
          <a:p>
            <a:pPr>
              <a:buFont typeface="Arial" pitchFamily="34" charset="0"/>
              <a:buChar char="•"/>
            </a:pPr>
            <a:r>
              <a:rPr lang="pl-PL" b="1" dirty="0" smtClean="0">
                <a:solidFill>
                  <a:schemeClr val="accent4">
                    <a:lumMod val="50000"/>
                  </a:schemeClr>
                </a:solidFill>
              </a:rPr>
              <a:t>ORAZ JEDNOCZEŚNIE A WOBEC 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20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20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2000"/>
                                        <p:tgtEl>
                                          <p:spTgt spid="16"/>
                                        </p:tgtEl>
                                      </p:cBhvr>
                                    </p:animEffect>
                                  </p:childTnLst>
                                </p:cTn>
                              </p:par>
                              <p:par>
                                <p:cTn id="31" presetID="10"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20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2000"/>
                                        <p:tgtEl>
                                          <p:spTgt spid="23"/>
                                        </p:tgtEl>
                                      </p:cBhvr>
                                    </p:animEffect>
                                  </p:childTnLst>
                                </p:cTn>
                              </p:par>
                              <p:par>
                                <p:cTn id="39" presetID="10" presetClass="entr" presetSubtype="0"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20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2000"/>
                                        <p:tgtEl>
                                          <p:spTgt spid="24"/>
                                        </p:tgtEl>
                                      </p:cBhvr>
                                    </p:animEffect>
                                  </p:childTnLst>
                                </p:cTn>
                              </p:par>
                              <p:par>
                                <p:cTn id="47" presetID="10" presetClass="entr" presetSubtype="0" fill="hold"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2000"/>
                                        <p:tgtEl>
                                          <p:spTgt spid="19"/>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fade">
                                      <p:cBhvr>
                                        <p:cTn id="54" dur="2000"/>
                                        <p:tgtEl>
                                          <p:spTgt spid="2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1" grpId="0"/>
      <p:bldP spid="13" grpId="0"/>
      <p:bldP spid="16" grpId="0"/>
      <p:bldP spid="23" grpId="0"/>
      <p:bldP spid="24" grpId="0"/>
      <p:bldP spid="25" grpId="0" animBg="1"/>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chemeClr val="bg1"/>
                </a:solidFill>
              </a:rPr>
              <a:t>Konstrukcja przekazu w kredyt</a:t>
            </a:r>
            <a:endParaRPr lang="pl-PL" dirty="0">
              <a:solidFill>
                <a:schemeClr val="bg1"/>
              </a:solidFill>
            </a:endParaRPr>
          </a:p>
        </p:txBody>
      </p:sp>
      <p:sp>
        <p:nvSpPr>
          <p:cNvPr id="5" name="pole tekstowe 4"/>
          <p:cNvSpPr txBox="1"/>
          <p:nvPr/>
        </p:nvSpPr>
        <p:spPr>
          <a:xfrm>
            <a:off x="3500430" y="1714488"/>
            <a:ext cx="2214578" cy="830997"/>
          </a:xfrm>
          <a:prstGeom prst="rect">
            <a:avLst/>
          </a:prstGeom>
          <a:noFill/>
        </p:spPr>
        <p:txBody>
          <a:bodyPr wrap="square" rtlCol="0">
            <a:spAutoFit/>
          </a:bodyPr>
          <a:lstStyle/>
          <a:p>
            <a:pPr algn="ctr"/>
            <a:r>
              <a:rPr lang="pl-PL" sz="2400" b="1" dirty="0" smtClean="0">
                <a:solidFill>
                  <a:schemeClr val="bg1"/>
                </a:solidFill>
              </a:rPr>
              <a:t>A PRZEKAZUJĄCY</a:t>
            </a:r>
            <a:endParaRPr lang="pl-PL" sz="2400" b="1" dirty="0">
              <a:solidFill>
                <a:schemeClr val="bg1"/>
              </a:solidFill>
            </a:endParaRPr>
          </a:p>
        </p:txBody>
      </p:sp>
      <p:cxnSp>
        <p:nvCxnSpPr>
          <p:cNvPr id="7" name="Łącznik prosty ze strzałką 6"/>
          <p:cNvCxnSpPr/>
          <p:nvPr/>
        </p:nvCxnSpPr>
        <p:spPr>
          <a:xfrm rot="5400000">
            <a:off x="607191" y="2464587"/>
            <a:ext cx="2928958" cy="2714644"/>
          </a:xfrm>
          <a:prstGeom prst="straightConnector1">
            <a:avLst/>
          </a:prstGeom>
          <a:ln>
            <a:solidFill>
              <a:schemeClr val="accent6">
                <a:lumMod val="75000"/>
              </a:schemeClr>
            </a:solidFill>
            <a:tailEnd type="arrow"/>
          </a:ln>
        </p:spPr>
        <p:style>
          <a:lnRef idx="3">
            <a:schemeClr val="accent4"/>
          </a:lnRef>
          <a:fillRef idx="0">
            <a:schemeClr val="accent4"/>
          </a:fillRef>
          <a:effectRef idx="2">
            <a:schemeClr val="accent4"/>
          </a:effectRef>
          <a:fontRef idx="minor">
            <a:schemeClr val="tx1"/>
          </a:fontRef>
        </p:style>
      </p:cxnSp>
      <p:sp>
        <p:nvSpPr>
          <p:cNvPr id="8" name="pole tekstowe 7"/>
          <p:cNvSpPr txBox="1"/>
          <p:nvPr/>
        </p:nvSpPr>
        <p:spPr>
          <a:xfrm>
            <a:off x="285720" y="5429264"/>
            <a:ext cx="2714644" cy="830997"/>
          </a:xfrm>
          <a:prstGeom prst="rect">
            <a:avLst/>
          </a:prstGeom>
          <a:noFill/>
        </p:spPr>
        <p:txBody>
          <a:bodyPr wrap="square" rtlCol="0">
            <a:spAutoFit/>
          </a:bodyPr>
          <a:lstStyle/>
          <a:p>
            <a:r>
              <a:rPr lang="pl-PL" sz="2400" b="1" dirty="0" smtClean="0">
                <a:solidFill>
                  <a:schemeClr val="bg1"/>
                </a:solidFill>
              </a:rPr>
              <a:t>B – PRZEKAZANY</a:t>
            </a:r>
          </a:p>
          <a:p>
            <a:r>
              <a:rPr lang="pl-PL" sz="2400" b="1" dirty="0" smtClean="0">
                <a:solidFill>
                  <a:schemeClr val="bg1"/>
                </a:solidFill>
              </a:rPr>
              <a:t>(NP. BANK)</a:t>
            </a:r>
            <a:endParaRPr lang="pl-PL" sz="2400" b="1" dirty="0">
              <a:solidFill>
                <a:schemeClr val="bg1"/>
              </a:solidFill>
            </a:endParaRPr>
          </a:p>
        </p:txBody>
      </p:sp>
      <p:sp>
        <p:nvSpPr>
          <p:cNvPr id="11" name="pole tekstowe 10"/>
          <p:cNvSpPr txBox="1"/>
          <p:nvPr/>
        </p:nvSpPr>
        <p:spPr>
          <a:xfrm>
            <a:off x="214282" y="1857364"/>
            <a:ext cx="2571768" cy="3139321"/>
          </a:xfrm>
          <a:prstGeom prst="rect">
            <a:avLst/>
          </a:prstGeom>
          <a:noFill/>
        </p:spPr>
        <p:txBody>
          <a:bodyPr wrap="square" rtlCol="0">
            <a:spAutoFit/>
          </a:bodyPr>
          <a:lstStyle/>
          <a:p>
            <a:r>
              <a:rPr lang="pl-PL" b="1" u="sng" dirty="0" smtClean="0">
                <a:solidFill>
                  <a:schemeClr val="accent6">
                    <a:lumMod val="60000"/>
                    <a:lumOff val="40000"/>
                  </a:schemeClr>
                </a:solidFill>
              </a:rPr>
              <a:t>STOSUNEK POKRYCIA:</a:t>
            </a:r>
          </a:p>
          <a:p>
            <a:r>
              <a:rPr lang="pl-PL" b="1" dirty="0" smtClean="0">
                <a:solidFill>
                  <a:schemeClr val="accent6">
                    <a:lumMod val="60000"/>
                    <a:lumOff val="40000"/>
                  </a:schemeClr>
                </a:solidFill>
              </a:rPr>
              <a:t>B JEST KREDYTODAWCĄ A, NP. JAKO BANK ZOBOWIĄZUJĄCY SIĘ SFINANSOWAĆ OKREŚONE PRZEDSIĘWZIĘCIE,</a:t>
            </a:r>
          </a:p>
          <a:p>
            <a:r>
              <a:rPr lang="pl-PL" b="1" dirty="0" smtClean="0">
                <a:solidFill>
                  <a:schemeClr val="accent6">
                    <a:lumMod val="60000"/>
                    <a:lumOff val="40000"/>
                  </a:schemeClr>
                </a:solidFill>
              </a:rPr>
              <a:t>NP. ZAKUP </a:t>
            </a:r>
          </a:p>
          <a:p>
            <a:r>
              <a:rPr lang="pl-PL" b="1" dirty="0" smtClean="0">
                <a:solidFill>
                  <a:schemeClr val="accent6">
                    <a:lumMod val="60000"/>
                    <a:lumOff val="40000"/>
                  </a:schemeClr>
                </a:solidFill>
              </a:rPr>
              <a:t>CZĘŚCI DO </a:t>
            </a:r>
          </a:p>
          <a:p>
            <a:r>
              <a:rPr lang="pl-PL" b="1" dirty="0" smtClean="0">
                <a:solidFill>
                  <a:schemeClr val="accent6">
                    <a:lumMod val="60000"/>
                    <a:lumOff val="40000"/>
                  </a:schemeClr>
                </a:solidFill>
              </a:rPr>
              <a:t>MASZYN</a:t>
            </a:r>
          </a:p>
          <a:p>
            <a:r>
              <a:rPr lang="pl-PL" b="1" dirty="0" smtClean="0">
                <a:solidFill>
                  <a:schemeClr val="accent6">
                    <a:lumMod val="60000"/>
                    <a:lumOff val="40000"/>
                  </a:schemeClr>
                </a:solidFill>
              </a:rPr>
              <a:t>(100 ZŁ) </a:t>
            </a:r>
            <a:endParaRPr lang="pl-PL" b="1" dirty="0">
              <a:solidFill>
                <a:schemeClr val="accent6">
                  <a:lumMod val="60000"/>
                  <a:lumOff val="40000"/>
                </a:schemeClr>
              </a:solidFill>
            </a:endParaRPr>
          </a:p>
        </p:txBody>
      </p:sp>
      <p:sp>
        <p:nvSpPr>
          <p:cNvPr id="13" name="pole tekstowe 12"/>
          <p:cNvSpPr txBox="1"/>
          <p:nvPr/>
        </p:nvSpPr>
        <p:spPr>
          <a:xfrm>
            <a:off x="6715108" y="5143512"/>
            <a:ext cx="2428892" cy="830997"/>
          </a:xfrm>
          <a:prstGeom prst="rect">
            <a:avLst/>
          </a:prstGeom>
          <a:noFill/>
        </p:spPr>
        <p:txBody>
          <a:bodyPr wrap="square" rtlCol="0">
            <a:spAutoFit/>
          </a:bodyPr>
          <a:lstStyle/>
          <a:p>
            <a:r>
              <a:rPr lang="pl-PL" sz="2400" b="1" dirty="0" smtClean="0">
                <a:solidFill>
                  <a:schemeClr val="bg1"/>
                </a:solidFill>
              </a:rPr>
              <a:t>C – ODBIORCA  PRZEKAZU</a:t>
            </a:r>
            <a:endParaRPr lang="pl-PL" sz="2400" b="1" dirty="0">
              <a:solidFill>
                <a:schemeClr val="bg1"/>
              </a:solidFill>
            </a:endParaRPr>
          </a:p>
        </p:txBody>
      </p:sp>
      <p:sp>
        <p:nvSpPr>
          <p:cNvPr id="16" name="pole tekstowe 15"/>
          <p:cNvSpPr txBox="1"/>
          <p:nvPr/>
        </p:nvSpPr>
        <p:spPr>
          <a:xfrm>
            <a:off x="5429256" y="2000240"/>
            <a:ext cx="3357586" cy="2308324"/>
          </a:xfrm>
          <a:prstGeom prst="rect">
            <a:avLst/>
          </a:prstGeom>
          <a:noFill/>
        </p:spPr>
        <p:txBody>
          <a:bodyPr wrap="square" rtlCol="0">
            <a:spAutoFit/>
          </a:bodyPr>
          <a:lstStyle/>
          <a:p>
            <a:pPr algn="r"/>
            <a:r>
              <a:rPr lang="pl-PL" b="1" u="sng" dirty="0" smtClean="0">
                <a:solidFill>
                  <a:schemeClr val="accent3">
                    <a:lumMod val="60000"/>
                    <a:lumOff val="40000"/>
                  </a:schemeClr>
                </a:solidFill>
              </a:rPr>
              <a:t>STOSUNEK WALUTY:</a:t>
            </a:r>
          </a:p>
          <a:p>
            <a:pPr algn="r"/>
            <a:r>
              <a:rPr lang="pl-PL" b="1" dirty="0" smtClean="0">
                <a:solidFill>
                  <a:schemeClr val="accent3">
                    <a:lumMod val="60000"/>
                    <a:lumOff val="40000"/>
                  </a:schemeClr>
                </a:solidFill>
              </a:rPr>
              <a:t>C DOSTARCZA CZĘŚCI DO MASZYN (ZA 100 ZŁ)</a:t>
            </a:r>
          </a:p>
          <a:p>
            <a:pPr algn="r"/>
            <a:r>
              <a:rPr lang="pl-PL" b="1" dirty="0" smtClean="0">
                <a:solidFill>
                  <a:schemeClr val="accent3">
                    <a:lumMod val="60000"/>
                    <a:lumOff val="40000"/>
                  </a:schemeClr>
                </a:solidFill>
              </a:rPr>
              <a:t>WOBEC CZEGO </a:t>
            </a:r>
          </a:p>
          <a:p>
            <a:pPr algn="r"/>
            <a:r>
              <a:rPr lang="pl-PL" b="1" dirty="0" smtClean="0">
                <a:solidFill>
                  <a:schemeClr val="accent3">
                    <a:lumMod val="60000"/>
                    <a:lumOff val="40000"/>
                  </a:schemeClr>
                </a:solidFill>
              </a:rPr>
              <a:t>STAJE SIĘ</a:t>
            </a:r>
          </a:p>
          <a:p>
            <a:pPr algn="r"/>
            <a:r>
              <a:rPr lang="pl-PL" b="1" dirty="0" smtClean="0">
                <a:solidFill>
                  <a:schemeClr val="accent3">
                    <a:lumMod val="60000"/>
                    <a:lumOff val="40000"/>
                  </a:schemeClr>
                </a:solidFill>
              </a:rPr>
              <a:t>WIERZYCIELEM</a:t>
            </a:r>
          </a:p>
          <a:p>
            <a:pPr algn="r"/>
            <a:r>
              <a:rPr lang="pl-PL" b="1" dirty="0" smtClean="0">
                <a:solidFill>
                  <a:schemeClr val="accent3">
                    <a:lumMod val="60000"/>
                    <a:lumOff val="40000"/>
                  </a:schemeClr>
                </a:solidFill>
              </a:rPr>
              <a:t>WOBEC A</a:t>
            </a:r>
          </a:p>
          <a:p>
            <a:pPr algn="r"/>
            <a:endParaRPr lang="pl-PL" b="1" dirty="0" smtClean="0">
              <a:solidFill>
                <a:schemeClr val="accent3">
                  <a:lumMod val="60000"/>
                  <a:lumOff val="40000"/>
                </a:schemeClr>
              </a:solidFill>
            </a:endParaRPr>
          </a:p>
        </p:txBody>
      </p:sp>
      <p:cxnSp>
        <p:nvCxnSpPr>
          <p:cNvPr id="18" name="Łącznik prosty ze strzałką 17"/>
          <p:cNvCxnSpPr/>
          <p:nvPr/>
        </p:nvCxnSpPr>
        <p:spPr>
          <a:xfrm rot="5400000">
            <a:off x="1321571" y="2607463"/>
            <a:ext cx="2714644" cy="2500330"/>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cxnSp>
        <p:nvCxnSpPr>
          <p:cNvPr id="19" name="Łącznik prosty ze strzałką 18"/>
          <p:cNvCxnSpPr/>
          <p:nvPr/>
        </p:nvCxnSpPr>
        <p:spPr>
          <a:xfrm rot="16200000" flipH="1">
            <a:off x="5322099" y="2821777"/>
            <a:ext cx="2571768" cy="2071702"/>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sp>
        <p:nvSpPr>
          <p:cNvPr id="23" name="pole tekstowe 22"/>
          <p:cNvSpPr txBox="1"/>
          <p:nvPr/>
        </p:nvSpPr>
        <p:spPr>
          <a:xfrm>
            <a:off x="2357422" y="3714752"/>
            <a:ext cx="2143140" cy="1200329"/>
          </a:xfrm>
          <a:prstGeom prst="rect">
            <a:avLst/>
          </a:prstGeom>
          <a:noFill/>
        </p:spPr>
        <p:txBody>
          <a:bodyPr wrap="square" rtlCol="0">
            <a:spAutoFit/>
          </a:bodyPr>
          <a:lstStyle/>
          <a:p>
            <a:pPr algn="r"/>
            <a:r>
              <a:rPr lang="pl-PL" b="1" dirty="0" smtClean="0">
                <a:solidFill>
                  <a:schemeClr val="bg1"/>
                </a:solidFill>
              </a:rPr>
              <a:t>UPOWAŻNIENIE </a:t>
            </a:r>
          </a:p>
          <a:p>
            <a:pPr algn="r"/>
            <a:r>
              <a:rPr lang="pl-PL" b="1" dirty="0" smtClean="0">
                <a:solidFill>
                  <a:schemeClr val="bg1"/>
                </a:solidFill>
              </a:rPr>
              <a:t>DO SPEŁNIENIA ŚWIADCZENIA NA RZECZ C</a:t>
            </a:r>
            <a:endParaRPr lang="pl-PL" b="1" dirty="0">
              <a:solidFill>
                <a:schemeClr val="bg1"/>
              </a:solidFill>
            </a:endParaRPr>
          </a:p>
        </p:txBody>
      </p:sp>
      <p:sp>
        <p:nvSpPr>
          <p:cNvPr id="24" name="pole tekstowe 23"/>
          <p:cNvSpPr txBox="1"/>
          <p:nvPr/>
        </p:nvSpPr>
        <p:spPr>
          <a:xfrm>
            <a:off x="4500562" y="3357562"/>
            <a:ext cx="2286016" cy="1477328"/>
          </a:xfrm>
          <a:prstGeom prst="rect">
            <a:avLst/>
          </a:prstGeom>
          <a:noFill/>
        </p:spPr>
        <p:txBody>
          <a:bodyPr wrap="square" rtlCol="0">
            <a:spAutoFit/>
          </a:bodyPr>
          <a:lstStyle/>
          <a:p>
            <a:r>
              <a:rPr lang="pl-PL" b="1" dirty="0" smtClean="0">
                <a:solidFill>
                  <a:schemeClr val="bg1"/>
                </a:solidFill>
              </a:rPr>
              <a:t>UPOWAŻNIENIE </a:t>
            </a:r>
          </a:p>
          <a:p>
            <a:r>
              <a:rPr lang="pl-PL" b="1" dirty="0" smtClean="0">
                <a:solidFill>
                  <a:schemeClr val="bg1"/>
                </a:solidFill>
              </a:rPr>
              <a:t>I ZOBOWIĄZANIE </a:t>
            </a:r>
          </a:p>
          <a:p>
            <a:r>
              <a:rPr lang="pl-PL" b="1" dirty="0" smtClean="0">
                <a:solidFill>
                  <a:schemeClr val="bg1"/>
                </a:solidFill>
              </a:rPr>
              <a:t>(ART. 356 § 2 K.C.) </a:t>
            </a:r>
          </a:p>
          <a:p>
            <a:r>
              <a:rPr lang="pl-PL" b="1" dirty="0" smtClean="0">
                <a:solidFill>
                  <a:schemeClr val="bg1"/>
                </a:solidFill>
              </a:rPr>
              <a:t>DO ODBIORU ŚWIADCZENIA OD B</a:t>
            </a:r>
            <a:endParaRPr lang="pl-PL" b="1" dirty="0">
              <a:solidFill>
                <a:schemeClr val="bg1"/>
              </a:solidFill>
            </a:endParaRPr>
          </a:p>
        </p:txBody>
      </p:sp>
      <p:sp>
        <p:nvSpPr>
          <p:cNvPr id="25" name="Strzałka w prawo 24"/>
          <p:cNvSpPr/>
          <p:nvPr/>
        </p:nvSpPr>
        <p:spPr>
          <a:xfrm>
            <a:off x="2714612" y="4714884"/>
            <a:ext cx="4000528" cy="2143116"/>
          </a:xfrm>
          <a:prstGeom prst="rightArrow">
            <a:avLst>
              <a:gd name="adj1" fmla="val 78614"/>
              <a:gd name="adj2" fmla="val 3664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pl-PL"/>
          </a:p>
        </p:txBody>
      </p:sp>
      <p:sp>
        <p:nvSpPr>
          <p:cNvPr id="26" name="pole tekstowe 25"/>
          <p:cNvSpPr txBox="1"/>
          <p:nvPr/>
        </p:nvSpPr>
        <p:spPr>
          <a:xfrm>
            <a:off x="2714612" y="4929198"/>
            <a:ext cx="3714776" cy="1754326"/>
          </a:xfrm>
          <a:prstGeom prst="rect">
            <a:avLst/>
          </a:prstGeom>
          <a:noFill/>
        </p:spPr>
        <p:txBody>
          <a:bodyPr wrap="square" rtlCol="0">
            <a:spAutoFit/>
          </a:bodyPr>
          <a:lstStyle/>
          <a:p>
            <a:r>
              <a:rPr lang="pl-PL" b="1" u="sng" dirty="0" smtClean="0">
                <a:solidFill>
                  <a:schemeClr val="accent4">
                    <a:lumMod val="50000"/>
                  </a:schemeClr>
                </a:solidFill>
              </a:rPr>
              <a:t>STOSUNEK ZAPŁATY:</a:t>
            </a:r>
          </a:p>
          <a:p>
            <a:r>
              <a:rPr lang="pl-PL" b="1" dirty="0" smtClean="0">
                <a:solidFill>
                  <a:schemeClr val="accent4">
                    <a:lumMod val="50000"/>
                  </a:schemeClr>
                </a:solidFill>
              </a:rPr>
              <a:t>B ŚWIADCZY 100 ZŁ NA RZECZ C </a:t>
            </a:r>
          </a:p>
          <a:p>
            <a:r>
              <a:rPr lang="pl-PL" b="1" dirty="0" smtClean="0">
                <a:solidFill>
                  <a:schemeClr val="accent4">
                    <a:lumMod val="50000"/>
                  </a:schemeClr>
                </a:solidFill>
              </a:rPr>
              <a:t>I TYM SAMYM ZWALNIA:</a:t>
            </a:r>
          </a:p>
          <a:p>
            <a:pPr>
              <a:buFont typeface="Arial" pitchFamily="34" charset="0"/>
              <a:buChar char="•"/>
            </a:pPr>
            <a:r>
              <a:rPr lang="pl-PL" b="1" dirty="0" smtClean="0">
                <a:solidFill>
                  <a:schemeClr val="accent4">
                    <a:lumMod val="50000"/>
                  </a:schemeClr>
                </a:solidFill>
              </a:rPr>
              <a:t>ZWALNIA A WOBEC C;</a:t>
            </a:r>
          </a:p>
          <a:p>
            <a:pPr>
              <a:buFont typeface="Arial" pitchFamily="34" charset="0"/>
              <a:buChar char="•"/>
            </a:pPr>
            <a:r>
              <a:rPr lang="pl-PL" b="1" dirty="0" smtClean="0">
                <a:solidFill>
                  <a:schemeClr val="accent4">
                    <a:lumMod val="50000"/>
                  </a:schemeClr>
                </a:solidFill>
              </a:rPr>
              <a:t>UZYSKUJE </a:t>
            </a:r>
            <a:r>
              <a:rPr lang="pl-PL" b="1" dirty="0" smtClean="0">
                <a:solidFill>
                  <a:schemeClr val="accent4">
                    <a:lumMod val="50000"/>
                  </a:schemeClr>
                </a:solidFill>
              </a:rPr>
              <a:t>ROSZCZENIE O ZWROT KREDYTU</a:t>
            </a:r>
            <a:endParaRPr lang="pl-PL" b="1" dirty="0" smtClean="0">
              <a:solidFill>
                <a:schemeClr val="accent4">
                  <a:lumMod val="50000"/>
                </a:schemeClr>
              </a:solidFill>
            </a:endParaRPr>
          </a:p>
        </p:txBody>
      </p:sp>
      <p:cxnSp>
        <p:nvCxnSpPr>
          <p:cNvPr id="20" name="Łącznik prosty ze strzałką 19"/>
          <p:cNvCxnSpPr/>
          <p:nvPr/>
        </p:nvCxnSpPr>
        <p:spPr>
          <a:xfrm rot="16200000" flipV="1">
            <a:off x="5536397" y="2678917"/>
            <a:ext cx="2714644" cy="2214546"/>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20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20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2000"/>
                                        <p:tgtEl>
                                          <p:spTgt spid="16"/>
                                        </p:tgtEl>
                                      </p:cBhvr>
                                    </p:animEffect>
                                  </p:childTnLst>
                                </p:cTn>
                              </p:par>
                              <p:par>
                                <p:cTn id="31" presetID="10"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2000"/>
                                        <p:tgtEl>
                                          <p:spTgt spid="2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2000"/>
                                        <p:tgtEl>
                                          <p:spTgt spid="23"/>
                                        </p:tgtEl>
                                      </p:cBhvr>
                                    </p:animEffect>
                                  </p:childTnLst>
                                </p:cTn>
                              </p:par>
                              <p:par>
                                <p:cTn id="39" presetID="10" presetClass="entr" presetSubtype="0"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20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2000"/>
                                        <p:tgtEl>
                                          <p:spTgt spid="24"/>
                                        </p:tgtEl>
                                      </p:cBhvr>
                                    </p:animEffect>
                                  </p:childTnLst>
                                </p:cTn>
                              </p:par>
                              <p:par>
                                <p:cTn id="47" presetID="10" presetClass="entr" presetSubtype="0" fill="hold"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2000"/>
                                        <p:tgtEl>
                                          <p:spTgt spid="19"/>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fade">
                                      <p:cBhvr>
                                        <p:cTn id="54" dur="2000"/>
                                        <p:tgtEl>
                                          <p:spTgt spid="2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1" grpId="0"/>
      <p:bldP spid="13" grpId="0"/>
      <p:bldP spid="16" grpId="0"/>
      <p:bldP spid="23" grpId="0"/>
      <p:bldP spid="24" grpId="0"/>
      <p:bldP spid="25" grpId="0" animBg="1"/>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chemeClr val="bg1"/>
                </a:solidFill>
              </a:rPr>
              <a:t>Charakterystyka przekazu</a:t>
            </a:r>
            <a:endParaRPr lang="pl-PL" dirty="0">
              <a:solidFill>
                <a:schemeClr val="bg1"/>
              </a:solidFill>
            </a:endParaRPr>
          </a:p>
        </p:txBody>
      </p:sp>
      <p:sp>
        <p:nvSpPr>
          <p:cNvPr id="3" name="Symbol zastępczy zawartości 2"/>
          <p:cNvSpPr>
            <a:spLocks noGrp="1"/>
          </p:cNvSpPr>
          <p:nvPr>
            <p:ph idx="1"/>
          </p:nvPr>
        </p:nvSpPr>
        <p:spPr/>
        <p:txBody>
          <a:bodyPr/>
          <a:lstStyle/>
          <a:p>
            <a:r>
              <a:rPr lang="pl-PL" dirty="0" smtClean="0">
                <a:solidFill>
                  <a:schemeClr val="bg1"/>
                </a:solidFill>
              </a:rPr>
              <a:t>Jest podstawą konstrukcyjną niektórych (ale nie wszystkich) papierów wartościowych, np. weksla trasowanego, czeku.</a:t>
            </a:r>
          </a:p>
          <a:p>
            <a:r>
              <a:rPr lang="pl-PL" dirty="0" smtClean="0">
                <a:solidFill>
                  <a:schemeClr val="bg1"/>
                </a:solidFill>
              </a:rPr>
              <a:t>Pełni funkcję ułatwiającą obrót (zwolnienie dwóch dłużników za jednym świadczeniem,</a:t>
            </a:r>
            <a:br>
              <a:rPr lang="pl-PL" dirty="0" smtClean="0">
                <a:solidFill>
                  <a:schemeClr val="bg1"/>
                </a:solidFill>
              </a:rPr>
            </a:br>
            <a:r>
              <a:rPr lang="pl-PL" dirty="0" smtClean="0">
                <a:solidFill>
                  <a:schemeClr val="bg1"/>
                </a:solidFill>
              </a:rPr>
              <a:t> tj. ze swoistym „</a:t>
            </a:r>
            <a:r>
              <a:rPr lang="pl-PL" i="1" dirty="0" smtClean="0">
                <a:solidFill>
                  <a:schemeClr val="bg1"/>
                </a:solidFill>
              </a:rPr>
              <a:t>pominięciem</a:t>
            </a:r>
            <a:r>
              <a:rPr lang="pl-PL" dirty="0" smtClean="0">
                <a:solidFill>
                  <a:schemeClr val="bg1"/>
                </a:solidFill>
              </a:rPr>
              <a:t>” A)</a:t>
            </a:r>
          </a:p>
          <a:p>
            <a:r>
              <a:rPr lang="pl-PL" dirty="0" smtClean="0">
                <a:solidFill>
                  <a:schemeClr val="bg1"/>
                </a:solidFill>
              </a:rPr>
              <a:t>Nie ma charakteru abstrakcyjnego.</a:t>
            </a:r>
            <a:endParaRPr lang="pl-PL"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chemeClr val="bg1"/>
                </a:solidFill>
              </a:rPr>
              <a:t>Przyjęcie przekazu (akcept)</a:t>
            </a:r>
            <a:endParaRPr lang="pl-PL" dirty="0">
              <a:solidFill>
                <a:schemeClr val="bg1"/>
              </a:solidFill>
            </a:endParaRPr>
          </a:p>
        </p:txBody>
      </p:sp>
      <p:sp>
        <p:nvSpPr>
          <p:cNvPr id="3" name="Symbol zastępczy zawartości 2"/>
          <p:cNvSpPr>
            <a:spLocks noGrp="1"/>
          </p:cNvSpPr>
          <p:nvPr>
            <p:ph idx="1"/>
          </p:nvPr>
        </p:nvSpPr>
        <p:spPr/>
        <p:txBody>
          <a:bodyPr>
            <a:normAutofit fontScale="85000" lnSpcReduction="10000"/>
          </a:bodyPr>
          <a:lstStyle/>
          <a:p>
            <a:pPr>
              <a:buNone/>
            </a:pPr>
            <a:r>
              <a:rPr lang="pl-PL" dirty="0" smtClean="0">
                <a:solidFill>
                  <a:schemeClr val="bg1"/>
                </a:solidFill>
              </a:rPr>
              <a:t>Art. 921</a:t>
            </a:r>
            <a:r>
              <a:rPr lang="pl-PL" baseline="30000" dirty="0" smtClean="0">
                <a:solidFill>
                  <a:schemeClr val="bg1"/>
                </a:solidFill>
              </a:rPr>
              <a:t>2</a:t>
            </a:r>
            <a:r>
              <a:rPr lang="pl-PL" dirty="0" smtClean="0">
                <a:solidFill>
                  <a:schemeClr val="bg1"/>
                </a:solidFill>
              </a:rPr>
              <a:t>. k.c.:</a:t>
            </a:r>
          </a:p>
          <a:p>
            <a:pPr>
              <a:buNone/>
            </a:pPr>
            <a:r>
              <a:rPr lang="pl-PL" dirty="0" smtClean="0">
                <a:solidFill>
                  <a:schemeClr val="bg1"/>
                </a:solidFill>
              </a:rPr>
              <a:t>§ 1. Jeżeli przekazany oświadczył </a:t>
            </a:r>
            <a:r>
              <a:rPr lang="pl-PL" u="sng" dirty="0" smtClean="0">
                <a:solidFill>
                  <a:schemeClr val="bg1"/>
                </a:solidFill>
              </a:rPr>
              <a:t>odbiorcy</a:t>
            </a:r>
            <a:r>
              <a:rPr lang="pl-PL" dirty="0" smtClean="0">
                <a:solidFill>
                  <a:schemeClr val="bg1"/>
                </a:solidFill>
              </a:rPr>
              <a:t> przekazu, że przekaz przyjmuje, obowiązany jest względem odbiorcy do spełnienia świadczenia określonego w przekazie.</a:t>
            </a:r>
          </a:p>
          <a:p>
            <a:pPr>
              <a:buNone/>
            </a:pPr>
            <a:r>
              <a:rPr lang="pl-PL" dirty="0" smtClean="0">
                <a:solidFill>
                  <a:schemeClr val="bg1"/>
                </a:solidFill>
              </a:rPr>
              <a:t>§ 2. W takim wypadku przekazany może powoływać się tylko na zarzuty wynikające z treści przekazu oraz na zarzuty, które przysługują mu osobiście względem odbiorcy.</a:t>
            </a:r>
          </a:p>
          <a:p>
            <a:pPr>
              <a:buNone/>
            </a:pPr>
            <a:r>
              <a:rPr lang="pl-PL" dirty="0" smtClean="0">
                <a:solidFill>
                  <a:schemeClr val="bg1"/>
                </a:solidFill>
              </a:rPr>
              <a:t>§ 3. Roszczenia odbiorcy przeciw przekazanemu, wynikające z przyjęcia przekazu, przedawniają się z upływem roku.</a:t>
            </a:r>
          </a:p>
          <a:p>
            <a:endParaRPr lang="pl-PL" dirty="0" smtClean="0">
              <a:solidFill>
                <a:schemeClr val="bg1"/>
              </a:solidFill>
            </a:endParaRPr>
          </a:p>
          <a:p>
            <a:endParaRPr lang="pl-P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1879</Words>
  <Application>Microsoft Office PowerPoint</Application>
  <PresentationFormat>Pokaz na ekranie (4:3)</PresentationFormat>
  <Paragraphs>210</Paragraphs>
  <Slides>31</Slides>
  <Notes>0</Notes>
  <HiddenSlides>0</HiddenSlides>
  <MMClips>0</MMClips>
  <ScaleCrop>false</ScaleCrop>
  <HeadingPairs>
    <vt:vector size="4" baseType="variant">
      <vt:variant>
        <vt:lpstr>Motyw</vt:lpstr>
      </vt:variant>
      <vt:variant>
        <vt:i4>1</vt:i4>
      </vt:variant>
      <vt:variant>
        <vt:lpstr>Tytuły slajdów</vt:lpstr>
      </vt:variant>
      <vt:variant>
        <vt:i4>31</vt:i4>
      </vt:variant>
    </vt:vector>
  </HeadingPairs>
  <TitlesOfParts>
    <vt:vector size="32" baseType="lpstr">
      <vt:lpstr>Motyw pakietu Office</vt:lpstr>
      <vt:lpstr>Przekaz Papiery wartościowe w ogólności</vt:lpstr>
      <vt:lpstr>PRZEKAZ</vt:lpstr>
      <vt:lpstr>Konstrukcja przekazu</vt:lpstr>
      <vt:lpstr>Istotna regulacja na poziomie ogólnym dla odbiorcy</vt:lpstr>
      <vt:lpstr>Formy causae przekazu  (w stosunku pokrycia)</vt:lpstr>
      <vt:lpstr>Konstrukcja przekazu w dług</vt:lpstr>
      <vt:lpstr>Konstrukcja przekazu w kredyt</vt:lpstr>
      <vt:lpstr>Charakterystyka przekazu</vt:lpstr>
      <vt:lpstr>Przyjęcie przekazu (akcept)</vt:lpstr>
      <vt:lpstr>Skutki przyjęcia</vt:lpstr>
      <vt:lpstr>Obowiązek zadośćuczynienia przekazowi, a akcept</vt:lpstr>
      <vt:lpstr>PAPIERY WARTOŚCIOWE  W OGÓLNOŚCI</vt:lpstr>
      <vt:lpstr>Definicja papieru wartościowego</vt:lpstr>
      <vt:lpstr>Schemat działania konstrukcji papieru wartościowego</vt:lpstr>
      <vt:lpstr>Powstanie papieru wartościowego</vt:lpstr>
      <vt:lpstr>Rodzaje papierów wartościowych</vt:lpstr>
      <vt:lpstr>Rodzaje papierów wartościowych</vt:lpstr>
      <vt:lpstr>Rodzaje papierów wartościowych</vt:lpstr>
      <vt:lpstr>Rodzaje papierów wartościowych</vt:lpstr>
      <vt:lpstr>Rodzaje papierów wartościowych ze względu na określenie uprawnionego i zbycie</vt:lpstr>
      <vt:lpstr>Zbywanie papierów wartościowych na zlecenie – indos</vt:lpstr>
      <vt:lpstr>Abstrakcyjność papierów wartościowych</vt:lpstr>
      <vt:lpstr>Abstrakcyjność papierów wartościowych</vt:lpstr>
      <vt:lpstr>Abstrakcyjność papierów wartościowych</vt:lpstr>
      <vt:lpstr>Wykonywanie praw z papierów wartościowych</vt:lpstr>
      <vt:lpstr>Funkcje papierów wartościowych</vt:lpstr>
      <vt:lpstr>Zasada nummerus clausus papierów wartościowych</vt:lpstr>
      <vt:lpstr>Zasada nummerus clausus papierów wartościowych</vt:lpstr>
      <vt:lpstr>Zasada nummerus clausus papierów wartościowych</vt:lpstr>
      <vt:lpstr>Papier wartościowy, a znak legitymacyjny</vt:lpstr>
      <vt:lpstr>Na zakończenie – casus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Przekaz Papiery wartościowe w ogólności</dc:title>
  <dc:creator>Roberto</dc:creator>
  <cp:lastModifiedBy>Roberto</cp:lastModifiedBy>
  <cp:revision>181</cp:revision>
  <dcterms:created xsi:type="dcterms:W3CDTF">2013-12-14T09:38:38Z</dcterms:created>
  <dcterms:modified xsi:type="dcterms:W3CDTF">2013-12-14T19:49:40Z</dcterms:modified>
</cp:coreProperties>
</file>