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4" y="4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74" y="3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5BE4D8-A545-49B5-B6D6-1C4173C613DB}" type="datetime1">
              <a:rPr lang="pl-PL" smtClean="0"/>
              <a:t>10.03.2023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B031B-7A3C-49C1-AA9C-CE9313183260}" type="datetime1">
              <a:rPr lang="pl-PL" smtClean="0"/>
              <a:pPr/>
              <a:t>10.03.2023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29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24" name="Tekst — symbol zastępczy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5" name="Zawartość — symbol zastępczy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6" name="Zawartość — symbol zastępczy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endParaRPr lang="pl-PL" noProof="0"/>
          </a:p>
        </p:txBody>
      </p:sp>
      <p:sp>
        <p:nvSpPr>
          <p:cNvPr id="22" name="Zawartość — symbol zastępczy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7" name="Zawartość — symbol zastępczy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wa elementy zawartośc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WZORZEC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WZORZEC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ytuł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0" name="Tekst — symbol zastępczy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5" name="Tekst — symbol zastępczy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6" name="Tekst — symbol zastępczy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7" name="Tekst — symbol zastępczy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8" name="Tekst — symbol zastępczy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9" name="Tekst — symbol zastępczy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1" name="Data — symbol zastępczy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22" name="Stopka — symbol zastępczy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24" name="Numer slajdu — symbol zastępczy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Tekst — symbol zastępczy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Wykres — symbol zastępczy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pl-PL" noProof="0"/>
              <a:t>Kliknij ikonę, aby dodać wykres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3" name="Zawartość — symbol zastępczy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Tekst — symbol zastępczy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7" name="Tekst — symbol zastępczy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8" name="Tekst — symbol zastępczy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9" name="Tekst — symbol zastępczy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0" name="Tekst — symbol zastępczy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2" name="Tekst — symbol zastępczy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3" name="Tekst — symbol zastępczy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4" name="Tekst — symbol zastępczy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6" name="Tekst — symbol zastępczy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7" name="Tekst — symbol zastępczy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5" name="Tekst — symbol zastępczy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8" name="Tekst — symbol zastępczy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9" name="Tekst — symbol zastępczy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pl-PL" noProof="0"/>
              <a:t>Rok</a:t>
            </a:r>
          </a:p>
        </p:txBody>
      </p:sp>
      <p:sp>
        <p:nvSpPr>
          <p:cNvPr id="20" name="Tekst — symbol zastępczy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1" name="Tekst — symbol zastępczy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2" name="Tekst — symbol zastępczy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3" name="Tekst — symbol zastępczy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4" name="Tekst — symbol zastępczy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5" name="Tekst — symbol zastępczy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6" name="Tekst — symbol zastępczy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8" name="Tekst — symbol zastępczy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9" name="Tekst — symbol zastępczy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27" name="Tekst — symbol zastępczy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30" name="Tekst — symbol zastępczy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31" name="Tekst — symbol zastępczy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MM</a:t>
            </a:r>
          </a:p>
        </p:txBody>
      </p:sp>
      <p:sp>
        <p:nvSpPr>
          <p:cNvPr id="32" name="Prostokąt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6" name="Data — symbol zastępczy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37" name="Stopka — symbol zastępczy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38" name="Numer slajdu — symbol zastępczy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Grafika SmartArt 6 — symbol zastępczy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pl-PL" noProof="0"/>
              <a:t>Kliknij ikonę, aby dodać grafikę SmartArt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espołu — 4 osob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6" name="Tekst — symbol zastępczy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7" name="Obraz — symbol zastępczy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7" name="Tekst — symbol zastępczy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8" name="Obraz — symbol zastępczy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pl-PL" noProof="0"/>
              <a:t>Kliknij ikonę, aby dodać obraz</a:t>
            </a:r>
          </a:p>
        </p:txBody>
      </p:sp>
      <p:sp>
        <p:nvSpPr>
          <p:cNvPr id="24" name="Tekst — symbol zastępczy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8" name="Tekst — symbol zastępczy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9" name="Obraz — symbol zastępczy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Tekst — symbol zastępczy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9" name="Tekst — symbol zastępczy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espołu — 8 osó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6" name="Tekst — symbol zastępczy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7" name="Obraz — symbol zastępczy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7" name="Tekst — symbol zastępczy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8" name="Obraz — symbol zastępczy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24" name="Tekst — symbol zastępczy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8" name="Tekst — symbol zastępczy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9" name="Obraz — symbol zastępczy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5" name="Tekst — symbol zastępczy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9" name="Tekst — symbol zastępczy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5" name="Obraz — symbol zastępczy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4" name="Tekst — symbol zastępczy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2" name="Tekst — symbol zastępczy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6" name="Obraz — symbol zastępczy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9" name="Tekst — symbol zastępczy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3" name="Tekst — symbol zastępczy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7" name="Obraz — symbol zastępczy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l-PL" noProof="0"/>
              <a:t>Kliknij ikonę, aby dodać obraz</a:t>
            </a:r>
          </a:p>
        </p:txBody>
      </p:sp>
      <p:sp>
        <p:nvSpPr>
          <p:cNvPr id="60" name="Tekst — symbol zastępczy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4" name="Tekst — symbol zastępczy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58" name="Obraz — symbol zastępczy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61" name="Tekst — symbol zastępczy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65" name="Tekst — symbol zastępczy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pic>
        <p:nvPicPr>
          <p:cNvPr id="13" name="Grafika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sowan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4" name="Zawartość — symbol zastępczy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18" name="Tekst — symbol zastępczy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5" name="Zawartość — symbol zastępczy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21" name="Tekst — symbol zastępczy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19" name="Tekst — symbol zastępczy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22" name="Zawartość — symbol zastępczy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6" name="Zawartość — symbol zastępczy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#</a:t>
            </a:r>
          </a:p>
        </p:txBody>
      </p:sp>
      <p:sp>
        <p:nvSpPr>
          <p:cNvPr id="23" name="Tekst — symbol zastępczy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</a:t>
            </a:r>
          </a:p>
        </p:txBody>
      </p:sp>
      <p:sp>
        <p:nvSpPr>
          <p:cNvPr id="15" name="Zawartość — symbol zastępczy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a — symbol zastępczy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22" name="Stopka — symbol zastępczy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24" name="Numer slajdu — symbol zastępczy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n spotkan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akończen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a — symbol zastępczy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0" name="Stopka — symbol zastępczy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11" name="Numer slajdu — symbol zastępczy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a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>
              <a:latin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TYTUŁ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7" name="Tekst — symbol zastępczy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8" name="Tekst — symbol zastępczy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9" name="Tekst — symbol zastępczy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Tekst — symbol zastępczy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sp>
        <p:nvSpPr>
          <p:cNvPr id="35" name="Tekst — symbol zastępczy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sp>
        <p:nvSpPr>
          <p:cNvPr id="36" name="Tekst — symbol zastępczy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sp>
        <p:nvSpPr>
          <p:cNvPr id="37" name="Tekst — symbol zastępczy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pl-PL" noProof="0"/>
              <a:t>Kliknij, aby edytować styl wzorca tekstu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pl-PL" noProof="0"/>
              <a:t>Prezentacja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1" name="Tekst — symbol zastępczy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DODAĆ PODTYTUŁ</a:t>
            </a:r>
          </a:p>
        </p:txBody>
      </p:sp>
      <p:sp>
        <p:nvSpPr>
          <p:cNvPr id="32" name="Tekst — symbol zastępczy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3" name="Tekst — symbol zastępczy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DODAĆ PODTYTUŁ</a:t>
            </a:r>
          </a:p>
        </p:txBody>
      </p:sp>
      <p:sp>
        <p:nvSpPr>
          <p:cNvPr id="34" name="Tekst — symbol zastępczy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2" name="Tekst — symbol zastępczy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DODAĆ PODTYTUŁ</a:t>
            </a:r>
          </a:p>
        </p:txBody>
      </p:sp>
      <p:sp>
        <p:nvSpPr>
          <p:cNvPr id="13" name="Tekst — symbol zastępczy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7" name="Tekst — symbol zastępczy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8" name="Tekst — symbol zastępczy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9" name="Tekst — symbol zastępczy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0" name="Tekst — symbol zastępczy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23" name="Tekst — symbol zastępczy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24" name="Tekst — symbol zastępczy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stę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a — symbol zastępczy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0" name="Stopka — symbol zastępczy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11" name="Numer slajdu — symbol zastępczy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 — symbol zastępczy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2" name="Tekst — symbol zastępczy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3" name="Tekst — symbol zastępczy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4" name="Tekst — symbol zastępczy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5" name="Tekst — symbol zastępczy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pl-PL" noProof="0"/>
              <a:t>KLIKNIJ, ABY DODAĆ PODTYTUŁ</a:t>
            </a:r>
          </a:p>
        </p:txBody>
      </p:sp>
      <p:sp>
        <p:nvSpPr>
          <p:cNvPr id="16" name="Tekst — symbol zastępczy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-PL" noProof="0"/>
              <a:t>Kliknij, aby dodać tekst</a:t>
            </a:r>
          </a:p>
        </p:txBody>
      </p:sp>
      <p:sp>
        <p:nvSpPr>
          <p:cNvPr id="17" name="Data — symbol zastępczy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18" name="Stopka — symbol zastępczy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19" name="Numer slajdu — symbol zastępczy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zy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WZORZEC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l-PL" noProof="0"/>
              <a:t>KLIKNIJ, ABY EDYTOWAĆ WZORZEC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 — symbol zastępczy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WZORZEC TEKSTU</a:t>
            </a:r>
          </a:p>
        </p:txBody>
      </p:sp>
      <p:sp>
        <p:nvSpPr>
          <p:cNvPr id="22" name="Zawartość — symbol zastępczy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20XX</a:t>
            </a:r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pl-PL" noProof="0"/>
              <a:t>Prezentacja</a:t>
            </a:r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noProof="0"/>
              <a:t>20XX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noProof="0"/>
              <a:t>Prezentacja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B5CEABB6-07DC-46E8-9B57-56EC44A396E5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steven_pinker_the_surprising_decline_in_violence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 rtlCol="0"/>
          <a:lstStyle/>
          <a:p>
            <a:pPr rtl="0"/>
            <a:r>
              <a:rPr lang="pl-PL" dirty="0"/>
              <a:t>Przemoc – zagadnienia podstawowe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/>
          <a:lstStyle/>
          <a:p>
            <a:pPr rtl="0"/>
            <a:r>
              <a:rPr lang="pl-PL" dirty="0"/>
              <a:t>dr Alicja Limburska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77660F-1AEC-791F-D403-0361217F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7CCEC13-E995-367A-351F-239989BA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960E3C-9545-9B50-9A69-3E5123DF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t>2</a:t>
            </a:fld>
            <a:endParaRPr lang="pl-PL" noProof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8AB677F-9215-D3CA-CBD0-011D3B4756D8}"/>
              </a:ext>
            </a:extLst>
          </p:cNvPr>
          <p:cNvSpPr txBox="1"/>
          <p:nvPr/>
        </p:nvSpPr>
        <p:spPr>
          <a:xfrm>
            <a:off x="838200" y="861030"/>
            <a:ext cx="105023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PRZEMOC – pytania podstawowe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pl-PL" sz="2400" dirty="0">
                <a:latin typeface="Century Gothic" panose="020B0502020202020204" pitchFamily="34" charset="0"/>
              </a:rPr>
              <a:t>Spróbujcie zdefiniować pojęcie przemocy. Czy potraficie skonstruować różne jego definicje?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pl-PL" sz="2400" dirty="0">
                <a:latin typeface="Century Gothic" panose="020B0502020202020204" pitchFamily="34" charset="0"/>
              </a:rPr>
              <a:t>Czy przemoc jest jednorodnym czy różnorodnym zjawiskiem?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pl-PL" sz="2400" dirty="0">
                <a:latin typeface="Century Gothic" panose="020B0502020202020204" pitchFamily="34" charset="0"/>
              </a:rPr>
              <a:t>Czy jesteście w stanie wymienić różne rodzaje przemocy?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pl-PL" sz="2400" dirty="0">
                <a:latin typeface="Century Gothic" panose="020B0502020202020204" pitchFamily="34" charset="0"/>
              </a:rPr>
              <a:t>Czy w każdym przypadku przemoc stanowi przestępstwo? Dlaczego/dlaczego nie?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pl-PL" sz="2400" dirty="0">
                <a:latin typeface="Century Gothic" panose="020B0502020202020204" pitchFamily="34" charset="0"/>
              </a:rPr>
              <a:t>Czy Waszym zdanie w dzisiejszym świecie jest dużo przemocy? Jak myślicie – czy statystyki wskazują na wzrost czy spadek przemocy?</a:t>
            </a:r>
          </a:p>
          <a:p>
            <a:pPr marL="342900" indent="-342900">
              <a:buAutoNum type="arabi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859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4B259A-E87B-E56F-57FB-91450AF0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BFE2D3-73EC-D473-9E2E-7167F2FF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A1B187-35AF-DDDE-5900-1A878EA6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t>3</a:t>
            </a:fld>
            <a:endParaRPr lang="pl-PL" noProof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AB64162-3881-FD59-E6F3-3AACF3D5DC06}"/>
              </a:ext>
            </a:extLst>
          </p:cNvPr>
          <p:cNvSpPr txBox="1"/>
          <p:nvPr/>
        </p:nvSpPr>
        <p:spPr>
          <a:xfrm>
            <a:off x="785037" y="372141"/>
            <a:ext cx="1101710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Century Gothic" panose="020B0502020202020204" pitchFamily="34" charset="0"/>
              </a:rPr>
              <a:t>Ad. 1 </a:t>
            </a:r>
            <a:r>
              <a:rPr lang="pl-PL" sz="2400" b="1" dirty="0">
                <a:latin typeface="Century Gothic" panose="020B0502020202020204" pitchFamily="34" charset="0"/>
              </a:rPr>
              <a:t>PRZEMOC – definicje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r>
              <a:rPr lang="pl-PL" sz="2400" dirty="0">
                <a:latin typeface="Century Gothic" panose="020B0502020202020204" pitchFamily="34" charset="0"/>
              </a:rPr>
              <a:t>przewaga wykorzystywana w celu narzucenia komuś swojej woli, wymuszenia czegoś na kimś; też: narzucona komuś bezprawnie władza; wpływanie na myślenie (przemoc psychiczna), zachowanie lub stan fizyczny (przemoc fizyczna) innej osoby [słownik języka polskiego]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r>
              <a:rPr lang="pl-PL" sz="2400" dirty="0">
                <a:effectLst/>
                <a:latin typeface="Century Gothic" panose="020B0502020202020204" pitchFamily="34" charset="0"/>
              </a:rPr>
              <a:t>„[...] są to wszelkie i nieprzypadkowe akty godzące w osobistą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effectLst/>
                <a:latin typeface="Century Gothic" panose="020B0502020202020204" pitchFamily="34" charset="0"/>
              </a:rPr>
              <a:t>wolność jednostki lub przyczyniające się do fizycznej, a także psychicznej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effectLst/>
                <a:latin typeface="Century Gothic" panose="020B0502020202020204" pitchFamily="34" charset="0"/>
              </a:rPr>
              <a:t>szkody osoby, wykraczające poza społeczne zasady wzajemnej relacji” [I. </a:t>
            </a:r>
            <a:r>
              <a:rPr lang="pl-PL" sz="2400" dirty="0" err="1">
                <a:effectLst/>
                <a:latin typeface="Century Gothic" panose="020B0502020202020204" pitchFamily="34" charset="0"/>
              </a:rPr>
              <a:t>Pospiszyl</a:t>
            </a:r>
            <a:r>
              <a:rPr lang="pl-PL" sz="2400" dirty="0">
                <a:effectLst/>
                <a:latin typeface="Century Gothic" panose="020B0502020202020204" pitchFamily="34" charset="0"/>
              </a:rPr>
              <a:t>]</a:t>
            </a:r>
            <a:endParaRPr lang="pl-PL" sz="2400" dirty="0">
              <a:latin typeface="Century Gothic" panose="020B0502020202020204" pitchFamily="34" charset="0"/>
            </a:endParaRP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r>
              <a:rPr lang="pl-PL" sz="2400" dirty="0">
                <a:latin typeface="Century Gothic" panose="020B0502020202020204" pitchFamily="34" charset="0"/>
              </a:rPr>
              <a:t>zamierzone działanie człowieka, mające na celu kontrolowanie i podporządkowanie ofiary, </a:t>
            </a:r>
            <a:r>
              <a:rPr lang="pl-PL" sz="2400" dirty="0">
                <a:effectLst/>
                <a:latin typeface="Century Gothic" panose="020B0502020202020204" pitchFamily="34" charset="0"/>
              </a:rPr>
              <a:t>wyrządzenie ofierze szkody, wywołanie bólu, zadanie cierpienia, poniżenie</a:t>
            </a:r>
            <a:endParaRPr lang="pl-PL" sz="2400" dirty="0">
              <a:latin typeface="Century Gothic" panose="020B0502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327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4B259A-E87B-E56F-57FB-91450AF0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BFE2D3-73EC-D473-9E2E-7167F2FF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A1B187-35AF-DDDE-5900-1A878EA6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t>4</a:t>
            </a:fld>
            <a:endParaRPr lang="pl-PL" noProof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AB64162-3881-FD59-E6F3-3AACF3D5DC06}"/>
              </a:ext>
            </a:extLst>
          </p:cNvPr>
          <p:cNvSpPr txBox="1"/>
          <p:nvPr/>
        </p:nvSpPr>
        <p:spPr>
          <a:xfrm>
            <a:off x="925033" y="535166"/>
            <a:ext cx="1073888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Century Gothic" panose="020B0502020202020204" pitchFamily="34" charset="0"/>
              </a:rPr>
              <a:t>Ad. 2 i 3 </a:t>
            </a:r>
            <a:r>
              <a:rPr lang="pl-PL" sz="2400" b="1" dirty="0">
                <a:latin typeface="Century Gothic" panose="020B0502020202020204" pitchFamily="34" charset="0"/>
              </a:rPr>
              <a:t>PRZEMOC JAKO ZŁOŻONE ZJAWISKO SPOŁECZNE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r>
              <a:rPr lang="pl-PL" sz="2400" dirty="0">
                <a:latin typeface="Century Gothic" panose="020B0502020202020204" pitchFamily="34" charset="0"/>
              </a:rPr>
              <a:t>Złożona natura przemocy: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entury Gothic" panose="020B0502020202020204" pitchFamily="34" charset="0"/>
              </a:rPr>
              <a:t>fizyczna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entury Gothic" panose="020B0502020202020204" pitchFamily="34" charset="0"/>
              </a:rPr>
              <a:t>psychologiczna/emocjonalna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entury Gothic" panose="020B0502020202020204" pitchFamily="34" charset="0"/>
              </a:rPr>
              <a:t>seksualna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entury Gothic" panose="020B0502020202020204" pitchFamily="34" charset="0"/>
              </a:rPr>
              <a:t>ekonomiczna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r>
              <a:rPr lang="pl-PL" sz="2400" dirty="0">
                <a:latin typeface="Century Gothic" panose="020B0502020202020204" pitchFamily="34" charset="0"/>
              </a:rPr>
              <a:t>Przemoc wobec jednostki/zbiorowa/autoagresja</a:t>
            </a:r>
          </a:p>
          <a:p>
            <a:r>
              <a:rPr lang="pl-PL" sz="2400" dirty="0">
                <a:latin typeface="Century Gothic" panose="020B0502020202020204" pitchFamily="34" charset="0"/>
              </a:rPr>
              <a:t>Ze względu na płeć/rasę/wiek</a:t>
            </a:r>
          </a:p>
          <a:p>
            <a:r>
              <a:rPr lang="pl-PL" sz="2400" dirty="0">
                <a:latin typeface="Century Gothic" panose="020B0502020202020204" pitchFamily="34" charset="0"/>
              </a:rPr>
              <a:t>Strukturalna</a:t>
            </a:r>
          </a:p>
          <a:p>
            <a:r>
              <a:rPr lang="pl-PL" sz="2400" dirty="0">
                <a:latin typeface="Century Gothic" panose="020B0502020202020204" pitchFamily="34" charset="0"/>
              </a:rPr>
              <a:t>Domowa/w miejscu pracy</a:t>
            </a:r>
          </a:p>
          <a:p>
            <a:r>
              <a:rPr lang="pl-PL" sz="2400" dirty="0">
                <a:latin typeface="Century Gothic" panose="020B0502020202020204" pitchFamily="34" charset="0"/>
              </a:rPr>
              <a:t>Wobec dzieci/osób starszych</a:t>
            </a:r>
          </a:p>
          <a:p>
            <a:r>
              <a:rPr lang="pl-PL" sz="2400" dirty="0">
                <a:latin typeface="Century Gothic" panose="020B0502020202020204" pitchFamily="34" charset="0"/>
              </a:rPr>
              <a:t>Cyberprzemoc/mowa nienawiści</a:t>
            </a:r>
          </a:p>
          <a:p>
            <a:r>
              <a:rPr lang="pl-PL" sz="2400" dirty="0">
                <a:latin typeface="Century Gothic" panose="020B0502020202020204" pitchFamily="34" charset="0"/>
              </a:rPr>
              <a:t>Wojna/terroryzm/tortury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315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3B3044-3E96-5377-23EC-44A1BC17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ACC842-4C27-30F2-E559-396DFB99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316BD9-4479-372F-60C0-EB2A7C21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t>5</a:t>
            </a:fld>
            <a:endParaRPr lang="pl-PL" noProof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47D3A66-908C-00B2-E233-8E6A3AAF3969}"/>
              </a:ext>
            </a:extLst>
          </p:cNvPr>
          <p:cNvSpPr txBox="1"/>
          <p:nvPr/>
        </p:nvSpPr>
        <p:spPr>
          <a:xfrm>
            <a:off x="9661452" y="5710019"/>
            <a:ext cx="2406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latin typeface="Century Gothic" panose="020B0502020202020204" pitchFamily="34" charset="0"/>
              </a:rPr>
              <a:t>Źródło: </a:t>
            </a:r>
            <a:r>
              <a:rPr lang="pl-PL" sz="1600" dirty="0" err="1">
                <a:latin typeface="Century Gothic" panose="020B0502020202020204" pitchFamily="34" charset="0"/>
              </a:rPr>
              <a:t>Violence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Prevention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Initiative</a:t>
            </a:r>
            <a:endParaRPr lang="pl-PL" sz="1600" dirty="0">
              <a:latin typeface="Century Gothic" panose="020B0502020202020204" pitchFamily="34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46B193D-9D57-8DE3-A41C-E261E67F8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28" y="-29308"/>
            <a:ext cx="6696743" cy="681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6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4B259A-E87B-E56F-57FB-91450AF0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BFE2D3-73EC-D473-9E2E-7167F2FF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A1B187-35AF-DDDE-5900-1A878EA6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t>6</a:t>
            </a:fld>
            <a:endParaRPr lang="pl-PL" noProof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AB64162-3881-FD59-E6F3-3AACF3D5DC06}"/>
              </a:ext>
            </a:extLst>
          </p:cNvPr>
          <p:cNvSpPr txBox="1"/>
          <p:nvPr/>
        </p:nvSpPr>
        <p:spPr>
          <a:xfrm>
            <a:off x="938323" y="582067"/>
            <a:ext cx="1031535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Century Gothic" panose="020B0502020202020204" pitchFamily="34" charset="0"/>
              </a:rPr>
              <a:t>Ad. 4 </a:t>
            </a:r>
            <a:r>
              <a:rPr lang="pl-PL" sz="2400" b="1" dirty="0">
                <a:latin typeface="Century Gothic" panose="020B0502020202020204" pitchFamily="34" charset="0"/>
              </a:rPr>
              <a:t>PRZEMOC </a:t>
            </a:r>
            <a:r>
              <a:rPr lang="pl-PL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≠ PRZESTĘPCZOŚĆ Z UŻYCIEM PRZEMOCY</a:t>
            </a:r>
          </a:p>
          <a:p>
            <a:endParaRPr lang="pl-PL" sz="24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Przemoc to zarówno pojęcie z obszaru socjologii i kryminologii, jak i pojęcie języka prawnego</a:t>
            </a:r>
          </a:p>
          <a:p>
            <a:endParaRPr lang="pl-PL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pl-PL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przestępstwo to czyn bezprawny, karalny, karygodny i zawiniony</a:t>
            </a:r>
          </a:p>
          <a:p>
            <a:r>
              <a:rPr lang="pl-PL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- przemoc w prawie karnym: </a:t>
            </a:r>
            <a:r>
              <a:rPr lang="pl-PL" sz="2400" dirty="0">
                <a:latin typeface="Century Gothic" panose="020B0502020202020204" pitchFamily="34" charset="0"/>
              </a:rPr>
              <a:t>oddziaływanie za pomocą środków fizycznych (siły fizycznej) zmierzające do przełamania oporu występującego po stronie ofiary i zdolne do wywołania przymusu </a:t>
            </a:r>
          </a:p>
          <a:p>
            <a:r>
              <a:rPr lang="pl-PL" sz="2400" dirty="0">
                <a:latin typeface="Century Gothic" panose="020B0502020202020204" pitchFamily="34" charset="0"/>
              </a:rPr>
              <a:t>[T. </a:t>
            </a:r>
            <a:r>
              <a:rPr lang="pl-PL" sz="2400" dirty="0" err="1">
                <a:latin typeface="Century Gothic" panose="020B0502020202020204" pitchFamily="34" charset="0"/>
              </a:rPr>
              <a:t>Hanausek</a:t>
            </a:r>
            <a:r>
              <a:rPr lang="pl-PL" sz="2400" dirty="0">
                <a:latin typeface="Century Gothic" panose="020B0502020202020204" pitchFamily="34" charset="0"/>
              </a:rPr>
              <a:t>]</a:t>
            </a:r>
            <a:endParaRPr lang="pl-PL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pl-PL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pl-PL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Czy kara kryminalna może być postrzegana jako forma przemocy stosowanej przez państwo?</a:t>
            </a:r>
            <a:endParaRPr lang="pl-PL" sz="2400" dirty="0">
              <a:latin typeface="Century Gothic" panose="020B0502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274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4B259A-E87B-E56F-57FB-91450AF0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pl-PL" noProof="0"/>
              <a:t>20XX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BFE2D3-73EC-D473-9E2E-7167F2FF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Prezentacja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A1B187-35AF-DDDE-5900-1A878EA6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pl-PL" noProof="0" smtClean="0"/>
              <a:t>7</a:t>
            </a:fld>
            <a:endParaRPr lang="pl-PL" noProof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AB64162-3881-FD59-E6F3-3AACF3D5DC06}"/>
              </a:ext>
            </a:extLst>
          </p:cNvPr>
          <p:cNvSpPr txBox="1"/>
          <p:nvPr/>
        </p:nvSpPr>
        <p:spPr>
          <a:xfrm>
            <a:off x="754912" y="637954"/>
            <a:ext cx="10706986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Century Gothic" panose="020B0502020202020204" pitchFamily="34" charset="0"/>
              </a:rPr>
              <a:t>Ad. 5 </a:t>
            </a:r>
            <a:r>
              <a:rPr lang="pl-PL" sz="2400" b="1" dirty="0">
                <a:latin typeface="Century Gothic" panose="020B0502020202020204" pitchFamily="34" charset="0"/>
              </a:rPr>
              <a:t>PRZEMOC TO ZJAWISKO PONADCZASOWE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>
                <a:latin typeface="Century Gothic" panose="020B0502020202020204" pitchFamily="34" charset="0"/>
              </a:rPr>
              <a:t>najstarsze udokumentowane ślady przemocy pochodzą z epoki paleolitu i świadczą o praktykach kanibalizmu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>
                <a:latin typeface="Century Gothic" panose="020B0502020202020204" pitchFamily="34" charset="0"/>
              </a:rPr>
              <a:t>przemoc zbiorowa pojawiła się najprawdopodobniej wraz z postępującym osadnictwem i tworzeniem się społeczności</a:t>
            </a:r>
            <a:br>
              <a:rPr lang="pl-PL" sz="2400" dirty="0">
                <a:latin typeface="Century Gothic" panose="020B0502020202020204" pitchFamily="34" charset="0"/>
              </a:rPr>
            </a:br>
            <a:r>
              <a:rPr lang="pl-PL" sz="2400" dirty="0">
                <a:latin typeface="Century Gothic" panose="020B0502020202020204" pitchFamily="34" charset="0"/>
              </a:rPr>
              <a:t>(ok. 13000 lat p.n.e.)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>
                <a:latin typeface="Century Gothic" panose="020B0502020202020204" pitchFamily="34" charset="0"/>
              </a:rPr>
              <a:t>kara śmierci i kary cielesne obecne w najstarszych zachowanych ustawach karnych (np. kodeks </a:t>
            </a:r>
            <a:r>
              <a:rPr lang="pl-PL" sz="2400" dirty="0" err="1">
                <a:latin typeface="Century Gothic" panose="020B0502020202020204" pitchFamily="34" charset="0"/>
              </a:rPr>
              <a:t>Ur-Nammu</a:t>
            </a:r>
            <a:r>
              <a:rPr lang="pl-PL" sz="2400" dirty="0">
                <a:latin typeface="Century Gothic" panose="020B0502020202020204" pitchFamily="34" charset="0"/>
              </a:rPr>
              <a:t>, XXII/XXI w. p.n.e., Mezopotamia)</a:t>
            </a: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r>
              <a:rPr lang="pl-PL" sz="2400" dirty="0">
                <a:latin typeface="Century Gothic" panose="020B0502020202020204" pitchFamily="34" charset="0"/>
              </a:rPr>
              <a:t>Trendy we wskaźnikach przemocy:</a:t>
            </a:r>
          </a:p>
          <a:p>
            <a:r>
              <a:rPr lang="en-US" sz="2400" u="sng" dirty="0">
                <a:solidFill>
                  <a:srgbClr val="0563C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https://www.ted.com/talks/steven_pinker_the_surprising_decline_in_violence</a:t>
            </a:r>
            <a:endParaRPr lang="pl-PL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endParaRPr lang="pl-PL" sz="2400" dirty="0">
              <a:latin typeface="Century Gothic" panose="020B0502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2164216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8874_TF22318419_Win32" id="{2245315F-D87A-4F04-B2E6-D4B8F848854B}" vid="{52001354-15AD-4DBE-A78D-2413E275432B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BA3906-9696-4247-AC0D-DD5C26B2A7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Minimalistyczna prezentacja sprzedażowa</Template>
  <TotalTime>35</TotalTime>
  <Words>448</Words>
  <Application>Microsoft Office PowerPoint</Application>
  <PresentationFormat>Panoramiczny</PresentationFormat>
  <Paragraphs>70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Tenorite</vt:lpstr>
      <vt:lpstr>Wingdings</vt:lpstr>
      <vt:lpstr>Monoline</vt:lpstr>
      <vt:lpstr>Przemoc – zagadnienia podstawowe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Przemoc – zagadnienia podstawowe</dc:title>
  <dc:creator>Alicja Limburska</dc:creator>
  <cp:lastModifiedBy>Alicja Limburska</cp:lastModifiedBy>
  <cp:revision>1</cp:revision>
  <dcterms:created xsi:type="dcterms:W3CDTF">2023-03-10T22:58:06Z</dcterms:created>
  <dcterms:modified xsi:type="dcterms:W3CDTF">2023-03-10T23:33:41Z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